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999"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3910" autoAdjust="0"/>
  </p:normalViewPr>
  <p:slideViewPr>
    <p:cSldViewPr>
      <p:cViewPr varScale="1">
        <p:scale>
          <a:sx n="68" d="100"/>
          <a:sy n="68" d="100"/>
        </p:scale>
        <p:origin x="1056" y="6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smtClean="0"/>
              <a:t>September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smtClean="0"/>
              <a:t>Minyoung Park et.al., (Intel Corporation)</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5" name="Rectangle 5">
            <a:extLst>
              <a:ext uri="{FF2B5EF4-FFF2-40B4-BE49-F238E27FC236}">
                <a16:creationId xmlns=""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9/13/2019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smtClean="0"/>
              <a:t>September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smtClean="0"/>
              <a:t>Minyoung Park et.al., (Intel Corporation)</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6" name="Footer Placeholder 5">
            <a:extLst>
              <a:ext uri="{FF2B5EF4-FFF2-40B4-BE49-F238E27FC236}">
                <a16:creationId xmlns=""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smtClean="0"/>
              <a:t>September 2019</a:t>
            </a:r>
            <a:endParaRPr lang="en-GB" altLang="en-US"/>
          </a:p>
        </p:txBody>
      </p:sp>
      <p:sp>
        <p:nvSpPr>
          <p:cNvPr id="6" name="Footer Placeholder 5">
            <a:extLst>
              <a:ext uri="{FF2B5EF4-FFF2-40B4-BE49-F238E27FC236}">
                <a16:creationId xmlns=""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smtClean="0"/>
              <a:t>Minyoung Park et.al., (Intel Corporation)</a:t>
            </a:r>
            <a:endParaRPr lang="en-GB"/>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smtClean="0"/>
              <a:t>September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Minyoung Park et.al., (Intel Corporation)</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smtClean="0"/>
              <a:t>doc.: IEEE 802.11-19/1544r0</a:t>
            </a:r>
            <a:endParaRPr lang="en-GB" altLang="en-US" sz="1800" b="1"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smtClean="0"/>
              <a:t>Multi-link power save operation </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2019-09-09</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1917179">
                  <a:extLst>
                    <a:ext uri="{9D8B030D-6E8A-4147-A177-3AD203B41FA5}">
                      <a16:colId xmlns="" xmlns:a16="http://schemas.microsoft.com/office/drawing/2014/main" val="20002"/>
                    </a:ext>
                  </a:extLst>
                </a:gridCol>
                <a:gridCol w="936104">
                  <a:extLst>
                    <a:ext uri="{9D8B030D-6E8A-4147-A177-3AD203B41FA5}">
                      <a16:colId xmlns="" xmlns:a16="http://schemas.microsoft.com/office/drawing/2014/main" val="20003"/>
                    </a:ext>
                  </a:extLst>
                </a:gridCol>
                <a:gridCol w="1728192">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200" dirty="0" smtClean="0"/>
                        <a:t>Alexander Min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smtClean="0"/>
                        <a:t>Intel</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t>alexander.w.min@intel.com</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Minyoung</a:t>
                      </a:r>
                      <a:r>
                        <a:rPr lang="en-US" sz="1200" baseline="0" dirty="0" smtClean="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Minyoung.park@intel.com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Laurent</a:t>
                      </a:r>
                      <a:r>
                        <a:rPr lang="en-US" sz="1200" baseline="0" dirty="0" smtClean="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laurent.cariou@intel.com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po-kai.huang@intel.com</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dirty="0" smtClean="0"/>
              <a:t>September 2019</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Signaling for data </a:t>
            </a:r>
            <a:r>
              <a:rPr lang="en-US" dirty="0"/>
              <a:t>buffered at </a:t>
            </a:r>
            <a:r>
              <a:rPr lang="en-US" dirty="0" smtClean="0"/>
              <a:t>AP MLLE (without TID-link mapping)</a:t>
            </a:r>
            <a:endParaRPr lang="en-US" dirty="0"/>
          </a:p>
        </p:txBody>
      </p:sp>
      <p:sp>
        <p:nvSpPr>
          <p:cNvPr id="3" name="Content Placeholder 2"/>
          <p:cNvSpPr>
            <a:spLocks noGrp="1"/>
          </p:cNvSpPr>
          <p:nvPr>
            <p:ph idx="1"/>
          </p:nvPr>
        </p:nvSpPr>
        <p:spPr>
          <a:xfrm>
            <a:off x="684212" y="1964576"/>
            <a:ext cx="7632204" cy="2118386"/>
          </a:xfrm>
        </p:spPr>
        <p:txBody>
          <a:bodyPr/>
          <a:lstStyle/>
          <a:p>
            <a:r>
              <a:rPr lang="en-US" sz="2000" dirty="0" smtClean="0"/>
              <a:t>When TIDs are not assigned to a specific link, an </a:t>
            </a:r>
            <a:r>
              <a:rPr lang="en-US" sz="2000" dirty="0"/>
              <a:t>AP of an AP MLLE may transmit on a link a frame that </a:t>
            </a:r>
            <a:r>
              <a:rPr lang="en-US" sz="2000" dirty="0" smtClean="0"/>
              <a:t>indicates </a:t>
            </a:r>
            <a:r>
              <a:rPr lang="en-US" sz="2000" dirty="0"/>
              <a:t>buffered </a:t>
            </a:r>
            <a:r>
              <a:rPr lang="en-US" sz="2000" dirty="0" smtClean="0"/>
              <a:t>data for </a:t>
            </a:r>
            <a:r>
              <a:rPr lang="en-US" sz="2000" dirty="0"/>
              <a:t>transmission on any enabled </a:t>
            </a:r>
            <a:r>
              <a:rPr lang="en-US" sz="2000" dirty="0" smtClean="0"/>
              <a:t>links</a:t>
            </a:r>
            <a:endParaRPr lang="en-US" sz="1800" dirty="0" smtClean="0"/>
          </a:p>
          <a:p>
            <a:pPr lvl="2">
              <a:spcBef>
                <a:spcPts val="200"/>
              </a:spcBef>
            </a:pPr>
            <a:r>
              <a:rPr lang="en-US" sz="1600" dirty="0" smtClean="0"/>
              <a:t>STA can retrieve data on any link(s)</a:t>
            </a:r>
          </a:p>
          <a:p>
            <a:pPr marL="857250" lvl="2" indent="0">
              <a:spcBef>
                <a:spcPts val="200"/>
              </a:spcBef>
              <a:buNone/>
            </a:pPr>
            <a:r>
              <a:rPr lang="en-US" sz="1600" dirty="0" smtClean="0"/>
              <a:t> </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smtClean="0"/>
              <a:t>Link 1</a:t>
            </a:r>
            <a:endParaRPr lang="en-US" dirty="0"/>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smtClean="0"/>
              <a:t>AP MLLE</a:t>
            </a:r>
            <a:endParaRPr lang="en-US" dirty="0"/>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smtClean="0"/>
              <a:t>Non-AP MLLE</a:t>
            </a:r>
            <a:endParaRPr lang="en-US" dirty="0"/>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smtClean="0"/>
              <a:t>Link </a:t>
            </a:r>
            <a:r>
              <a:rPr lang="en-US" dirty="0"/>
              <a:t>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smtClean="0"/>
              <a:t>time</a:t>
            </a:r>
            <a:endParaRPr lang="en-US" dirty="0"/>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smtClean="0"/>
              <a:t>: Awake</a:t>
            </a:r>
            <a:endParaRPr lang="en-US" dirty="0"/>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smtClean="0"/>
              <a:t>: Doze (Off)</a:t>
            </a:r>
            <a:endParaRPr lang="en-US" dirty="0"/>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smtClean="0"/>
              <a:t>: Data frames</a:t>
            </a:r>
            <a:endParaRPr lang="en-US" dirty="0"/>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smtClean="0"/>
              <a:t>: Beacons</a:t>
            </a:r>
            <a:endParaRPr lang="en-US" dirty="0"/>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smtClean="0"/>
              <a:t>…</a:t>
            </a:r>
            <a:endParaRPr lang="en-US" dirty="0"/>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smtClean="0"/>
              <a:t>…</a:t>
            </a:r>
            <a:endParaRPr lang="en-US" dirty="0"/>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smtClean="0"/>
              <a:t>TID = x</a:t>
            </a:r>
            <a:endParaRPr lang="en-US" dirty="0"/>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smtClean="0"/>
              <a:t>TID = y</a:t>
            </a:r>
            <a:endParaRPr lang="en-US" dirty="0"/>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smtClean="0"/>
              <a:t>A frame indicates data buffered at AP MLLE (indicates any TIDs)</a:t>
            </a:r>
            <a:endParaRPr lang="en-US" dirty="0"/>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smtClean="0"/>
              <a:t>A frame indicates </a:t>
            </a:r>
            <a:r>
              <a:rPr lang="en-US" dirty="0"/>
              <a:t>data buffered at AP MLLE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smtClean="0"/>
              <a:t>Use Link 1 to get buffered data</a:t>
            </a:r>
            <a:endParaRPr lang="en-US" dirty="0"/>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smtClean="0"/>
              <a:t>Use Link 2 to get buffered data</a:t>
            </a:r>
            <a:endParaRPr lang="en-US" dirty="0"/>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smtClean="0"/>
              <a:t>Example:</a:t>
            </a:r>
            <a:endParaRPr lang="en-US" sz="1600" b="1" dirty="0"/>
          </a:p>
        </p:txBody>
      </p:sp>
    </p:spTree>
    <p:extLst>
      <p:ext uri="{BB962C8B-B14F-4D97-AF65-F5344CB8AC3E}">
        <p14:creationId xmlns:p14="http://schemas.microsoft.com/office/powerpoint/2010/main" val="3794883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MLLE </a:t>
            </a:r>
            <a:r>
              <a:rPr lang="en-US" dirty="0" smtClean="0"/>
              <a:t>(with TID-link </a:t>
            </a:r>
            <a:r>
              <a:rPr lang="en-US" dirty="0"/>
              <a:t>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smtClean="0"/>
              <a:t>When </a:t>
            </a:r>
            <a:r>
              <a:rPr lang="en-US" sz="2000" dirty="0"/>
              <a:t>each TID is assigned to a specific link (or links)</a:t>
            </a:r>
          </a:p>
          <a:p>
            <a:pPr lvl="1">
              <a:spcBef>
                <a:spcPts val="400"/>
              </a:spcBef>
            </a:pPr>
            <a:r>
              <a:rPr lang="en-US" sz="1800" dirty="0" smtClean="0"/>
              <a:t>AP MLLE has to convey per-link traffic information in a frame</a:t>
            </a:r>
          </a:p>
          <a:p>
            <a:pPr lvl="1">
              <a:spcBef>
                <a:spcPts val="300"/>
              </a:spcBef>
            </a:pPr>
            <a:r>
              <a:rPr lang="en-US" sz="1800" dirty="0" smtClean="0"/>
              <a:t>The </a:t>
            </a:r>
            <a:r>
              <a:rPr lang="en-US" sz="1800" dirty="0"/>
              <a:t>STA only enables the link(s) on which it knows there are buffered </a:t>
            </a:r>
            <a:r>
              <a:rPr lang="en-US" sz="1800" dirty="0" smtClean="0"/>
              <a:t>data</a:t>
            </a:r>
          </a:p>
          <a:p>
            <a:pPr lvl="1">
              <a:spcBef>
                <a:spcPts val="300"/>
              </a:spcBef>
            </a:pPr>
            <a:r>
              <a:rPr lang="en-US" sz="1800" dirty="0" smtClean="0"/>
              <a:t>We propose a </a:t>
            </a:r>
            <a:r>
              <a:rPr lang="en-US" sz="1800" dirty="0"/>
              <a:t>method </a:t>
            </a:r>
            <a:r>
              <a:rPr lang="en-US" sz="1800" dirty="0" smtClean="0"/>
              <a:t>that an </a:t>
            </a:r>
            <a:r>
              <a:rPr lang="en-US" sz="1800" dirty="0"/>
              <a:t>AP of an AP MLLE </a:t>
            </a:r>
            <a:r>
              <a:rPr lang="en-US" sz="1800" dirty="0" smtClean="0"/>
              <a:t>transmits </a:t>
            </a:r>
            <a:r>
              <a:rPr lang="en-US" sz="1800" dirty="0"/>
              <a:t>on a link a frame that carries an indication of </a:t>
            </a:r>
            <a:r>
              <a:rPr lang="en-US" sz="1800" dirty="0" smtClean="0"/>
              <a:t>data buffered </a:t>
            </a:r>
            <a:r>
              <a:rPr lang="en-US" sz="1800" dirty="0"/>
              <a:t>for transmission on other </a:t>
            </a:r>
            <a:r>
              <a:rPr lang="en-US" sz="1800" dirty="0" smtClean="0"/>
              <a:t>link(s)</a:t>
            </a:r>
          </a:p>
          <a:p>
            <a:pPr lvl="1">
              <a:spcBef>
                <a:spcPts val="300"/>
              </a:spcBef>
            </a:pPr>
            <a:r>
              <a:rPr lang="en-US" sz="1800" dirty="0" smtClean="0"/>
              <a:t>Otherwise non-AP MLLE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4172108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smtClean="0"/>
              <a:t>Examples</a:t>
            </a:r>
            <a:endParaRPr lang="en-US" dirty="0"/>
          </a:p>
        </p:txBody>
      </p:sp>
      <p:sp>
        <p:nvSpPr>
          <p:cNvPr id="19" name="Content Placeholder 18"/>
          <p:cNvSpPr>
            <a:spLocks noGrp="1"/>
          </p:cNvSpPr>
          <p:nvPr>
            <p:ph idx="1"/>
          </p:nvPr>
        </p:nvSpPr>
        <p:spPr>
          <a:xfrm>
            <a:off x="684213" y="1199873"/>
            <a:ext cx="7772400" cy="4904066"/>
          </a:xfrm>
        </p:spPr>
        <p:txBody>
          <a:bodyPr/>
          <a:lstStyle/>
          <a:p>
            <a:r>
              <a:rPr lang="en-US" sz="1800" dirty="0"/>
              <a:t>Each </a:t>
            </a:r>
            <a:r>
              <a:rPr lang="en-US" sz="1800" dirty="0" smtClean="0"/>
              <a:t>frame </a:t>
            </a:r>
            <a:r>
              <a:rPr lang="en-US" sz="1800" dirty="0"/>
              <a:t>indicates </a:t>
            </a:r>
            <a:r>
              <a:rPr lang="en-US" sz="1800" dirty="0" smtClean="0"/>
              <a:t>buffered data on </a:t>
            </a:r>
            <a:r>
              <a:rPr lang="en-US" sz="1800" dirty="0"/>
              <a:t>each </a:t>
            </a:r>
            <a:r>
              <a:rPr lang="en-US" sz="1800" dirty="0" smtClean="0"/>
              <a:t>link</a:t>
            </a:r>
          </a:p>
          <a:p>
            <a:pPr lvl="1"/>
            <a:r>
              <a:rPr lang="en-US" sz="1400" dirty="0" smtClean="0"/>
              <a:t>Non-AP MLLE has to acquire the frames that carry indication of buffered data from both links </a:t>
            </a:r>
            <a:br>
              <a:rPr lang="en-US" sz="1400" dirty="0" smtClean="0"/>
            </a:br>
            <a:r>
              <a:rPr lang="en-US" sz="1400" dirty="0" smtClean="0">
                <a:sym typeface="Wingdings" panose="05000000000000000000" pitchFamily="2" charset="2"/>
              </a:rPr>
              <a:t> more power consumption</a:t>
            </a:r>
            <a:endParaRPr lang="en-US" sz="14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A frame carries indication of buffered data of both link 1 and link 2</a:t>
            </a:r>
          </a:p>
          <a:p>
            <a:pPr lvl="1"/>
            <a:r>
              <a:rPr lang="en-US" sz="1400" dirty="0" smtClean="0"/>
              <a:t>Non-AP MLLE acquires the information of buffered data of both links from one link and enable the other link when necessary</a:t>
            </a:r>
            <a:endParaRPr lang="en-US" sz="1400" dirty="0"/>
          </a:p>
        </p:txBody>
      </p:sp>
      <p:sp>
        <p:nvSpPr>
          <p:cNvPr id="20" name="Footer Placeholder 3"/>
          <p:cNvSpPr>
            <a:spLocks noGrp="1"/>
          </p:cNvSpPr>
          <p:nvPr>
            <p:ph type="ftr" sz="quarter" idx="11"/>
          </p:nvPr>
        </p:nvSpPr>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smtClean="0"/>
              <a:t>September 2019</a:t>
            </a:r>
            <a:endParaRPr lang="en-GB" altLang="en-US" dirty="0"/>
          </a:p>
        </p:txBody>
      </p:sp>
      <p:pic>
        <p:nvPicPr>
          <p:cNvPr id="6" name="Picture 5"/>
          <p:cNvPicPr>
            <a:picLocks noChangeAspect="1"/>
          </p:cNvPicPr>
          <p:nvPr/>
        </p:nvPicPr>
        <p:blipFill>
          <a:blip r:embed="rId3"/>
          <a:stretch>
            <a:fillRect/>
          </a:stretch>
        </p:blipFill>
        <p:spPr>
          <a:xfrm>
            <a:off x="1406759" y="2116951"/>
            <a:ext cx="6327308" cy="1706352"/>
          </a:xfrm>
          <a:prstGeom prst="rect">
            <a:avLst/>
          </a:prstGeom>
        </p:spPr>
      </p:pic>
      <p:pic>
        <p:nvPicPr>
          <p:cNvPr id="7" name="Picture 6"/>
          <p:cNvPicPr>
            <a:picLocks noChangeAspect="1"/>
          </p:cNvPicPr>
          <p:nvPr/>
        </p:nvPicPr>
        <p:blipFill>
          <a:blip r:embed="rId4"/>
          <a:stretch>
            <a:fillRect/>
          </a:stretch>
        </p:blipFill>
        <p:spPr>
          <a:xfrm>
            <a:off x="1401567" y="4740380"/>
            <a:ext cx="6267236" cy="1753654"/>
          </a:xfrm>
          <a:prstGeom prst="rect">
            <a:avLst/>
          </a:prstGeom>
        </p:spPr>
      </p:pic>
    </p:spTree>
    <p:extLst>
      <p:ext uri="{BB962C8B-B14F-4D97-AF65-F5344CB8AC3E}">
        <p14:creationId xmlns:p14="http://schemas.microsoft.com/office/powerpoint/2010/main" val="1887930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4212" y="1700380"/>
            <a:ext cx="8064251" cy="4032876"/>
          </a:xfrm>
        </p:spPr>
        <p:txBody>
          <a:bodyPr/>
          <a:lstStyle/>
          <a:p>
            <a:r>
              <a:rPr lang="en-US" sz="2000" dirty="0" smtClean="0"/>
              <a:t>TGbe needs to define power efficient multi-link operation</a:t>
            </a:r>
          </a:p>
          <a:p>
            <a:endParaRPr lang="en-US" sz="2000" dirty="0"/>
          </a:p>
          <a:p>
            <a:r>
              <a:rPr lang="en-US" sz="2000" dirty="0" smtClean="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a:t>
            </a:r>
            <a:r>
              <a:rPr lang="en-US" sz="1800" dirty="0" smtClean="0"/>
              <a:t>exchange</a:t>
            </a:r>
          </a:p>
          <a:p>
            <a:pPr lvl="1">
              <a:spcBef>
                <a:spcPts val="400"/>
              </a:spcBef>
            </a:pPr>
            <a:r>
              <a:rPr lang="en-US" sz="1800" dirty="0"/>
              <a:t>There may be other conditions that need to be met for frame exchange</a:t>
            </a:r>
            <a:endParaRPr lang="en-US" sz="1800" dirty="0"/>
          </a:p>
          <a:p>
            <a:pPr lvl="1">
              <a:spcBef>
                <a:spcPts val="400"/>
              </a:spcBef>
            </a:pPr>
            <a:endParaRPr lang="en-US" sz="1800" dirty="0" smtClean="0"/>
          </a:p>
          <a:p>
            <a:pPr>
              <a:spcBef>
                <a:spcPts val="400"/>
              </a:spcBef>
            </a:pPr>
            <a:r>
              <a:rPr lang="en-US" sz="2000" dirty="0" smtClean="0"/>
              <a:t>Each STA of Non-AP </a:t>
            </a:r>
            <a:r>
              <a:rPr lang="en-US" sz="2000" dirty="0"/>
              <a:t>MLLE has </a:t>
            </a:r>
            <a:r>
              <a:rPr lang="en-US" sz="2000" dirty="0" smtClean="0"/>
              <a:t>independent mode transition between Active </a:t>
            </a:r>
            <a:r>
              <a:rPr lang="en-US" sz="2000" dirty="0"/>
              <a:t>↔ PSM </a:t>
            </a:r>
            <a:r>
              <a:rPr lang="en-US" sz="2000" dirty="0" smtClean="0"/>
              <a:t>per link</a:t>
            </a:r>
            <a:endParaRPr lang="en-US" sz="2000" dirty="0"/>
          </a:p>
          <a:p>
            <a:endParaRPr lang="en-US" sz="800" dirty="0" smtClean="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1042772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a:t>P</a:t>
            </a:r>
            <a:r>
              <a:rPr lang="en-US" dirty="0" smtClean="0"/>
              <a:t>oll 1 </a:t>
            </a:r>
            <a:endParaRPr lang="en-US" dirty="0"/>
          </a:p>
        </p:txBody>
      </p:sp>
      <p:sp>
        <p:nvSpPr>
          <p:cNvPr id="3" name="Content Placeholder 2"/>
          <p:cNvSpPr>
            <a:spLocks noGrp="1"/>
          </p:cNvSpPr>
          <p:nvPr>
            <p:ph idx="1"/>
          </p:nvPr>
        </p:nvSpPr>
        <p:spPr/>
        <p:txBody>
          <a:bodyPr/>
          <a:lstStyle/>
          <a:p>
            <a:r>
              <a:rPr lang="en-US" dirty="0" smtClean="0"/>
              <a:t>Do you agree with the following?</a:t>
            </a:r>
          </a:p>
          <a:p>
            <a:pPr lvl="1"/>
            <a:r>
              <a:rPr lang="en-US" dirty="0" smtClean="0"/>
              <a:t>For </a:t>
            </a:r>
            <a:r>
              <a:rPr lang="en-US" dirty="0"/>
              <a:t>each of </a:t>
            </a:r>
            <a:r>
              <a:rPr lang="en-US" dirty="0" smtClean="0"/>
              <a:t>the </a:t>
            </a:r>
            <a:r>
              <a:rPr lang="en-US" dirty="0"/>
              <a:t>enabled </a:t>
            </a:r>
            <a:r>
              <a:rPr lang="en-US" dirty="0" smtClean="0"/>
              <a:t>links, </a:t>
            </a:r>
            <a:r>
              <a:rPr lang="en-US" dirty="0"/>
              <a:t>frame exchanges are possible when the corresponding STAs of the enabled link are in the awake state</a:t>
            </a:r>
            <a:r>
              <a:rPr lang="en-US" dirty="0" smtClean="0"/>
              <a:t>.</a:t>
            </a:r>
          </a:p>
          <a:p>
            <a:pPr lvl="1"/>
            <a:endParaRPr lang="en-US" dirty="0"/>
          </a:p>
          <a:p>
            <a:pPr lvl="2"/>
            <a:r>
              <a:rPr lang="en-US" sz="1600" dirty="0" smtClean="0"/>
              <a:t>NOTE </a:t>
            </a:r>
            <a:r>
              <a:rPr lang="en-US" sz="1600" dirty="0"/>
              <a:t>- A link is enabled when that link can be used to exchange frames subject to STA power states.</a:t>
            </a:r>
          </a:p>
          <a:p>
            <a:pPr lvl="2"/>
            <a:r>
              <a:rPr lang="en-US" sz="1600" dirty="0" smtClean="0"/>
              <a:t>NOTE </a:t>
            </a:r>
            <a:r>
              <a:rPr lang="en-US" sz="1600" dirty="0"/>
              <a:t>- When a link is disabled (i.e. not enabled) by an MLLE the frame exchanges are not possible.</a:t>
            </a:r>
          </a:p>
          <a:p>
            <a:endParaRPr lang="en-US" dirty="0"/>
          </a:p>
          <a:p>
            <a:pPr lvl="1"/>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3405709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with the following?</a:t>
            </a:r>
          </a:p>
          <a:p>
            <a:pPr lvl="1"/>
            <a:r>
              <a:rPr lang="en-US" dirty="0"/>
              <a:t>An AP of an AP MLLE may transmit on a link a frame that carries an indication </a:t>
            </a:r>
            <a:r>
              <a:rPr lang="en-US" dirty="0" smtClean="0"/>
              <a:t>of buffered data for </a:t>
            </a:r>
            <a:r>
              <a:rPr lang="en-US" dirty="0"/>
              <a:t>transmission on other link(s)</a:t>
            </a:r>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
        <p:nvSpPr>
          <p:cNvPr id="5" name="Footer Placeholder 4"/>
          <p:cNvSpPr>
            <a:spLocks noGrp="1"/>
          </p:cNvSpPr>
          <p:nvPr>
            <p:ph type="ftr" sz="quarter" idx="11"/>
          </p:nvPr>
        </p:nvSpPr>
        <p:spPr/>
        <p:txBody>
          <a:bodyPr/>
          <a:lstStyle/>
          <a:p>
            <a:pPr>
              <a:defRPr/>
            </a:pPr>
            <a:r>
              <a:rPr lang="en-US" smtClean="0"/>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[11-19/773r2</a:t>
            </a:r>
            <a:r>
              <a:rPr lang="en-US" sz="1800" dirty="0" smtClean="0"/>
              <a:t>]: Po-Kai Huang, et.al. “</a:t>
            </a:r>
            <a:r>
              <a:rPr lang="en-GB" altLang="en-US" sz="1800" dirty="0"/>
              <a:t>Multi-link Operation </a:t>
            </a:r>
            <a:r>
              <a:rPr lang="en-GB" altLang="en-US" sz="1800" dirty="0" smtClean="0"/>
              <a:t>Framework”</a:t>
            </a:r>
            <a:endParaRPr lang="en-US" sz="1800"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
        <p:nvSpPr>
          <p:cNvPr id="5" name="Footer Placeholder 4"/>
          <p:cNvSpPr>
            <a:spLocks noGrp="1"/>
          </p:cNvSpPr>
          <p:nvPr>
            <p:ph type="ftr" sz="quarter" idx="11"/>
          </p:nvPr>
        </p:nvSpPr>
        <p:spPr/>
        <p:txBody>
          <a:bodyPr/>
          <a:lstStyle/>
          <a:p>
            <a:pPr>
              <a:defRPr/>
            </a:pPr>
            <a:r>
              <a:rPr lang="en-US" smtClean="0"/>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4212" y="1683074"/>
            <a:ext cx="7773987" cy="3178696"/>
          </a:xfrm>
        </p:spPr>
        <p:txBody>
          <a:bodyPr/>
          <a:lstStyle/>
          <a:p>
            <a:r>
              <a:rPr lang="en-US" dirty="0" smtClean="0"/>
              <a:t>This presentation proposes multi-link power save operations for 802.11be</a:t>
            </a:r>
          </a:p>
          <a:p>
            <a:pPr lvl="1"/>
            <a:r>
              <a:rPr lang="en-US" sz="1800" dirty="0"/>
              <a:t>We propose to use </a:t>
            </a:r>
            <a:r>
              <a:rPr lang="en-US" sz="1800" dirty="0" smtClean="0"/>
              <a:t>the </a:t>
            </a:r>
            <a:r>
              <a:rPr lang="en-US" sz="1800" dirty="0"/>
              <a:t>power states (awake/doze) as defined in the existing spec for </a:t>
            </a:r>
            <a:r>
              <a:rPr lang="en-US" sz="1800" dirty="0" smtClean="0"/>
              <a:t>each STA of non-AP MLLE to indicate availability of a STA for frame exchange on each enabled </a:t>
            </a:r>
            <a:r>
              <a:rPr lang="en-US" sz="1800" dirty="0" smtClean="0"/>
              <a:t>link</a:t>
            </a:r>
          </a:p>
          <a:p>
            <a:pPr lvl="2"/>
            <a:r>
              <a:rPr lang="en-US" sz="1600" dirty="0"/>
              <a:t>There may be other conditions that need to be met for frame exchange</a:t>
            </a:r>
            <a:endParaRPr lang="en-US" sz="1600" dirty="0" smtClean="0"/>
          </a:p>
          <a:p>
            <a:pPr lvl="1"/>
            <a:r>
              <a:rPr lang="en-US" sz="1800" dirty="0" smtClean="0"/>
              <a:t>We discuss a method to indicate buffered data for the multi-link operation</a:t>
            </a:r>
            <a:endParaRPr lang="en-US" sz="18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1039029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Multi-link Framework </a:t>
            </a:r>
            <a:br>
              <a:rPr lang="en-US" dirty="0" smtClean="0"/>
            </a:br>
            <a:r>
              <a:rPr lang="en-US" dirty="0" smtClean="0"/>
              <a:t>[11-19/773r2]</a:t>
            </a:r>
            <a:endParaRPr lang="en-US" dirty="0"/>
          </a:p>
        </p:txBody>
      </p:sp>
      <p:sp>
        <p:nvSpPr>
          <p:cNvPr id="3" name="Content Placeholder 2"/>
          <p:cNvSpPr>
            <a:spLocks noGrp="1"/>
          </p:cNvSpPr>
          <p:nvPr>
            <p:ph idx="1"/>
          </p:nvPr>
        </p:nvSpPr>
        <p:spPr>
          <a:xfrm>
            <a:off x="684212" y="1682491"/>
            <a:ext cx="8208268" cy="2381882"/>
          </a:xfrm>
        </p:spPr>
        <p:txBody>
          <a:bodyPr/>
          <a:lstStyle/>
          <a:p>
            <a:r>
              <a:rPr lang="en-US" sz="2000" dirty="0" smtClean="0"/>
              <a:t>EHT devices (or multi-link logical entity) will be multi-link capable</a:t>
            </a:r>
          </a:p>
          <a:p>
            <a:pPr lvl="1">
              <a:spcBef>
                <a:spcPts val="400"/>
              </a:spcBef>
            </a:pPr>
            <a:r>
              <a:rPr lang="en-US" sz="1800" dirty="0" smtClean="0"/>
              <a:t>Exchange frames over multiple links concurrently or non-concurrently</a:t>
            </a:r>
          </a:p>
          <a:p>
            <a:r>
              <a:rPr lang="en-US" sz="2000" dirty="0" smtClean="0"/>
              <a:t>Multi-link logical entities (AP and non-AP) should utilize </a:t>
            </a:r>
            <a:r>
              <a:rPr lang="en-US" sz="2000" dirty="0"/>
              <a:t>available </a:t>
            </a:r>
            <a:r>
              <a:rPr lang="en-US" sz="2000" dirty="0" smtClean="0"/>
              <a:t>links efficiently</a:t>
            </a:r>
          </a:p>
          <a:p>
            <a:pPr marL="0" indent="0">
              <a:buNone/>
            </a:pPr>
            <a:endParaRPr lang="en-US" sz="1800" b="0" dirty="0" smtClean="0"/>
          </a:p>
          <a:p>
            <a:pPr marL="0" indent="0">
              <a:buNone/>
            </a:pPr>
            <a:r>
              <a:rPr lang="en-US" sz="1800" i="1" dirty="0" smtClean="0"/>
              <a:t>Note</a:t>
            </a:r>
            <a:r>
              <a:rPr lang="en-US" sz="1800" b="0" i="1" dirty="0" smtClean="0"/>
              <a:t> - Multi-link logical entity is called </a:t>
            </a:r>
            <a:r>
              <a:rPr lang="en-US" sz="1800" b="0" i="1" u="sng" dirty="0" smtClean="0"/>
              <a:t>MLLE</a:t>
            </a:r>
            <a:r>
              <a:rPr lang="en-US" sz="1800" b="0" i="1" dirty="0" smtClean="0"/>
              <a:t> throughout the presentation</a:t>
            </a:r>
          </a:p>
          <a:p>
            <a:endParaRPr lang="en-US" sz="2000" dirty="0"/>
          </a:p>
          <a:p>
            <a:pPr lvl="1"/>
            <a:endParaRPr lang="en-US" sz="1800" u="sng" dirty="0" smtClean="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smtClean="0"/>
              <a:t>Multi-link non-AP </a:t>
            </a:r>
            <a:r>
              <a:rPr lang="en-US" dirty="0"/>
              <a:t>logical </a:t>
            </a:r>
            <a:r>
              <a:rPr lang="en-US" dirty="0" smtClean="0"/>
              <a:t>entity (Non-AP MLLE)</a:t>
            </a:r>
            <a:endParaRPr lang="en-US" dirty="0"/>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smtClean="0"/>
              <a:t>Multi-link AP logical entity </a:t>
            </a:r>
          </a:p>
          <a:p>
            <a:pPr algn="ctr"/>
            <a:r>
              <a:rPr lang="en-US" dirty="0" smtClean="0"/>
              <a:t>(AP MLLE)</a:t>
            </a:r>
            <a:endParaRPr lang="en-US" dirty="0"/>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Link 1 (e.g., 2.4GHz band)</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Link 2 (e.g., 5GHz band)</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3</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3</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Link 3 (e.g., 6GHz band)</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2849246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Enabling a Link for Frame Exchange</a:t>
            </a:r>
            <a:endParaRPr lang="en-US" dirty="0"/>
          </a:p>
        </p:txBody>
      </p:sp>
      <p:sp>
        <p:nvSpPr>
          <p:cNvPr id="3" name="Content Placeholder 2"/>
          <p:cNvSpPr>
            <a:spLocks noGrp="1"/>
          </p:cNvSpPr>
          <p:nvPr>
            <p:ph idx="1"/>
          </p:nvPr>
        </p:nvSpPr>
        <p:spPr>
          <a:xfrm>
            <a:off x="684212" y="2060847"/>
            <a:ext cx="7992243" cy="4414566"/>
          </a:xfrm>
        </p:spPr>
        <p:txBody>
          <a:bodyPr/>
          <a:lstStyle/>
          <a:p>
            <a:r>
              <a:rPr lang="en-US" sz="1800" dirty="0" smtClean="0"/>
              <a:t>[11-19/773r2, Slide 10] proposed the following:</a:t>
            </a:r>
          </a:p>
          <a:p>
            <a:pPr lvl="1"/>
            <a:r>
              <a:rPr lang="en-US" sz="1600" dirty="0" smtClean="0"/>
              <a:t>“Define </a:t>
            </a:r>
            <a:r>
              <a:rPr lang="en-US" sz="1600" dirty="0"/>
              <a:t>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a:t>
            </a:r>
            <a:r>
              <a:rPr lang="en-US" sz="1600" dirty="0" smtClean="0"/>
              <a:t>setup”</a:t>
            </a:r>
            <a:endParaRPr lang="en-US" sz="1800" dirty="0" smtClean="0"/>
          </a:p>
          <a:p>
            <a:r>
              <a:rPr lang="en-US" sz="1800" dirty="0" smtClean="0"/>
              <a:t>For frame exchange on one or more links, AP/non-AP MLLEs have to go through roughly 3 steps:</a:t>
            </a:r>
          </a:p>
          <a:p>
            <a:pPr lvl="1"/>
            <a:r>
              <a:rPr lang="en-US" sz="1600" dirty="0" smtClean="0"/>
              <a:t>Step1: AP/non-AP MLLEs exchange multi-link capabilities</a:t>
            </a:r>
          </a:p>
          <a:p>
            <a:pPr lvl="1"/>
            <a:r>
              <a:rPr lang="en-US" sz="1600" dirty="0" smtClean="0"/>
              <a:t>Step2: AP/non-AP MLLEs negotiate and agree which links to use for frame exchange (e.g. link map/</a:t>
            </a:r>
            <a:r>
              <a:rPr lang="en-US" sz="1600" dirty="0" err="1" smtClean="0"/>
              <a:t>unmap</a:t>
            </a:r>
            <a:r>
              <a:rPr lang="en-US" sz="1600" dirty="0" smtClean="0"/>
              <a:t> by TID-link mapping function)</a:t>
            </a:r>
          </a:p>
          <a:p>
            <a:pPr lvl="2"/>
            <a:r>
              <a:rPr lang="en-US" sz="1600" dirty="0" smtClean="0"/>
              <a:t>The selected </a:t>
            </a:r>
            <a:r>
              <a:rPr lang="en-US" sz="1600" dirty="0"/>
              <a:t>links to use for frame exchange may be updated after this step.</a:t>
            </a:r>
            <a:endParaRPr lang="en-US" sz="1600" dirty="0" smtClean="0"/>
          </a:p>
          <a:p>
            <a:pPr lvl="1"/>
            <a:r>
              <a:rPr lang="en-US" sz="1600" b="1" dirty="0" smtClean="0"/>
              <a:t>Step3: STA(s) of non-AP MLLE has to be in the awake state for frame exchange on the negotiated links (power state indication)</a:t>
            </a:r>
          </a:p>
          <a:p>
            <a:pPr lvl="1"/>
            <a:endParaRPr lang="en-US" sz="1600" b="1" dirty="0"/>
          </a:p>
          <a:p>
            <a:r>
              <a:rPr lang="en-US" sz="1800" dirty="0" smtClean="0"/>
              <a:t>In this presentation, we focus on Step3 described above on the power state indication after the multi-link setup phase</a:t>
            </a:r>
            <a:endParaRPr lang="en-US" sz="1800" b="1" dirty="0" smtClean="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smtClean="0"/>
              <a:t>September 2019</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smtClean="0">
                <a:solidFill>
                  <a:srgbClr val="FF0000"/>
                </a:solidFill>
              </a:rPr>
              <a:t>Multi-link setup phase</a:t>
            </a:r>
            <a:endParaRPr lang="en-US" dirty="0">
              <a:solidFill>
                <a:srgbClr val="FF0000"/>
              </a:solidFill>
            </a:endParaRP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smtClean="0">
                <a:solidFill>
                  <a:srgbClr val="FF0000"/>
                </a:solidFill>
              </a:rPr>
              <a:t>After multi-link setup</a:t>
            </a:r>
            <a:endParaRPr lang="en-US" dirty="0">
              <a:solidFill>
                <a:srgbClr val="FF0000"/>
              </a:solidFill>
            </a:endParaRPr>
          </a:p>
        </p:txBody>
      </p:sp>
    </p:spTree>
    <p:extLst>
      <p:ext uri="{BB962C8B-B14F-4D97-AF65-F5344CB8AC3E}">
        <p14:creationId xmlns:p14="http://schemas.microsoft.com/office/powerpoint/2010/main" val="4232607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smtClean="0"/>
              <a:t>Per-link power save operation</a:t>
            </a:r>
            <a:endParaRPr lang="en-US" dirty="0"/>
          </a:p>
        </p:txBody>
      </p:sp>
      <p:sp>
        <p:nvSpPr>
          <p:cNvPr id="3" name="Content Placeholder 2"/>
          <p:cNvSpPr>
            <a:spLocks noGrp="1"/>
          </p:cNvSpPr>
          <p:nvPr>
            <p:ph idx="1"/>
          </p:nvPr>
        </p:nvSpPr>
        <p:spPr>
          <a:xfrm>
            <a:off x="684212" y="1988839"/>
            <a:ext cx="8136259" cy="4486574"/>
          </a:xfrm>
        </p:spPr>
        <p:txBody>
          <a:bodyPr/>
          <a:lstStyle/>
          <a:p>
            <a:r>
              <a:rPr lang="en-US" sz="1800" b="0" dirty="0" smtClean="0"/>
              <a:t>Today, for a STA to exchange frames with the AP, the STA has to be in the awake state. When the STA is in the doze state, the STA is unable to exchange frames with the AP.</a:t>
            </a:r>
          </a:p>
          <a:p>
            <a:endParaRPr lang="en-US" sz="1800" b="0" dirty="0" smtClean="0"/>
          </a:p>
          <a:p>
            <a:r>
              <a:rPr lang="en-US" sz="1800" b="0" dirty="0" smtClean="0"/>
              <a:t>We </a:t>
            </a:r>
            <a:r>
              <a:rPr lang="en-US" sz="1800" b="0" dirty="0"/>
              <a:t>propose to use </a:t>
            </a:r>
            <a:r>
              <a:rPr lang="en-US" sz="1800" b="0" dirty="0" smtClean="0"/>
              <a:t>the two </a:t>
            </a:r>
            <a:r>
              <a:rPr lang="en-US" sz="1800" b="0" dirty="0"/>
              <a:t>power states (awake/doze) of each </a:t>
            </a:r>
            <a:r>
              <a:rPr lang="en-US" sz="1800" b="0" dirty="0" smtClean="0"/>
              <a:t>STA of non-AP MLLE </a:t>
            </a:r>
            <a:r>
              <a:rPr lang="en-US" sz="1800" b="0" dirty="0"/>
              <a:t>to </a:t>
            </a:r>
            <a:r>
              <a:rPr lang="en-US" sz="1800" b="0" dirty="0" smtClean="0"/>
              <a:t>indicate which enabled link can be used for frame exchange</a:t>
            </a:r>
            <a:endParaRPr lang="en-US" sz="1800" b="0" dirty="0"/>
          </a:p>
          <a:p>
            <a:pPr lvl="1">
              <a:spcBef>
                <a:spcPts val="400"/>
              </a:spcBef>
            </a:pPr>
            <a:r>
              <a:rPr lang="en-US" sz="1600" dirty="0" smtClean="0"/>
              <a:t>When a STA is in the awake state, the </a:t>
            </a:r>
            <a:r>
              <a:rPr lang="en-US" sz="1600" dirty="0"/>
              <a:t>link is </a:t>
            </a:r>
            <a:r>
              <a:rPr lang="en-US" sz="1600" dirty="0" smtClean="0"/>
              <a:t>available for frame exchange</a:t>
            </a:r>
            <a:endParaRPr lang="en-US" sz="1400" dirty="0"/>
          </a:p>
          <a:p>
            <a:pPr lvl="1">
              <a:spcBef>
                <a:spcPts val="400"/>
              </a:spcBef>
            </a:pPr>
            <a:r>
              <a:rPr lang="en-US" sz="1600" dirty="0" smtClean="0"/>
              <a:t>When a STA is in the doze state, the </a:t>
            </a:r>
            <a:r>
              <a:rPr lang="en-US" sz="1600" dirty="0"/>
              <a:t>link is </a:t>
            </a:r>
            <a:r>
              <a:rPr lang="en-US" sz="1600" dirty="0" smtClean="0"/>
              <a:t>not available for frame exchange</a:t>
            </a:r>
          </a:p>
          <a:p>
            <a:pPr lvl="2">
              <a:spcBef>
                <a:spcPts val="400"/>
              </a:spcBef>
            </a:pPr>
            <a:r>
              <a:rPr lang="en-US" sz="1400" dirty="0" smtClean="0"/>
              <a:t>STA may transition from the doze state to the awake state to transmit a frame to AP</a:t>
            </a:r>
            <a:endParaRPr lang="en-US" sz="1400" dirty="0"/>
          </a:p>
          <a:p>
            <a:endParaRPr lang="en-US" sz="1800" b="0" dirty="0" smtClean="0"/>
          </a:p>
          <a:p>
            <a:r>
              <a:rPr lang="en-US" sz="1800" b="0" dirty="0" smtClean="0"/>
              <a:t>Non-AP </a:t>
            </a:r>
            <a:r>
              <a:rPr lang="en-US" sz="1800" b="0" dirty="0"/>
              <a:t>MLLE </a:t>
            </a:r>
            <a:r>
              <a:rPr lang="en-US" sz="1800" b="0" dirty="0" smtClean="0"/>
              <a:t>has the Active </a:t>
            </a:r>
            <a:r>
              <a:rPr lang="en-US" sz="1800" b="0" dirty="0"/>
              <a:t>↔ PSM </a:t>
            </a:r>
            <a:r>
              <a:rPr lang="en-US" sz="1800" b="0" dirty="0" smtClean="0"/>
              <a:t>transition </a:t>
            </a:r>
            <a:r>
              <a:rPr lang="en-US" sz="1800" b="0" dirty="0"/>
              <a:t>per </a:t>
            </a:r>
            <a:r>
              <a:rPr lang="en-US" sz="1800" b="0" dirty="0" smtClean="0"/>
              <a:t>STA</a:t>
            </a:r>
          </a:p>
          <a:p>
            <a:pPr lvl="1"/>
            <a:r>
              <a:rPr lang="en-US" sz="1400" dirty="0" smtClean="0"/>
              <a:t>Each STA has its own state machine for awake/doze transitions</a:t>
            </a:r>
          </a:p>
          <a:p>
            <a:pPr lvl="1"/>
            <a:r>
              <a:rPr lang="en-US" sz="1400" dirty="0" smtClean="0"/>
              <a:t>Enables more power efficient multi-link operation</a:t>
            </a:r>
          </a:p>
          <a:p>
            <a:pPr lvl="1"/>
            <a:r>
              <a:rPr lang="en-US" sz="1400" dirty="0" smtClean="0"/>
              <a:t>For a single radio non-AP MLLE, multiple enabled links cannot be in active mode simultaneously </a:t>
            </a:r>
          </a:p>
          <a:p>
            <a:pPr lvl="1"/>
            <a:r>
              <a:rPr lang="en-US" sz="1400" dirty="0" smtClean="0"/>
              <a:t>This </a:t>
            </a:r>
            <a:r>
              <a:rPr lang="en-US" sz="1400" dirty="0"/>
              <a:t>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1078774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Example to use per-link PSM for multi-link power save operation</a:t>
            </a:r>
            <a:endParaRPr lang="en-US" dirty="0"/>
          </a:p>
        </p:txBody>
      </p:sp>
      <p:sp>
        <p:nvSpPr>
          <p:cNvPr id="3" name="Content Placeholder 2"/>
          <p:cNvSpPr>
            <a:spLocks noGrp="1"/>
          </p:cNvSpPr>
          <p:nvPr>
            <p:ph idx="1"/>
          </p:nvPr>
        </p:nvSpPr>
        <p:spPr>
          <a:xfrm>
            <a:off x="684212" y="1989138"/>
            <a:ext cx="8064251" cy="4114800"/>
          </a:xfrm>
        </p:spPr>
        <p:txBody>
          <a:bodyPr/>
          <a:lstStyle/>
          <a:p>
            <a:r>
              <a:rPr lang="en-US" sz="1800" dirty="0" smtClean="0"/>
              <a:t>STA 1 stays in active mode by indicating PM=0 and stays in the awake state</a:t>
            </a:r>
          </a:p>
          <a:p>
            <a:pPr lvl="1"/>
            <a:r>
              <a:rPr lang="en-US" sz="1400" dirty="0" smtClean="0"/>
              <a:t>Link 1 can be used for frame exchange </a:t>
            </a:r>
          </a:p>
          <a:p>
            <a:r>
              <a:rPr lang="en-US" sz="1800" dirty="0" smtClean="0"/>
              <a:t>STA 2 enters power save mode by indicating PM=1 on Link 2</a:t>
            </a:r>
          </a:p>
          <a:p>
            <a:pPr lvl="1"/>
            <a:r>
              <a:rPr lang="en-US" sz="1400" dirty="0" smtClean="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smtClean="0"/>
              <a:t>September 2019</a:t>
            </a:r>
            <a:endParaRPr lang="en-GB" altLang="en-US" dirty="0"/>
          </a:p>
        </p:txBody>
      </p:sp>
      <p:sp>
        <p:nvSpPr>
          <p:cNvPr id="20" name="Footer Placeholder 3"/>
          <p:cNvSpPr>
            <a:spLocks noGrp="1"/>
          </p:cNvSpPr>
          <p:nvPr>
            <p:ph type="ftr" sz="quarter" idx="11"/>
          </p:nvPr>
        </p:nvSpPr>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smtClean="0"/>
              <a:t>Link 1</a:t>
            </a:r>
            <a:endParaRPr lang="en-US" dirty="0"/>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smtClean="0"/>
              <a:t>AP MLLE</a:t>
            </a:r>
            <a:endParaRPr lang="en-US" dirty="0"/>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smtClean="0"/>
              <a:t>Non-AP MLLE</a:t>
            </a:r>
            <a:endParaRPr lang="en-US" dirty="0"/>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smtClean="0"/>
              <a:t>Link </a:t>
            </a:r>
            <a:r>
              <a:rPr lang="en-US" dirty="0"/>
              <a:t>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smtClean="0"/>
              <a:t>time</a:t>
            </a:r>
            <a:endParaRPr lang="en-US" dirty="0"/>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smtClean="0"/>
              <a:t>: Awake</a:t>
            </a:r>
            <a:endParaRPr lang="en-US" dirty="0"/>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smtClean="0"/>
              <a:t>: Doze</a:t>
            </a:r>
            <a:endParaRPr lang="en-US" dirty="0"/>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smtClean="0"/>
              <a:t>: Data frames</a:t>
            </a:r>
            <a:endParaRPr lang="en-US" dirty="0"/>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smtClean="0"/>
              <a:t>…</a:t>
            </a:r>
            <a:endParaRPr lang="en-US" dirty="0"/>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smtClean="0"/>
              <a:t>…</a:t>
            </a:r>
            <a:endParaRPr lang="en-US" dirty="0"/>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smtClean="0"/>
              <a:t>…</a:t>
            </a:r>
            <a:endParaRPr lang="en-US" dirty="0"/>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smtClean="0"/>
                <a:t>Enter PSM</a:t>
              </a:r>
              <a:endParaRPr lang="en-US" dirty="0"/>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smtClean="0"/>
              <a:t>PM=0</a:t>
            </a:r>
            <a:endParaRPr lang="en-US" dirty="0"/>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smtClean="0"/>
              <a:t>PM=0</a:t>
            </a:r>
            <a:endParaRPr lang="en-US" dirty="0"/>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smtClean="0"/>
              <a:t>PM=1</a:t>
            </a:r>
            <a:endParaRPr lang="en-US" dirty="0"/>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smtClean="0"/>
              <a:t>awake</a:t>
            </a:r>
            <a:endParaRPr lang="en-US" dirty="0"/>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smtClean="0"/>
              <a:t>doze</a:t>
            </a:r>
            <a:endParaRPr lang="en-US" dirty="0"/>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smtClean="0"/>
              <a:t>…</a:t>
            </a:r>
            <a:endParaRPr lang="en-US" dirty="0"/>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smtClean="0"/>
              <a:t>Active mode</a:t>
            </a:r>
            <a:endParaRPr lang="en-US" dirty="0"/>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smtClean="0"/>
              <a:t>awake</a:t>
            </a:r>
            <a:endParaRPr lang="en-US" dirty="0"/>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smtClean="0"/>
              <a:t>Link 1 and Link 2 are both in active mode</a:t>
            </a:r>
            <a:endParaRPr lang="en-US" dirty="0"/>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smtClean="0"/>
              <a:t>Link 1 is in active mode</a:t>
            </a:r>
          </a:p>
          <a:p>
            <a:r>
              <a:rPr lang="en-US" dirty="0" smtClean="0"/>
              <a:t>Link 2 is in power save mode</a:t>
            </a:r>
            <a:endParaRPr lang="en-US" dirty="0"/>
          </a:p>
        </p:txBody>
      </p:sp>
    </p:spTree>
    <p:extLst>
      <p:ext uri="{BB962C8B-B14F-4D97-AF65-F5344CB8AC3E}">
        <p14:creationId xmlns:p14="http://schemas.microsoft.com/office/powerpoint/2010/main" val="1379074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smtClean="0"/>
              <a:t>Example of one STA indicating the power state (or availability) of the other STA of non-AP MLLE</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smtClean="0"/>
              <a:t>Concurrent multi-link case:</a:t>
            </a:r>
            <a:r>
              <a:rPr lang="en-US" sz="1800" dirty="0" smtClean="0"/>
              <a:t> non-AP MLLE signals in a frame the awake/doze states of multiple STAs to the AP MLLE</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smtClean="0"/>
              <a:t>Link 1</a:t>
            </a:r>
            <a:endParaRPr lang="en-US" dirty="0"/>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smtClean="0"/>
              <a:t>Link </a:t>
            </a:r>
            <a:r>
              <a:rPr lang="en-US" dirty="0"/>
              <a:t>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smtClean="0"/>
              <a:t>time</a:t>
            </a:r>
            <a:endParaRPr lang="en-US" dirty="0"/>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smtClean="0"/>
              <a:t>: Awake</a:t>
            </a:r>
            <a:endParaRPr lang="en-US" dirty="0"/>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smtClean="0"/>
              <a:t>: Doze </a:t>
            </a:r>
            <a:endParaRPr lang="en-US" dirty="0"/>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smtClean="0"/>
              <a:t>: Data frames</a:t>
            </a:r>
            <a:endParaRPr lang="en-US" dirty="0"/>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smtClean="0"/>
              <a:t>…</a:t>
            </a:r>
            <a:endParaRPr lang="en-US" dirty="0"/>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smtClean="0"/>
              <a:t>…</a:t>
            </a:r>
            <a:endParaRPr lang="en-US" dirty="0"/>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smtClean="0"/>
              <a:t>…</a:t>
            </a:r>
            <a:endParaRPr lang="en-US" dirty="0"/>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smtClean="0"/>
              <a:t>…</a:t>
            </a:r>
            <a:endParaRPr lang="en-US" dirty="0"/>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smtClean="0"/>
              <a:t>Indicates STA 1 is in the awake state and STA 2 is in the doze state</a:t>
            </a:r>
            <a:endParaRPr lang="en-US" sz="1050" dirty="0"/>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smtClean="0"/>
              <a:t>: Frame with STAs’ </a:t>
            </a:r>
            <a:br>
              <a:rPr lang="en-US" dirty="0" smtClean="0"/>
            </a:br>
            <a:r>
              <a:rPr lang="en-US" dirty="0" smtClean="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smtClean="0"/>
              <a:t>Link1 and </a:t>
            </a:r>
            <a:r>
              <a:rPr lang="en-US" dirty="0"/>
              <a:t>L</a:t>
            </a:r>
            <a:r>
              <a:rPr lang="en-US" dirty="0" smtClean="0"/>
              <a:t>ink 2 are available (STA1 and STA2 awake)</a:t>
            </a:r>
            <a:endParaRPr lang="en-US" dirty="0"/>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smtClean="0"/>
              <a:t>Only Link 1 available (STA1 awake)</a:t>
            </a:r>
            <a:endParaRPr lang="en-US" dirty="0"/>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smtClean="0"/>
              <a:t>AP MLLE</a:t>
            </a:r>
            <a:endParaRPr lang="en-US" dirty="0"/>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smtClean="0"/>
              <a:t>Non-AP MLLE</a:t>
            </a:r>
            <a:endParaRPr lang="en-US" dirty="0"/>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smtClean="0"/>
              <a:t>Indicates both STA1 and STA2 are awake</a:t>
            </a:r>
            <a:endParaRPr lang="en-US" sz="1050" dirty="0"/>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724356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smtClean="0"/>
              <a:t>Example for TWT</a:t>
            </a: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smtClean="0"/>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smtClean="0"/>
              <a:t>Link 1</a:t>
            </a:r>
            <a:endParaRPr lang="en-US" dirty="0"/>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smtClean="0"/>
              <a:t>AP MLLE</a:t>
            </a:r>
            <a:endParaRPr lang="en-US" dirty="0"/>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smtClean="0"/>
              <a:t>Non-AP MLLE</a:t>
            </a:r>
            <a:endParaRPr lang="en-US" dirty="0"/>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smtClean="0"/>
              <a:t>Link </a:t>
            </a:r>
            <a:r>
              <a:rPr lang="en-US" dirty="0"/>
              <a:t>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smtClean="0"/>
              <a:t>time</a:t>
            </a:r>
            <a:endParaRPr lang="en-US" dirty="0"/>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smtClean="0"/>
              <a:t>: Awake</a:t>
            </a:r>
            <a:endParaRPr lang="en-US" dirty="0"/>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smtClean="0"/>
              <a:t>: Doze</a:t>
            </a:r>
            <a:endParaRPr lang="en-US" dirty="0"/>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smtClean="0"/>
              <a:t>: Data frames</a:t>
            </a:r>
            <a:endParaRPr lang="en-US" dirty="0"/>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smtClean="0"/>
              <a:t>…</a:t>
            </a:r>
            <a:endParaRPr lang="en-US" dirty="0"/>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smtClean="0"/>
              <a:t>…</a:t>
            </a:r>
            <a:endParaRPr lang="en-US" dirty="0"/>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smtClean="0"/>
              <a:t>…</a:t>
            </a:r>
            <a:endParaRPr lang="en-US" dirty="0"/>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smtClean="0"/>
              <a:t>…</a:t>
            </a:r>
            <a:endParaRPr lang="en-US" dirty="0"/>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smtClean="0"/>
              <a:t>…</a:t>
            </a:r>
            <a:endParaRPr lang="en-US" dirty="0"/>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smtClean="0"/>
              <a:t>TWT SP(1a)</a:t>
            </a:r>
            <a:endParaRPr lang="en-US" dirty="0"/>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smtClean="0"/>
              <a:t>TWT SP(1b)</a:t>
            </a:r>
            <a:endParaRPr lang="en-US" dirty="0"/>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smtClean="0"/>
              <a:t>TWT SP(2a)</a:t>
            </a:r>
            <a:endParaRPr lang="en-US" dirty="0"/>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smtClean="0"/>
              <a:t>TWT SP(2b)</a:t>
            </a:r>
            <a:endParaRPr lang="en-US" dirty="0"/>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smtClean="0"/>
              <a:t>TWT SP(2c)</a:t>
            </a:r>
            <a:endParaRPr lang="en-US" dirty="0"/>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smtClean="0"/>
              <a:t>doze</a:t>
            </a:r>
            <a:endParaRPr lang="en-US" dirty="0"/>
          </a:p>
        </p:txBody>
      </p:sp>
      <p:sp>
        <p:nvSpPr>
          <p:cNvPr id="4" name="Date Placeholder 3"/>
          <p:cNvSpPr>
            <a:spLocks noGrp="1"/>
          </p:cNvSpPr>
          <p:nvPr>
            <p:ph type="dt" sz="half" idx="10"/>
          </p:nvPr>
        </p:nvSpPr>
        <p:spPr/>
        <p:txBody>
          <a:bodyPr/>
          <a:lstStyle/>
          <a:p>
            <a:pPr>
              <a:defRPr/>
            </a:pPr>
            <a:r>
              <a:rPr lang="en-US" altLang="en-US" smtClean="0"/>
              <a:t>September 2019</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smtClean="0"/>
              <a:t>Link 1</a:t>
            </a:r>
            <a:endParaRPr lang="en-US" dirty="0"/>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smtClean="0"/>
              <a:t>AP MLLE</a:t>
            </a:r>
            <a:endParaRPr lang="en-US" dirty="0"/>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AP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smtClean="0"/>
              <a:t>Non-AP MLLE</a:t>
            </a:r>
            <a:endParaRPr lang="en-US" dirty="0"/>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 2</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smtClean="0"/>
              <a:t>Link </a:t>
            </a:r>
            <a:r>
              <a:rPr lang="en-US" dirty="0"/>
              <a:t>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smtClean="0"/>
              <a:t>time</a:t>
            </a:r>
            <a:endParaRPr lang="en-US" dirty="0"/>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smtClean="0"/>
              <a:t>…</a:t>
            </a:r>
            <a:endParaRPr lang="en-US" dirty="0"/>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smtClean="0"/>
              <a:t>…</a:t>
            </a:r>
            <a:endParaRPr lang="en-US" dirty="0"/>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smtClean="0"/>
              <a:t>…</a:t>
            </a:r>
            <a:endParaRPr lang="en-US" dirty="0"/>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smtClean="0"/>
              <a:t>…</a:t>
            </a:r>
            <a:endParaRPr lang="en-US" dirty="0"/>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smtClean="0"/>
              <a:t>…</a:t>
            </a:r>
            <a:endParaRPr lang="en-US" dirty="0"/>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smtClean="0"/>
              <a:t>TWT SP(1a)</a:t>
            </a:r>
            <a:endParaRPr lang="en-US" dirty="0"/>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smtClean="0"/>
              <a:t>TWT SP(1b)</a:t>
            </a:r>
            <a:endParaRPr lang="en-US" dirty="0"/>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smtClean="0"/>
              <a:t>TWT SP(2a)</a:t>
            </a:r>
            <a:endParaRPr lang="en-US" dirty="0"/>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smtClean="0"/>
              <a:t>TWT SP(2b)</a:t>
            </a:r>
            <a:endParaRPr lang="en-US" dirty="0"/>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smtClean="0"/>
              <a:t>TWT SP(2c)</a:t>
            </a:r>
            <a:endParaRPr lang="en-US" dirty="0"/>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smtClean="0"/>
              <a:t>doze</a:t>
            </a:r>
            <a:endParaRPr lang="en-US" dirty="0"/>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smtClean="0"/>
              <a:t>Scenario 1: single radio</a:t>
            </a:r>
            <a:endParaRPr lang="en-US" sz="1600" b="1" dirty="0"/>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smtClean="0"/>
              <a:t>Scenario 2: concurrent dual-radio</a:t>
            </a:r>
            <a:endParaRPr lang="en-US" sz="1600" b="1" dirty="0"/>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smtClean="0"/>
              <a:t>TWT SP aligned</a:t>
            </a:r>
            <a:endParaRPr lang="en-US" dirty="0"/>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smtClean="0"/>
              <a:t>…</a:t>
            </a:r>
            <a:endParaRPr lang="en-US" dirty="0"/>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smtClean="0"/>
              <a:t>TWT SP(1c)</a:t>
            </a:r>
            <a:endParaRPr lang="en-US" dirty="0"/>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smtClean="0"/>
              <a:t>awake</a:t>
            </a:r>
            <a:endParaRPr lang="en-US" dirty="0"/>
          </a:p>
        </p:txBody>
      </p:sp>
    </p:spTree>
    <p:extLst>
      <p:ext uri="{BB962C8B-B14F-4D97-AF65-F5344CB8AC3E}">
        <p14:creationId xmlns:p14="http://schemas.microsoft.com/office/powerpoint/2010/main" val="3398657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the signaling of buffered data for multi-link operation</a:t>
            </a:r>
            <a:endParaRPr lang="en-US" dirty="0"/>
          </a:p>
        </p:txBody>
      </p:sp>
      <p:sp>
        <p:nvSpPr>
          <p:cNvPr id="3" name="Content Placeholder 2"/>
          <p:cNvSpPr>
            <a:spLocks noGrp="1"/>
          </p:cNvSpPr>
          <p:nvPr>
            <p:ph idx="1"/>
          </p:nvPr>
        </p:nvSpPr>
        <p:spPr/>
        <p:txBody>
          <a:bodyPr/>
          <a:lstStyle/>
          <a:p>
            <a:r>
              <a:rPr lang="en-US" sz="2000" b="0" dirty="0" smtClean="0"/>
              <a:t>Today, buffered data at the AP are signaled in the TIM element and</a:t>
            </a:r>
            <a:r>
              <a:rPr lang="en-US" sz="2000" b="0" dirty="0"/>
              <a:t> </a:t>
            </a:r>
            <a:r>
              <a:rPr lang="en-US" sz="2000" b="0" dirty="0" smtClean="0"/>
              <a:t>all TIDs are mapped to a single link and a TIM bit is set to 1 when there is buffered data for the STA associated with the bit position</a:t>
            </a:r>
          </a:p>
          <a:p>
            <a:r>
              <a:rPr lang="en-US" sz="2000" b="0" dirty="0" smtClean="0"/>
              <a:t>In 11be, some use cases require TID-link mapping</a:t>
            </a:r>
          </a:p>
          <a:p>
            <a:r>
              <a:rPr lang="en-US" sz="2000" b="0" dirty="0" smtClean="0"/>
              <a:t>When a TID is mapped to a specific link(s), the signaling for the buffered data has to be expanded to indicate which AP has buffered data that is mapped to a TID(s)</a:t>
            </a:r>
            <a:endParaRPr lang="en-US" sz="2000" b="0" dirty="0"/>
          </a:p>
        </p:txBody>
      </p:sp>
      <p:sp>
        <p:nvSpPr>
          <p:cNvPr id="4" name="Footer Placeholder 3"/>
          <p:cNvSpPr>
            <a:spLocks noGrp="1"/>
          </p:cNvSpPr>
          <p:nvPr>
            <p:ph type="ftr" sz="quarter" idx="11"/>
          </p:nvPr>
        </p:nvSpPr>
        <p:spPr/>
        <p:txBody>
          <a:bodyPr/>
          <a:lstStyle/>
          <a:p>
            <a:pPr>
              <a:defRPr/>
            </a:pPr>
            <a:r>
              <a:rPr lang="en-US" smtClean="0"/>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smtClean="0"/>
              <a:t>September 2019</a:t>
            </a:r>
            <a:endParaRPr lang="en-GB" altLang="en-US" dirty="0"/>
          </a:p>
        </p:txBody>
      </p:sp>
    </p:spTree>
    <p:extLst>
      <p:ext uri="{BB962C8B-B14F-4D97-AF65-F5344CB8AC3E}">
        <p14:creationId xmlns:p14="http://schemas.microsoft.com/office/powerpoint/2010/main" val="825390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138398</TotalTime>
  <Words>1743</Words>
  <Application>Microsoft Office PowerPoint</Application>
  <PresentationFormat>On-screen Show (4:3)</PresentationFormat>
  <Paragraphs>312</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Qualcomm Office Regular</vt:lpstr>
      <vt:lpstr>Qualcomm Regular</vt:lpstr>
      <vt:lpstr>Arial</vt:lpstr>
      <vt:lpstr>Times New Roman</vt:lpstr>
      <vt:lpstr>Wingdings</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MLLE</vt:lpstr>
      <vt:lpstr>Example for TWT</vt:lpstr>
      <vt:lpstr>Consideration for the signaling of buffered data for multi-link operation</vt:lpstr>
      <vt:lpstr>Signaling for data buffered at AP MLLE (without TID-link mapping)</vt:lpstr>
      <vt:lpstr>Signaling for data buffered at AP MLLE (with TID-link mapping)</vt:lpstr>
      <vt:lpstr>Examples</vt:lpstr>
      <vt:lpstr>Conclusion</vt:lpstr>
      <vt:lpstr>Straw Poll 1 </vt:lpstr>
      <vt:lpstr>Straw Poll 2</vt:lpstr>
      <vt:lpstr>References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2758</cp:revision>
  <cp:lastPrinted>1998-02-10T13:28:06Z</cp:lastPrinted>
  <dcterms:created xsi:type="dcterms:W3CDTF">2004-12-02T14:01:45Z</dcterms:created>
  <dcterms:modified xsi:type="dcterms:W3CDTF">2019-09-15T00:41:41Z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2019-09-15 00:41:40Z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