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26"/>
  </p:notesMasterIdLst>
  <p:handoutMasterIdLst>
    <p:handoutMasterId r:id="rId27"/>
  </p:handoutMasterIdLst>
  <p:sldIdLst>
    <p:sldId id="453" r:id="rId5"/>
    <p:sldId id="484" r:id="rId6"/>
    <p:sldId id="417" r:id="rId7"/>
    <p:sldId id="421" r:id="rId8"/>
    <p:sldId id="481" r:id="rId9"/>
    <p:sldId id="469" r:id="rId10"/>
    <p:sldId id="486" r:id="rId11"/>
    <p:sldId id="487" r:id="rId12"/>
    <p:sldId id="489" r:id="rId13"/>
    <p:sldId id="498" r:id="rId14"/>
    <p:sldId id="499" r:id="rId15"/>
    <p:sldId id="500" r:id="rId16"/>
    <p:sldId id="501" r:id="rId17"/>
    <p:sldId id="407" r:id="rId18"/>
    <p:sldId id="464" r:id="rId19"/>
    <p:sldId id="477" r:id="rId20"/>
    <p:sldId id="413" r:id="rId21"/>
    <p:sldId id="414" r:id="rId22"/>
    <p:sldId id="415" r:id="rId23"/>
    <p:sldId id="502" r:id="rId24"/>
    <p:sldId id="503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0">
          <p15:clr>
            <a:srgbClr val="A4A3A4"/>
          </p15:clr>
        </p15:guide>
        <p15:guide id="2" orient="horz" pos="1618">
          <p15:clr>
            <a:srgbClr val="A4A3A4"/>
          </p15:clr>
        </p15:guide>
        <p15:guide id="3" orient="horz" pos="3177">
          <p15:clr>
            <a:srgbClr val="A4A3A4"/>
          </p15:clr>
        </p15:guide>
        <p15:guide id="4" orient="horz" pos="323">
          <p15:clr>
            <a:srgbClr val="A4A3A4"/>
          </p15:clr>
        </p15:guide>
        <p15:guide id="5" orient="horz" pos="3037">
          <p15:clr>
            <a:srgbClr val="A4A3A4"/>
          </p15:clr>
        </p15:guide>
        <p15:guide id="6" pos="5498">
          <p15:clr>
            <a:srgbClr val="A4A3A4"/>
          </p15:clr>
        </p15:guide>
        <p15:guide id="7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blum, Yossi" initials="W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A3A3"/>
    <a:srgbClr val="CB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0293" autoAdjust="0"/>
  </p:normalViewPr>
  <p:slideViewPr>
    <p:cSldViewPr snapToGrid="0">
      <p:cViewPr varScale="1">
        <p:scale>
          <a:sx n="150" d="100"/>
          <a:sy n="150" d="100"/>
        </p:scale>
        <p:origin x="336" y="126"/>
      </p:cViewPr>
      <p:guideLst>
        <p:guide orient="horz" pos="760"/>
        <p:guide orient="horz" pos="1618"/>
        <p:guide orient="horz" pos="3177"/>
        <p:guide orient="horz" pos="323"/>
        <p:guide orient="horz" pos="3037"/>
        <p:guide pos="5498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22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9691F-0FF6-4520-B9D8-72B947EE3C8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06F6C-5398-4C00-90A3-16A86BCF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/>
              <a:t>qwqw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52416-05F4-4745-8F72-A18AC655CE50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8A8A0-3F50-469E-A92C-A12372574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02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0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0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0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A8A0-3F50-469E-A92C-A12372574A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886525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81373" y="4856560"/>
            <a:ext cx="1362552" cy="169277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1610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78039" y="4856560"/>
            <a:ext cx="2765886" cy="27699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493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1943100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14350"/>
            <a:ext cx="5676900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9D73-7428-4ADB-9D8D-FB2ECC5B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78039" y="4856560"/>
            <a:ext cx="2765886" cy="27699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7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7222"/>
            <a:ext cx="8229600" cy="864000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r>
              <a:rPr lang="de-DE" dirty="0"/>
              <a:t>28pt 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96914" y="249451"/>
            <a:ext cx="968214" cy="20774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Intel Clear" panose="020B0604020203020204" pitchFamily="34" charset="0"/>
              </a:defRPr>
            </a:lvl1pPr>
          </a:lstStyle>
          <a:p>
            <a:r>
              <a:rPr lang="en-US" dirty="0"/>
              <a:t>10/17/2017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934510" y="4856560"/>
            <a:ext cx="1609415" cy="184666"/>
          </a:xfrm>
        </p:spPr>
        <p:txBody>
          <a:bodyPr/>
          <a:lstStyle>
            <a:lvl1pPr>
              <a:defRPr sz="1200">
                <a:latin typeface="Intel Clear" panose="020B0604020203020204" pitchFamily="34" charset="0"/>
              </a:defRPr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498693" y="4856560"/>
            <a:ext cx="222818" cy="215444"/>
          </a:xfrm>
        </p:spPr>
        <p:txBody>
          <a:bodyPr/>
          <a:lstStyle>
            <a:lvl1pPr>
              <a:defRPr sz="1400">
                <a:latin typeface="Intel Clear" panose="020B06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5613" y="1198800"/>
            <a:ext cx="8229600" cy="3394800"/>
          </a:xfrm>
        </p:spPr>
        <p:txBody>
          <a:bodyPr/>
          <a:lstStyle>
            <a:lvl1pPr>
              <a:defRPr>
                <a:latin typeface="Intel Clear" panose="020B0604020203020204" pitchFamily="34" charset="0"/>
              </a:defRPr>
            </a:lvl1pPr>
            <a:lvl2pPr>
              <a:defRPr>
                <a:latin typeface="Intel Clear" panose="020B0604020203020204" pitchFamily="34" charset="0"/>
              </a:defRPr>
            </a:lvl2pPr>
            <a:lvl3pPr>
              <a:defRPr>
                <a:latin typeface="Intel Clear" panose="020B0604020203020204" pitchFamily="34" charset="0"/>
              </a:defRPr>
            </a:lvl3pPr>
            <a:lvl4pPr>
              <a:defRPr>
                <a:latin typeface="Intel Clear" panose="020B0604020203020204" pitchFamily="34" charset="0"/>
              </a:defRPr>
            </a:lvl4pPr>
            <a:lvl5pPr marL="900000" indent="-180000">
              <a:spcBef>
                <a:spcPts val="300"/>
              </a:spcBef>
              <a:defRPr sz="1200">
                <a:latin typeface="Intel Clear" panose="020B0604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13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9C-FFAE-734D-8488-685557D6D07F}" type="datetime1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181373" y="4856560"/>
            <a:ext cx="1362552" cy="169277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05907" y="4856560"/>
            <a:ext cx="208390" cy="215444"/>
          </a:xfrm>
        </p:spPr>
        <p:txBody>
          <a:bodyPr/>
          <a:lstStyle>
            <a:lvl1pPr>
              <a:defRPr sz="14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889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66789" y="4856560"/>
            <a:ext cx="1477136" cy="18466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05907" y="4856560"/>
            <a:ext cx="208390" cy="215444"/>
          </a:xfrm>
        </p:spPr>
        <p:txBody>
          <a:bodyPr/>
          <a:lstStyle>
            <a:lvl1pPr>
              <a:defRPr sz="14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229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66790" y="4856560"/>
            <a:ext cx="1477135" cy="18466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05907" y="4856560"/>
            <a:ext cx="208390" cy="215444"/>
          </a:xfrm>
        </p:spPr>
        <p:txBody>
          <a:bodyPr/>
          <a:lstStyle>
            <a:lvl1pPr>
              <a:defRPr sz="14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227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66790" y="4856560"/>
            <a:ext cx="1477135" cy="18466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05907" y="4856560"/>
            <a:ext cx="208390" cy="215444"/>
          </a:xfrm>
        </p:spPr>
        <p:txBody>
          <a:bodyPr/>
          <a:lstStyle>
            <a:lvl1pPr>
              <a:defRPr sz="14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21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10/17/2017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66790" y="4856560"/>
            <a:ext cx="1477135" cy="18466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05907" y="4856560"/>
            <a:ext cx="208390" cy="215444"/>
          </a:xfrm>
        </p:spPr>
        <p:txBody>
          <a:bodyPr/>
          <a:lstStyle>
            <a:lvl1pPr>
              <a:defRPr sz="14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6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66790" y="4856560"/>
            <a:ext cx="1477135" cy="18466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05908" y="4856560"/>
            <a:ext cx="208390" cy="215444"/>
          </a:xfrm>
        </p:spPr>
        <p:txBody>
          <a:bodyPr/>
          <a:lstStyle>
            <a:lvl1pPr>
              <a:defRPr sz="14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1153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81373" y="4856560"/>
            <a:ext cx="1362552" cy="169277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20334" y="4856560"/>
            <a:ext cx="179536" cy="184666"/>
          </a:xfrm>
        </p:spPr>
        <p:txBody>
          <a:bodyPr/>
          <a:lstStyle>
            <a:lvl1pPr>
              <a:defRPr sz="12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994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4" y="249451"/>
            <a:ext cx="726161" cy="207749"/>
          </a:xfrm>
        </p:spPr>
        <p:txBody>
          <a:bodyPr/>
          <a:lstStyle>
            <a:lvl1pPr>
              <a:defRPr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66790" y="4856560"/>
            <a:ext cx="1477135" cy="18466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20334" y="4856560"/>
            <a:ext cx="179536" cy="184666"/>
          </a:xfrm>
        </p:spPr>
        <p:txBody>
          <a:bodyPr/>
          <a:lstStyle>
            <a:lvl1pPr>
              <a:defRPr sz="12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683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4350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91854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4" y="249451"/>
            <a:ext cx="88652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50" b="1"/>
            </a:lvl1pPr>
          </a:lstStyle>
          <a:p>
            <a:fld id="{C8B5CA9C-FFAE-734D-8488-685557D6D07F}" type="datetime1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81373" y="4856560"/>
            <a:ext cx="136255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100"/>
            </a:lvl1pPr>
          </a:lstStyle>
          <a:p>
            <a:r>
              <a:rPr lang="en-US" dirty="0"/>
              <a:t>Dmitry Akhmetov, Intel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0334" y="4856560"/>
            <a:ext cx="17953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470" y="248261"/>
            <a:ext cx="257769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350" b="1" dirty="0"/>
              <a:t>doc.: IEEE 802.11-19/1541r1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572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4856560"/>
            <a:ext cx="5386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z="900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85775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496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814388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3287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6716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0145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3574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7003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14350"/>
            <a:ext cx="7772400" cy="800100"/>
          </a:xfrm>
          <a:noFill/>
        </p:spPr>
        <p:txBody>
          <a:bodyPr/>
          <a:lstStyle/>
          <a:p>
            <a:r>
              <a:rPr lang="en-US" dirty="0"/>
              <a:t>Performance aspects of Multi-link operations</a:t>
            </a:r>
            <a:br>
              <a:rPr lang="en-US" dirty="0"/>
            </a:br>
            <a:r>
              <a:rPr lang="en-US" dirty="0"/>
              <a:t>with constraints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1644" y="1379021"/>
            <a:ext cx="5829300" cy="28575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500" dirty="0"/>
              <a:t>Date:</a:t>
            </a:r>
            <a:r>
              <a:rPr lang="en-GB" altLang="en-US" sz="1500" b="0" dirty="0"/>
              <a:t> 2019-11-11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1764277"/>
            <a:ext cx="1085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1500" dirty="0"/>
              <a:t>Authors:</a:t>
            </a:r>
            <a:endParaRPr lang="en-GB" altLang="en-US" sz="1500" b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EAD0EE-0DFD-4F81-B0C3-618EF9CBF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5017"/>
              </p:ext>
            </p:extLst>
          </p:nvPr>
        </p:nvGraphicFramePr>
        <p:xfrm>
          <a:off x="2007394" y="2249040"/>
          <a:ext cx="5543550" cy="1134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42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17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Dmitry Akhmetov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endParaRPr lang="en-US" sz="800" dirty="0"/>
                    </a:p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800" dirty="0"/>
                        <a:t>Intel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Dmitry.akhmetov@intel.com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Laurent Cariou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Dibakar Das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37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695" y="1469136"/>
            <a:ext cx="4030917" cy="2688336"/>
          </a:xfrm>
        </p:spPr>
        <p:txBody>
          <a:bodyPr/>
          <a:lstStyle/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Light CBR UL traffic (Config 1a)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1F50F-8EEF-464A-840F-FF7A2AFD9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323"/>
            <a:ext cx="3232200" cy="2424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AD8E5-964B-4839-917F-7FA7CCEF5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12" y="1285323"/>
            <a:ext cx="3138576" cy="2353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D0EF2-E36D-4279-8372-A33B635E6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26" y="1285323"/>
            <a:ext cx="3014624" cy="2260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0D2AE8-CDA6-432B-A9DA-F87281925FC1}"/>
              </a:ext>
            </a:extLst>
          </p:cNvPr>
          <p:cNvSpPr txBox="1"/>
          <p:nvPr/>
        </p:nvSpPr>
        <p:spPr>
          <a:xfrm>
            <a:off x="685800" y="3922240"/>
            <a:ext cx="783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gap between MPC and RMPC is more pronounced when the OBSS load is smaller relative to the BSS load (due to lower number of events when early detection occurs). </a:t>
            </a:r>
          </a:p>
        </p:txBody>
      </p:sp>
    </p:spTree>
    <p:extLst>
      <p:ext uri="{BB962C8B-B14F-4D97-AF65-F5344CB8AC3E}">
        <p14:creationId xmlns:p14="http://schemas.microsoft.com/office/powerpoint/2010/main" val="309693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695" y="1469136"/>
            <a:ext cx="4030917" cy="2688336"/>
          </a:xfrm>
        </p:spPr>
        <p:txBody>
          <a:bodyPr/>
          <a:lstStyle/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Light CBR UL traffic (Config 1b)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CAC5B-C14F-4232-96E0-0F58B12A1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5" y="1246419"/>
            <a:ext cx="3184144" cy="2388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5EA46-F04E-4D31-A0B6-4CF0DDB9A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19" y="1314450"/>
            <a:ext cx="3043428" cy="2282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12D450-FA84-485F-8CC4-D420DB53D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97" y="1314450"/>
            <a:ext cx="2924303" cy="21932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7C35C1-AB67-4604-93D3-09F1DCBA379B}"/>
              </a:ext>
            </a:extLst>
          </p:cNvPr>
          <p:cNvSpPr/>
          <p:nvPr/>
        </p:nvSpPr>
        <p:spPr>
          <a:xfrm>
            <a:off x="1337982" y="3984611"/>
            <a:ext cx="6804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~38% reduction in latency from SPC to RMPC when the network is congested. Gap between MPC and RMPC therein is about 25%.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E984D2-8CE4-4AF8-A580-9EFE1128FA95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8142193" y="3567249"/>
            <a:ext cx="314419" cy="7405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8569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UL CBR traffic (Config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FA15A-8ED2-474C-B31C-93288821C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8" y="1225182"/>
            <a:ext cx="3102527" cy="2326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7AA6A-9602-40D4-9EA5-AE615E130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42" y="1295032"/>
            <a:ext cx="3009393" cy="2257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A8BC2-96E9-4FD7-8F44-E8251C890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76" y="1295033"/>
            <a:ext cx="3009392" cy="22570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045C3B-F539-420D-A322-BEC5E159F373}"/>
              </a:ext>
            </a:extLst>
          </p:cNvPr>
          <p:cNvSpPr/>
          <p:nvPr/>
        </p:nvSpPr>
        <p:spPr>
          <a:xfrm>
            <a:off x="773206" y="4078830"/>
            <a:ext cx="7684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~44% reduction in latency from SPC to RMPC when the network is congested. Gap between MPC and RMPC therein is ~16%. </a:t>
            </a:r>
          </a:p>
        </p:txBody>
      </p:sp>
    </p:spTree>
    <p:extLst>
      <p:ext uri="{BB962C8B-B14F-4D97-AF65-F5344CB8AC3E}">
        <p14:creationId xmlns:p14="http://schemas.microsoft.com/office/powerpoint/2010/main" val="69909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UL </a:t>
            </a:r>
            <a:r>
              <a:rPr lang="en-US" dirty="0" err="1"/>
              <a:t>bursty</a:t>
            </a:r>
            <a:r>
              <a:rPr lang="en-US" dirty="0"/>
              <a:t> traffic (Config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299120" y="4856560"/>
            <a:ext cx="621965" cy="215444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4856561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3" y="250031"/>
            <a:ext cx="1874823" cy="204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Month Year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57D217-8E8F-4CFD-BCCF-E75F1BD7A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" y="1481489"/>
            <a:ext cx="2900456" cy="2175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961F94-C9E7-4E23-9113-2CA0AFE17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23" y="1481488"/>
            <a:ext cx="2900456" cy="2175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11384D-35C2-481B-800A-E0FFF3180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44" y="1439475"/>
            <a:ext cx="3179191" cy="23843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EB95FD-8BCE-4363-962F-C42F9AE744E2}"/>
              </a:ext>
            </a:extLst>
          </p:cNvPr>
          <p:cNvSpPr/>
          <p:nvPr/>
        </p:nvSpPr>
        <p:spPr>
          <a:xfrm>
            <a:off x="853888" y="4043192"/>
            <a:ext cx="760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~30% reduction in latency from SPC to RMPC when the network is congested. Gap between MPC and RMPC therein is ~28%. </a:t>
            </a:r>
          </a:p>
        </p:txBody>
      </p:sp>
    </p:spTree>
    <p:extLst>
      <p:ext uri="{BB962C8B-B14F-4D97-AF65-F5344CB8AC3E}">
        <p14:creationId xmlns:p14="http://schemas.microsoft.com/office/powerpoint/2010/main" val="101824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551322"/>
          </a:xfrm>
        </p:spPr>
        <p:txBody>
          <a:bodyPr/>
          <a:lstStyle/>
          <a:p>
            <a:r>
              <a:rPr lang="en-US" dirty="0">
                <a:latin typeface="+mn-lt"/>
              </a:rPr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94686" y="4856560"/>
            <a:ext cx="230832" cy="276999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79450" y="935026"/>
            <a:ext cx="7753350" cy="370682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For STAs without </a:t>
            </a:r>
            <a:r>
              <a:rPr lang="en-US" sz="1400" dirty="0" err="1">
                <a:latin typeface="+mn-lt"/>
              </a:rPr>
              <a:t>Tx</a:t>
            </a:r>
            <a:r>
              <a:rPr lang="en-US" sz="1400" dirty="0">
                <a:latin typeface="+mn-lt"/>
              </a:rPr>
              <a:t>/Rx constraints, MPC mode of operation performs very well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For STAs that have </a:t>
            </a:r>
            <a:r>
              <a:rPr lang="en-US" sz="1400" dirty="0" err="1">
                <a:latin typeface="+mn-lt"/>
              </a:rPr>
              <a:t>Tx</a:t>
            </a:r>
            <a:r>
              <a:rPr lang="en-US" sz="1400" dirty="0">
                <a:latin typeface="+mn-lt"/>
              </a:rPr>
              <a:t>/Rx constraints, both isolated and non isolated RMPC mode of operations preform much better than fully synchronized access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Average</a:t>
            </a:r>
            <a:r>
              <a:rPr lang="en-US" sz="1200" dirty="0">
                <a:latin typeface="+mn-lt"/>
              </a:rPr>
              <a:t> performance gain from multi-link operation over a single link operation</a:t>
            </a:r>
          </a:p>
          <a:p>
            <a:pPr marL="1006475" lvl="3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+mn-lt"/>
              </a:rPr>
              <a:t>MPC mode of operation: 			DL case: 2.07x;</a:t>
            </a:r>
          </a:p>
          <a:p>
            <a:pPr marL="1006475" lvl="3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+mn-lt"/>
              </a:rPr>
              <a:t>isolated RMPC mode of operation: 		DL case: 1.91x;</a:t>
            </a:r>
          </a:p>
          <a:p>
            <a:pPr marL="1006475" lvl="3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+mn-lt"/>
              </a:rPr>
              <a:t>non-isolated RMPC:				DL case: </a:t>
            </a:r>
            <a:r>
              <a:rPr lang="en-US" sz="1000" b="1" dirty="0">
                <a:latin typeface="+mn-lt"/>
              </a:rPr>
              <a:t>1.6x</a:t>
            </a:r>
            <a:r>
              <a:rPr lang="en-US" baseline="30000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000" b="1" dirty="0">
                <a:latin typeface="+mn-lt"/>
              </a:rPr>
              <a:t> ; 	</a:t>
            </a:r>
            <a:endParaRPr lang="en-US" sz="1000" dirty="0">
              <a:latin typeface="+mn-lt"/>
            </a:endParaRPr>
          </a:p>
          <a:p>
            <a:pPr marL="1006475" lvl="3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+mn-lt"/>
              </a:rPr>
              <a:t>SPC mode of operation:				DL case: 1.27x;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700" b="1" baseline="30000" dirty="0">
                <a:solidFill>
                  <a:srgbClr val="FF0000"/>
                </a:solidFill>
                <a:latin typeface="+mn-lt"/>
              </a:rPr>
              <a:t>* </a:t>
            </a:r>
            <a:r>
              <a:rPr lang="en-US" sz="700" b="1" dirty="0">
                <a:solidFill>
                  <a:srgbClr val="FF0000"/>
                </a:solidFill>
                <a:latin typeface="+mn-lt"/>
              </a:rPr>
              <a:t>Note: performance gain varies a lot depending on a BSS load from 1.16 with 25% BSS load to 1.77 with 100% BSS load and OBSS loads of 10% to 40% 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Even with </a:t>
            </a:r>
            <a:r>
              <a:rPr lang="en-US" sz="1400" dirty="0" err="1">
                <a:latin typeface="+mn-lt"/>
              </a:rPr>
              <a:t>Tx</a:t>
            </a:r>
            <a:r>
              <a:rPr lang="en-US" sz="1400" dirty="0">
                <a:latin typeface="+mn-lt"/>
              </a:rPr>
              <a:t>/Rx constraints, MLLE still can provide benefits in terms of reduced latency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Both for RTA-like traffic and heavy </a:t>
            </a:r>
            <a:r>
              <a:rPr lang="en-US" sz="1200" dirty="0" err="1">
                <a:latin typeface="+mn-lt"/>
              </a:rPr>
              <a:t>bursty</a:t>
            </a:r>
            <a:r>
              <a:rPr lang="en-US" sz="1200" dirty="0">
                <a:latin typeface="+mn-lt"/>
              </a:rPr>
              <a:t> traffic 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30% and more improvement observed for congested networks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MLLE performance is better the sooner it can resolve RX activity on a busy link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Operational modes with constraints, including non-isolated cases, require additional study/simulations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/>
              </a:rPr>
              <a:t>A definition/clarification of channel access mechanism with constraints is desirable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Times New Roman"/>
              </a:rPr>
              <a:t>A better definition for constraints is required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89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551322"/>
          </a:xfrm>
        </p:spPr>
        <p:txBody>
          <a:bodyPr/>
          <a:lstStyle/>
          <a:p>
            <a:r>
              <a:rPr lang="en-US" dirty="0">
                <a:latin typeface="+mn-lt"/>
              </a:rPr>
              <a:t>Appendix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94686" y="4856560"/>
            <a:ext cx="230832" cy="276999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n-lt"/>
              </a:rPr>
              <a:pPr/>
              <a:t>15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79450" y="935026"/>
            <a:ext cx="7753350" cy="3706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[1] Performance aspects of Multi-link operations, 11-19-1291/02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99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469900"/>
            <a:ext cx="8229600" cy="457906"/>
          </a:xfrm>
        </p:spPr>
        <p:txBody>
          <a:bodyPr/>
          <a:lstStyle/>
          <a:p>
            <a:r>
              <a:rPr lang="en-US" dirty="0">
                <a:latin typeface="+mn-lt"/>
              </a:rPr>
              <a:t>Single link vs Multi-link. DL case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33158" y="4856560"/>
            <a:ext cx="153888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n-lt"/>
              </a:rPr>
              <a:pPr/>
              <a:t>16</a:t>
            </a:fld>
            <a:endParaRPr lang="en-US" sz="12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3C63B2-882E-4DEB-BD4C-F71FF82C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2" y="1332016"/>
            <a:ext cx="8229600" cy="30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1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457200"/>
            <a:ext cx="8229600" cy="824523"/>
          </a:xfrm>
        </p:spPr>
        <p:txBody>
          <a:bodyPr/>
          <a:lstStyle/>
          <a:p>
            <a:r>
              <a:rPr lang="en-US" dirty="0">
                <a:latin typeface="+mn-lt"/>
              </a:rPr>
              <a:t>Classification: Completely synchronous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(S)ingle (P)</a:t>
            </a:r>
            <a:r>
              <a:rPr lang="en-US" dirty="0" err="1">
                <a:latin typeface="+mn-lt"/>
              </a:rPr>
              <a:t>rimary</a:t>
            </a:r>
            <a:r>
              <a:rPr lang="en-US" dirty="0">
                <a:latin typeface="+mn-lt"/>
              </a:rPr>
              <a:t> (C)</a:t>
            </a:r>
            <a:r>
              <a:rPr lang="en-US" dirty="0" err="1">
                <a:latin typeface="+mn-lt"/>
              </a:rPr>
              <a:t>hannel</a:t>
            </a:r>
            <a:r>
              <a:rPr lang="en-US" dirty="0">
                <a:latin typeface="+mn-lt"/>
              </a:rPr>
              <a:t>, SPC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1631" y="4856560"/>
            <a:ext cx="76944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n-lt"/>
              </a:rPr>
              <a:pPr/>
              <a:t>17</a:t>
            </a:fld>
            <a:endParaRPr lang="en-US" sz="1200" dirty="0">
              <a:latin typeface="+mn-lt"/>
            </a:endParaRPr>
          </a:p>
        </p:txBody>
      </p:sp>
      <p:sp>
        <p:nvSpPr>
          <p:cNvPr id="369" name="Text Placeholder 3"/>
          <p:cNvSpPr txBox="1">
            <a:spLocks/>
          </p:cNvSpPr>
          <p:nvPr/>
        </p:nvSpPr>
        <p:spPr>
          <a:xfrm>
            <a:off x="458031" y="3154672"/>
            <a:ext cx="8231187" cy="16011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n-lt"/>
              </a:rPr>
              <a:t>Perform contention on primary channel</a:t>
            </a:r>
          </a:p>
          <a:p>
            <a:r>
              <a:rPr lang="en-US" sz="1400" dirty="0">
                <a:latin typeface="+mn-lt"/>
              </a:rPr>
              <a:t>Do energy detect for PIFS on a secondary channel</a:t>
            </a:r>
          </a:p>
          <a:p>
            <a:pPr lvl="1"/>
            <a:r>
              <a:rPr lang="en-US" sz="1200" dirty="0">
                <a:latin typeface="+mn-lt"/>
              </a:rPr>
              <a:t>If IDLE – transmit over two channels</a:t>
            </a:r>
          </a:p>
          <a:p>
            <a:pPr lvl="1"/>
            <a:r>
              <a:rPr lang="en-US" sz="1200" dirty="0">
                <a:latin typeface="+mn-lt"/>
              </a:rPr>
              <a:t>If BUSY – transmit on primary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only</a:t>
            </a:r>
          </a:p>
          <a:p>
            <a:pPr marL="0" indent="0">
              <a:buNone/>
            </a:pPr>
            <a:endParaRPr lang="en-US" sz="1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5303" y="1382492"/>
            <a:ext cx="7990444" cy="1695847"/>
            <a:chOff x="284088" y="1280359"/>
            <a:chExt cx="8451907" cy="1122556"/>
          </a:xfrm>
        </p:grpSpPr>
        <p:sp>
          <p:nvSpPr>
            <p:cNvPr id="267" name="Rectangle 13"/>
            <p:cNvSpPr>
              <a:spLocks noChangeArrowheads="1"/>
            </p:cNvSpPr>
            <p:nvPr/>
          </p:nvSpPr>
          <p:spPr bwMode="auto">
            <a:xfrm>
              <a:off x="284088" y="1280359"/>
              <a:ext cx="932656" cy="11225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038208" y="1599285"/>
              <a:ext cx="7697787" cy="0"/>
            </a:xfrm>
            <a:prstGeom prst="line">
              <a:avLst/>
            </a:prstGeom>
            <a:noFill/>
            <a:ln w="1270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038208" y="2055964"/>
              <a:ext cx="7697787" cy="0"/>
            </a:xfrm>
            <a:prstGeom prst="line">
              <a:avLst/>
            </a:prstGeom>
            <a:noFill/>
            <a:ln w="1270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16" name="TextBox 1115"/>
            <p:cNvSpPr txBox="1"/>
            <p:nvPr/>
          </p:nvSpPr>
          <p:spPr>
            <a:xfrm>
              <a:off x="1367557" y="1392394"/>
              <a:ext cx="585052" cy="1069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tx2"/>
                  </a:solidFill>
                  <a:cs typeface="Neo Sans Intel"/>
                </a:rPr>
                <a:t>band 1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361865" y="1841636"/>
              <a:ext cx="590742" cy="1069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tx2"/>
                  </a:solidFill>
                  <a:cs typeface="Neo Sans Intel"/>
                </a:rPr>
                <a:t>band 2</a:t>
              </a:r>
            </a:p>
          </p:txBody>
        </p:sp>
        <p:sp>
          <p:nvSpPr>
            <p:cNvPr id="1117" name="Flowchart: Alternate Process 1116"/>
            <p:cNvSpPr/>
            <p:nvPr/>
          </p:nvSpPr>
          <p:spPr>
            <a:xfrm>
              <a:off x="486704" y="1446528"/>
              <a:ext cx="510285" cy="300813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AP1</a:t>
              </a:r>
            </a:p>
          </p:txBody>
        </p:sp>
        <p:sp>
          <p:nvSpPr>
            <p:cNvPr id="269" name="Flowchart: Alternate Process 268"/>
            <p:cNvSpPr/>
            <p:nvPr/>
          </p:nvSpPr>
          <p:spPr>
            <a:xfrm>
              <a:off x="500857" y="1906858"/>
              <a:ext cx="510285" cy="300813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AP2</a:t>
              </a:r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2060558" y="1446302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256615" y="1446302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454260" y="1446447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652834" y="1443988"/>
              <a:ext cx="198379" cy="1490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0" name="Rectangle 13"/>
            <p:cNvSpPr>
              <a:spLocks noChangeArrowheads="1"/>
            </p:cNvSpPr>
            <p:nvPr/>
          </p:nvSpPr>
          <p:spPr bwMode="auto">
            <a:xfrm>
              <a:off x="2853230" y="1299252"/>
              <a:ext cx="1304922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151255" y="1448293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349830" y="1448291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547474" y="144843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8" name="Rectangle 13"/>
            <p:cNvSpPr>
              <a:spLocks noChangeArrowheads="1"/>
            </p:cNvSpPr>
            <p:nvPr/>
          </p:nvSpPr>
          <p:spPr bwMode="auto">
            <a:xfrm>
              <a:off x="6425657" y="1293765"/>
              <a:ext cx="1304922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80" name="Rectangle 13"/>
            <p:cNvSpPr>
              <a:spLocks noChangeArrowheads="1"/>
            </p:cNvSpPr>
            <p:nvPr/>
          </p:nvSpPr>
          <p:spPr bwMode="auto">
            <a:xfrm>
              <a:off x="2195501" y="1747361"/>
              <a:ext cx="1304922" cy="3024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busy</a:t>
              </a:r>
            </a:p>
          </p:txBody>
        </p:sp>
        <p:sp>
          <p:nvSpPr>
            <p:cNvPr id="81" name="Rectangle 13"/>
            <p:cNvSpPr>
              <a:spLocks noChangeArrowheads="1"/>
            </p:cNvSpPr>
            <p:nvPr/>
          </p:nvSpPr>
          <p:spPr bwMode="auto">
            <a:xfrm>
              <a:off x="3581533" y="1748737"/>
              <a:ext cx="1016407" cy="3024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busy</a:t>
              </a:r>
            </a:p>
          </p:txBody>
        </p:sp>
        <p:sp>
          <p:nvSpPr>
            <p:cNvPr id="82" name="Rectangle 13"/>
            <p:cNvSpPr>
              <a:spLocks noChangeArrowheads="1"/>
            </p:cNvSpPr>
            <p:nvPr/>
          </p:nvSpPr>
          <p:spPr bwMode="auto">
            <a:xfrm>
              <a:off x="4747929" y="1296350"/>
              <a:ext cx="890011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4734697" y="1750021"/>
              <a:ext cx="888200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32925" y="144831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828983" y="1448315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026627" y="1447964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221892" y="1448824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13"/>
            <p:cNvSpPr>
              <a:spLocks noChangeArrowheads="1"/>
            </p:cNvSpPr>
            <p:nvPr/>
          </p:nvSpPr>
          <p:spPr bwMode="auto">
            <a:xfrm>
              <a:off x="5698665" y="1746403"/>
              <a:ext cx="1016408" cy="3024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busy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81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549"/>
            <a:ext cx="8229600" cy="831134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Classification: Completely asynchronous,</a:t>
            </a:r>
            <a:br>
              <a:rPr lang="en-US" sz="2400" dirty="0">
                <a:latin typeface="+mn-lt"/>
              </a:rPr>
            </a:br>
            <a:r>
              <a:rPr lang="en-US" dirty="0">
                <a:latin typeface="+mn-lt"/>
              </a:rPr>
              <a:t>(M)</a:t>
            </a:r>
            <a:r>
              <a:rPr lang="en-US" dirty="0" err="1">
                <a:latin typeface="+mn-lt"/>
              </a:rPr>
              <a:t>ultiple</a:t>
            </a:r>
            <a:r>
              <a:rPr lang="en-US" dirty="0">
                <a:latin typeface="+mn-lt"/>
              </a:rPr>
              <a:t> (P)</a:t>
            </a:r>
            <a:r>
              <a:rPr lang="en-US" dirty="0" err="1">
                <a:latin typeface="+mn-lt"/>
              </a:rPr>
              <a:t>rimary</a:t>
            </a:r>
            <a:r>
              <a:rPr lang="en-US" dirty="0">
                <a:latin typeface="+mn-lt"/>
              </a:rPr>
              <a:t> (C)</a:t>
            </a:r>
            <a:r>
              <a:rPr lang="en-US" dirty="0" err="1">
                <a:latin typeface="+mn-lt"/>
              </a:rPr>
              <a:t>hannels</a:t>
            </a:r>
            <a:r>
              <a:rPr lang="en-US" dirty="0">
                <a:latin typeface="+mn-lt"/>
              </a:rPr>
              <a:t>, MPC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1631" y="4856560"/>
            <a:ext cx="76944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n-lt"/>
              </a:rPr>
              <a:pPr/>
              <a:t>18</a:t>
            </a:fld>
            <a:endParaRPr lang="en-US" sz="12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775" y="3098318"/>
            <a:ext cx="8229600" cy="1430053"/>
          </a:xfrm>
        </p:spPr>
        <p:txBody>
          <a:bodyPr>
            <a:normAutofit/>
          </a:bodyPr>
          <a:lstStyle/>
          <a:p>
            <a:r>
              <a:rPr lang="en-US" sz="1400" b="0" dirty="0">
                <a:latin typeface="+mn-lt"/>
              </a:rPr>
              <a:t>Perform contention independently on both links</a:t>
            </a:r>
          </a:p>
          <a:p>
            <a:r>
              <a:rPr lang="en-US" sz="1400" b="0" dirty="0">
                <a:latin typeface="+mn-lt"/>
              </a:rPr>
              <a:t>Transmit/receive independently on both links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775" y="1540342"/>
            <a:ext cx="7761467" cy="1229787"/>
            <a:chOff x="284088" y="3346459"/>
            <a:chExt cx="8778136" cy="1122556"/>
          </a:xfrm>
        </p:grpSpPr>
        <p:sp>
          <p:nvSpPr>
            <p:cNvPr id="329" name="Rectangle 13"/>
            <p:cNvSpPr>
              <a:spLocks noChangeArrowheads="1"/>
            </p:cNvSpPr>
            <p:nvPr/>
          </p:nvSpPr>
          <p:spPr bwMode="auto">
            <a:xfrm>
              <a:off x="284088" y="3346459"/>
              <a:ext cx="932656" cy="11225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0" name="Line 9"/>
            <p:cNvSpPr>
              <a:spLocks noChangeShapeType="1"/>
            </p:cNvSpPr>
            <p:nvPr/>
          </p:nvSpPr>
          <p:spPr bwMode="auto">
            <a:xfrm flipV="1">
              <a:off x="1038208" y="3671251"/>
              <a:ext cx="7905070" cy="19611"/>
            </a:xfrm>
            <a:prstGeom prst="line">
              <a:avLst/>
            </a:prstGeom>
            <a:noFill/>
            <a:ln w="1270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1" name="Line 10"/>
            <p:cNvSpPr>
              <a:spLocks noChangeShapeType="1"/>
            </p:cNvSpPr>
            <p:nvPr/>
          </p:nvSpPr>
          <p:spPr bwMode="auto">
            <a:xfrm flipV="1">
              <a:off x="1038208" y="4141459"/>
              <a:ext cx="8024016" cy="10341"/>
            </a:xfrm>
            <a:prstGeom prst="line">
              <a:avLst/>
            </a:prstGeom>
            <a:noFill/>
            <a:ln w="1270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367557" y="3480797"/>
              <a:ext cx="585052" cy="140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cs typeface="Neo Sans Intel"/>
                </a:rPr>
                <a:t>band 1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361865" y="3930038"/>
              <a:ext cx="590743" cy="140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2"/>
                  </a:solidFill>
                  <a:cs typeface="Neo Sans Intel"/>
                </a:rPr>
                <a:t>band 2</a:t>
              </a:r>
            </a:p>
          </p:txBody>
        </p:sp>
        <p:sp>
          <p:nvSpPr>
            <p:cNvPr id="334" name="Flowchart: Alternate Process 333"/>
            <p:cNvSpPr/>
            <p:nvPr/>
          </p:nvSpPr>
          <p:spPr>
            <a:xfrm>
              <a:off x="486704" y="3534930"/>
              <a:ext cx="510285" cy="300813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AP1</a:t>
              </a:r>
            </a:p>
          </p:txBody>
        </p:sp>
        <p:sp>
          <p:nvSpPr>
            <p:cNvPr id="335" name="Flowchart: Alternate Process 334"/>
            <p:cNvSpPr/>
            <p:nvPr/>
          </p:nvSpPr>
          <p:spPr>
            <a:xfrm>
              <a:off x="500857" y="3995260"/>
              <a:ext cx="510285" cy="300813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AP2</a:t>
              </a: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060558" y="3540983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2256615" y="3540982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2454259" y="3539309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649524" y="3539672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45" name="Rectangle 13"/>
            <p:cNvSpPr>
              <a:spLocks noChangeArrowheads="1"/>
            </p:cNvSpPr>
            <p:nvPr/>
          </p:nvSpPr>
          <p:spPr bwMode="auto">
            <a:xfrm>
              <a:off x="2843200" y="3376154"/>
              <a:ext cx="1304922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/>
                <a:t>TXOP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4136210" y="3527734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4332267" y="3527733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529911" y="3528958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3242474" y="400509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3438531" y="4005095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3636176" y="4006179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52" name="Rectangle 13"/>
            <p:cNvSpPr>
              <a:spLocks noChangeArrowheads="1"/>
            </p:cNvSpPr>
            <p:nvPr/>
          </p:nvSpPr>
          <p:spPr bwMode="auto">
            <a:xfrm>
              <a:off x="4723587" y="3379668"/>
              <a:ext cx="1304922" cy="3024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/>
                <a:t>busy</a:t>
              </a: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6025702" y="3524019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57" name="Rectangle 13"/>
            <p:cNvSpPr>
              <a:spLocks noChangeArrowheads="1"/>
            </p:cNvSpPr>
            <p:nvPr/>
          </p:nvSpPr>
          <p:spPr bwMode="auto">
            <a:xfrm>
              <a:off x="3835383" y="3850389"/>
              <a:ext cx="1304921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/>
                <a:t>TXOP</a:t>
              </a:r>
            </a:p>
          </p:txBody>
        </p:sp>
        <p:sp>
          <p:nvSpPr>
            <p:cNvPr id="358" name="Rectangle 13"/>
            <p:cNvSpPr>
              <a:spLocks noChangeArrowheads="1"/>
            </p:cNvSpPr>
            <p:nvPr/>
          </p:nvSpPr>
          <p:spPr bwMode="auto">
            <a:xfrm>
              <a:off x="5935060" y="3832340"/>
              <a:ext cx="911792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/>
                <a:t>TXOP</a:t>
              </a:r>
            </a:p>
          </p:txBody>
        </p:sp>
        <p:sp>
          <p:nvSpPr>
            <p:cNvPr id="359" name="Rectangle 13"/>
            <p:cNvSpPr>
              <a:spLocks noChangeArrowheads="1"/>
            </p:cNvSpPr>
            <p:nvPr/>
          </p:nvSpPr>
          <p:spPr bwMode="auto">
            <a:xfrm>
              <a:off x="1938215" y="3843197"/>
              <a:ext cx="1304922" cy="3024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/>
                <a:t>busy</a:t>
              </a: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143584" y="3993672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339641" y="3993671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537285" y="399489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732550" y="3995260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19643" y="3519287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15700" y="351928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50132" y="3996492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046189" y="3996491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256912" y="399614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452969" y="3996145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12704" y="351967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655357" y="399466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7405022" y="3374167"/>
              <a:ext cx="911792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/>
                <a:t>TXOP</a:t>
              </a:r>
            </a:p>
          </p:txBody>
        </p:sp>
        <p:sp>
          <p:nvSpPr>
            <p:cNvPr id="76" name="Rectangle 13"/>
            <p:cNvSpPr>
              <a:spLocks noChangeArrowheads="1"/>
            </p:cNvSpPr>
            <p:nvPr/>
          </p:nvSpPr>
          <p:spPr bwMode="auto">
            <a:xfrm>
              <a:off x="7846762" y="3850389"/>
              <a:ext cx="911792" cy="302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/>
                <a:t>TXOP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811142" y="3518176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008146" y="3519144"/>
              <a:ext cx="198438" cy="146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206584" y="3518437"/>
              <a:ext cx="198438" cy="15235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325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538"/>
            <a:ext cx="8229600" cy="82097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Classification: Semi-asynchronous</a:t>
            </a:r>
            <a:br>
              <a:rPr lang="en-US" sz="2400" dirty="0">
                <a:latin typeface="+mn-lt"/>
              </a:rPr>
            </a:br>
            <a:r>
              <a:rPr lang="en-US" dirty="0">
                <a:latin typeface="+mn-lt"/>
              </a:rPr>
              <a:t>(J)</a:t>
            </a:r>
            <a:r>
              <a:rPr lang="en-US" dirty="0" err="1">
                <a:latin typeface="+mn-lt"/>
              </a:rPr>
              <a:t>oin</a:t>
            </a:r>
            <a:r>
              <a:rPr lang="en-US" dirty="0">
                <a:latin typeface="+mn-lt"/>
              </a:rPr>
              <a:t> (M)</a:t>
            </a:r>
            <a:r>
              <a:rPr lang="en-US" dirty="0" err="1">
                <a:latin typeface="+mn-lt"/>
              </a:rPr>
              <a:t>ultiple</a:t>
            </a:r>
            <a:r>
              <a:rPr lang="en-US" dirty="0">
                <a:latin typeface="+mn-lt"/>
              </a:rPr>
              <a:t> (P)</a:t>
            </a:r>
            <a:r>
              <a:rPr lang="en-US" dirty="0" err="1">
                <a:latin typeface="+mn-lt"/>
              </a:rPr>
              <a:t>rimary</a:t>
            </a:r>
            <a:r>
              <a:rPr lang="en-US" dirty="0">
                <a:latin typeface="+mn-lt"/>
              </a:rPr>
              <a:t> (C)</a:t>
            </a:r>
            <a:r>
              <a:rPr lang="en-US" dirty="0" err="1">
                <a:latin typeface="+mn-lt"/>
              </a:rPr>
              <a:t>hannels</a:t>
            </a:r>
            <a:r>
              <a:rPr lang="en-US" dirty="0">
                <a:latin typeface="+mn-lt"/>
              </a:rPr>
              <a:t>, JMPC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1631" y="4856560"/>
            <a:ext cx="76944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n-lt"/>
              </a:rPr>
              <a:pPr/>
              <a:t>19</a:t>
            </a:fld>
            <a:endParaRPr lang="en-US" sz="1200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6831" y="2751149"/>
            <a:ext cx="8229600" cy="2290077"/>
          </a:xfrm>
        </p:spPr>
        <p:txBody>
          <a:bodyPr>
            <a:normAutofit/>
          </a:bodyPr>
          <a:lstStyle/>
          <a:p>
            <a:r>
              <a:rPr lang="en-US" sz="1400" b="0" dirty="0">
                <a:latin typeface="+mn-lt"/>
              </a:rPr>
              <a:t>Perform contention independently on each link</a:t>
            </a:r>
          </a:p>
          <a:p>
            <a:r>
              <a:rPr lang="en-US" sz="1400" b="0" dirty="0">
                <a:latin typeface="+mn-lt"/>
              </a:rPr>
              <a:t>If one channel/link won contention  - verify status of a another channel/link</a:t>
            </a:r>
          </a:p>
          <a:p>
            <a:pPr lvl="1"/>
            <a:r>
              <a:rPr lang="en-US" sz="1200" dirty="0">
                <a:latin typeface="+mn-lt"/>
              </a:rPr>
              <a:t>If another link is in IDLE/Contention state – transmit jointly</a:t>
            </a:r>
          </a:p>
          <a:p>
            <a:pPr lvl="1"/>
            <a:r>
              <a:rPr lang="en-US" sz="1200" dirty="0">
                <a:latin typeface="+mn-lt"/>
              </a:rPr>
              <a:t>Otherwise transmit using on available link only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6831" y="1536339"/>
            <a:ext cx="7993000" cy="1009658"/>
            <a:chOff x="541400" y="3468780"/>
            <a:chExt cx="7057052" cy="712929"/>
          </a:xfrm>
        </p:grpSpPr>
        <p:sp>
          <p:nvSpPr>
            <p:cNvPr id="98" name="Rectangle 13"/>
            <p:cNvSpPr>
              <a:spLocks noChangeArrowheads="1"/>
            </p:cNvSpPr>
            <p:nvPr/>
          </p:nvSpPr>
          <p:spPr bwMode="auto">
            <a:xfrm>
              <a:off x="541400" y="3468780"/>
              <a:ext cx="749795" cy="7129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" name="Line 9"/>
            <p:cNvSpPr>
              <a:spLocks noChangeShapeType="1"/>
            </p:cNvSpPr>
            <p:nvPr/>
          </p:nvSpPr>
          <p:spPr bwMode="auto">
            <a:xfrm flipV="1">
              <a:off x="1147664" y="3675054"/>
              <a:ext cx="6355164" cy="12455"/>
            </a:xfrm>
            <a:prstGeom prst="line">
              <a:avLst/>
            </a:prstGeom>
            <a:noFill/>
            <a:ln w="1270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" name="Line 10"/>
            <p:cNvSpPr>
              <a:spLocks noChangeShapeType="1"/>
            </p:cNvSpPr>
            <p:nvPr/>
          </p:nvSpPr>
          <p:spPr bwMode="auto">
            <a:xfrm flipV="1">
              <a:off x="1147664" y="3973680"/>
              <a:ext cx="6450788" cy="6568"/>
            </a:xfrm>
            <a:prstGeom prst="line">
              <a:avLst/>
            </a:prstGeom>
            <a:noFill/>
            <a:ln w="1270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12439" y="3554097"/>
              <a:ext cx="470344" cy="11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tx2"/>
                  </a:solidFill>
                  <a:cs typeface="Neo Sans Intel"/>
                </a:rPr>
                <a:t>band 1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07863" y="3839408"/>
              <a:ext cx="474919" cy="11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chemeClr val="tx2"/>
                  </a:solidFill>
                  <a:cs typeface="Neo Sans Intel"/>
                </a:rPr>
                <a:t>band 2</a:t>
              </a:r>
            </a:p>
          </p:txBody>
        </p:sp>
        <p:sp>
          <p:nvSpPr>
            <p:cNvPr id="103" name="Flowchart: Alternate Process 102"/>
            <p:cNvSpPr/>
            <p:nvPr/>
          </p:nvSpPr>
          <p:spPr>
            <a:xfrm>
              <a:off x="704290" y="3588477"/>
              <a:ext cx="410236" cy="191045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AP1</a:t>
              </a:r>
            </a:p>
          </p:txBody>
        </p:sp>
        <p:sp>
          <p:nvSpPr>
            <p:cNvPr id="104" name="Flowchart: Alternate Process 103"/>
            <p:cNvSpPr/>
            <p:nvPr/>
          </p:nvSpPr>
          <p:spPr>
            <a:xfrm>
              <a:off x="715668" y="3880830"/>
              <a:ext cx="410236" cy="191045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AP2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69567" y="3592321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27184" y="3592320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286077" y="3593098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443057" y="3593330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9" name="Rectangle 13"/>
            <p:cNvSpPr>
              <a:spLocks noChangeArrowheads="1"/>
            </p:cNvSpPr>
            <p:nvPr/>
          </p:nvSpPr>
          <p:spPr bwMode="auto">
            <a:xfrm>
              <a:off x="2598761" y="3487639"/>
              <a:ext cx="639647" cy="192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235214" y="3585995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919750" y="3882624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077368" y="3882623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236261" y="3883311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6135947" y="3776103"/>
              <a:ext cx="1049073" cy="1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busy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444062" y="3585116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396411" y="3788823"/>
              <a:ext cx="890178" cy="192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119" name="Rectangle 13"/>
            <p:cNvSpPr>
              <a:spLocks noChangeArrowheads="1"/>
            </p:cNvSpPr>
            <p:nvPr/>
          </p:nvSpPr>
          <p:spPr bwMode="auto">
            <a:xfrm>
              <a:off x="5084415" y="3781812"/>
              <a:ext cx="733022" cy="192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120" name="Rectangle 13"/>
            <p:cNvSpPr>
              <a:spLocks noChangeArrowheads="1"/>
            </p:cNvSpPr>
            <p:nvPr/>
          </p:nvSpPr>
          <p:spPr bwMode="auto">
            <a:xfrm>
              <a:off x="1871211" y="3784256"/>
              <a:ext cx="1049073" cy="1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busy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448120" y="3879821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605737" y="3879821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764630" y="3880599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921610" y="3880830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602359" y="3584492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759976" y="3584491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820074" y="3881612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977691" y="3881612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918355" y="3584739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3" name="Rectangle 13"/>
            <p:cNvSpPr>
              <a:spLocks noChangeArrowheads="1"/>
            </p:cNvSpPr>
            <p:nvPr/>
          </p:nvSpPr>
          <p:spPr bwMode="auto">
            <a:xfrm>
              <a:off x="5079529" y="3481818"/>
              <a:ext cx="733022" cy="192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134" name="Rectangle 13"/>
            <p:cNvSpPr>
              <a:spLocks noChangeArrowheads="1"/>
            </p:cNvSpPr>
            <p:nvPr/>
          </p:nvSpPr>
          <p:spPr bwMode="auto">
            <a:xfrm>
              <a:off x="6612913" y="3484167"/>
              <a:ext cx="733022" cy="192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138" name="Rectangle 13"/>
            <p:cNvSpPr>
              <a:spLocks noChangeArrowheads="1"/>
            </p:cNvSpPr>
            <p:nvPr/>
          </p:nvSpPr>
          <p:spPr bwMode="auto">
            <a:xfrm>
              <a:off x="3395143" y="3487639"/>
              <a:ext cx="1049072" cy="192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TXOP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813042" y="3584239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970659" y="3584239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128161" y="3584020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285778" y="3584019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448485" y="3583080"/>
              <a:ext cx="159531" cy="93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4695117" y="2118460"/>
            <a:ext cx="180689" cy="131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190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" y="469900"/>
            <a:ext cx="7772856" cy="551322"/>
          </a:xfrm>
        </p:spPr>
        <p:txBody>
          <a:bodyPr/>
          <a:lstStyle/>
          <a:p>
            <a:r>
              <a:rPr lang="en-US" dirty="0">
                <a:latin typeface="+mj-lt"/>
              </a:rPr>
              <a:t>Recap: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1630" y="4856560"/>
            <a:ext cx="76944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j-lt"/>
              </a:rPr>
              <a:pPr/>
              <a:t>2</a:t>
            </a:fld>
            <a:endParaRPr lang="en-US" sz="12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5613" y="1247622"/>
            <a:ext cx="6390720" cy="338253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+mn-lt"/>
              </a:rPr>
              <a:t>In [1] we proposed classification of multi-link device operations based on channel access capabilities</a:t>
            </a:r>
          </a:p>
          <a:p>
            <a:pPr lvl="1"/>
            <a:r>
              <a:rPr lang="en-US" sz="1100" dirty="0">
                <a:latin typeface="+mn-lt"/>
              </a:rPr>
              <a:t>SPC – single primary channel operation </a:t>
            </a:r>
          </a:p>
          <a:p>
            <a:pPr lvl="1"/>
            <a:r>
              <a:rPr lang="en-US" sz="1100" dirty="0">
                <a:latin typeface="+mn-lt"/>
              </a:rPr>
              <a:t>MPC – multiple primary channel operation</a:t>
            </a:r>
          </a:p>
          <a:p>
            <a:pPr lvl="1"/>
            <a:r>
              <a:rPr lang="en-US" sz="1100" dirty="0">
                <a:latin typeface="+mn-lt"/>
              </a:rPr>
              <a:t>JMPC – join multiple primary channel operation</a:t>
            </a:r>
          </a:p>
          <a:p>
            <a:r>
              <a:rPr lang="en-US" sz="1400" dirty="0">
                <a:latin typeface="+mn-lt"/>
              </a:rPr>
              <a:t>We discussed performance aspects of a device with multi-link capabilities in comparison to a single link operation with a conclusion that MPC is a preferable mode of operation</a:t>
            </a:r>
          </a:p>
          <a:p>
            <a:pPr lvl="1"/>
            <a:r>
              <a:rPr lang="en-US" sz="1100" dirty="0">
                <a:latin typeface="+mn-lt"/>
              </a:rPr>
              <a:t>~1.27x gain for SPC mode of operation</a:t>
            </a:r>
          </a:p>
          <a:p>
            <a:pPr lvl="1"/>
            <a:r>
              <a:rPr lang="en-US" sz="1100" dirty="0">
                <a:latin typeface="+mn-lt"/>
              </a:rPr>
              <a:t>~</a:t>
            </a:r>
            <a:r>
              <a:rPr lang="ru-RU" sz="1100" dirty="0">
                <a:latin typeface="+mn-lt"/>
              </a:rPr>
              <a:t>2</a:t>
            </a:r>
            <a:r>
              <a:rPr lang="en-US" sz="1100" dirty="0">
                <a:latin typeface="+mn-lt"/>
              </a:rPr>
              <a:t>.09x gain for MPC mode of operation</a:t>
            </a:r>
          </a:p>
          <a:p>
            <a:pPr lvl="1"/>
            <a:r>
              <a:rPr lang="en-US" sz="1100" dirty="0">
                <a:latin typeface="+mn-lt"/>
              </a:rPr>
              <a:t>~2.22x  gain for JMPC mode of operation</a:t>
            </a:r>
          </a:p>
          <a:p>
            <a:r>
              <a:rPr lang="en-US" sz="1400" dirty="0">
                <a:latin typeface="+mn-lt"/>
              </a:rPr>
              <a:t>In this presentation we will focus on modes of operation with constraints arising from physical limitations of co-located radios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53610" y="1191669"/>
            <a:ext cx="1688740" cy="3438490"/>
            <a:chOff x="6947260" y="750849"/>
            <a:chExt cx="1688740" cy="343849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6959600" y="750849"/>
              <a:ext cx="1676400" cy="788019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EHT MLLE 1</a:t>
              </a:r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7315904" y="1519892"/>
              <a:ext cx="215591" cy="1869688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latin typeface="+mj-lt"/>
              </a:endParaRPr>
            </a:p>
          </p:txBody>
        </p:sp>
        <p:sp>
          <p:nvSpPr>
            <p:cNvPr id="10" name="Up-Down Arrow 9"/>
            <p:cNvSpPr/>
            <p:nvPr/>
          </p:nvSpPr>
          <p:spPr>
            <a:xfrm>
              <a:off x="8071210" y="1531632"/>
              <a:ext cx="215591" cy="1869688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79526" y="1903489"/>
              <a:ext cx="246221" cy="854926"/>
            </a:xfrm>
            <a:prstGeom prst="rect">
              <a:avLst/>
            </a:prstGeom>
            <a:noFill/>
          </p:spPr>
          <p:txBody>
            <a:bodyPr vert="vert270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+mj-lt"/>
                  <a:cs typeface="Neo Sans Intel"/>
                </a:rPr>
                <a:t>Link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86801" y="2214911"/>
              <a:ext cx="246221" cy="854926"/>
            </a:xfrm>
            <a:prstGeom prst="rect">
              <a:avLst/>
            </a:prstGeom>
            <a:noFill/>
          </p:spPr>
          <p:txBody>
            <a:bodyPr vert="vert" wrap="square" lIns="0" tIns="0" rIns="0" bIns="0" rtlCol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latin typeface="+mj-lt"/>
                  <a:cs typeface="Neo Sans Intel"/>
                </a:rPr>
                <a:t>Link 2</a:t>
              </a:r>
              <a:endParaRPr lang="en-US" sz="1600" dirty="0" err="1">
                <a:solidFill>
                  <a:schemeClr val="tx2"/>
                </a:solidFill>
                <a:latin typeface="+mj-lt"/>
                <a:cs typeface="Neo Sans Intel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886390" y="1175592"/>
              <a:ext cx="585233" cy="254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136780" y="1175171"/>
              <a:ext cx="585233" cy="254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STA</a:t>
              </a:r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6947260" y="3401320"/>
              <a:ext cx="1676400" cy="788019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EHT MLLE 2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876217" y="3549605"/>
              <a:ext cx="585233" cy="254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STA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166155" y="3549605"/>
              <a:ext cx="585233" cy="254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2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C35C-DB5D-49E9-ADBC-FF062B15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537128"/>
          </a:xfrm>
        </p:spPr>
        <p:txBody>
          <a:bodyPr/>
          <a:lstStyle/>
          <a:p>
            <a:r>
              <a:rPr lang="en-US" dirty="0"/>
              <a:t>Mean Latency (Config 1b)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32821-70B1-4008-80DE-C8BEFF71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8E68A-784A-42CA-B7E5-382C052B4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6" y="1169073"/>
            <a:ext cx="3250406" cy="2437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EECD1-9427-4881-AC7E-5B25C5D01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64" y="1263021"/>
            <a:ext cx="3250406" cy="2437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16C22-EFBA-4AA2-AA62-4F97A9B1F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8" y="1370234"/>
            <a:ext cx="2982192" cy="22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EA48-698B-425E-926E-35EBC0E9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094"/>
            <a:ext cx="8229600" cy="537128"/>
          </a:xfrm>
        </p:spPr>
        <p:txBody>
          <a:bodyPr/>
          <a:lstStyle/>
          <a:p>
            <a:r>
              <a:rPr lang="en-US" dirty="0"/>
              <a:t>Mean Latency (Config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ED299-BD62-4660-AE97-0F36956B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11703-6CAC-4D43-A488-36E0355F2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" y="928344"/>
            <a:ext cx="3318323" cy="2488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E5F91-64CF-4861-80AF-481F231BD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36" y="949775"/>
            <a:ext cx="3261173" cy="2445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61DAC1-4C5A-4BD6-BAD3-1ECF23A11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59" y="971206"/>
            <a:ext cx="3261173" cy="24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5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13"/>
          <p:cNvSpPr>
            <a:spLocks noChangeArrowheads="1"/>
          </p:cNvSpPr>
          <p:nvPr/>
        </p:nvSpPr>
        <p:spPr bwMode="auto">
          <a:xfrm>
            <a:off x="381020" y="2389643"/>
            <a:ext cx="932656" cy="12171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560"/>
            <a:ext cx="8229600" cy="529661"/>
          </a:xfrm>
        </p:spPr>
        <p:txBody>
          <a:bodyPr/>
          <a:lstStyle/>
          <a:p>
            <a:r>
              <a:rPr lang="en-US" dirty="0">
                <a:latin typeface="+mn-lt"/>
              </a:rPr>
              <a:t>Complicated life of a device with co-located radios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33158" y="4856560"/>
            <a:ext cx="153888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n-lt"/>
              </a:rPr>
              <a:pPr/>
              <a:t>3</a:t>
            </a:fld>
            <a:endParaRPr lang="en-US" sz="12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7425" y="1082340"/>
            <a:ext cx="8240722" cy="3686509"/>
          </a:xfrm>
        </p:spPr>
        <p:txBody>
          <a:bodyPr>
            <a:noAutofit/>
          </a:bodyPr>
          <a:lstStyle/>
          <a:p>
            <a:r>
              <a:rPr lang="en-US" sz="1400" dirty="0">
                <a:latin typeface="+mn-lt"/>
              </a:rPr>
              <a:t>Multi-link device may need to impose constraints on concurrent TX/RX operations on different bands</a:t>
            </a:r>
          </a:p>
          <a:p>
            <a:pPr lvl="1"/>
            <a:r>
              <a:rPr lang="en-US" sz="1200" dirty="0">
                <a:latin typeface="+mn-lt"/>
              </a:rPr>
              <a:t>For example, interference across links/radios - TX on band 1 can impact radio on band 2 (and vice versa). </a:t>
            </a:r>
          </a:p>
          <a:p>
            <a:pPr lvl="2"/>
            <a:r>
              <a:rPr lang="en-US" sz="1100" dirty="0">
                <a:latin typeface="+mn-lt"/>
              </a:rPr>
              <a:t>Levels of interference/leakage across links vary depending on device capabilities and link/channel location in a frequency domain</a:t>
            </a:r>
            <a:endParaRPr lang="en-US" sz="1200" dirty="0">
              <a:latin typeface="+mn-lt"/>
            </a:endParaRPr>
          </a:p>
          <a:p>
            <a:pPr lvl="1"/>
            <a:r>
              <a:rPr lang="en-US" sz="1200" dirty="0">
                <a:latin typeface="+mn-lt"/>
              </a:rPr>
              <a:t>Devices radio capabilities / implementation may not allow for concurrent operation</a:t>
            </a:r>
          </a:p>
          <a:p>
            <a:r>
              <a:rPr lang="en-US" sz="1400" dirty="0">
                <a:latin typeface="+mn-lt"/>
              </a:rPr>
              <a:t>No TX operation is possible on band1 if band 2 is busy with RX operation and vice versa</a:t>
            </a: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Introducing 2 new modes of operation with restrictions</a:t>
            </a:r>
          </a:p>
          <a:p>
            <a:pPr lvl="1"/>
            <a:r>
              <a:rPr lang="en-US" sz="1100" dirty="0">
                <a:latin typeface="+mn-lt"/>
              </a:rPr>
              <a:t>isolated (R)</a:t>
            </a:r>
            <a:r>
              <a:rPr lang="en-US" sz="1100" dirty="0" err="1">
                <a:latin typeface="+mn-lt"/>
              </a:rPr>
              <a:t>estricted</a:t>
            </a:r>
            <a:r>
              <a:rPr lang="en-US" sz="1100" dirty="0">
                <a:latin typeface="+mn-lt"/>
              </a:rPr>
              <a:t> MPC</a:t>
            </a:r>
          </a:p>
          <a:p>
            <a:pPr lvl="1"/>
            <a:r>
              <a:rPr lang="en-US" sz="1100" dirty="0">
                <a:latin typeface="+mn-lt"/>
              </a:rPr>
              <a:t>Non-isolated (R)</a:t>
            </a:r>
            <a:r>
              <a:rPr lang="en-US" sz="1100" dirty="0" err="1">
                <a:latin typeface="+mn-lt"/>
              </a:rPr>
              <a:t>estricted</a:t>
            </a:r>
            <a:r>
              <a:rPr lang="en-US" sz="1100" dirty="0">
                <a:latin typeface="+mn-lt"/>
              </a:rPr>
              <a:t> MPC</a:t>
            </a:r>
          </a:p>
          <a:p>
            <a:pPr lvl="1"/>
            <a:endParaRPr lang="en-US" sz="1200" dirty="0"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150360" y="2825368"/>
            <a:ext cx="7697787" cy="0"/>
          </a:xfrm>
          <a:prstGeom prst="line">
            <a:avLst/>
          </a:prstGeom>
          <a:noFill/>
          <a:ln w="12700" cap="rnd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178049" y="3434743"/>
            <a:ext cx="7697787" cy="0"/>
          </a:xfrm>
          <a:prstGeom prst="line">
            <a:avLst/>
          </a:prstGeom>
          <a:noFill/>
          <a:ln w="12700" cap="rnd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TextBox 1115"/>
          <p:cNvSpPr txBox="1"/>
          <p:nvPr/>
        </p:nvSpPr>
        <p:spPr>
          <a:xfrm>
            <a:off x="1324862" y="2632949"/>
            <a:ext cx="585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Neo Sans Intel"/>
              </a:rPr>
              <a:t>band 1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1352551" y="3220416"/>
            <a:ext cx="5907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Neo Sans Intel"/>
              </a:rPr>
              <a:t>band 2</a:t>
            </a:r>
          </a:p>
        </p:txBody>
      </p:sp>
      <p:sp>
        <p:nvSpPr>
          <p:cNvPr id="1117" name="Flowchart: Alternate Process 1116"/>
          <p:cNvSpPr/>
          <p:nvPr/>
        </p:nvSpPr>
        <p:spPr>
          <a:xfrm>
            <a:off x="652533" y="2558131"/>
            <a:ext cx="510285" cy="30081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STA1</a:t>
            </a:r>
          </a:p>
        </p:txBody>
      </p:sp>
      <p:sp>
        <p:nvSpPr>
          <p:cNvPr id="269" name="Flowchart: Alternate Process 268"/>
          <p:cNvSpPr/>
          <p:nvPr/>
        </p:nvSpPr>
        <p:spPr>
          <a:xfrm>
            <a:off x="679522" y="3152927"/>
            <a:ext cx="510285" cy="30081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STA 2</a:t>
            </a:r>
          </a:p>
        </p:txBody>
      </p:sp>
      <p:sp>
        <p:nvSpPr>
          <p:cNvPr id="1118" name="Rectangle 1117"/>
          <p:cNvSpPr/>
          <p:nvPr/>
        </p:nvSpPr>
        <p:spPr>
          <a:xfrm>
            <a:off x="2167018" y="2670834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2363075" y="2670833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0" name="Rectangle 13"/>
          <p:cNvSpPr>
            <a:spLocks noChangeArrowheads="1"/>
          </p:cNvSpPr>
          <p:nvPr/>
        </p:nvSpPr>
        <p:spPr bwMode="auto">
          <a:xfrm>
            <a:off x="2959183" y="2313459"/>
            <a:ext cx="1445115" cy="503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70" name="Rectangle 369"/>
          <p:cNvSpPr/>
          <p:nvPr/>
        </p:nvSpPr>
        <p:spPr>
          <a:xfrm>
            <a:off x="2560353" y="2670833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1" name="Rectangle 370"/>
          <p:cNvSpPr/>
          <p:nvPr/>
        </p:nvSpPr>
        <p:spPr>
          <a:xfrm>
            <a:off x="2757631" y="2670833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4807430" y="2674978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5003487" y="2674977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4" name="Rectangle 373"/>
          <p:cNvSpPr/>
          <p:nvPr/>
        </p:nvSpPr>
        <p:spPr>
          <a:xfrm>
            <a:off x="5200765" y="2674977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5398043" y="2674977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19" name="Rectangle 1118"/>
          <p:cNvSpPr/>
          <p:nvPr/>
        </p:nvSpPr>
        <p:spPr>
          <a:xfrm>
            <a:off x="2960343" y="2558131"/>
            <a:ext cx="698562" cy="25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Tx</a:t>
            </a:r>
            <a:r>
              <a:rPr lang="en-US" sz="105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377" name="Rectangle 376"/>
          <p:cNvSpPr/>
          <p:nvPr/>
        </p:nvSpPr>
        <p:spPr>
          <a:xfrm>
            <a:off x="3842695" y="2559514"/>
            <a:ext cx="561603" cy="2573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 </a:t>
            </a:r>
            <a:r>
              <a:rPr lang="en-US" sz="800" dirty="0" err="1">
                <a:solidFill>
                  <a:schemeClr val="tx1"/>
                </a:solidFill>
              </a:rPr>
              <a:t>ack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78" name="Rectangle 13"/>
          <p:cNvSpPr>
            <a:spLocks noChangeArrowheads="1"/>
          </p:cNvSpPr>
          <p:nvPr/>
        </p:nvSpPr>
        <p:spPr bwMode="auto">
          <a:xfrm>
            <a:off x="1954480" y="2959886"/>
            <a:ext cx="3246285" cy="467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80" name="Rectangle 379"/>
          <p:cNvSpPr/>
          <p:nvPr/>
        </p:nvSpPr>
        <p:spPr>
          <a:xfrm>
            <a:off x="3264580" y="3171983"/>
            <a:ext cx="735069" cy="25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Rx data</a:t>
            </a:r>
          </a:p>
        </p:txBody>
      </p:sp>
      <p:cxnSp>
        <p:nvCxnSpPr>
          <p:cNvPr id="161" name="Straight Connector 160"/>
          <p:cNvCxnSpPr/>
          <p:nvPr/>
        </p:nvCxnSpPr>
        <p:spPr>
          <a:xfrm>
            <a:off x="3652067" y="2389644"/>
            <a:ext cx="6838" cy="1123430"/>
          </a:xfrm>
          <a:prstGeom prst="line">
            <a:avLst/>
          </a:prstGeom>
          <a:ln w="9525">
            <a:solidFill>
              <a:schemeClr val="tx2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TextBox 384"/>
          <p:cNvSpPr txBox="1"/>
          <p:nvPr/>
        </p:nvSpPr>
        <p:spPr>
          <a:xfrm>
            <a:off x="3012907" y="2325734"/>
            <a:ext cx="585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Neo Sans Intel"/>
              </a:rPr>
              <a:t>TXOP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2064703" y="2970339"/>
            <a:ext cx="585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Neo Sans Intel"/>
              </a:rPr>
              <a:t>TXOP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5204476" y="3277210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5400533" y="3277209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4898484" y="3178781"/>
            <a:ext cx="296063" cy="2573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4608205" y="2674977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4" name="Rectangle 13"/>
          <p:cNvSpPr>
            <a:spLocks noChangeArrowheads="1"/>
          </p:cNvSpPr>
          <p:nvPr/>
        </p:nvSpPr>
        <p:spPr bwMode="auto">
          <a:xfrm>
            <a:off x="5603592" y="2313459"/>
            <a:ext cx="3244555" cy="507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95" name="Rectangle 13"/>
          <p:cNvSpPr>
            <a:spLocks noChangeArrowheads="1"/>
          </p:cNvSpPr>
          <p:nvPr/>
        </p:nvSpPr>
        <p:spPr bwMode="auto">
          <a:xfrm>
            <a:off x="5598971" y="2970810"/>
            <a:ext cx="3276865" cy="456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96" name="Rectangle 395"/>
          <p:cNvSpPr/>
          <p:nvPr/>
        </p:nvSpPr>
        <p:spPr>
          <a:xfrm>
            <a:off x="4408095" y="2676703"/>
            <a:ext cx="198438" cy="1467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5598971" y="3172431"/>
            <a:ext cx="698562" cy="25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Tx</a:t>
            </a:r>
            <a:r>
              <a:rPr lang="en-US" sz="105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6369813" y="3173814"/>
            <a:ext cx="561603" cy="2573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 </a:t>
            </a:r>
            <a:r>
              <a:rPr lang="en-US" sz="800" dirty="0" err="1">
                <a:solidFill>
                  <a:schemeClr val="tx1"/>
                </a:solidFill>
              </a:rPr>
              <a:t>ack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7095641" y="3177398"/>
            <a:ext cx="698562" cy="25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Tx</a:t>
            </a:r>
            <a:r>
              <a:rPr lang="en-US" sz="105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7859049" y="3178781"/>
            <a:ext cx="561603" cy="2573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 </a:t>
            </a:r>
            <a:r>
              <a:rPr lang="en-US" sz="800" dirty="0" err="1">
                <a:solidFill>
                  <a:schemeClr val="tx1"/>
                </a:solidFill>
              </a:rPr>
              <a:t>ack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5609280" y="2545050"/>
            <a:ext cx="698562" cy="25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Tx</a:t>
            </a:r>
            <a:r>
              <a:rPr lang="en-US" sz="105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6380122" y="2546433"/>
            <a:ext cx="561603" cy="2573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 </a:t>
            </a:r>
            <a:r>
              <a:rPr lang="en-US" sz="800" dirty="0" err="1">
                <a:solidFill>
                  <a:schemeClr val="tx1"/>
                </a:solidFill>
              </a:rPr>
              <a:t>ack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7105950" y="2550017"/>
            <a:ext cx="698562" cy="25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Tx</a:t>
            </a:r>
            <a:r>
              <a:rPr lang="en-US" sz="105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7869358" y="2551400"/>
            <a:ext cx="561603" cy="2573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 </a:t>
            </a:r>
            <a:r>
              <a:rPr lang="en-US" sz="800" dirty="0" err="1">
                <a:solidFill>
                  <a:schemeClr val="tx1"/>
                </a:solidFill>
              </a:rPr>
              <a:t>ack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5684792" y="2332057"/>
            <a:ext cx="585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Neo Sans Intel"/>
              </a:rPr>
              <a:t>TXOP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5666739" y="2970810"/>
            <a:ext cx="5850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Neo Sans Intel"/>
              </a:rPr>
              <a:t>TXOP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54557" y="3165457"/>
            <a:ext cx="751728" cy="25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Tx</a:t>
            </a:r>
            <a:r>
              <a:rPr lang="en-US" sz="105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68791" y="3171983"/>
            <a:ext cx="402869" cy="2573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Rx </a:t>
            </a:r>
            <a:r>
              <a:rPr lang="en-US" sz="800" dirty="0" err="1">
                <a:solidFill>
                  <a:schemeClr val="tx1"/>
                </a:solidFill>
              </a:rPr>
              <a:t>ack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064496" y="3171983"/>
            <a:ext cx="357658" cy="2573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Tx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ack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4063329" y="2398170"/>
            <a:ext cx="4811" cy="1123431"/>
          </a:xfrm>
          <a:prstGeom prst="line">
            <a:avLst/>
          </a:prstGeom>
          <a:ln w="9525">
            <a:solidFill>
              <a:schemeClr val="tx2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11829" y="2389643"/>
            <a:ext cx="14985" cy="1123431"/>
          </a:xfrm>
          <a:prstGeom prst="line">
            <a:avLst/>
          </a:prstGeom>
          <a:ln w="9525">
            <a:solidFill>
              <a:schemeClr val="tx2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1" idx="0"/>
            <a:endCxn id="380" idx="2"/>
          </p:cNvCxnSpPr>
          <p:nvPr/>
        </p:nvCxnSpPr>
        <p:spPr>
          <a:xfrm>
            <a:off x="2970226" y="3171983"/>
            <a:ext cx="661889" cy="257345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981194" y="3180759"/>
            <a:ext cx="695998" cy="25037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flipH="1">
            <a:off x="2956069" y="2376196"/>
            <a:ext cx="4872" cy="1136878"/>
          </a:xfrm>
          <a:prstGeom prst="line">
            <a:avLst/>
          </a:prstGeom>
          <a:ln w="9525">
            <a:solidFill>
              <a:schemeClr val="tx2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77" idx="0"/>
          </p:cNvCxnSpPr>
          <p:nvPr/>
        </p:nvCxnSpPr>
        <p:spPr>
          <a:xfrm>
            <a:off x="4123497" y="2559514"/>
            <a:ext cx="259969" cy="25596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77" idx="2"/>
          </p:cNvCxnSpPr>
          <p:nvPr/>
        </p:nvCxnSpPr>
        <p:spPr>
          <a:xfrm flipV="1">
            <a:off x="4123497" y="2551401"/>
            <a:ext cx="260756" cy="265458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544351" y="3171982"/>
            <a:ext cx="308107" cy="2573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Tx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889" y="2510400"/>
            <a:ext cx="353943" cy="85089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en-US" sz="1100" dirty="0"/>
              <a:t>MLLE STA</a:t>
            </a:r>
          </a:p>
        </p:txBody>
      </p:sp>
    </p:spTree>
    <p:extLst>
      <p:ext uri="{BB962C8B-B14F-4D97-AF65-F5344CB8AC3E}">
        <p14:creationId xmlns:p14="http://schemas.microsoft.com/office/powerpoint/2010/main" val="342424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451934"/>
          </a:xfrm>
        </p:spPr>
        <p:txBody>
          <a:bodyPr/>
          <a:lstStyle/>
          <a:p>
            <a:r>
              <a:rPr lang="en-US" dirty="0">
                <a:latin typeface="+mn-lt"/>
              </a:rPr>
              <a:t>Restricted mode of operations assumptions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33158" y="4856560"/>
            <a:ext cx="153888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n-lt"/>
              </a:rPr>
              <a:pPr/>
              <a:t>4</a:t>
            </a:fld>
            <a:endParaRPr lang="en-US" sz="1200" dirty="0">
              <a:latin typeface="+mn-lt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541894" y="1128615"/>
            <a:ext cx="8290303" cy="3821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60000"/>
              </a:lnSpc>
            </a:pPr>
            <a:r>
              <a:rPr lang="en-US" sz="1050" dirty="0">
                <a:latin typeface="+mj-lt"/>
              </a:rPr>
              <a:t>isolated RMPC </a:t>
            </a:r>
          </a:p>
          <a:p>
            <a:pPr marL="465750" lvl="1" indent="-285750">
              <a:lnSpc>
                <a:spcPct val="60000"/>
              </a:lnSpc>
            </a:pPr>
            <a:r>
              <a:rPr lang="en-US" sz="1000" dirty="0">
                <a:latin typeface="+mj-lt"/>
              </a:rPr>
              <a:t>Leakage/interference from TX on link1 </a:t>
            </a:r>
            <a:r>
              <a:rPr lang="en-US" sz="1000" b="1" dirty="0">
                <a:solidFill>
                  <a:srgbClr val="FF0000"/>
                </a:solidFill>
                <a:latin typeface="+mj-lt"/>
              </a:rPr>
              <a:t>is not</a:t>
            </a:r>
            <a:r>
              <a:rPr lang="en-US" sz="1000" dirty="0">
                <a:latin typeface="+mj-lt"/>
              </a:rPr>
              <a:t> sufficient to cross ED threshold on link2</a:t>
            </a:r>
          </a:p>
          <a:p>
            <a:pPr marL="465750" lvl="1" indent="-285750">
              <a:lnSpc>
                <a:spcPct val="60000"/>
              </a:lnSpc>
            </a:pPr>
            <a:r>
              <a:rPr lang="en-US" sz="1000" dirty="0">
                <a:latin typeface="+mj-lt"/>
              </a:rPr>
              <a:t>Leakage still add interference noise </a:t>
            </a:r>
          </a:p>
          <a:p>
            <a:pPr marL="647088" lvl="2" indent="-285750">
              <a:lnSpc>
                <a:spcPct val="60000"/>
              </a:lnSpc>
            </a:pPr>
            <a:r>
              <a:rPr lang="en-US" sz="900" dirty="0">
                <a:latin typeface="+mj-lt"/>
              </a:rPr>
              <a:t>sufficient to harm data frame receptions on a high </a:t>
            </a:r>
            <a:r>
              <a:rPr lang="en-US" sz="900" dirty="0" err="1">
                <a:latin typeface="+mj-lt"/>
              </a:rPr>
              <a:t>MCSes</a:t>
            </a:r>
            <a:r>
              <a:rPr lang="en-US" sz="900" dirty="0">
                <a:latin typeface="+mj-lt"/>
              </a:rPr>
              <a:t> but not enough to damage RX of control frames</a:t>
            </a:r>
          </a:p>
          <a:p>
            <a:pPr marL="285750" indent="-285750">
              <a:lnSpc>
                <a:spcPct val="60000"/>
              </a:lnSpc>
            </a:pPr>
            <a:r>
              <a:rPr lang="en-US" sz="1050" dirty="0">
                <a:latin typeface="+mj-lt"/>
              </a:rPr>
              <a:t>non-isolated RMPC</a:t>
            </a:r>
          </a:p>
          <a:p>
            <a:pPr marL="465750" lvl="1" indent="-285750">
              <a:lnSpc>
                <a:spcPct val="60000"/>
              </a:lnSpc>
            </a:pPr>
            <a:r>
              <a:rPr lang="en-US" sz="1000" dirty="0">
                <a:latin typeface="+mj-lt"/>
              </a:rPr>
              <a:t>Leakage from TX on link1 is </a:t>
            </a:r>
            <a:r>
              <a:rPr lang="en-US" sz="1000" b="1" dirty="0">
                <a:solidFill>
                  <a:srgbClr val="FF0000"/>
                </a:solidFill>
                <a:latin typeface="+mj-lt"/>
              </a:rPr>
              <a:t>sufficient</a:t>
            </a:r>
            <a:r>
              <a:rPr lang="en-US" sz="1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000" dirty="0">
                <a:latin typeface="+mj-lt"/>
              </a:rPr>
              <a:t>to cross ED threshold on link2</a:t>
            </a:r>
          </a:p>
          <a:p>
            <a:pPr marL="465750" lvl="1" indent="-285750">
              <a:lnSpc>
                <a:spcPct val="60000"/>
              </a:lnSpc>
            </a:pPr>
            <a:r>
              <a:rPr lang="en-US" sz="1000" dirty="0">
                <a:latin typeface="+mj-lt"/>
              </a:rPr>
              <a:t>Leaking power rise CCA Busy signal on link 2 stopping it from contention and destroying all ongoing RX events/processes </a:t>
            </a:r>
          </a:p>
          <a:p>
            <a:pPr marL="285750" indent="-285750">
              <a:lnSpc>
                <a:spcPct val="60000"/>
              </a:lnSpc>
            </a:pPr>
            <a:r>
              <a:rPr lang="en-US" sz="1050" dirty="0">
                <a:latin typeface="+mj-lt"/>
              </a:rPr>
              <a:t> Channel access rules to accommodate restrictions:</a:t>
            </a:r>
          </a:p>
          <a:p>
            <a:pPr marL="465750" lvl="1" indent="-285750">
              <a:lnSpc>
                <a:spcPct val="60000"/>
              </a:lnSpc>
            </a:pPr>
            <a:r>
              <a:rPr lang="en-US" sz="1000" dirty="0">
                <a:latin typeface="+mj-lt"/>
              </a:rPr>
              <a:t>Before initiating TXOP on a link1 MLLE STA need to verify status of a link 2</a:t>
            </a:r>
          </a:p>
          <a:p>
            <a:pPr marL="647088" lvl="2" indent="-285750">
              <a:lnSpc>
                <a:spcPct val="60000"/>
              </a:lnSpc>
            </a:pPr>
            <a:r>
              <a:rPr lang="en-US" sz="900" dirty="0">
                <a:latin typeface="+mj-lt"/>
              </a:rPr>
              <a:t>do not initiate TX operation if other link/radio is in RX state unless STA is not an intended receiver of that transmission</a:t>
            </a:r>
          </a:p>
          <a:p>
            <a:pPr marL="647088" lvl="2" indent="-285750">
              <a:lnSpc>
                <a:spcPct val="60000"/>
              </a:lnSpc>
            </a:pPr>
            <a:r>
              <a:rPr lang="en-US" sz="900" dirty="0">
                <a:latin typeface="+mj-lt"/>
              </a:rPr>
              <a:t>do not initiate TXOP if a response is expected on link 2</a:t>
            </a:r>
          </a:p>
          <a:p>
            <a:pPr marL="647088" lvl="2" indent="-285750">
              <a:lnSpc>
                <a:spcPct val="60000"/>
              </a:lnSpc>
            </a:pPr>
            <a:r>
              <a:rPr lang="en-US" sz="900" dirty="0">
                <a:latin typeface="+mj-lt"/>
              </a:rPr>
              <a:t>do not initiate TXOP if STA on link 2 is going to send a response frame on link 2</a:t>
            </a:r>
          </a:p>
          <a:p>
            <a:pPr marL="647088" lvl="2" indent="-285750">
              <a:lnSpc>
                <a:spcPct val="60000"/>
              </a:lnSpc>
            </a:pPr>
            <a:r>
              <a:rPr lang="en-US" sz="900" dirty="0">
                <a:latin typeface="+mj-lt"/>
              </a:rPr>
              <a:t>if the other link/radio is in TX state, limit own TX duration to match end of the other transmission</a:t>
            </a:r>
          </a:p>
          <a:p>
            <a:pPr marL="647088" lvl="2" indent="-285750">
              <a:lnSpc>
                <a:spcPct val="60000"/>
              </a:lnSpc>
            </a:pPr>
            <a:r>
              <a:rPr lang="en-US" sz="900" dirty="0">
                <a:latin typeface="+mj-lt"/>
              </a:rPr>
              <a:t>If status of link 2 does not allow MLLE STA to initiate TXOP, restart </a:t>
            </a:r>
            <a:r>
              <a:rPr lang="en-US" sz="900" dirty="0" err="1">
                <a:latin typeface="+mj-lt"/>
              </a:rPr>
              <a:t>backoff</a:t>
            </a:r>
            <a:r>
              <a:rPr lang="en-US" sz="900" dirty="0">
                <a:latin typeface="+mj-lt"/>
              </a:rPr>
              <a:t> counter on link 1</a:t>
            </a:r>
          </a:p>
          <a:p>
            <a:pPr marL="285750" indent="-285750">
              <a:lnSpc>
                <a:spcPct val="60000"/>
              </a:lnSpc>
            </a:pPr>
            <a:r>
              <a:rPr lang="en-US" sz="1050" dirty="0">
                <a:latin typeface="+mj-lt"/>
              </a:rPr>
              <a:t>AP is considered a “better” device and can operate under “isolated RMPC” while STA operates under “non-isolated RMPC” rules</a:t>
            </a:r>
          </a:p>
          <a:p>
            <a:pPr marL="465750" lvl="1" indent="-285750">
              <a:lnSpc>
                <a:spcPct val="60000"/>
              </a:lnSpc>
            </a:pPr>
            <a:r>
              <a:rPr lang="en-US" sz="1000" dirty="0">
                <a:latin typeface="+mj-lt"/>
              </a:rPr>
              <a:t>AP initialize TXOP operations in a way to avoid interfering with RX activity of a STA operating under non-isolated RMPC on another link.</a:t>
            </a:r>
          </a:p>
          <a:p>
            <a:pPr marL="465750" lvl="1" indent="-285750">
              <a:lnSpc>
                <a:spcPct val="60000"/>
              </a:lnSpc>
            </a:pPr>
            <a:r>
              <a:rPr lang="en-US" sz="1000" dirty="0">
                <a:latin typeface="+mj-lt"/>
              </a:rPr>
              <a:t>AP does not initiate TXOP on link 1 if it detect UL transmission from a STA operating under non-isolated RMPC on another link</a:t>
            </a:r>
          </a:p>
          <a:p>
            <a:pPr marL="465750" lvl="1" indent="-285750">
              <a:lnSpc>
                <a:spcPct val="60000"/>
              </a:lnSpc>
            </a:pPr>
            <a:r>
              <a:rPr lang="en-US" sz="1000" dirty="0">
                <a:latin typeface="+mj-lt"/>
              </a:rPr>
              <a:t>Synchronization of TX/TX and RX/Rx operations,  i.e. packet level/PHY level synchronization across links is desirable</a:t>
            </a:r>
          </a:p>
        </p:txBody>
      </p:sp>
    </p:spTree>
    <p:extLst>
      <p:ext uri="{BB962C8B-B14F-4D97-AF65-F5344CB8AC3E}">
        <p14:creationId xmlns:p14="http://schemas.microsoft.com/office/powerpoint/2010/main" val="33926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064000" y="1424455"/>
            <a:ext cx="4152693" cy="3816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5031736" y="1626689"/>
            <a:ext cx="2253703" cy="108725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68894" y="2252239"/>
            <a:ext cx="4152693" cy="3820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5031737" y="2343828"/>
            <a:ext cx="2253703" cy="108725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451934"/>
          </a:xfrm>
        </p:spPr>
        <p:txBody>
          <a:bodyPr/>
          <a:lstStyle/>
          <a:p>
            <a:r>
              <a:rPr lang="en-US" dirty="0">
                <a:latin typeface="+mj-lt"/>
              </a:rPr>
              <a:t>Simulation setup. DL case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1630" y="4856560"/>
            <a:ext cx="76944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j-lt"/>
              </a:rPr>
              <a:pPr/>
              <a:t>5</a:t>
            </a:fld>
            <a:endParaRPr lang="en-US" sz="1200" dirty="0">
              <a:latin typeface="+mj-lt"/>
            </a:endParaRPr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625104" y="2814046"/>
            <a:ext cx="7266946" cy="1984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</a:pPr>
            <a:r>
              <a:rPr lang="en-US" sz="1100" dirty="0">
                <a:latin typeface="+mj-lt"/>
              </a:rPr>
              <a:t>BSS load: UDP traffic in DL direction with load of 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900" dirty="0">
                <a:latin typeface="+mj-lt"/>
              </a:rPr>
              <a:t>Case 1: 300Mbps, e.g. 25% of MCS11 rate; Case 2: 600Mbps, e.g. 50% of MCS11 rate; Case 3: 1200Mbps, e.g. 100% of MCS11 rate</a:t>
            </a:r>
          </a:p>
          <a:p>
            <a:pPr marL="285750" indent="-285750">
              <a:spcBef>
                <a:spcPts val="600"/>
              </a:spcBef>
            </a:pPr>
            <a:r>
              <a:rPr lang="en-US" sz="1100" dirty="0">
                <a:latin typeface="+mj-lt"/>
              </a:rPr>
              <a:t>For each case vary number of </a:t>
            </a:r>
            <a:r>
              <a:rPr lang="en-US" sz="1100" dirty="0" err="1">
                <a:latin typeface="+mj-lt"/>
              </a:rPr>
              <a:t>OBSSes</a:t>
            </a:r>
            <a:r>
              <a:rPr lang="en-US" sz="1100" dirty="0">
                <a:latin typeface="+mj-lt"/>
              </a:rPr>
              <a:t> from  0 to </a:t>
            </a:r>
            <a:r>
              <a:rPr lang="en-US" sz="1100" dirty="0">
                <a:latin typeface="+mn-lt"/>
              </a:rPr>
              <a:t>10 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1000" dirty="0">
                <a:latin typeface="+mn-lt"/>
              </a:rPr>
              <a:t>Each OBSS has bidirectional </a:t>
            </a:r>
            <a:r>
              <a:rPr lang="en-US" sz="1000" dirty="0">
                <a:latin typeface="+mj-lt"/>
              </a:rPr>
              <a:t>UDP traffic with total load 120Mbps ( e.g.10% MCS11 rate)</a:t>
            </a:r>
          </a:p>
          <a:p>
            <a:pPr marL="285750" indent="-285750">
              <a:spcBef>
                <a:spcPts val="600"/>
              </a:spcBef>
            </a:pPr>
            <a:r>
              <a:rPr lang="en-US" sz="1200" dirty="0">
                <a:latin typeface="+mj-lt"/>
              </a:rPr>
              <a:t>All </a:t>
            </a:r>
            <a:r>
              <a:rPr lang="en-US" sz="1200" dirty="0" err="1">
                <a:latin typeface="+mj-lt"/>
              </a:rPr>
              <a:t>BSSes</a:t>
            </a:r>
            <a:r>
              <a:rPr lang="en-US" sz="1200" dirty="0">
                <a:latin typeface="+mj-lt"/>
              </a:rPr>
              <a:t> are in ED/PD range of each other  </a:t>
            </a:r>
          </a:p>
          <a:p>
            <a:pPr marL="285750" indent="-285750">
              <a:spcBef>
                <a:spcPts val="600"/>
              </a:spcBef>
            </a:pPr>
            <a:r>
              <a:rPr lang="en-US" sz="1100" dirty="0">
                <a:latin typeface="+mj-lt"/>
              </a:rPr>
              <a:t>Metrics of interest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1050" dirty="0">
                <a:latin typeface="+mj-lt"/>
              </a:rPr>
              <a:t>Throughput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1050" dirty="0">
                <a:latin typeface="+mj-lt"/>
              </a:rPr>
              <a:t># of synchronous/asynchronous  operations  ( simultaneous TXOP start)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25104" y="1013367"/>
            <a:ext cx="3133096" cy="22420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</a:pPr>
            <a:r>
              <a:rPr lang="en-US" sz="1200" dirty="0">
                <a:latin typeface="+mj-lt"/>
              </a:rPr>
              <a:t>SU HE, 2x2x80, MCS11</a:t>
            </a:r>
          </a:p>
          <a:p>
            <a:pPr marL="285750" indent="-285750">
              <a:spcBef>
                <a:spcPts val="600"/>
              </a:spcBef>
            </a:pPr>
            <a:r>
              <a:rPr lang="en-US" sz="1200" dirty="0">
                <a:latin typeface="+mj-lt"/>
              </a:rPr>
              <a:t>BSS TXOP limit 5.4ms</a:t>
            </a:r>
          </a:p>
          <a:p>
            <a:pPr marL="285750" indent="-285750">
              <a:spcBef>
                <a:spcPts val="600"/>
              </a:spcBef>
            </a:pPr>
            <a:r>
              <a:rPr lang="en-US" sz="1200" dirty="0">
                <a:latin typeface="+mj-lt"/>
              </a:rPr>
              <a:t>OBSS TXOP limit: uniformly distributed for each TXOP between 1 and 5.4ms</a:t>
            </a:r>
          </a:p>
          <a:p>
            <a:pPr marL="285750" indent="-285750">
              <a:spcBef>
                <a:spcPts val="600"/>
              </a:spcBef>
            </a:pPr>
            <a:r>
              <a:rPr lang="en-US" sz="1200" dirty="0">
                <a:latin typeface="+mj-lt"/>
              </a:rPr>
              <a:t>No TXOP bursting</a:t>
            </a:r>
          </a:p>
          <a:p>
            <a:pPr marL="285750" indent="-285750">
              <a:spcBef>
                <a:spcPts val="600"/>
              </a:spcBef>
            </a:pPr>
            <a:r>
              <a:rPr lang="en-US" sz="1200" dirty="0">
                <a:latin typeface="+mj-lt"/>
              </a:rPr>
              <a:t>RTS/CTS on</a:t>
            </a:r>
          </a:p>
          <a:p>
            <a:pPr marL="285750" indent="-285750">
              <a:spcBef>
                <a:spcPts val="600"/>
              </a:spcBef>
            </a:pPr>
            <a:r>
              <a:rPr lang="en-US" sz="1200" dirty="0">
                <a:latin typeface="+mj-lt"/>
              </a:rPr>
              <a:t>A-MPDU size: 256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25370" y="1013367"/>
            <a:ext cx="704365" cy="1983833"/>
            <a:chOff x="831850" y="1060450"/>
            <a:chExt cx="730250" cy="1117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958850" y="1123641"/>
              <a:ext cx="501650" cy="438923"/>
            </a:xfrm>
            <a:prstGeom prst="rect">
              <a:avLst/>
            </a:prstGeom>
            <a:solidFill>
              <a:srgbClr val="FFA3A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AP1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958850" y="1714112"/>
              <a:ext cx="501650" cy="382811"/>
            </a:xfrm>
            <a:prstGeom prst="rect">
              <a:avLst/>
            </a:prstGeom>
            <a:solidFill>
              <a:srgbClr val="FFA3A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AP2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831850" y="1060450"/>
              <a:ext cx="730250" cy="1117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EHT AP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44833" y="1013367"/>
            <a:ext cx="808489" cy="1983833"/>
            <a:chOff x="831850" y="1060450"/>
            <a:chExt cx="730250" cy="11176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58850" y="1117852"/>
              <a:ext cx="501650" cy="444713"/>
            </a:xfrm>
            <a:prstGeom prst="rect">
              <a:avLst/>
            </a:prstGeom>
            <a:solidFill>
              <a:srgbClr val="FFA3A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Times New Roman" pitchFamily="18" charset="0"/>
                </a:rPr>
                <a:t>STA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58850" y="1714112"/>
              <a:ext cx="501650" cy="382811"/>
            </a:xfrm>
            <a:prstGeom prst="rect">
              <a:avLst/>
            </a:prstGeom>
            <a:solidFill>
              <a:srgbClr val="FFA3A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Times New Roman" pitchFamily="18" charset="0"/>
                </a:rPr>
                <a:t>STA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31850" y="1060450"/>
              <a:ext cx="730250" cy="1117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EHT STA</a:t>
              </a:r>
            </a:p>
          </p:txBody>
        </p:sp>
      </p:grpSp>
      <p:sp>
        <p:nvSpPr>
          <p:cNvPr id="15" name="TextBox 32"/>
          <p:cNvSpPr txBox="1"/>
          <p:nvPr/>
        </p:nvSpPr>
        <p:spPr>
          <a:xfrm>
            <a:off x="8185802" y="1537334"/>
            <a:ext cx="570851" cy="268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Link 1</a:t>
            </a:r>
          </a:p>
        </p:txBody>
      </p:sp>
      <p:sp>
        <p:nvSpPr>
          <p:cNvPr id="18" name="TextBox 32"/>
          <p:cNvSpPr txBox="1"/>
          <p:nvPr/>
        </p:nvSpPr>
        <p:spPr>
          <a:xfrm>
            <a:off x="8185802" y="2240967"/>
            <a:ext cx="570851" cy="268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Link 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24473" y="1259830"/>
            <a:ext cx="187680" cy="677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AP1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825181" y="1280670"/>
            <a:ext cx="174342" cy="687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STA 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224473" y="2025974"/>
            <a:ext cx="187680" cy="633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AP 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25181" y="2021248"/>
            <a:ext cx="174342" cy="659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STA 2n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647391" y="1249553"/>
            <a:ext cx="174342" cy="687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STA 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647391" y="2024094"/>
            <a:ext cx="174342" cy="635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STA2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383981" y="1269412"/>
            <a:ext cx="187680" cy="677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AP n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383981" y="2035556"/>
            <a:ext cx="187680" cy="633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AP 2n</a:t>
            </a:r>
          </a:p>
        </p:txBody>
      </p:sp>
      <p:sp>
        <p:nvSpPr>
          <p:cNvPr id="37" name="Left-Right Arrow 36"/>
          <p:cNvSpPr/>
          <p:nvPr/>
        </p:nvSpPr>
        <p:spPr bwMode="auto">
          <a:xfrm>
            <a:off x="6571661" y="2528577"/>
            <a:ext cx="232481" cy="61895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Left-Right Arrow 37"/>
          <p:cNvSpPr/>
          <p:nvPr/>
        </p:nvSpPr>
        <p:spPr bwMode="auto">
          <a:xfrm>
            <a:off x="6571661" y="1468338"/>
            <a:ext cx="232481" cy="61895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Left-Right Arrow 40"/>
          <p:cNvSpPr/>
          <p:nvPr/>
        </p:nvSpPr>
        <p:spPr bwMode="auto">
          <a:xfrm>
            <a:off x="5414910" y="2535770"/>
            <a:ext cx="232481" cy="61895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Left-Right Arrow 41"/>
          <p:cNvSpPr/>
          <p:nvPr/>
        </p:nvSpPr>
        <p:spPr bwMode="auto">
          <a:xfrm>
            <a:off x="5414910" y="1488231"/>
            <a:ext cx="232481" cy="61895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2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81" y="444499"/>
            <a:ext cx="8229600" cy="497379"/>
          </a:xfrm>
        </p:spPr>
        <p:txBody>
          <a:bodyPr/>
          <a:lstStyle/>
          <a:p>
            <a:r>
              <a:rPr lang="en-US" dirty="0">
                <a:latin typeface="+mn-lt"/>
              </a:rPr>
              <a:t>Restricted vs Unrestricted. DL case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94686" y="4856560"/>
            <a:ext cx="230832" cy="276999"/>
          </a:xfrm>
        </p:spPr>
        <p:txBody>
          <a:bodyPr/>
          <a:lstStyle/>
          <a:p>
            <a:fld id="{EE2556C5-CE8C-6547-B838-EA80C61A4AF7}" type="slidenum">
              <a:rPr lang="en-US" smtClean="0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52458" y="1021222"/>
            <a:ext cx="2890820" cy="339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sz="14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7" y="941878"/>
            <a:ext cx="8725567" cy="2990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694670" y="4024790"/>
            <a:ext cx="8061696" cy="8317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</a:pPr>
            <a:r>
              <a:rPr lang="en-US" sz="1100" dirty="0">
                <a:latin typeface="+mj-lt"/>
              </a:rPr>
              <a:t>Depending on the link load there might be a huge impact on throughput. In certain cases (high link load, lightly loaded BSS/OBSS) dual link performance might be converging to a single link operation performance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900" dirty="0">
                <a:latin typeface="+mj-lt"/>
              </a:rPr>
              <a:t>A potential for improvement/proprietary implementation exist</a:t>
            </a:r>
          </a:p>
          <a:p>
            <a:pPr marL="285750" indent="-285750">
              <a:spcBef>
                <a:spcPts val="600"/>
              </a:spcBef>
            </a:pPr>
            <a:r>
              <a:rPr lang="en-US" sz="1100" dirty="0">
                <a:latin typeface="+mj-lt"/>
              </a:rPr>
              <a:t>OBSS equally affect all modes of operation</a:t>
            </a:r>
          </a:p>
          <a:p>
            <a:pPr marL="285750" indent="-285750">
              <a:spcBef>
                <a:spcPts val="600"/>
              </a:spcBef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09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451934"/>
          </a:xfrm>
        </p:spPr>
        <p:txBody>
          <a:bodyPr/>
          <a:lstStyle/>
          <a:p>
            <a:r>
              <a:rPr lang="en-US" dirty="0">
                <a:latin typeface="+mn-lt"/>
              </a:rPr>
              <a:t>Latency, MLLE, benefits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33158" y="4856560"/>
            <a:ext cx="153888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n-lt"/>
              </a:rPr>
              <a:pPr/>
              <a:t>7</a:t>
            </a:fld>
            <a:endParaRPr lang="en-US" sz="1200" dirty="0">
              <a:latin typeface="+mn-lt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660" y="1031168"/>
            <a:ext cx="8119139" cy="338843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/>
                <a:ea typeface="MS Gothic"/>
              </a:rPr>
              <a:t>It is expected that throughput of MLA will be reduced at the STA MLLE with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MS Gothic"/>
              </a:rPr>
              <a:t>Tx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MS Gothic"/>
              </a:rPr>
              <a:t>/Rx constraints</a:t>
            </a:r>
          </a:p>
          <a:p>
            <a:pPr lvl="1"/>
            <a:r>
              <a:rPr lang="en-US" sz="1100" dirty="0">
                <a:solidFill>
                  <a:srgbClr val="000000"/>
                </a:solidFill>
                <a:latin typeface="Times New Roman"/>
                <a:ea typeface="MS Gothic"/>
              </a:rPr>
              <a:t>STA MLLE cannot simultaneously </a:t>
            </a:r>
            <a:r>
              <a:rPr lang="en-US" sz="1100" dirty="0" err="1">
                <a:solidFill>
                  <a:srgbClr val="000000"/>
                </a:solidFill>
                <a:latin typeface="Times New Roman"/>
                <a:ea typeface="MS Gothic"/>
              </a:rPr>
              <a:t>Tx</a:t>
            </a:r>
            <a:r>
              <a:rPr lang="en-US" sz="1100" dirty="0">
                <a:solidFill>
                  <a:srgbClr val="000000"/>
                </a:solidFill>
                <a:latin typeface="Times New Roman"/>
                <a:ea typeface="MS Gothic"/>
              </a:rPr>
              <a:t> in one link and Rx in another adjacent link due to leakage</a:t>
            </a:r>
          </a:p>
          <a:p>
            <a:pPr lvl="1"/>
            <a:r>
              <a:rPr lang="en-US" sz="1100" dirty="0">
                <a:solidFill>
                  <a:srgbClr val="000000"/>
                </a:solidFill>
                <a:latin typeface="Times New Roman"/>
                <a:ea typeface="MS Gothic"/>
              </a:rPr>
              <a:t>Under certain conditions multi-link operation will be converging to a single link operation </a:t>
            </a:r>
          </a:p>
          <a:p>
            <a:r>
              <a:rPr lang="en-US" sz="1400" dirty="0">
                <a:latin typeface="+mn-lt"/>
              </a:rPr>
              <a:t>We still may expect improved of latency from having more than one active contending channel</a:t>
            </a:r>
          </a:p>
          <a:p>
            <a:pPr lvl="1"/>
            <a:r>
              <a:rPr lang="en-US" sz="1100" dirty="0">
                <a:latin typeface="+mn-lt"/>
              </a:rPr>
              <a:t>Even without/limited multi-link operation a multi-link channel access shall provide some gain in terms latency</a:t>
            </a:r>
          </a:p>
        </p:txBody>
      </p:sp>
    </p:spTree>
    <p:extLst>
      <p:ext uri="{BB962C8B-B14F-4D97-AF65-F5344CB8AC3E}">
        <p14:creationId xmlns:p14="http://schemas.microsoft.com/office/powerpoint/2010/main" val="282056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576524" y="2460955"/>
            <a:ext cx="4152693" cy="5264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1630" y="1399560"/>
            <a:ext cx="4152693" cy="6152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33000" y="1222084"/>
            <a:ext cx="704365" cy="198383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EHT AP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66522" y="1222084"/>
            <a:ext cx="808489" cy="1983833"/>
            <a:chOff x="844549" y="1060450"/>
            <a:chExt cx="730250" cy="1117600"/>
          </a:xfrm>
          <a:solidFill>
            <a:schemeClr val="accent3">
              <a:lumMod val="85000"/>
            </a:schemeClr>
          </a:solidFill>
        </p:grpSpPr>
        <p:sp>
          <p:nvSpPr>
            <p:cNvPr id="13" name="Rectangle 12"/>
            <p:cNvSpPr/>
            <p:nvPr/>
          </p:nvSpPr>
          <p:spPr bwMode="auto">
            <a:xfrm>
              <a:off x="844549" y="1060450"/>
              <a:ext cx="730250" cy="1117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EHT STA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58850" y="1117852"/>
              <a:ext cx="501650" cy="444713"/>
            </a:xfrm>
            <a:prstGeom prst="rect">
              <a:avLst/>
            </a:prstGeom>
            <a:solidFill>
              <a:srgbClr val="FFA3A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Times New Roman" pitchFamily="18" charset="0"/>
                </a:rPr>
                <a:t>STA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958850" y="1714112"/>
              <a:ext cx="501650" cy="382811"/>
            </a:xfrm>
            <a:prstGeom prst="rect">
              <a:avLst/>
            </a:prstGeom>
            <a:solidFill>
              <a:srgbClr val="FFA3A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Times New Roman" pitchFamily="18" charset="0"/>
                </a:rPr>
                <a:t>STA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 bwMode="auto">
          <a:xfrm rot="10800000">
            <a:off x="5533906" y="1424864"/>
            <a:ext cx="2253703" cy="108725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5539367" y="2870572"/>
            <a:ext cx="2253703" cy="108725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451934"/>
          </a:xfrm>
        </p:spPr>
        <p:txBody>
          <a:bodyPr/>
          <a:lstStyle/>
          <a:p>
            <a:r>
              <a:rPr lang="en-US" dirty="0">
                <a:latin typeface="+mj-lt"/>
              </a:rPr>
              <a:t>Simulation setup. UL case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1630" y="4856560"/>
            <a:ext cx="76944" cy="184666"/>
          </a:xfrm>
        </p:spPr>
        <p:txBody>
          <a:bodyPr/>
          <a:lstStyle/>
          <a:p>
            <a:fld id="{EE2556C5-CE8C-6547-B838-EA80C61A4AF7}" type="slidenum">
              <a:rPr lang="en-US" sz="1200" smtClean="0">
                <a:latin typeface="+mj-lt"/>
              </a:rPr>
              <a:pPr/>
              <a:t>8</a:t>
            </a:fld>
            <a:endParaRPr lang="en-US" sz="1200" dirty="0">
              <a:latin typeface="+mj-lt"/>
            </a:endParaRPr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625104" y="3093146"/>
            <a:ext cx="7266946" cy="1350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750" lvl="1" indent="-285750">
              <a:spcBef>
                <a:spcPts val="600"/>
              </a:spcBef>
            </a:pPr>
            <a:endParaRPr lang="en-US" sz="850" dirty="0">
              <a:latin typeface="+mj-lt"/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05155" y="1075765"/>
            <a:ext cx="3853422" cy="3780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Intel Clear" panose="020B0604020203020204" pitchFamily="34" charset="0"/>
              <a:buChar char="‐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marR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280"/>
              </a:buClr>
              <a:buSzTx/>
              <a:buFont typeface="Courier New" panose="02070309020205020404" pitchFamily="49" charset="0"/>
              <a:buChar char="o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900000" marR="0" indent="-1800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</a:pPr>
            <a:r>
              <a:rPr lang="en-US" sz="1400" dirty="0">
                <a:latin typeface="+mj-lt"/>
              </a:rPr>
              <a:t>AP MLLE associated with 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1050" dirty="0">
                <a:latin typeface="+mj-lt"/>
              </a:rPr>
              <a:t>MLLE STA on link 1 and 2 doing UL only traffic, AC_VO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1050" dirty="0">
                <a:latin typeface="+mj-lt"/>
              </a:rPr>
              <a:t>1 legacy STA on each link receiving DL traffic, AC_VI</a:t>
            </a:r>
          </a:p>
          <a:p>
            <a:pPr marL="285750" indent="-285750">
              <a:spcBef>
                <a:spcPts val="600"/>
              </a:spcBef>
            </a:pPr>
            <a:r>
              <a:rPr lang="en-US" sz="1400" dirty="0">
                <a:latin typeface="+mj-lt"/>
              </a:rPr>
              <a:t>4 OBSS APs with 1 STA with DL traffic, AC_VI</a:t>
            </a:r>
          </a:p>
          <a:p>
            <a:pPr marL="285750" indent="-285750">
              <a:spcBef>
                <a:spcPts val="600"/>
              </a:spcBef>
            </a:pPr>
            <a:r>
              <a:rPr lang="en-US" sz="1400" dirty="0">
                <a:latin typeface="+mj-lt"/>
              </a:rPr>
              <a:t>Configuration 1: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1050" dirty="0">
                <a:latin typeface="+mj-lt"/>
              </a:rPr>
              <a:t>UL traffic: 512 bytes packets every 20ms @ MCS4</a:t>
            </a:r>
          </a:p>
          <a:p>
            <a:pPr marL="465750" lvl="1" indent="-285750">
              <a:spcBef>
                <a:spcPts val="600"/>
              </a:spcBef>
            </a:pPr>
            <a:r>
              <a:rPr lang="en-US" sz="1050" dirty="0">
                <a:latin typeface="+mj-lt"/>
              </a:rPr>
              <a:t>DL traffic: @ MCS0 with load as % TX rate</a:t>
            </a:r>
          </a:p>
          <a:p>
            <a:pPr marL="647088" lvl="2" indent="-285750"/>
            <a:r>
              <a:rPr lang="en-US" sz="900" dirty="0">
                <a:latin typeface="+mj-lt"/>
              </a:rPr>
              <a:t>1a: all the DL traffic from EHT AP is for legacy STA</a:t>
            </a:r>
          </a:p>
          <a:p>
            <a:pPr marL="647088" lvl="2" indent="-285750"/>
            <a:r>
              <a:rPr lang="en-US" sz="900" dirty="0">
                <a:latin typeface="+mj-lt"/>
              </a:rPr>
              <a:t>1b: all the DL traffic from EHT AP is for EHT STA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Configuration 2:</a:t>
            </a:r>
          </a:p>
          <a:p>
            <a:pPr lvl="1">
              <a:spcBef>
                <a:spcPts val="60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UL CBR traffic,  1500bytes packets of 12Mbps @ MCS8</a:t>
            </a:r>
          </a:p>
          <a:p>
            <a:pPr lvl="1">
              <a:spcBef>
                <a:spcPts val="60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DL traffic as above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Configuration 3:</a:t>
            </a:r>
          </a:p>
          <a:p>
            <a:pPr lvl="1">
              <a:spcBef>
                <a:spcPts val="60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UL </a:t>
            </a:r>
            <a:r>
              <a:rPr lang="en-US" sz="1000" dirty="0" err="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bursty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traffic, 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6Mbps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packets of 12Mbps @ MCS8</a:t>
            </a:r>
          </a:p>
          <a:p>
            <a:pPr lvl="1">
              <a:spcBef>
                <a:spcPts val="600"/>
              </a:spcBef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DL traffic as above</a:t>
            </a:r>
          </a:p>
        </p:txBody>
      </p:sp>
      <p:sp>
        <p:nvSpPr>
          <p:cNvPr id="15" name="TextBox 32"/>
          <p:cNvSpPr txBox="1"/>
          <p:nvPr/>
        </p:nvSpPr>
        <p:spPr>
          <a:xfrm>
            <a:off x="8487897" y="1579183"/>
            <a:ext cx="570851" cy="268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Link 1</a:t>
            </a:r>
          </a:p>
        </p:txBody>
      </p:sp>
      <p:sp>
        <p:nvSpPr>
          <p:cNvPr id="18" name="TextBox 32"/>
          <p:cNvSpPr txBox="1"/>
          <p:nvPr/>
        </p:nvSpPr>
        <p:spPr>
          <a:xfrm>
            <a:off x="8507064" y="2535028"/>
            <a:ext cx="570851" cy="268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Link 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055498" y="1334253"/>
            <a:ext cx="483868" cy="779125"/>
          </a:xfrm>
          <a:prstGeom prst="rect">
            <a:avLst/>
          </a:prstGeom>
          <a:solidFill>
            <a:srgbClr val="FFA3A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5769651" y="1625010"/>
            <a:ext cx="582413" cy="233690"/>
          </a:xfrm>
          <a:prstGeom prst="rect">
            <a:avLst/>
          </a:prstGeom>
          <a:solidFill>
            <a:srgbClr val="66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 New Roman" pitchFamily="18" charset="0"/>
              </a:rPr>
              <a:t>Legacy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 New Roman" pitchFamily="18" charset="0"/>
              </a:rPr>
              <a:t>STA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5533906" y="1682067"/>
            <a:ext cx="235745" cy="119576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759863" y="2619222"/>
            <a:ext cx="582413" cy="233690"/>
          </a:xfrm>
          <a:prstGeom prst="rect">
            <a:avLst/>
          </a:prstGeom>
          <a:solidFill>
            <a:srgbClr val="66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 New Roman" pitchFamily="18" charset="0"/>
              </a:rPr>
              <a:t>Legacy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 New Roman" pitchFamily="18" charset="0"/>
              </a:rPr>
              <a:t>STA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5524118" y="2676279"/>
            <a:ext cx="235745" cy="119576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55498" y="2382388"/>
            <a:ext cx="483868" cy="679521"/>
          </a:xfrm>
          <a:prstGeom prst="rect">
            <a:avLst/>
          </a:prstGeom>
          <a:solidFill>
            <a:srgbClr val="FFA3A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457164" y="1375010"/>
            <a:ext cx="187680" cy="677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AP1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756707" y="1357673"/>
            <a:ext cx="174342" cy="687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STA 1</a:t>
            </a:r>
          </a:p>
        </p:txBody>
      </p:sp>
      <p:sp>
        <p:nvSpPr>
          <p:cNvPr id="59" name="Left-Right Arrow 58"/>
          <p:cNvSpPr/>
          <p:nvPr/>
        </p:nvSpPr>
        <p:spPr bwMode="auto">
          <a:xfrm>
            <a:off x="6647498" y="1695781"/>
            <a:ext cx="96323" cy="52079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140054" y="1357536"/>
            <a:ext cx="187680" cy="677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AP4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439597" y="1340199"/>
            <a:ext cx="174342" cy="687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STA 4</a:t>
            </a:r>
          </a:p>
        </p:txBody>
      </p:sp>
      <p:sp>
        <p:nvSpPr>
          <p:cNvPr id="62" name="Left-Right Arrow 61"/>
          <p:cNvSpPr/>
          <p:nvPr/>
        </p:nvSpPr>
        <p:spPr bwMode="auto">
          <a:xfrm>
            <a:off x="7330388" y="1678307"/>
            <a:ext cx="96323" cy="52079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414335" y="2420648"/>
            <a:ext cx="187680" cy="677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AP1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713878" y="2403311"/>
            <a:ext cx="174342" cy="687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STA 1</a:t>
            </a:r>
          </a:p>
        </p:txBody>
      </p:sp>
      <p:sp>
        <p:nvSpPr>
          <p:cNvPr id="65" name="Left-Right Arrow 64"/>
          <p:cNvSpPr/>
          <p:nvPr/>
        </p:nvSpPr>
        <p:spPr bwMode="auto">
          <a:xfrm>
            <a:off x="6604669" y="2741419"/>
            <a:ext cx="96323" cy="52079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097225" y="2415366"/>
            <a:ext cx="187680" cy="677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AP4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396768" y="2398029"/>
            <a:ext cx="174342" cy="687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OBSS STA 4</a:t>
            </a:r>
          </a:p>
        </p:txBody>
      </p:sp>
      <p:sp>
        <p:nvSpPr>
          <p:cNvPr id="68" name="Left-Right Arrow 67"/>
          <p:cNvSpPr/>
          <p:nvPr/>
        </p:nvSpPr>
        <p:spPr bwMode="auto">
          <a:xfrm>
            <a:off x="7287559" y="2723945"/>
            <a:ext cx="96323" cy="52079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6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6" y="487456"/>
            <a:ext cx="7947212" cy="704850"/>
          </a:xfrm>
        </p:spPr>
        <p:txBody>
          <a:bodyPr/>
          <a:lstStyle/>
          <a:p>
            <a:r>
              <a:rPr lang="en-US" dirty="0"/>
              <a:t>Example: CDF view of Configuration 1, 50%  BSS DL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8" y="1143000"/>
            <a:ext cx="3696493" cy="2772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31" y="1144284"/>
            <a:ext cx="3467430" cy="2867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058530"/>
            <a:ext cx="77669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The spread between curves is explained  by the time required for MLLE to identify address of the intended receiver in case of one link if found it RX state </a:t>
            </a:r>
          </a:p>
        </p:txBody>
      </p:sp>
    </p:spTree>
    <p:extLst>
      <p:ext uri="{BB962C8B-B14F-4D97-AF65-F5344CB8AC3E}">
        <p14:creationId xmlns:p14="http://schemas.microsoft.com/office/powerpoint/2010/main" val="411382542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WW xmlns="3e05245e-0532-4e83-b7fc-5d37e8c447e4">ww2015_23</WW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E8CCFE3FE554390E1ACF39AFF333B" ma:contentTypeVersion="3" ma:contentTypeDescription="Create a new document." ma:contentTypeScope="" ma:versionID="5e7dc557c41a3a005459d582944133c9">
  <xsd:schema xmlns:xsd="http://www.w3.org/2001/XMLSchema" xmlns:xs="http://www.w3.org/2001/XMLSchema" xmlns:p="http://schemas.microsoft.com/office/2006/metadata/properties" xmlns:ns2="3e05245e-0532-4e83-b7fc-5d37e8c447e4" xmlns:ns3="http://schemas.microsoft.com/sharepoint/v4" targetNamespace="http://schemas.microsoft.com/office/2006/metadata/properties" ma:root="true" ma:fieldsID="1d1df043d25333886a008f266de52216" ns2:_="" ns3:_="">
    <xsd:import namespace="3e05245e-0532-4e83-b7fc-5d37e8c447e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W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5245e-0532-4e83-b7fc-5d37e8c447e4" elementFormDefault="qualified">
    <xsd:import namespace="http://schemas.microsoft.com/office/2006/documentManagement/types"/>
    <xsd:import namespace="http://schemas.microsoft.com/office/infopath/2007/PartnerControls"/>
    <xsd:element name="WW" ma:index="8" ma:displayName="WW" ma:format="Dropdown" ma:internalName="WW">
      <xsd:simpleType>
        <xsd:restriction base="dms:Choice">
          <xsd:enumeration value="ww2016_04"/>
          <xsd:enumeration value="ww2016_05"/>
          <xsd:enumeration value="ww2016_06"/>
          <xsd:enumeration value="ww2016_07"/>
          <xsd:enumeration value="ww2016_08"/>
          <xsd:enumeration value="ww2016_09"/>
          <xsd:enumeration value="ww2016_10"/>
          <xsd:enumeration value="ww2016_11"/>
          <xsd:enumeration value="ww2016_12"/>
          <xsd:enumeration value="ww2016_13"/>
          <xsd:enumeration value="ww2016_14"/>
          <xsd:enumeration value="ww2016_15"/>
          <xsd:enumeration value="ww2016_16"/>
          <xsd:enumeration value="ww2016_17"/>
          <xsd:enumeration value="ww2016_18"/>
          <xsd:enumeration value="ww2016_19"/>
          <xsd:enumeration value="ww2016_20"/>
          <xsd:enumeration value="ww2016_21"/>
          <xsd:enumeration value="ww2016_22"/>
          <xsd:enumeration value="ww2016_23"/>
          <xsd:enumeration value="ww2016_24"/>
          <xsd:enumeration value="ww2016_25"/>
          <xsd:enumeration value="ww2016_26"/>
          <xsd:enumeration value="ww2016_27"/>
          <xsd:enumeration value="ww2016_28"/>
          <xsd:enumeration value="ww2016_29"/>
          <xsd:enumeration value="ww2016_30"/>
          <xsd:enumeration value="ww2016_31"/>
          <xsd:enumeration value="ww2016_32"/>
          <xsd:enumeration value="ww2016_33"/>
          <xsd:enumeration value="ww2016_34"/>
          <xsd:enumeration value="ww2016_35"/>
          <xsd:enumeration value="ww2016_36"/>
          <xsd:enumeration value="ww2016_37"/>
          <xsd:enumeration value="ww2016_38"/>
          <xsd:enumeration value="ww2016_39"/>
          <xsd:enumeration value="ww2016_40"/>
          <xsd:enumeration value="ww2016_41"/>
          <xsd:enumeration value="ww2016_42"/>
          <xsd:enumeration value="ww2016_43"/>
          <xsd:enumeration value="ww2016_44"/>
          <xsd:enumeration value="ww2016_45"/>
          <xsd:enumeration value="ww2016_46"/>
          <xsd:enumeration value="ww2016_47"/>
          <xsd:enumeration value="ww2016_48"/>
          <xsd:enumeration value="ww2016_49"/>
          <xsd:enumeration value="ww2016_50"/>
          <xsd:enumeration value="ww2016_51"/>
          <xsd:enumeration value="ww2016_52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2479DE-E745-40A4-B85A-2F7933CD79A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3e05245e-0532-4e83-b7fc-5d37e8c447e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903781-2D59-41BB-A0D1-2C864C3447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7D11D2-1D5E-404D-8705-355B3AC42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5245e-0532-4e83-b7fc-5d37e8c447e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11-19-xxxx-00-00eht-multi-link-operation_follow_up_r1</Template>
  <TotalTime>75151</TotalTime>
  <Words>1659</Words>
  <Application>Microsoft Office PowerPoint</Application>
  <PresentationFormat>On-screen Show (16:9)</PresentationFormat>
  <Paragraphs>359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Intel Clear</vt:lpstr>
      <vt:lpstr>Intel Clear Light</vt:lpstr>
      <vt:lpstr>Times New Roman</vt:lpstr>
      <vt:lpstr>Wingdings</vt:lpstr>
      <vt:lpstr>802-11-Submission</vt:lpstr>
      <vt:lpstr>Performance aspects of Multi-link operations with constraints</vt:lpstr>
      <vt:lpstr>Recap:</vt:lpstr>
      <vt:lpstr>Complicated life of a device with co-located radios</vt:lpstr>
      <vt:lpstr>Restricted mode of operations assumptions</vt:lpstr>
      <vt:lpstr>Simulation setup. DL case </vt:lpstr>
      <vt:lpstr>Restricted vs Unrestricted. DL case </vt:lpstr>
      <vt:lpstr>Latency, MLLE, benefits </vt:lpstr>
      <vt:lpstr>Simulation setup. UL case </vt:lpstr>
      <vt:lpstr>Example: CDF view of Configuration 1, 50%  BSS DL load</vt:lpstr>
      <vt:lpstr> Light CBR UL traffic (Config 1a) </vt:lpstr>
      <vt:lpstr> Light CBR UL traffic (Config 1b) </vt:lpstr>
      <vt:lpstr>Heavy UL CBR traffic (Config 2)</vt:lpstr>
      <vt:lpstr>Heavy UL bursty traffic (Config 3)</vt:lpstr>
      <vt:lpstr>Conclusion</vt:lpstr>
      <vt:lpstr>Appendix</vt:lpstr>
      <vt:lpstr>Single link vs Multi-link. DL case </vt:lpstr>
      <vt:lpstr>Classification: Completely synchronous (S)ingle (P)rimary (C)hannel, SPC</vt:lpstr>
      <vt:lpstr>Classification: Completely asynchronous, (M)ultiple (P)rimary (C)hannels, MPC</vt:lpstr>
      <vt:lpstr>Classification: Semi-asynchronous (J)oin (M)ultiple (P)rimary (C)hannels, JMPC</vt:lpstr>
      <vt:lpstr>Mean Latency (Config 1b)</vt:lpstr>
      <vt:lpstr>Mean Latency (Config 2)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aspects of multi-link operations</dc:title>
  <dc:subject>qwqwqwqw</dc:subject>
  <dc:creator>Dmitry.Akhmetov@intel.com</dc:creator>
  <cp:keywords>CTPClassification=CTP_IC:VisualMarkings=, CTPClassification=CTP_IC, CTPClassification=CTP_NT</cp:keywords>
  <cp:lastModifiedBy>Akhmetov, Dmitry</cp:lastModifiedBy>
  <cp:revision>1235</cp:revision>
  <dcterms:created xsi:type="dcterms:W3CDTF">2015-04-26T08:45:29Z</dcterms:created>
  <dcterms:modified xsi:type="dcterms:W3CDTF">2019-11-10T20:09:29Z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0x01010045FE8CCFE3FE554390E1ACF39AFF333B</vt:lpwstr>
  </property>
  <property fmtid="{D5CDD505-2E9C-101B-9397-08002B2CF9AE}" pid="3" name="TitusGUID">
    <vt:lpwstr>edcb7b97-9f44-4ca1-9427-974bac8afc6d</vt:lpwstr>
  </property>
  <property fmtid="{D5CDD505-2E9C-101B-9397-08002B2CF9AE}" pid="4" name="CTP_BU">
    <vt:lpwstr>NA</vt:lpwstr>
  </property>
  <property fmtid="{D5CDD505-2E9C-101B-9397-08002B2CF9AE}" pid="5" name="CTP_TimeStamp">
    <vt:lpwstr>2019-11-10 20:09:28Z</vt:lpwstr>
  </property>
  <property fmtid="{D5CDD505-2E9C-101B-9397-08002B2CF9AE}" pid="6" name="CTPClassification">
    <vt:lpwstr>CTP_NT</vt:lpwstr>
  </property>
  <property fmtid="{D5CDD505-2E9C-101B-9397-08002B2CF9AE}" pid="7" name="CTP_IDSID">
    <vt:lpwstr>NA</vt:lpwstr>
  </property>
  <property fmtid="{D5CDD505-2E9C-101B-9397-08002B2CF9AE}" pid="8" name="CTP_WWID">
    <vt:lpwstr>NA</vt:lpwstr>
  </property>
</Properties>
</file>