
<file path=[Content_Types].xml><?xml version="1.0" encoding="utf-8"?>
<Types xmlns="http://schemas.openxmlformats.org/package/2006/content-types">
  <Default Extension="bin" ContentType="application/vnd.openxmlformats-officedocument.oleObject"/>
  <Default Extension="emf" ContentType="image/x-emf"/>
  <Default Extension="rels" ContentType="application/vnd.openxmlformats-package.relationships+xml"/>
  <Default Extension="vml" ContentType="application/vnd.openxmlformats-officedocument.vmlDrawing"/>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customXml/itemProps5.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4204" r:id="rId6"/>
  </p:sldMasterIdLst>
  <p:notesMasterIdLst>
    <p:notesMasterId r:id="rId17"/>
  </p:notesMasterIdLst>
  <p:handoutMasterIdLst>
    <p:handoutMasterId r:id="rId18"/>
  </p:handoutMasterIdLst>
  <p:sldIdLst>
    <p:sldId id="621" r:id="rId7"/>
    <p:sldId id="660" r:id="rId8"/>
    <p:sldId id="695" r:id="rId9"/>
    <p:sldId id="722" r:id="rId10"/>
    <p:sldId id="703" r:id="rId11"/>
    <p:sldId id="721" r:id="rId12"/>
    <p:sldId id="705" r:id="rId13"/>
    <p:sldId id="664" r:id="rId14"/>
    <p:sldId id="702" r:id="rId15"/>
    <p:sldId id="687" r:id="rId16"/>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56" userDrawn="1">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Cherian, George" initials="CG" lastIdx="5" clrIdx="0">
    <p:extLst>
      <p:ext uri="{19B8F6BF-5375-455C-9EA6-DF929625EA0E}">
        <p15:presenceInfo xmlns:p15="http://schemas.microsoft.com/office/powerpoint/2012/main" userId="S-1-5-21-945540591-4024260831-3861152641-206784" providerId="AD"/>
      </p:ext>
    </p:extLst>
  </p:cmAuthor>
  <p:cmAuthor id="2" name="Ding, Gang" initials="DG" lastIdx="4" clrIdx="1">
    <p:extLst>
      <p:ext uri="{19B8F6BF-5375-455C-9EA6-DF929625EA0E}">
        <p15:presenceInfo xmlns:p15="http://schemas.microsoft.com/office/powerpoint/2012/main" userId="S-1-5-21-945540591-4024260831-3861152641-325770" providerId="AD"/>
      </p:ext>
    </p:extLst>
  </p:cmAuthor>
  <p:cmAuthor id="3" name="Abhishek Patil" initials="AP" lastIdx="11" clrIdx="2">
    <p:extLst>
      <p:ext uri="{19B8F6BF-5375-455C-9EA6-DF929625EA0E}">
        <p15:presenceInfo xmlns:p15="http://schemas.microsoft.com/office/powerpoint/2012/main" userId="S::appatil@qti.qualcomm.com::4a57f103-40b4-4474-a113-d3340a5396d8"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0000"/>
    <a:srgbClr val="FFCCCC"/>
    <a:srgbClr val="A0B1D0"/>
    <a:srgbClr val="E9EDF4"/>
    <a:srgbClr val="254061"/>
    <a:srgbClr val="252B9D"/>
    <a:srgbClr val="254092"/>
    <a:srgbClr val="D0D8E8"/>
    <a:srgbClr val="831B2A"/>
    <a:srgbClr val="1668B1"/>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0084" autoAdjust="0"/>
    <p:restoredTop sz="96357" autoAdjust="0"/>
  </p:normalViewPr>
  <p:slideViewPr>
    <p:cSldViewPr snapToGrid="0" snapToObjects="1">
      <p:cViewPr varScale="1">
        <p:scale>
          <a:sx n="114" d="100"/>
          <a:sy n="114" d="100"/>
        </p:scale>
        <p:origin x="1842" y="102"/>
      </p:cViewPr>
      <p:guideLst>
        <p:guide orient="horz" pos="2160"/>
        <p:guide pos="2856"/>
      </p:guideLst>
    </p:cSldViewPr>
  </p:slideViewPr>
  <p:outlineViewPr>
    <p:cViewPr>
      <p:scale>
        <a:sx n="33" d="100"/>
        <a:sy n="33" d="100"/>
      </p:scale>
      <p:origin x="0" y="4350"/>
    </p:cViewPr>
  </p:outlineViewPr>
  <p:notesTextViewPr>
    <p:cViewPr>
      <p:scale>
        <a:sx n="100" d="100"/>
        <a:sy n="100" d="100"/>
      </p:scale>
      <p:origin x="0" y="0"/>
    </p:cViewPr>
  </p:notesTextViewPr>
  <p:sorterViewPr>
    <p:cViewPr>
      <p:scale>
        <a:sx n="100" d="100"/>
        <a:sy n="100" d="100"/>
      </p:scale>
      <p:origin x="0" y="0"/>
    </p:cViewPr>
  </p:sorterViewPr>
  <p:notesViewPr>
    <p:cSldViewPr snapToGrid="0" snapToObjects="1">
      <p:cViewPr varScale="1">
        <p:scale>
          <a:sx n="87" d="100"/>
          <a:sy n="87" d="100"/>
        </p:scale>
        <p:origin x="3840" y="66"/>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handoutMaster" Target="handoutMasters/handoutMaster1.xml"/><Relationship Id="rId3" Type="http://schemas.openxmlformats.org/officeDocument/2006/relationships/customXml" Target="../customXml/item3.xml"/><Relationship Id="rId21" Type="http://schemas.openxmlformats.org/officeDocument/2006/relationships/viewProps" Target="viewProps.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10.xml"/><Relationship Id="rId20"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Master" Target="slideMasters/slideMaster1.xml"/><Relationship Id="rId11" Type="http://schemas.openxmlformats.org/officeDocument/2006/relationships/slide" Target="slides/slide5.xml"/><Relationship Id="rId5" Type="http://schemas.openxmlformats.org/officeDocument/2006/relationships/customXml" Target="../customXml/item5.xml"/><Relationship Id="rId15" Type="http://schemas.openxmlformats.org/officeDocument/2006/relationships/slide" Target="slides/slide9.xml"/><Relationship Id="rId23" Type="http://schemas.openxmlformats.org/officeDocument/2006/relationships/tableStyles" Target="tableStyles.xml"/><Relationship Id="rId10" Type="http://schemas.openxmlformats.org/officeDocument/2006/relationships/slide" Target="slides/slide4.xml"/><Relationship Id="rId19" Type="http://schemas.openxmlformats.org/officeDocument/2006/relationships/commentAuthors" Target="commentAuthors.xml"/><Relationship Id="rId4" Type="http://schemas.openxmlformats.org/officeDocument/2006/relationships/customXml" Target="../customXml/item4.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theme" Target="theme/theme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2.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65969766-CAE8-451F-8CAE-D2F487353803}" type="datetimeFigureOut">
              <a:rPr lang="en-US" smtClean="0"/>
              <a:t>9/10/2019</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C32DDC60-CF56-4A52-8E0A-0A8A3D73D3C3}" type="slidenum">
              <a:rPr lang="en-US" smtClean="0"/>
              <a:t>‹#›</a:t>
            </a:fld>
            <a:endParaRPr lang="en-US"/>
          </a:p>
        </p:txBody>
      </p:sp>
    </p:spTree>
    <p:extLst>
      <p:ext uri="{BB962C8B-B14F-4D97-AF65-F5344CB8AC3E}">
        <p14:creationId xmlns:p14="http://schemas.microsoft.com/office/powerpoint/2010/main" val="330401025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7DFEDBF-25F3-4962-88BC-7306E4C7F11D}" type="datetimeFigureOut">
              <a:rPr lang="en-US" smtClean="0"/>
              <a:t>9/10/2019</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ED7C50F-071E-4D3B-9A71-41D99FA7C3E5}" type="slidenum">
              <a:rPr lang="en-US" smtClean="0"/>
              <a:t>‹#›</a:t>
            </a:fld>
            <a:endParaRPr lang="en-US" dirty="0"/>
          </a:p>
        </p:txBody>
      </p:sp>
    </p:spTree>
    <p:extLst>
      <p:ext uri="{BB962C8B-B14F-4D97-AF65-F5344CB8AC3E}">
        <p14:creationId xmlns:p14="http://schemas.microsoft.com/office/powerpoint/2010/main" val="306581703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5" name="Rectangle 6"/>
          <p:cNvSpPr>
            <a:spLocks noGrp="1" noChangeArrowheads="1"/>
          </p:cNvSpPr>
          <p:nvPr>
            <p:ph type="sldNum" sz="quarter" idx="11"/>
          </p:nvPr>
        </p:nvSpPr>
        <p:spPr>
          <a:ln/>
        </p:spPr>
        <p:txBody>
          <a:bodyPr/>
          <a:lstStyle>
            <a:lvl1pPr>
              <a:defRPr/>
            </a:lvl1pPr>
          </a:lstStyle>
          <a:p>
            <a:pPr>
              <a:defRPr/>
            </a:pPr>
            <a:r>
              <a:rPr lang="en-US" dirty="0"/>
              <a:t>Slide </a:t>
            </a:r>
            <a:fld id="{67085262-DAF8-40EB-B101-2C509DD64786}" type="slidenum">
              <a:rPr lang="en-US"/>
              <a:pPr>
                <a:defRPr/>
              </a:pPr>
              <a:t>‹#›</a:t>
            </a:fld>
            <a:endParaRPr lang="en-US" dirty="0"/>
          </a:p>
        </p:txBody>
      </p:sp>
      <p:sp>
        <p:nvSpPr>
          <p:cNvPr id="8" name="Rectangle 5"/>
          <p:cNvSpPr>
            <a:spLocks noGrp="1" noChangeArrowheads="1"/>
          </p:cNvSpPr>
          <p:nvPr>
            <p:ph type="ftr" sz="quarter" idx="3"/>
          </p:nvPr>
        </p:nvSpPr>
        <p:spPr bwMode="auto">
          <a:xfrm flipH="1">
            <a:off x="5791199" y="6475413"/>
            <a:ext cx="2752661" cy="184666"/>
          </a:xfrm>
          <a:prstGeom prst="rect">
            <a:avLst/>
          </a:prstGeom>
          <a:noFill/>
          <a:ln w="9525">
            <a:noFill/>
            <a:miter lim="800000"/>
            <a:headEnd/>
            <a:tailEnd/>
          </a:ln>
          <a:effectLst/>
        </p:spPr>
        <p:txBody>
          <a:bodyPr vert="horz" wrap="square" lIns="0" tIns="0" rIns="0" bIns="0" numCol="1" anchor="t" anchorCtr="0" compatLnSpc="1">
            <a:prstTxWarp prst="textNoShape">
              <a:avLst/>
            </a:prstTxWarp>
            <a:spAutoFit/>
          </a:bodyPr>
          <a:lstStyle>
            <a:lvl1pPr algn="r">
              <a:defRPr sz="1200" smtClean="0"/>
            </a:lvl1pPr>
          </a:lstStyle>
          <a:p>
            <a:pPr>
              <a:defRPr/>
            </a:pPr>
            <a:r>
              <a:rPr lang="en-US" dirty="0"/>
              <a:t>Abhishek P (Qualcomm), et. al.,</a:t>
            </a:r>
          </a:p>
        </p:txBody>
      </p:sp>
    </p:spTree>
    <p:extLst>
      <p:ext uri="{BB962C8B-B14F-4D97-AF65-F5344CB8AC3E}">
        <p14:creationId xmlns:p14="http://schemas.microsoft.com/office/powerpoint/2010/main" val="220861029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6"/>
          <p:cNvSpPr>
            <a:spLocks noGrp="1" noChangeArrowheads="1"/>
          </p:cNvSpPr>
          <p:nvPr>
            <p:ph type="sldNum" sz="quarter" idx="11"/>
          </p:nvPr>
        </p:nvSpPr>
        <p:spPr>
          <a:ln/>
        </p:spPr>
        <p:txBody>
          <a:bodyPr/>
          <a:lstStyle>
            <a:lvl1pPr>
              <a:defRPr/>
            </a:lvl1pPr>
          </a:lstStyle>
          <a:p>
            <a:pPr>
              <a:defRPr/>
            </a:pPr>
            <a:r>
              <a:rPr lang="en-US" dirty="0"/>
              <a:t>Slide </a:t>
            </a:r>
            <a:fld id="{3099D1E7-2CFE-4362-BB72-AF97192842EA}" type="slidenum">
              <a:rPr lang="en-US"/>
              <a:pPr>
                <a:defRPr/>
              </a:pPr>
              <a:t>‹#›</a:t>
            </a:fld>
            <a:endParaRPr lang="en-US" dirty="0"/>
          </a:p>
        </p:txBody>
      </p:sp>
      <p:sp>
        <p:nvSpPr>
          <p:cNvPr id="8" name="Rectangle 5"/>
          <p:cNvSpPr>
            <a:spLocks noGrp="1" noChangeArrowheads="1"/>
          </p:cNvSpPr>
          <p:nvPr>
            <p:ph type="ftr" sz="quarter" idx="3"/>
          </p:nvPr>
        </p:nvSpPr>
        <p:spPr bwMode="auto">
          <a:xfrm flipH="1">
            <a:off x="5791199" y="6475413"/>
            <a:ext cx="2752661" cy="184666"/>
          </a:xfrm>
          <a:prstGeom prst="rect">
            <a:avLst/>
          </a:prstGeom>
          <a:noFill/>
          <a:ln w="9525">
            <a:noFill/>
            <a:miter lim="800000"/>
            <a:headEnd/>
            <a:tailEnd/>
          </a:ln>
          <a:effectLst/>
        </p:spPr>
        <p:txBody>
          <a:bodyPr vert="horz" wrap="square" lIns="0" tIns="0" rIns="0" bIns="0" numCol="1" anchor="t" anchorCtr="0" compatLnSpc="1">
            <a:prstTxWarp prst="textNoShape">
              <a:avLst/>
            </a:prstTxWarp>
            <a:spAutoFit/>
          </a:bodyPr>
          <a:lstStyle>
            <a:lvl1pPr algn="r">
              <a:defRPr sz="1200" smtClean="0"/>
            </a:lvl1pPr>
          </a:lstStyle>
          <a:p>
            <a:pPr>
              <a:defRPr/>
            </a:pPr>
            <a:r>
              <a:rPr lang="en-US" dirty="0"/>
              <a:t>Abhishek P (Qualcomm), et. al.,</a:t>
            </a:r>
          </a:p>
        </p:txBody>
      </p:sp>
      <p:sp>
        <p:nvSpPr>
          <p:cNvPr id="4" name="Title 3">
            <a:extLst>
              <a:ext uri="{FF2B5EF4-FFF2-40B4-BE49-F238E27FC236}">
                <a16:creationId xmlns:a16="http://schemas.microsoft.com/office/drawing/2014/main" id="{5BDCA436-F3B5-4A67-B996-8F40F3E98505}"/>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35447038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5" name="Rectangle 6"/>
          <p:cNvSpPr>
            <a:spLocks noGrp="1" noChangeArrowheads="1"/>
          </p:cNvSpPr>
          <p:nvPr>
            <p:ph type="sldNum" sz="quarter" idx="11"/>
          </p:nvPr>
        </p:nvSpPr>
        <p:spPr>
          <a:ln/>
        </p:spPr>
        <p:txBody>
          <a:bodyPr/>
          <a:lstStyle>
            <a:lvl1pPr>
              <a:defRPr/>
            </a:lvl1pPr>
          </a:lstStyle>
          <a:p>
            <a:pPr>
              <a:defRPr/>
            </a:pPr>
            <a:r>
              <a:rPr lang="en-US" dirty="0"/>
              <a:t>Slide </a:t>
            </a:r>
            <a:fld id="{F9CC4226-5898-4289-B3B7-B3B638472375}" type="slidenum">
              <a:rPr lang="en-US"/>
              <a:pPr>
                <a:defRPr/>
              </a:pPr>
              <a:t>‹#›</a:t>
            </a:fld>
            <a:endParaRPr lang="en-US" dirty="0"/>
          </a:p>
        </p:txBody>
      </p:sp>
      <p:sp>
        <p:nvSpPr>
          <p:cNvPr id="8" name="Rectangle 5"/>
          <p:cNvSpPr>
            <a:spLocks noGrp="1" noChangeArrowheads="1"/>
          </p:cNvSpPr>
          <p:nvPr>
            <p:ph type="ftr" sz="quarter" idx="3"/>
          </p:nvPr>
        </p:nvSpPr>
        <p:spPr bwMode="auto">
          <a:xfrm flipH="1">
            <a:off x="5791199" y="6475413"/>
            <a:ext cx="2752661" cy="184666"/>
          </a:xfrm>
          <a:prstGeom prst="rect">
            <a:avLst/>
          </a:prstGeom>
          <a:noFill/>
          <a:ln w="9525">
            <a:noFill/>
            <a:miter lim="800000"/>
            <a:headEnd/>
            <a:tailEnd/>
          </a:ln>
          <a:effectLst/>
        </p:spPr>
        <p:txBody>
          <a:bodyPr vert="horz" wrap="square" lIns="0" tIns="0" rIns="0" bIns="0" numCol="1" anchor="t" anchorCtr="0" compatLnSpc="1">
            <a:prstTxWarp prst="textNoShape">
              <a:avLst/>
            </a:prstTxWarp>
            <a:spAutoFit/>
          </a:bodyPr>
          <a:lstStyle>
            <a:lvl1pPr algn="r">
              <a:defRPr sz="1200" smtClean="0"/>
            </a:lvl1pPr>
          </a:lstStyle>
          <a:p>
            <a:pPr>
              <a:defRPr/>
            </a:pPr>
            <a:r>
              <a:rPr lang="en-US" dirty="0"/>
              <a:t>Abhishek P (Qualcomm), et. al.,</a:t>
            </a:r>
          </a:p>
        </p:txBody>
      </p:sp>
    </p:spTree>
    <p:extLst>
      <p:ext uri="{BB962C8B-B14F-4D97-AF65-F5344CB8AC3E}">
        <p14:creationId xmlns:p14="http://schemas.microsoft.com/office/powerpoint/2010/main" val="404530707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Rectangle 6"/>
          <p:cNvSpPr>
            <a:spLocks noGrp="1" noChangeArrowheads="1"/>
          </p:cNvSpPr>
          <p:nvPr>
            <p:ph type="sldNum" sz="quarter" idx="11"/>
          </p:nvPr>
        </p:nvSpPr>
        <p:spPr>
          <a:ln/>
        </p:spPr>
        <p:txBody>
          <a:bodyPr/>
          <a:lstStyle>
            <a:lvl1pPr>
              <a:defRPr/>
            </a:lvl1pPr>
          </a:lstStyle>
          <a:p>
            <a:pPr>
              <a:defRPr/>
            </a:pPr>
            <a:r>
              <a:rPr lang="en-US" dirty="0"/>
              <a:t>Slide </a:t>
            </a:r>
            <a:fld id="{852FA7AA-22C1-4E97-88D6-3976232AE53D}" type="slidenum">
              <a:rPr lang="en-US"/>
              <a:pPr>
                <a:defRPr/>
              </a:pPr>
              <a:t>‹#›</a:t>
            </a:fld>
            <a:endParaRPr lang="en-US" dirty="0"/>
          </a:p>
        </p:txBody>
      </p:sp>
      <p:sp>
        <p:nvSpPr>
          <p:cNvPr id="8" name="Rectangle 5"/>
          <p:cNvSpPr>
            <a:spLocks noGrp="1" noChangeArrowheads="1"/>
          </p:cNvSpPr>
          <p:nvPr>
            <p:ph type="ftr" sz="quarter" idx="3"/>
          </p:nvPr>
        </p:nvSpPr>
        <p:spPr bwMode="auto">
          <a:xfrm flipH="1">
            <a:off x="5791199" y="6475413"/>
            <a:ext cx="2752661" cy="184666"/>
          </a:xfrm>
          <a:prstGeom prst="rect">
            <a:avLst/>
          </a:prstGeom>
          <a:noFill/>
          <a:ln w="9525">
            <a:noFill/>
            <a:miter lim="800000"/>
            <a:headEnd/>
            <a:tailEnd/>
          </a:ln>
          <a:effectLst/>
        </p:spPr>
        <p:txBody>
          <a:bodyPr vert="horz" wrap="square" lIns="0" tIns="0" rIns="0" bIns="0" numCol="1" anchor="t" anchorCtr="0" compatLnSpc="1">
            <a:prstTxWarp prst="textNoShape">
              <a:avLst/>
            </a:prstTxWarp>
            <a:spAutoFit/>
          </a:bodyPr>
          <a:lstStyle>
            <a:lvl1pPr algn="r">
              <a:defRPr sz="1200" smtClean="0"/>
            </a:lvl1pPr>
          </a:lstStyle>
          <a:p>
            <a:pPr>
              <a:defRPr/>
            </a:pPr>
            <a:r>
              <a:rPr lang="en-US" dirty="0"/>
              <a:t>Abhishek P (Qualcomm), et. al.,</a:t>
            </a:r>
          </a:p>
        </p:txBody>
      </p:sp>
    </p:spTree>
    <p:extLst>
      <p:ext uri="{BB962C8B-B14F-4D97-AF65-F5344CB8AC3E}">
        <p14:creationId xmlns:p14="http://schemas.microsoft.com/office/powerpoint/2010/main" val="247383709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Rectangle 6"/>
          <p:cNvSpPr>
            <a:spLocks noGrp="1" noChangeArrowheads="1"/>
          </p:cNvSpPr>
          <p:nvPr>
            <p:ph type="sldNum" sz="quarter" idx="11"/>
          </p:nvPr>
        </p:nvSpPr>
        <p:spPr>
          <a:ln/>
        </p:spPr>
        <p:txBody>
          <a:bodyPr/>
          <a:lstStyle>
            <a:lvl1pPr>
              <a:defRPr/>
            </a:lvl1pPr>
          </a:lstStyle>
          <a:p>
            <a:pPr>
              <a:defRPr/>
            </a:pPr>
            <a:r>
              <a:rPr lang="en-US" dirty="0"/>
              <a:t>Slide </a:t>
            </a:r>
            <a:fld id="{829B3BF4-2FB5-48DF-B7F8-378C94E27CDE}" type="slidenum">
              <a:rPr lang="en-US"/>
              <a:pPr>
                <a:defRPr/>
              </a:pPr>
              <a:t>‹#›</a:t>
            </a:fld>
            <a:endParaRPr lang="en-US" dirty="0"/>
          </a:p>
        </p:txBody>
      </p:sp>
      <p:sp>
        <p:nvSpPr>
          <p:cNvPr id="10" name="Rectangle 5"/>
          <p:cNvSpPr>
            <a:spLocks noGrp="1" noChangeArrowheads="1"/>
          </p:cNvSpPr>
          <p:nvPr>
            <p:ph type="ftr" sz="quarter" idx="13"/>
          </p:nvPr>
        </p:nvSpPr>
        <p:spPr bwMode="auto">
          <a:xfrm flipH="1">
            <a:off x="5791199" y="6475413"/>
            <a:ext cx="2752661" cy="184666"/>
          </a:xfrm>
          <a:prstGeom prst="rect">
            <a:avLst/>
          </a:prstGeom>
          <a:noFill/>
          <a:ln w="9525">
            <a:noFill/>
            <a:miter lim="800000"/>
            <a:headEnd/>
            <a:tailEnd/>
          </a:ln>
          <a:effectLst/>
        </p:spPr>
        <p:txBody>
          <a:bodyPr vert="horz" wrap="square" lIns="0" tIns="0" rIns="0" bIns="0" numCol="1" anchor="t" anchorCtr="0" compatLnSpc="1">
            <a:prstTxWarp prst="textNoShape">
              <a:avLst/>
            </a:prstTxWarp>
            <a:spAutoFit/>
          </a:bodyPr>
          <a:lstStyle>
            <a:lvl1pPr algn="r">
              <a:defRPr sz="1200" smtClean="0"/>
            </a:lvl1pPr>
          </a:lstStyle>
          <a:p>
            <a:pPr>
              <a:defRPr/>
            </a:pPr>
            <a:r>
              <a:rPr lang="en-US" dirty="0"/>
              <a:t>Abhishek P (Qualcomm), et. al.,</a:t>
            </a:r>
          </a:p>
        </p:txBody>
      </p:sp>
    </p:spTree>
    <p:extLst>
      <p:ext uri="{BB962C8B-B14F-4D97-AF65-F5344CB8AC3E}">
        <p14:creationId xmlns:p14="http://schemas.microsoft.com/office/powerpoint/2010/main" val="465341930"/>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bwMode="auto">
          <a:xfrm>
            <a:off x="685800" y="685800"/>
            <a:ext cx="7772400" cy="1066800"/>
          </a:xfrm>
          <a:prstGeom prst="rect">
            <a:avLst/>
          </a:prstGeom>
          <a:noFill/>
          <a:ln w="9525">
            <a:noFill/>
            <a:miter lim="800000"/>
            <a:headEnd/>
            <a:tailEnd/>
          </a:ln>
        </p:spPr>
        <p:txBody>
          <a:bodyPr vert="horz" wrap="square" lIns="92075" tIns="46038" rIns="92075" bIns="46038" numCol="1" anchor="ctr" anchorCtr="0" compatLnSpc="1">
            <a:prstTxWarp prst="textNoShape">
              <a:avLst/>
            </a:prstTxWarp>
          </a:bodyPr>
          <a:lstStyle/>
          <a:p>
            <a:pPr lvl="0"/>
            <a:r>
              <a:rPr lang="en-US" dirty="0"/>
              <a:t>Click to edit Master title style</a:t>
            </a:r>
          </a:p>
        </p:txBody>
      </p:sp>
      <p:sp>
        <p:nvSpPr>
          <p:cNvPr id="6147" name="Rectangle 3"/>
          <p:cNvSpPr>
            <a:spLocks noGrp="1" noChangeArrowheads="1"/>
          </p:cNvSpPr>
          <p:nvPr>
            <p:ph type="body" idx="1"/>
          </p:nvPr>
        </p:nvSpPr>
        <p:spPr bwMode="auto">
          <a:xfrm>
            <a:off x="685800" y="1981200"/>
            <a:ext cx="7772400" cy="4114800"/>
          </a:xfrm>
          <a:prstGeom prst="rect">
            <a:avLst/>
          </a:prstGeom>
          <a:noFill/>
          <a:ln w="9525">
            <a:noFill/>
            <a:miter lim="800000"/>
            <a:headEnd/>
            <a:tailEnd/>
          </a:ln>
        </p:spPr>
        <p:txBody>
          <a:bodyPr vert="horz" wrap="square" lIns="92075" tIns="46038" rIns="92075" bIns="46038"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29" name="Rectangle 5"/>
          <p:cNvSpPr>
            <a:spLocks noGrp="1" noChangeArrowheads="1"/>
          </p:cNvSpPr>
          <p:nvPr>
            <p:ph type="ftr" sz="quarter" idx="3"/>
          </p:nvPr>
        </p:nvSpPr>
        <p:spPr bwMode="auto">
          <a:xfrm flipH="1">
            <a:off x="5791199" y="6475413"/>
            <a:ext cx="2752661" cy="184666"/>
          </a:xfrm>
          <a:prstGeom prst="rect">
            <a:avLst/>
          </a:prstGeom>
          <a:noFill/>
          <a:ln w="9525">
            <a:noFill/>
            <a:miter lim="800000"/>
            <a:headEnd/>
            <a:tailEnd/>
          </a:ln>
          <a:effectLst/>
        </p:spPr>
        <p:txBody>
          <a:bodyPr vert="horz" wrap="square" lIns="0" tIns="0" rIns="0" bIns="0" numCol="1" anchor="t" anchorCtr="0" compatLnSpc="1">
            <a:prstTxWarp prst="textNoShape">
              <a:avLst/>
            </a:prstTxWarp>
            <a:spAutoFit/>
          </a:bodyPr>
          <a:lstStyle>
            <a:lvl1pPr algn="r">
              <a:defRPr sz="1200" smtClean="0"/>
            </a:lvl1pPr>
          </a:lstStyle>
          <a:p>
            <a:pPr>
              <a:defRPr/>
            </a:pPr>
            <a:r>
              <a:rPr lang="en-US" dirty="0"/>
              <a:t>Abhishek P (Qualcomm), et. al.,</a:t>
            </a:r>
          </a:p>
        </p:txBody>
      </p:sp>
      <p:sp>
        <p:nvSpPr>
          <p:cNvPr id="1030" name="Rectangle 6"/>
          <p:cNvSpPr>
            <a:spLocks noGrp="1" noChangeArrowheads="1"/>
          </p:cNvSpPr>
          <p:nvPr>
            <p:ph type="sldNum" sz="quarter" idx="4"/>
          </p:nvPr>
        </p:nvSpPr>
        <p:spPr bwMode="auto">
          <a:xfrm>
            <a:off x="4342399" y="6475413"/>
            <a:ext cx="535403" cy="184666"/>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ctr">
              <a:defRPr sz="1200" smtClean="0"/>
            </a:lvl1pPr>
          </a:lstStyle>
          <a:p>
            <a:pPr>
              <a:defRPr/>
            </a:pPr>
            <a:r>
              <a:rPr lang="en-US"/>
              <a:t>Slide </a:t>
            </a:r>
            <a:fld id="{1020D93E-1000-485A-B4A0-9946B8CFFE0D}" type="slidenum">
              <a:rPr lang="en-US" smtClean="0"/>
              <a:pPr>
                <a:defRPr/>
              </a:pPr>
              <a:t>‹#›</a:t>
            </a:fld>
            <a:endParaRPr lang="en-US" dirty="0"/>
          </a:p>
        </p:txBody>
      </p:sp>
      <p:sp>
        <p:nvSpPr>
          <p:cNvPr id="1032" name="Line 8"/>
          <p:cNvSpPr>
            <a:spLocks noChangeShapeType="1"/>
          </p:cNvSpPr>
          <p:nvPr/>
        </p:nvSpPr>
        <p:spPr bwMode="auto">
          <a:xfrm>
            <a:off x="685800" y="609600"/>
            <a:ext cx="7772400" cy="0"/>
          </a:xfrm>
          <a:prstGeom prst="line">
            <a:avLst/>
          </a:prstGeom>
          <a:noFill/>
          <a:ln w="12700">
            <a:solidFill>
              <a:schemeClr val="tx1"/>
            </a:solidFill>
            <a:round/>
            <a:headEnd type="none" w="sm" len="sm"/>
            <a:tailEnd type="none" w="sm" len="sm"/>
          </a:ln>
          <a:effectLst/>
        </p:spPr>
        <p:txBody>
          <a:bodyPr wrap="none" anchor="ctr"/>
          <a:lstStyle/>
          <a:p>
            <a:pPr>
              <a:defRPr/>
            </a:pPr>
            <a:endParaRPr lang="en-US" dirty="0"/>
          </a:p>
        </p:txBody>
      </p:sp>
      <p:sp>
        <p:nvSpPr>
          <p:cNvPr id="1033" name="Rectangle 9"/>
          <p:cNvSpPr>
            <a:spLocks noChangeArrowheads="1"/>
          </p:cNvSpPr>
          <p:nvPr/>
        </p:nvSpPr>
        <p:spPr bwMode="auto">
          <a:xfrm>
            <a:off x="685800" y="6475413"/>
            <a:ext cx="756617" cy="184666"/>
          </a:xfrm>
          <a:prstGeom prst="rect">
            <a:avLst/>
          </a:prstGeom>
          <a:noFill/>
          <a:ln w="9525">
            <a:noFill/>
            <a:miter lim="800000"/>
            <a:headEnd/>
            <a:tailEnd/>
          </a:ln>
          <a:effectLst/>
        </p:spPr>
        <p:txBody>
          <a:bodyPr wrap="none" lIns="0" tIns="0" rIns="0" bIns="0">
            <a:spAutoFit/>
          </a:bodyPr>
          <a:lstStyle/>
          <a:p>
            <a:pPr>
              <a:defRPr/>
            </a:pPr>
            <a:r>
              <a:rPr lang="en-US" sz="1200" dirty="0"/>
              <a:t>Submission </a:t>
            </a:r>
          </a:p>
        </p:txBody>
      </p:sp>
      <p:sp>
        <p:nvSpPr>
          <p:cNvPr id="1034" name="Line 10"/>
          <p:cNvSpPr>
            <a:spLocks noChangeShapeType="1"/>
          </p:cNvSpPr>
          <p:nvPr/>
        </p:nvSpPr>
        <p:spPr bwMode="auto">
          <a:xfrm>
            <a:off x="685800" y="6477000"/>
            <a:ext cx="7848600" cy="0"/>
          </a:xfrm>
          <a:prstGeom prst="line">
            <a:avLst/>
          </a:prstGeom>
          <a:noFill/>
          <a:ln w="12700">
            <a:solidFill>
              <a:schemeClr val="tx1"/>
            </a:solidFill>
            <a:round/>
            <a:headEnd type="none" w="sm" len="sm"/>
            <a:tailEnd type="none" w="sm" len="sm"/>
          </a:ln>
          <a:effectLst/>
        </p:spPr>
        <p:txBody>
          <a:bodyPr wrap="none" anchor="ctr"/>
          <a:lstStyle/>
          <a:p>
            <a:pPr>
              <a:defRPr/>
            </a:pPr>
            <a:endParaRPr lang="en-US" dirty="0"/>
          </a:p>
        </p:txBody>
      </p:sp>
      <p:sp>
        <p:nvSpPr>
          <p:cNvPr id="17" name="TextBox 16"/>
          <p:cNvSpPr txBox="1"/>
          <p:nvPr/>
        </p:nvSpPr>
        <p:spPr>
          <a:xfrm>
            <a:off x="5461462" y="303340"/>
            <a:ext cx="2996739" cy="369332"/>
          </a:xfrm>
          <a:prstGeom prst="rect">
            <a:avLst/>
          </a:prstGeom>
          <a:noFill/>
        </p:spPr>
        <p:txBody>
          <a:bodyPr wrap="square" rtlCol="0">
            <a:spAutoFit/>
          </a:bodyPr>
          <a:lstStyle/>
          <a:p>
            <a:pPr marL="0" marR="0" lvl="4" indent="0" algn="r" defTabSz="457200" rtl="0" eaLnBrk="1" fontAlgn="auto" latinLnBrk="0" hangingPunct="1">
              <a:lnSpc>
                <a:spcPct val="100000"/>
              </a:lnSpc>
              <a:spcBef>
                <a:spcPts val="0"/>
              </a:spcBef>
              <a:spcAft>
                <a:spcPts val="0"/>
              </a:spcAft>
              <a:buClrTx/>
              <a:buSzTx/>
              <a:buFontTx/>
              <a:buNone/>
              <a:tabLst/>
              <a:defRPr/>
            </a:pPr>
            <a:r>
              <a:rPr lang="en-US" sz="1800" b="1" dirty="0">
                <a:solidFill>
                  <a:schemeClr val="tx1"/>
                </a:solidFill>
                <a:cs typeface="+mn-cs"/>
              </a:rPr>
              <a:t>doc.: IEEE 802.11-19/</a:t>
            </a:r>
            <a:r>
              <a:rPr lang="en-US" sz="1800" b="1" i="0" kern="1200" dirty="0">
                <a:solidFill>
                  <a:schemeClr val="tx1"/>
                </a:solidFill>
                <a:effectLst/>
                <a:latin typeface="+mn-lt"/>
                <a:ea typeface="+mn-ea"/>
                <a:cs typeface="+mn-cs"/>
              </a:rPr>
              <a:t>1525</a:t>
            </a:r>
            <a:r>
              <a:rPr lang="en-US" sz="1800" b="1" dirty="0">
                <a:solidFill>
                  <a:schemeClr val="tx1"/>
                </a:solidFill>
                <a:cs typeface="+mn-cs"/>
              </a:rPr>
              <a:t>r0</a:t>
            </a:r>
          </a:p>
        </p:txBody>
      </p:sp>
      <p:sp>
        <p:nvSpPr>
          <p:cNvPr id="11" name="TextBox 10"/>
          <p:cNvSpPr txBox="1"/>
          <p:nvPr userDrawn="1"/>
        </p:nvSpPr>
        <p:spPr>
          <a:xfrm>
            <a:off x="527125" y="281239"/>
            <a:ext cx="1767187" cy="369332"/>
          </a:xfrm>
          <a:prstGeom prst="rect">
            <a:avLst/>
          </a:prstGeom>
          <a:noFill/>
        </p:spPr>
        <p:txBody>
          <a:bodyPr wrap="square" rtlCol="0">
            <a:spAutoFit/>
          </a:bodyPr>
          <a:lstStyle/>
          <a:p>
            <a:pPr marL="0" marR="0" lvl="4" indent="0" algn="r" defTabSz="457200" rtl="0" eaLnBrk="1" fontAlgn="auto" latinLnBrk="0" hangingPunct="1">
              <a:lnSpc>
                <a:spcPct val="100000"/>
              </a:lnSpc>
              <a:spcBef>
                <a:spcPts val="0"/>
              </a:spcBef>
              <a:spcAft>
                <a:spcPts val="0"/>
              </a:spcAft>
              <a:buClrTx/>
              <a:buSzTx/>
              <a:buFontTx/>
              <a:buNone/>
              <a:tabLst/>
              <a:defRPr/>
            </a:pPr>
            <a:r>
              <a:rPr lang="en-US" sz="1800" b="1" dirty="0">
                <a:solidFill>
                  <a:schemeClr val="tx1"/>
                </a:solidFill>
                <a:cs typeface="+mn-cs"/>
              </a:rPr>
              <a:t>September 2019</a:t>
            </a:r>
            <a:endParaRPr lang="en-US" sz="1400" dirty="0"/>
          </a:p>
        </p:txBody>
      </p:sp>
    </p:spTree>
    <p:extLst>
      <p:ext uri="{BB962C8B-B14F-4D97-AF65-F5344CB8AC3E}">
        <p14:creationId xmlns:p14="http://schemas.microsoft.com/office/powerpoint/2010/main" val="2894819845"/>
      </p:ext>
    </p:extLst>
  </p:cSld>
  <p:clrMap bg1="lt1" tx1="dk1" bg2="lt2" tx2="dk2" accent1="accent1" accent2="accent2" accent3="accent3" accent4="accent4" accent5="accent5" accent6="accent6" hlink="hlink" folHlink="folHlink"/>
  <p:sldLayoutIdLst>
    <p:sldLayoutId id="2147484205" r:id="rId1"/>
    <p:sldLayoutId id="2147484206" r:id="rId2"/>
    <p:sldLayoutId id="2147484207" r:id="rId3"/>
    <p:sldLayoutId id="2147484208" r:id="rId4"/>
    <p:sldLayoutId id="2147484209" r:id="rId5"/>
  </p:sldLayoutIdLst>
  <p:hf hdr="0" dt="0"/>
  <p:txStyles>
    <p:titleStyle>
      <a:lvl1pPr algn="ctr" rtl="0" eaLnBrk="0" fontAlgn="base" hangingPunct="0">
        <a:spcBef>
          <a:spcPct val="0"/>
        </a:spcBef>
        <a:spcAft>
          <a:spcPct val="0"/>
        </a:spcAft>
        <a:defRPr sz="3200" b="1">
          <a:solidFill>
            <a:schemeClr val="tx2"/>
          </a:solidFill>
          <a:latin typeface="+mj-lt"/>
          <a:ea typeface="+mj-ea"/>
          <a:cs typeface="+mj-cs"/>
        </a:defRPr>
      </a:lvl1pPr>
      <a:lvl2pPr algn="ctr" rtl="0" eaLnBrk="0" fontAlgn="base" hangingPunct="0">
        <a:spcBef>
          <a:spcPct val="0"/>
        </a:spcBef>
        <a:spcAft>
          <a:spcPct val="0"/>
        </a:spcAft>
        <a:defRPr sz="3200" b="1">
          <a:solidFill>
            <a:schemeClr val="tx2"/>
          </a:solidFill>
          <a:latin typeface="Times New Roman" pitchFamily="18" charset="0"/>
        </a:defRPr>
      </a:lvl2pPr>
      <a:lvl3pPr algn="ctr" rtl="0" eaLnBrk="0" fontAlgn="base" hangingPunct="0">
        <a:spcBef>
          <a:spcPct val="0"/>
        </a:spcBef>
        <a:spcAft>
          <a:spcPct val="0"/>
        </a:spcAft>
        <a:defRPr sz="3200" b="1">
          <a:solidFill>
            <a:schemeClr val="tx2"/>
          </a:solidFill>
          <a:latin typeface="Times New Roman" pitchFamily="18" charset="0"/>
        </a:defRPr>
      </a:lvl3pPr>
      <a:lvl4pPr algn="ctr" rtl="0" eaLnBrk="0" fontAlgn="base" hangingPunct="0">
        <a:spcBef>
          <a:spcPct val="0"/>
        </a:spcBef>
        <a:spcAft>
          <a:spcPct val="0"/>
        </a:spcAft>
        <a:defRPr sz="3200" b="1">
          <a:solidFill>
            <a:schemeClr val="tx2"/>
          </a:solidFill>
          <a:latin typeface="Times New Roman" pitchFamily="18" charset="0"/>
        </a:defRPr>
      </a:lvl4pPr>
      <a:lvl5pPr algn="ctr" rtl="0" eaLnBrk="0" fontAlgn="base" hangingPunct="0">
        <a:spcBef>
          <a:spcPct val="0"/>
        </a:spcBef>
        <a:spcAft>
          <a:spcPct val="0"/>
        </a:spcAft>
        <a:defRPr sz="3200" b="1">
          <a:solidFill>
            <a:schemeClr val="tx2"/>
          </a:solidFill>
          <a:latin typeface="Times New Roman" pitchFamily="18" charset="0"/>
        </a:defRPr>
      </a:lvl5pPr>
      <a:lvl6pPr marL="457200" algn="ctr" rtl="0" eaLnBrk="0" fontAlgn="base" hangingPunct="0">
        <a:spcBef>
          <a:spcPct val="0"/>
        </a:spcBef>
        <a:spcAft>
          <a:spcPct val="0"/>
        </a:spcAft>
        <a:defRPr sz="3200" b="1">
          <a:solidFill>
            <a:schemeClr val="tx2"/>
          </a:solidFill>
          <a:latin typeface="Times New Roman" pitchFamily="18" charset="0"/>
        </a:defRPr>
      </a:lvl6pPr>
      <a:lvl7pPr marL="914400" algn="ctr" rtl="0" eaLnBrk="0" fontAlgn="base" hangingPunct="0">
        <a:spcBef>
          <a:spcPct val="0"/>
        </a:spcBef>
        <a:spcAft>
          <a:spcPct val="0"/>
        </a:spcAft>
        <a:defRPr sz="3200" b="1">
          <a:solidFill>
            <a:schemeClr val="tx2"/>
          </a:solidFill>
          <a:latin typeface="Times New Roman" pitchFamily="18" charset="0"/>
        </a:defRPr>
      </a:lvl7pPr>
      <a:lvl8pPr marL="1371600" algn="ctr" rtl="0" eaLnBrk="0" fontAlgn="base" hangingPunct="0">
        <a:spcBef>
          <a:spcPct val="0"/>
        </a:spcBef>
        <a:spcAft>
          <a:spcPct val="0"/>
        </a:spcAft>
        <a:defRPr sz="3200" b="1">
          <a:solidFill>
            <a:schemeClr val="tx2"/>
          </a:solidFill>
          <a:latin typeface="Times New Roman" pitchFamily="18" charset="0"/>
        </a:defRPr>
      </a:lvl8pPr>
      <a:lvl9pPr marL="1828800" algn="ctr" rtl="0" eaLnBrk="0" fontAlgn="base" hangingPunct="0">
        <a:spcBef>
          <a:spcPct val="0"/>
        </a:spcBef>
        <a:spcAft>
          <a:spcPct val="0"/>
        </a:spcAft>
        <a:defRPr sz="3200" b="1">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har char="•"/>
        <a:defRPr sz="2400" b="1">
          <a:solidFill>
            <a:schemeClr val="tx1"/>
          </a:solidFill>
          <a:latin typeface="+mn-lt"/>
          <a:ea typeface="+mn-ea"/>
          <a:cs typeface="+mn-cs"/>
        </a:defRPr>
      </a:lvl1pPr>
      <a:lvl2pPr marL="742950" indent="-285750" algn="l" rtl="0" eaLnBrk="0" fontAlgn="base" hangingPunct="0">
        <a:spcBef>
          <a:spcPct val="20000"/>
        </a:spcBef>
        <a:spcAft>
          <a:spcPct val="0"/>
        </a:spcAft>
        <a:buChar char="–"/>
        <a:defRPr sz="2000">
          <a:solidFill>
            <a:schemeClr val="tx1"/>
          </a:solidFill>
          <a:latin typeface="+mn-lt"/>
        </a:defRPr>
      </a:lvl2pPr>
      <a:lvl3pPr marL="1085850" indent="-228600" algn="l" rtl="0" eaLnBrk="0" fontAlgn="base" hangingPunct="0">
        <a:spcBef>
          <a:spcPct val="20000"/>
        </a:spcBef>
        <a:spcAft>
          <a:spcPct val="0"/>
        </a:spcAft>
        <a:buChar char="•"/>
        <a:defRPr>
          <a:solidFill>
            <a:schemeClr val="tx1"/>
          </a:solidFill>
          <a:latin typeface="+mn-lt"/>
        </a:defRPr>
      </a:lvl3pPr>
      <a:lvl4pPr marL="1428750" indent="-228600" algn="l" rtl="0" eaLnBrk="0" fontAlgn="base" hangingPunct="0">
        <a:spcBef>
          <a:spcPct val="20000"/>
        </a:spcBef>
        <a:spcAft>
          <a:spcPct val="0"/>
        </a:spcAft>
        <a:buChar char="–"/>
        <a:defRPr sz="1600">
          <a:solidFill>
            <a:schemeClr val="tx1"/>
          </a:solidFill>
          <a:latin typeface="+mn-lt"/>
        </a:defRPr>
      </a:lvl4pPr>
      <a:lvl5pPr marL="1771650" indent="-228600" algn="l" rtl="0" eaLnBrk="0" fontAlgn="base" hangingPunct="0">
        <a:spcBef>
          <a:spcPct val="20000"/>
        </a:spcBef>
        <a:spcAft>
          <a:spcPct val="0"/>
        </a:spcAft>
        <a:buChar char="•"/>
        <a:defRPr sz="1600">
          <a:solidFill>
            <a:schemeClr val="tx1"/>
          </a:solidFill>
          <a:latin typeface="+mn-lt"/>
        </a:defRPr>
      </a:lvl5pPr>
      <a:lvl6pPr marL="2228850" indent="-228600" algn="l" rtl="0" eaLnBrk="0" fontAlgn="base" hangingPunct="0">
        <a:spcBef>
          <a:spcPct val="20000"/>
        </a:spcBef>
        <a:spcAft>
          <a:spcPct val="0"/>
        </a:spcAft>
        <a:buChar char="•"/>
        <a:defRPr sz="1600">
          <a:solidFill>
            <a:schemeClr val="tx1"/>
          </a:solidFill>
          <a:latin typeface="+mn-lt"/>
        </a:defRPr>
      </a:lvl6pPr>
      <a:lvl7pPr marL="2686050" indent="-228600" algn="l" rtl="0" eaLnBrk="0" fontAlgn="base" hangingPunct="0">
        <a:spcBef>
          <a:spcPct val="20000"/>
        </a:spcBef>
        <a:spcAft>
          <a:spcPct val="0"/>
        </a:spcAft>
        <a:buChar char="•"/>
        <a:defRPr sz="1600">
          <a:solidFill>
            <a:schemeClr val="tx1"/>
          </a:solidFill>
          <a:latin typeface="+mn-lt"/>
        </a:defRPr>
      </a:lvl7pPr>
      <a:lvl8pPr marL="3143250" indent="-228600" algn="l" rtl="0" eaLnBrk="0" fontAlgn="base" hangingPunct="0">
        <a:spcBef>
          <a:spcPct val="20000"/>
        </a:spcBef>
        <a:spcAft>
          <a:spcPct val="0"/>
        </a:spcAft>
        <a:buChar char="•"/>
        <a:defRPr sz="1600">
          <a:solidFill>
            <a:schemeClr val="tx1"/>
          </a:solidFill>
          <a:latin typeface="+mn-lt"/>
        </a:defRPr>
      </a:lvl8pPr>
      <a:lvl9pPr marL="3600450" indent="-228600" algn="l" rtl="0" eaLnBrk="0" fontAlgn="base" hangingPunct="0">
        <a:spcBef>
          <a:spcPct val="20000"/>
        </a:spcBef>
        <a:spcAft>
          <a:spcPct val="0"/>
        </a:spcAft>
        <a:buChar char="•"/>
        <a:defRPr sz="1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image" Target="../media/image1.emf"/></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2.xml"/><Relationship Id="rId1" Type="http://schemas.openxmlformats.org/officeDocument/2006/relationships/vmlDrawing" Target="../drawings/vmlDrawing2.vml"/><Relationship Id="rId4" Type="http://schemas.openxmlformats.org/officeDocument/2006/relationships/image" Target="../media/image2.emf"/></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灯片编号占位符 5"/>
          <p:cNvSpPr>
            <a:spLocks noGrp="1"/>
          </p:cNvSpPr>
          <p:nvPr>
            <p:ph type="sldNum" sz="quarter" idx="4294967295"/>
          </p:nvPr>
        </p:nvSpPr>
        <p:spPr>
          <a:xfrm>
            <a:off x="4352775" y="6523038"/>
            <a:ext cx="530225" cy="182562"/>
          </a:xfrm>
          <a:prstGeom prst="rect">
            <a:avLst/>
          </a:prstGeom>
        </p:spPr>
        <p:txBody>
          <a:bodyPr/>
          <a:lstStyle/>
          <a:p>
            <a:pPr>
              <a:defRPr/>
            </a:pPr>
            <a:r>
              <a:rPr lang="en-US" dirty="0"/>
              <a:t>Slide </a:t>
            </a:r>
            <a:fld id="{E7E6215C-0148-4EB1-A390-22B113FC486F}" type="slidenum">
              <a:rPr lang="en-US" smtClean="0"/>
              <a:pPr>
                <a:defRPr/>
              </a:pPr>
              <a:t>1</a:t>
            </a:fld>
            <a:endParaRPr lang="en-US" dirty="0"/>
          </a:p>
        </p:txBody>
      </p:sp>
      <p:graphicFrame>
        <p:nvGraphicFramePr>
          <p:cNvPr id="5" name="Table 4"/>
          <p:cNvGraphicFramePr>
            <a:graphicFrameLocks noGrp="1"/>
          </p:cNvGraphicFramePr>
          <p:nvPr>
            <p:extLst>
              <p:ext uri="{D42A27DB-BD31-4B8C-83A1-F6EECF244321}">
                <p14:modId xmlns:p14="http://schemas.microsoft.com/office/powerpoint/2010/main" val="385889377"/>
              </p:ext>
            </p:extLst>
          </p:nvPr>
        </p:nvGraphicFramePr>
        <p:xfrm>
          <a:off x="495682" y="2200889"/>
          <a:ext cx="8096484" cy="1676400"/>
        </p:xfrm>
        <a:graphic>
          <a:graphicData uri="http://schemas.openxmlformats.org/drawingml/2006/table">
            <a:tbl>
              <a:tblPr firstRow="1" bandRow="1">
                <a:tableStyleId>{F5AB1C69-6EDB-4FF4-983F-18BD219EF322}</a:tableStyleId>
              </a:tblPr>
              <a:tblGrid>
                <a:gridCol w="1695257">
                  <a:extLst>
                    <a:ext uri="{9D8B030D-6E8A-4147-A177-3AD203B41FA5}">
                      <a16:colId xmlns:a16="http://schemas.microsoft.com/office/drawing/2014/main" val="20000"/>
                    </a:ext>
                  </a:extLst>
                </a:gridCol>
                <a:gridCol w="1539089">
                  <a:extLst>
                    <a:ext uri="{9D8B030D-6E8A-4147-A177-3AD203B41FA5}">
                      <a16:colId xmlns:a16="http://schemas.microsoft.com/office/drawing/2014/main" val="20001"/>
                    </a:ext>
                  </a:extLst>
                </a:gridCol>
                <a:gridCol w="1240329">
                  <a:extLst>
                    <a:ext uri="{9D8B030D-6E8A-4147-A177-3AD203B41FA5}">
                      <a16:colId xmlns:a16="http://schemas.microsoft.com/office/drawing/2014/main" val="20002"/>
                    </a:ext>
                  </a:extLst>
                </a:gridCol>
                <a:gridCol w="1131683">
                  <a:extLst>
                    <a:ext uri="{9D8B030D-6E8A-4147-A177-3AD203B41FA5}">
                      <a16:colId xmlns:a16="http://schemas.microsoft.com/office/drawing/2014/main" val="20003"/>
                    </a:ext>
                  </a:extLst>
                </a:gridCol>
                <a:gridCol w="2490126">
                  <a:extLst>
                    <a:ext uri="{9D8B030D-6E8A-4147-A177-3AD203B41FA5}">
                      <a16:colId xmlns:a16="http://schemas.microsoft.com/office/drawing/2014/main" val="20004"/>
                    </a:ext>
                  </a:extLst>
                </a:gridCol>
              </a:tblGrid>
              <a:tr h="264132">
                <a:tc>
                  <a:txBody>
                    <a:bodyPr/>
                    <a:lstStyle/>
                    <a:p>
                      <a:pPr algn="ctr"/>
                      <a:r>
                        <a:rPr lang="en-US" sz="1600" dirty="0">
                          <a:solidFill>
                            <a:schemeClr val="tx1"/>
                          </a:solidFill>
                        </a:rPr>
                        <a:t>Name</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a:solidFill>
                            <a:schemeClr val="tx1"/>
                          </a:solidFill>
                        </a:rPr>
                        <a:t>Affiliation</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a:solidFill>
                            <a:schemeClr val="tx1"/>
                          </a:solidFill>
                        </a:rPr>
                        <a:t>Address</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a:solidFill>
                            <a:schemeClr val="tx1"/>
                          </a:solidFill>
                        </a:rPr>
                        <a:t>Phone</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a:solidFill>
                            <a:schemeClr val="tx1"/>
                          </a:solidFill>
                        </a:rPr>
                        <a:t>Email</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0"/>
                  </a:ext>
                </a:extLst>
              </a:tr>
              <a:tr h="264132">
                <a:tc>
                  <a:txBody>
                    <a:bodyPr/>
                    <a:lstStyle/>
                    <a:p>
                      <a:pPr algn="ctr"/>
                      <a:r>
                        <a:rPr lang="en-US" sz="1600" dirty="0">
                          <a:solidFill>
                            <a:schemeClr val="tx1"/>
                          </a:solidFill>
                        </a:rPr>
                        <a:t>Abhishek Patil</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a:solidFill>
                            <a:schemeClr val="tx1"/>
                          </a:solidFill>
                        </a:rPr>
                        <a:t>Qualcomm Inc.</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lang="en-US" sz="160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lang="en-US" sz="160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a:solidFill>
                            <a:schemeClr val="tx1"/>
                          </a:solidFill>
                        </a:rPr>
                        <a:t>appatil@qti.qualcomm.com</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283848554"/>
                  </a:ext>
                </a:extLst>
              </a:tr>
              <a:tr h="264132">
                <a:tc>
                  <a:txBody>
                    <a:bodyPr/>
                    <a:lstStyle/>
                    <a:p>
                      <a:pPr algn="ctr"/>
                      <a:r>
                        <a:rPr lang="en-US" sz="1600" dirty="0">
                          <a:solidFill>
                            <a:schemeClr val="tx1"/>
                          </a:solidFill>
                        </a:rPr>
                        <a:t>George Cherian</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a:solidFill>
                            <a:schemeClr val="tx1"/>
                          </a:solidFill>
                        </a:rPr>
                        <a:t>Qualcomm Inc. </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lang="en-US" sz="160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lang="en-US" sz="160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lang="en-US" sz="160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268835117"/>
                  </a:ext>
                </a:extLst>
              </a:tr>
              <a:tr h="264132">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600" dirty="0">
                          <a:solidFill>
                            <a:schemeClr val="tx1"/>
                          </a:solidFill>
                        </a:rPr>
                        <a:t>Alfred Asterjadhi</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a:solidFill>
                            <a:schemeClr val="tx1"/>
                          </a:solidFill>
                        </a:rPr>
                        <a:t>Qualcomm Inc.</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lang="en-US" sz="160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lang="en-US" sz="160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lang="en-US" sz="160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360516509"/>
                  </a:ext>
                </a:extLst>
              </a:tr>
              <a:tr h="264132">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600" dirty="0">
                          <a:solidFill>
                            <a:schemeClr val="tx1"/>
                          </a:solidFill>
                        </a:rPr>
                        <a:t>Duncan Ho</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a:solidFill>
                            <a:schemeClr val="tx1"/>
                          </a:solidFill>
                        </a:rPr>
                        <a:t>Qualcomm Inc.</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lang="en-US" sz="160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lang="en-US" sz="160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lang="en-US" sz="160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624194773"/>
                  </a:ext>
                </a:extLst>
              </a:tr>
            </a:tbl>
          </a:graphicData>
        </a:graphic>
      </p:graphicFrame>
      <p:sp>
        <p:nvSpPr>
          <p:cNvPr id="2" name="Title 1"/>
          <p:cNvSpPr>
            <a:spLocks noGrp="1"/>
          </p:cNvSpPr>
          <p:nvPr>
            <p:ph type="title"/>
          </p:nvPr>
        </p:nvSpPr>
        <p:spPr>
          <a:xfrm>
            <a:off x="685800" y="615636"/>
            <a:ext cx="7772400" cy="891642"/>
          </a:xfrm>
        </p:spPr>
        <p:txBody>
          <a:bodyPr/>
          <a:lstStyle/>
          <a:p>
            <a:r>
              <a:rPr lang="en-US" dirty="0"/>
              <a:t>Multi-link Association Setup</a:t>
            </a:r>
          </a:p>
        </p:txBody>
      </p:sp>
      <p:sp>
        <p:nvSpPr>
          <p:cNvPr id="13" name="Rectangle 6"/>
          <p:cNvSpPr txBox="1">
            <a:spLocks noChangeArrowheads="1"/>
          </p:cNvSpPr>
          <p:nvPr/>
        </p:nvSpPr>
        <p:spPr bwMode="auto">
          <a:xfrm>
            <a:off x="533400" y="1423290"/>
            <a:ext cx="7772400" cy="381000"/>
          </a:xfrm>
          <a:prstGeom prst="rect">
            <a:avLst/>
          </a:prstGeom>
          <a:noFill/>
          <a:ln w="9525">
            <a:noFill/>
            <a:miter lim="800000"/>
            <a:headEnd/>
            <a:tailEnd/>
          </a:ln>
        </p:spPr>
        <p:txBody>
          <a:bodyPr vert="horz" wrap="square" lIns="92075" tIns="46038" rIns="92075" bIns="46038" numCol="1" anchor="t" anchorCtr="0" compatLnSpc="1">
            <a:prstTxWarp prst="textNoShape">
              <a:avLst/>
            </a:prstTxWarp>
          </a:bodyPr>
          <a:lstStyle>
            <a:lvl1pPr marL="342900" indent="-342900" algn="l" rtl="0" eaLnBrk="0" fontAlgn="base" hangingPunct="0">
              <a:spcBef>
                <a:spcPct val="20000"/>
              </a:spcBef>
              <a:spcAft>
                <a:spcPct val="0"/>
              </a:spcAft>
              <a:buChar char="•"/>
              <a:defRPr sz="2400" b="1">
                <a:solidFill>
                  <a:schemeClr val="tx1"/>
                </a:solidFill>
                <a:latin typeface="+mn-lt"/>
                <a:ea typeface="+mn-ea"/>
                <a:cs typeface="+mn-cs"/>
              </a:defRPr>
            </a:lvl1pPr>
            <a:lvl2pPr marL="742950" indent="-285750" algn="l" rtl="0" eaLnBrk="0" fontAlgn="base" hangingPunct="0">
              <a:spcBef>
                <a:spcPct val="20000"/>
              </a:spcBef>
              <a:spcAft>
                <a:spcPct val="0"/>
              </a:spcAft>
              <a:buChar char="–"/>
              <a:defRPr sz="2000">
                <a:solidFill>
                  <a:schemeClr val="tx1"/>
                </a:solidFill>
                <a:latin typeface="+mn-lt"/>
              </a:defRPr>
            </a:lvl2pPr>
            <a:lvl3pPr marL="1085850" indent="-228600" algn="l" rtl="0" eaLnBrk="0" fontAlgn="base" hangingPunct="0">
              <a:spcBef>
                <a:spcPct val="20000"/>
              </a:spcBef>
              <a:spcAft>
                <a:spcPct val="0"/>
              </a:spcAft>
              <a:buChar char="•"/>
              <a:defRPr>
                <a:solidFill>
                  <a:schemeClr val="tx1"/>
                </a:solidFill>
                <a:latin typeface="+mn-lt"/>
              </a:defRPr>
            </a:lvl3pPr>
            <a:lvl4pPr marL="1428750" indent="-228600" algn="l" rtl="0" eaLnBrk="0" fontAlgn="base" hangingPunct="0">
              <a:spcBef>
                <a:spcPct val="20000"/>
              </a:spcBef>
              <a:spcAft>
                <a:spcPct val="0"/>
              </a:spcAft>
              <a:buChar char="–"/>
              <a:defRPr sz="1600">
                <a:solidFill>
                  <a:schemeClr val="tx1"/>
                </a:solidFill>
                <a:latin typeface="+mn-lt"/>
              </a:defRPr>
            </a:lvl4pPr>
            <a:lvl5pPr marL="1771650" indent="-228600" algn="l" rtl="0" eaLnBrk="0" fontAlgn="base" hangingPunct="0">
              <a:spcBef>
                <a:spcPct val="20000"/>
              </a:spcBef>
              <a:spcAft>
                <a:spcPct val="0"/>
              </a:spcAft>
              <a:buChar char="•"/>
              <a:defRPr sz="1600">
                <a:solidFill>
                  <a:schemeClr val="tx1"/>
                </a:solidFill>
                <a:latin typeface="+mn-lt"/>
              </a:defRPr>
            </a:lvl5pPr>
            <a:lvl6pPr marL="2228850" indent="-228600" algn="l" rtl="0" eaLnBrk="0" fontAlgn="base" hangingPunct="0">
              <a:spcBef>
                <a:spcPct val="20000"/>
              </a:spcBef>
              <a:spcAft>
                <a:spcPct val="0"/>
              </a:spcAft>
              <a:buChar char="•"/>
              <a:defRPr sz="1600">
                <a:solidFill>
                  <a:schemeClr val="tx1"/>
                </a:solidFill>
                <a:latin typeface="+mn-lt"/>
              </a:defRPr>
            </a:lvl6pPr>
            <a:lvl7pPr marL="2686050" indent="-228600" algn="l" rtl="0" eaLnBrk="0" fontAlgn="base" hangingPunct="0">
              <a:spcBef>
                <a:spcPct val="20000"/>
              </a:spcBef>
              <a:spcAft>
                <a:spcPct val="0"/>
              </a:spcAft>
              <a:buChar char="•"/>
              <a:defRPr sz="1600">
                <a:solidFill>
                  <a:schemeClr val="tx1"/>
                </a:solidFill>
                <a:latin typeface="+mn-lt"/>
              </a:defRPr>
            </a:lvl7pPr>
            <a:lvl8pPr marL="3143250" indent="-228600" algn="l" rtl="0" eaLnBrk="0" fontAlgn="base" hangingPunct="0">
              <a:spcBef>
                <a:spcPct val="20000"/>
              </a:spcBef>
              <a:spcAft>
                <a:spcPct val="0"/>
              </a:spcAft>
              <a:buChar char="•"/>
              <a:defRPr sz="1600">
                <a:solidFill>
                  <a:schemeClr val="tx1"/>
                </a:solidFill>
                <a:latin typeface="+mn-lt"/>
              </a:defRPr>
            </a:lvl8pPr>
            <a:lvl9pPr marL="3600450" indent="-228600" algn="l" rtl="0" eaLnBrk="0" fontAlgn="base" hangingPunct="0">
              <a:spcBef>
                <a:spcPct val="20000"/>
              </a:spcBef>
              <a:spcAft>
                <a:spcPct val="0"/>
              </a:spcAft>
              <a:buChar char="•"/>
              <a:defRPr sz="1600">
                <a:solidFill>
                  <a:schemeClr val="tx1"/>
                </a:solidFill>
                <a:latin typeface="+mn-lt"/>
              </a:defRPr>
            </a:lvl9pPr>
          </a:lstStyle>
          <a:p>
            <a:pPr algn="ctr">
              <a:buFontTx/>
              <a:buNone/>
            </a:pPr>
            <a:r>
              <a:rPr lang="en-US" sz="2000" dirty="0"/>
              <a:t>Date:</a:t>
            </a:r>
            <a:r>
              <a:rPr lang="en-US" sz="2000" b="0" dirty="0"/>
              <a:t> 2019-06-04</a:t>
            </a:r>
          </a:p>
        </p:txBody>
      </p:sp>
      <p:sp>
        <p:nvSpPr>
          <p:cNvPr id="7" name="Footer Placeholder 4"/>
          <p:cNvSpPr>
            <a:spLocks noGrp="1"/>
          </p:cNvSpPr>
          <p:nvPr>
            <p:ph type="ftr" sz="quarter" idx="3"/>
          </p:nvPr>
        </p:nvSpPr>
        <p:spPr>
          <a:xfrm flipH="1">
            <a:off x="5791199" y="6475413"/>
            <a:ext cx="2752661" cy="184666"/>
          </a:xfrm>
        </p:spPr>
        <p:txBody>
          <a:bodyPr/>
          <a:lstStyle/>
          <a:p>
            <a:pPr>
              <a:defRPr/>
            </a:pPr>
            <a:r>
              <a:rPr lang="en-US" dirty="0"/>
              <a:t>Abhishek P (Qualcomm), et. al.,</a:t>
            </a:r>
          </a:p>
        </p:txBody>
      </p:sp>
    </p:spTree>
    <p:extLst>
      <p:ext uri="{BB962C8B-B14F-4D97-AF65-F5344CB8AC3E}">
        <p14:creationId xmlns:p14="http://schemas.microsoft.com/office/powerpoint/2010/main" val="96294089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DF9A9DB3-8345-4729-A75B-05E14BB64EF0}"/>
              </a:ext>
            </a:extLst>
          </p:cNvPr>
          <p:cNvSpPr>
            <a:spLocks noGrp="1"/>
          </p:cNvSpPr>
          <p:nvPr>
            <p:ph idx="1"/>
          </p:nvPr>
        </p:nvSpPr>
        <p:spPr/>
        <p:txBody>
          <a:bodyPr/>
          <a:lstStyle/>
          <a:p>
            <a:r>
              <a:rPr lang="en-US" dirty="0"/>
              <a:t>[1]: 11-19-0773</a:t>
            </a:r>
          </a:p>
          <a:p>
            <a:r>
              <a:rPr lang="en-US" dirty="0"/>
              <a:t>[2]: 11-19-0823</a:t>
            </a:r>
          </a:p>
          <a:p>
            <a:r>
              <a:rPr lang="en-US" dirty="0"/>
              <a:t>[3]: 11-19-0821</a:t>
            </a:r>
          </a:p>
          <a:p>
            <a:r>
              <a:rPr lang="en-US" dirty="0"/>
              <a:t>[4] : 11-19-1082</a:t>
            </a:r>
          </a:p>
        </p:txBody>
      </p:sp>
      <p:sp>
        <p:nvSpPr>
          <p:cNvPr id="3" name="Slide Number Placeholder 2">
            <a:extLst>
              <a:ext uri="{FF2B5EF4-FFF2-40B4-BE49-F238E27FC236}">
                <a16:creationId xmlns:a16="http://schemas.microsoft.com/office/drawing/2014/main" id="{C2227D11-CC56-4A17-ADEA-738CC7A5178B}"/>
              </a:ext>
            </a:extLst>
          </p:cNvPr>
          <p:cNvSpPr>
            <a:spLocks noGrp="1"/>
          </p:cNvSpPr>
          <p:nvPr>
            <p:ph type="sldNum" sz="quarter" idx="11"/>
          </p:nvPr>
        </p:nvSpPr>
        <p:spPr/>
        <p:txBody>
          <a:bodyPr/>
          <a:lstStyle/>
          <a:p>
            <a:pPr>
              <a:defRPr/>
            </a:pPr>
            <a:r>
              <a:rPr lang="en-US"/>
              <a:t>Slide </a:t>
            </a:r>
            <a:fld id="{3099D1E7-2CFE-4362-BB72-AF97192842EA}" type="slidenum">
              <a:rPr lang="en-US" smtClean="0"/>
              <a:pPr>
                <a:defRPr/>
              </a:pPr>
              <a:t>10</a:t>
            </a:fld>
            <a:endParaRPr lang="en-US" dirty="0"/>
          </a:p>
        </p:txBody>
      </p:sp>
      <p:sp>
        <p:nvSpPr>
          <p:cNvPr id="4" name="Footer Placeholder 3">
            <a:extLst>
              <a:ext uri="{FF2B5EF4-FFF2-40B4-BE49-F238E27FC236}">
                <a16:creationId xmlns:a16="http://schemas.microsoft.com/office/drawing/2014/main" id="{E5803003-691F-45F8-BBF4-DEF9397A1F3F}"/>
              </a:ext>
            </a:extLst>
          </p:cNvPr>
          <p:cNvSpPr>
            <a:spLocks noGrp="1"/>
          </p:cNvSpPr>
          <p:nvPr>
            <p:ph type="ftr" sz="quarter" idx="3"/>
          </p:nvPr>
        </p:nvSpPr>
        <p:spPr/>
        <p:txBody>
          <a:bodyPr/>
          <a:lstStyle/>
          <a:p>
            <a:pPr>
              <a:defRPr/>
            </a:pPr>
            <a:r>
              <a:rPr lang="en-US"/>
              <a:t>Abhishek P (Qualcomm), et. al.,</a:t>
            </a:r>
            <a:endParaRPr lang="en-US" dirty="0"/>
          </a:p>
        </p:txBody>
      </p:sp>
      <p:sp>
        <p:nvSpPr>
          <p:cNvPr id="5" name="Title 4">
            <a:extLst>
              <a:ext uri="{FF2B5EF4-FFF2-40B4-BE49-F238E27FC236}">
                <a16:creationId xmlns:a16="http://schemas.microsoft.com/office/drawing/2014/main" id="{C71DB66B-0E61-4770-BB68-A95956A5809E}"/>
              </a:ext>
            </a:extLst>
          </p:cNvPr>
          <p:cNvSpPr>
            <a:spLocks noGrp="1"/>
          </p:cNvSpPr>
          <p:nvPr>
            <p:ph type="title"/>
          </p:nvPr>
        </p:nvSpPr>
        <p:spPr/>
        <p:txBody>
          <a:bodyPr/>
          <a:lstStyle/>
          <a:p>
            <a:r>
              <a:rPr lang="en-US" dirty="0"/>
              <a:t>Reference</a:t>
            </a:r>
          </a:p>
        </p:txBody>
      </p:sp>
    </p:spTree>
    <p:extLst>
      <p:ext uri="{BB962C8B-B14F-4D97-AF65-F5344CB8AC3E}">
        <p14:creationId xmlns:p14="http://schemas.microsoft.com/office/powerpoint/2010/main" val="55301356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F9052C68-020D-4593-8F19-A877DD21FD68}"/>
              </a:ext>
            </a:extLst>
          </p:cNvPr>
          <p:cNvSpPr>
            <a:spLocks noGrp="1"/>
          </p:cNvSpPr>
          <p:nvPr>
            <p:ph idx="1"/>
          </p:nvPr>
        </p:nvSpPr>
        <p:spPr/>
        <p:txBody>
          <a:bodyPr>
            <a:normAutofit fontScale="92500" lnSpcReduction="10000"/>
          </a:bodyPr>
          <a:lstStyle/>
          <a:p>
            <a:r>
              <a:rPr lang="en-US" dirty="0"/>
              <a:t>A multi-link architecture was presented in the past [1, 2, 3] with the objective to provide a unified framework for addressing aggregation, link availability and power management topics.</a:t>
            </a:r>
          </a:p>
          <a:p>
            <a:endParaRPr lang="en-US" dirty="0"/>
          </a:p>
          <a:p>
            <a:r>
              <a:rPr lang="en-US" dirty="0"/>
              <a:t>Other contributions [1, 4] have discussed how the unified framework can support packet-level aggregation and dynamic transfer of a TID between links.</a:t>
            </a:r>
          </a:p>
          <a:p>
            <a:endParaRPr lang="en-US" dirty="0"/>
          </a:p>
          <a:p>
            <a:r>
              <a:rPr lang="en-US" dirty="0"/>
              <a:t>This contribution describes a multi-link association scheme that supports both forms of multi-link operation: packet-level aggregation and dynamic TID transfer.</a:t>
            </a:r>
          </a:p>
        </p:txBody>
      </p:sp>
      <p:sp>
        <p:nvSpPr>
          <p:cNvPr id="3" name="Slide Number Placeholder 2">
            <a:extLst>
              <a:ext uri="{FF2B5EF4-FFF2-40B4-BE49-F238E27FC236}">
                <a16:creationId xmlns:a16="http://schemas.microsoft.com/office/drawing/2014/main" id="{3AF85F9A-A652-41FA-A421-698DD3DEB712}"/>
              </a:ext>
            </a:extLst>
          </p:cNvPr>
          <p:cNvSpPr>
            <a:spLocks noGrp="1"/>
          </p:cNvSpPr>
          <p:nvPr>
            <p:ph type="sldNum" sz="quarter" idx="11"/>
          </p:nvPr>
        </p:nvSpPr>
        <p:spPr/>
        <p:txBody>
          <a:bodyPr/>
          <a:lstStyle/>
          <a:p>
            <a:r>
              <a:rPr lang="en-US" dirty="0"/>
              <a:t>Slide </a:t>
            </a:r>
            <a:fld id="{3099D1E7-2CFE-4362-BB72-AF97192842EA}" type="slidenum">
              <a:rPr lang="en-US" smtClean="0"/>
              <a:pPr/>
              <a:t>2</a:t>
            </a:fld>
            <a:endParaRPr lang="en-US" dirty="0"/>
          </a:p>
        </p:txBody>
      </p:sp>
      <p:sp>
        <p:nvSpPr>
          <p:cNvPr id="4" name="Footer Placeholder 3">
            <a:extLst>
              <a:ext uri="{FF2B5EF4-FFF2-40B4-BE49-F238E27FC236}">
                <a16:creationId xmlns:a16="http://schemas.microsoft.com/office/drawing/2014/main" id="{F285A7A2-331D-40E8-BF13-6A6C7F66F1BF}"/>
              </a:ext>
            </a:extLst>
          </p:cNvPr>
          <p:cNvSpPr>
            <a:spLocks noGrp="1"/>
          </p:cNvSpPr>
          <p:nvPr>
            <p:ph type="ftr" sz="quarter" idx="3"/>
          </p:nvPr>
        </p:nvSpPr>
        <p:spPr/>
        <p:txBody>
          <a:bodyPr/>
          <a:lstStyle/>
          <a:p>
            <a:r>
              <a:rPr lang="en-US" dirty="0"/>
              <a:t>Abhishek P (Qualcomm), et. al.,</a:t>
            </a:r>
          </a:p>
        </p:txBody>
      </p:sp>
      <p:sp>
        <p:nvSpPr>
          <p:cNvPr id="5" name="Title 4">
            <a:extLst>
              <a:ext uri="{FF2B5EF4-FFF2-40B4-BE49-F238E27FC236}">
                <a16:creationId xmlns:a16="http://schemas.microsoft.com/office/drawing/2014/main" id="{133742CD-5248-4426-8170-EE5E00E8C021}"/>
              </a:ext>
            </a:extLst>
          </p:cNvPr>
          <p:cNvSpPr>
            <a:spLocks noGrp="1"/>
          </p:cNvSpPr>
          <p:nvPr>
            <p:ph type="title"/>
          </p:nvPr>
        </p:nvSpPr>
        <p:spPr/>
        <p:txBody>
          <a:bodyPr/>
          <a:lstStyle/>
          <a:p>
            <a:r>
              <a:rPr lang="en-US" dirty="0"/>
              <a:t>Overview</a:t>
            </a:r>
          </a:p>
        </p:txBody>
      </p:sp>
    </p:spTree>
    <p:extLst>
      <p:ext uri="{BB962C8B-B14F-4D97-AF65-F5344CB8AC3E}">
        <p14:creationId xmlns:p14="http://schemas.microsoft.com/office/powerpoint/2010/main" val="243480064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46C6D353-38B3-48D8-9548-18500CEB3705}"/>
              </a:ext>
            </a:extLst>
          </p:cNvPr>
          <p:cNvSpPr>
            <a:spLocks noGrp="1"/>
          </p:cNvSpPr>
          <p:nvPr>
            <p:ph idx="1"/>
          </p:nvPr>
        </p:nvSpPr>
        <p:spPr>
          <a:xfrm>
            <a:off x="685800" y="1981200"/>
            <a:ext cx="7858060" cy="4419600"/>
          </a:xfrm>
        </p:spPr>
        <p:txBody>
          <a:bodyPr>
            <a:normAutofit fontScale="92500" lnSpcReduction="20000"/>
          </a:bodyPr>
          <a:lstStyle/>
          <a:p>
            <a:r>
              <a:rPr lang="en-US" dirty="0"/>
              <a:t>An AP entity can setup BSSs on different links</a:t>
            </a:r>
          </a:p>
          <a:p>
            <a:pPr lvl="1"/>
            <a:r>
              <a:rPr lang="en-US" dirty="0"/>
              <a:t>It may do so for supporting legacy clients</a:t>
            </a:r>
          </a:p>
          <a:p>
            <a:pPr lvl="1"/>
            <a:r>
              <a:rPr lang="en-US" dirty="0"/>
              <a:t>Should a multi-link capable non-AP entity associate on each link?</a:t>
            </a:r>
          </a:p>
          <a:p>
            <a:endParaRPr lang="en-US" dirty="0"/>
          </a:p>
          <a:p>
            <a:r>
              <a:rPr lang="en-US" dirty="0"/>
              <a:t>A non-AP entity may hear an AP’s beacon on any link.</a:t>
            </a:r>
          </a:p>
          <a:p>
            <a:pPr lvl="1"/>
            <a:r>
              <a:rPr lang="en-US" dirty="0"/>
              <a:t>How would the entity know if the AP can operate on multiple link? And if so, what are the capabilities and operational parameters of the AP entity’s BSS(s) on other link(s)?</a:t>
            </a:r>
          </a:p>
          <a:p>
            <a:pPr lvl="1"/>
            <a:r>
              <a:rPr lang="en-US" dirty="0"/>
              <a:t>How would a multi-link capable single radio non-AP entity know the beacon TBTT on other link(s) that the AP supports?</a:t>
            </a:r>
          </a:p>
          <a:p>
            <a:endParaRPr lang="en-US" dirty="0"/>
          </a:p>
          <a:p>
            <a:r>
              <a:rPr lang="en-US" dirty="0"/>
              <a:t>Multi-link framework needs to define an association scheme that addresses the above and works for different forms of multi-link operation</a:t>
            </a:r>
          </a:p>
        </p:txBody>
      </p:sp>
      <p:sp>
        <p:nvSpPr>
          <p:cNvPr id="3" name="Slide Number Placeholder 2">
            <a:extLst>
              <a:ext uri="{FF2B5EF4-FFF2-40B4-BE49-F238E27FC236}">
                <a16:creationId xmlns:a16="http://schemas.microsoft.com/office/drawing/2014/main" id="{06601C15-CA6B-4254-9F82-92524405979B}"/>
              </a:ext>
            </a:extLst>
          </p:cNvPr>
          <p:cNvSpPr>
            <a:spLocks noGrp="1"/>
          </p:cNvSpPr>
          <p:nvPr>
            <p:ph type="sldNum" sz="quarter" idx="11"/>
          </p:nvPr>
        </p:nvSpPr>
        <p:spPr/>
        <p:txBody>
          <a:bodyPr/>
          <a:lstStyle/>
          <a:p>
            <a:r>
              <a:rPr lang="en-US"/>
              <a:t>Slide </a:t>
            </a:r>
            <a:fld id="{3099D1E7-2CFE-4362-BB72-AF97192842EA}" type="slidenum">
              <a:rPr lang="en-US" smtClean="0"/>
              <a:pPr/>
              <a:t>3</a:t>
            </a:fld>
            <a:endParaRPr lang="en-US" dirty="0"/>
          </a:p>
        </p:txBody>
      </p:sp>
      <p:sp>
        <p:nvSpPr>
          <p:cNvPr id="4" name="Footer Placeholder 3">
            <a:extLst>
              <a:ext uri="{FF2B5EF4-FFF2-40B4-BE49-F238E27FC236}">
                <a16:creationId xmlns:a16="http://schemas.microsoft.com/office/drawing/2014/main" id="{A57EA7E7-12FF-4540-97D4-3CA7EBF8E6FD}"/>
              </a:ext>
            </a:extLst>
          </p:cNvPr>
          <p:cNvSpPr>
            <a:spLocks noGrp="1"/>
          </p:cNvSpPr>
          <p:nvPr>
            <p:ph type="ftr" sz="quarter" idx="3"/>
          </p:nvPr>
        </p:nvSpPr>
        <p:spPr/>
        <p:txBody>
          <a:bodyPr/>
          <a:lstStyle/>
          <a:p>
            <a:r>
              <a:rPr lang="en-US"/>
              <a:t>Abhishek P (Qualcomm), et. al.,</a:t>
            </a:r>
            <a:endParaRPr lang="en-US" dirty="0"/>
          </a:p>
        </p:txBody>
      </p:sp>
      <p:sp>
        <p:nvSpPr>
          <p:cNvPr id="5" name="Title 4">
            <a:extLst>
              <a:ext uri="{FF2B5EF4-FFF2-40B4-BE49-F238E27FC236}">
                <a16:creationId xmlns:a16="http://schemas.microsoft.com/office/drawing/2014/main" id="{AD6963AB-B349-4C7E-A0B3-8714F62DC1BF}"/>
              </a:ext>
            </a:extLst>
          </p:cNvPr>
          <p:cNvSpPr>
            <a:spLocks noGrp="1"/>
          </p:cNvSpPr>
          <p:nvPr>
            <p:ph type="title"/>
          </p:nvPr>
        </p:nvSpPr>
        <p:spPr/>
        <p:txBody>
          <a:bodyPr/>
          <a:lstStyle/>
          <a:p>
            <a:r>
              <a:rPr lang="en-US" dirty="0"/>
              <a:t>Motivation</a:t>
            </a:r>
          </a:p>
        </p:txBody>
      </p:sp>
    </p:spTree>
    <p:extLst>
      <p:ext uri="{BB962C8B-B14F-4D97-AF65-F5344CB8AC3E}">
        <p14:creationId xmlns:p14="http://schemas.microsoft.com/office/powerpoint/2010/main" val="425336733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8D1AAD50-ADEF-424E-837F-E71014DA9EBD}"/>
              </a:ext>
            </a:extLst>
          </p:cNvPr>
          <p:cNvSpPr>
            <a:spLocks noGrp="1"/>
          </p:cNvSpPr>
          <p:nvPr>
            <p:ph idx="1"/>
          </p:nvPr>
        </p:nvSpPr>
        <p:spPr>
          <a:xfrm>
            <a:off x="478173" y="1981199"/>
            <a:ext cx="4399630" cy="4494213"/>
          </a:xfrm>
        </p:spPr>
        <p:txBody>
          <a:bodyPr>
            <a:normAutofit fontScale="92500" lnSpcReduction="20000"/>
          </a:bodyPr>
          <a:lstStyle/>
          <a:p>
            <a:r>
              <a:rPr lang="en-US" dirty="0"/>
              <a:t>Discovery phase</a:t>
            </a:r>
          </a:p>
          <a:p>
            <a:pPr lvl="1"/>
            <a:r>
              <a:rPr lang="en-US" dirty="0"/>
              <a:t>Advertisement of capabilities and operational parameters</a:t>
            </a:r>
          </a:p>
          <a:p>
            <a:endParaRPr lang="en-US" dirty="0"/>
          </a:p>
          <a:p>
            <a:r>
              <a:rPr lang="en-US" dirty="0"/>
              <a:t>Association</a:t>
            </a:r>
          </a:p>
          <a:p>
            <a:pPr lvl="1"/>
            <a:r>
              <a:rPr lang="en-US" dirty="0"/>
              <a:t>Exchange of capabilities &amp; operational parameters, setting up of security keys, and establish association context (AID assignment)</a:t>
            </a:r>
          </a:p>
          <a:p>
            <a:endParaRPr lang="en-US" dirty="0"/>
          </a:p>
          <a:p>
            <a:r>
              <a:rPr lang="en-US" dirty="0"/>
              <a:t>Dynamic link activation</a:t>
            </a:r>
          </a:p>
          <a:p>
            <a:pPr lvl="1"/>
            <a:r>
              <a:rPr lang="en-US" dirty="0"/>
              <a:t>Enable/disable one or more configured links based on various criteria</a:t>
            </a:r>
          </a:p>
          <a:p>
            <a:pPr lvl="2"/>
            <a:r>
              <a:rPr lang="en-US" dirty="0"/>
              <a:t>Applies to MLA case only</a:t>
            </a:r>
          </a:p>
        </p:txBody>
      </p:sp>
      <p:sp>
        <p:nvSpPr>
          <p:cNvPr id="3" name="Slide Number Placeholder 2">
            <a:extLst>
              <a:ext uri="{FF2B5EF4-FFF2-40B4-BE49-F238E27FC236}">
                <a16:creationId xmlns:a16="http://schemas.microsoft.com/office/drawing/2014/main" id="{72B347A6-4375-4546-ACC8-74B14C83B65A}"/>
              </a:ext>
            </a:extLst>
          </p:cNvPr>
          <p:cNvSpPr>
            <a:spLocks noGrp="1"/>
          </p:cNvSpPr>
          <p:nvPr>
            <p:ph type="sldNum" sz="quarter" idx="11"/>
          </p:nvPr>
        </p:nvSpPr>
        <p:spPr/>
        <p:txBody>
          <a:bodyPr/>
          <a:lstStyle/>
          <a:p>
            <a:pPr>
              <a:defRPr/>
            </a:pPr>
            <a:r>
              <a:rPr lang="en-US"/>
              <a:t>Slide </a:t>
            </a:r>
            <a:fld id="{3099D1E7-2CFE-4362-BB72-AF97192842EA}" type="slidenum">
              <a:rPr lang="en-US" smtClean="0"/>
              <a:pPr>
                <a:defRPr/>
              </a:pPr>
              <a:t>4</a:t>
            </a:fld>
            <a:endParaRPr lang="en-US" dirty="0"/>
          </a:p>
        </p:txBody>
      </p:sp>
      <p:sp>
        <p:nvSpPr>
          <p:cNvPr id="4" name="Footer Placeholder 3">
            <a:extLst>
              <a:ext uri="{FF2B5EF4-FFF2-40B4-BE49-F238E27FC236}">
                <a16:creationId xmlns:a16="http://schemas.microsoft.com/office/drawing/2014/main" id="{B3105B90-91B0-4741-9539-939CCAE127EB}"/>
              </a:ext>
            </a:extLst>
          </p:cNvPr>
          <p:cNvSpPr>
            <a:spLocks noGrp="1"/>
          </p:cNvSpPr>
          <p:nvPr>
            <p:ph type="ftr" sz="quarter" idx="3"/>
          </p:nvPr>
        </p:nvSpPr>
        <p:spPr/>
        <p:txBody>
          <a:bodyPr/>
          <a:lstStyle/>
          <a:p>
            <a:pPr>
              <a:defRPr/>
            </a:pPr>
            <a:r>
              <a:rPr lang="en-US"/>
              <a:t>Abhishek P (Qualcomm), et. al.,</a:t>
            </a:r>
            <a:endParaRPr lang="en-US" dirty="0"/>
          </a:p>
        </p:txBody>
      </p:sp>
      <p:sp>
        <p:nvSpPr>
          <p:cNvPr id="5" name="Title 4">
            <a:extLst>
              <a:ext uri="{FF2B5EF4-FFF2-40B4-BE49-F238E27FC236}">
                <a16:creationId xmlns:a16="http://schemas.microsoft.com/office/drawing/2014/main" id="{4087FEA2-6FF5-4CC3-9733-C854AA1C9B30}"/>
              </a:ext>
            </a:extLst>
          </p:cNvPr>
          <p:cNvSpPr>
            <a:spLocks noGrp="1"/>
          </p:cNvSpPr>
          <p:nvPr>
            <p:ph type="title"/>
          </p:nvPr>
        </p:nvSpPr>
        <p:spPr/>
        <p:txBody>
          <a:bodyPr/>
          <a:lstStyle/>
          <a:p>
            <a:r>
              <a:rPr lang="en-US" dirty="0"/>
              <a:t>Multi-link vs Single link setup</a:t>
            </a:r>
          </a:p>
        </p:txBody>
      </p:sp>
      <p:graphicFrame>
        <p:nvGraphicFramePr>
          <p:cNvPr id="6" name="Object 5">
            <a:extLst>
              <a:ext uri="{FF2B5EF4-FFF2-40B4-BE49-F238E27FC236}">
                <a16:creationId xmlns:a16="http://schemas.microsoft.com/office/drawing/2014/main" id="{FD0BD6AF-EE5C-421B-A09F-57E57061EE36}"/>
              </a:ext>
            </a:extLst>
          </p:cNvPr>
          <p:cNvGraphicFramePr>
            <a:graphicFrameLocks noChangeAspect="1"/>
          </p:cNvGraphicFramePr>
          <p:nvPr>
            <p:extLst>
              <p:ext uri="{D42A27DB-BD31-4B8C-83A1-F6EECF244321}">
                <p14:modId xmlns:p14="http://schemas.microsoft.com/office/powerpoint/2010/main" val="2785248207"/>
              </p:ext>
            </p:extLst>
          </p:nvPr>
        </p:nvGraphicFramePr>
        <p:xfrm>
          <a:off x="5259897" y="2231471"/>
          <a:ext cx="3613657" cy="4053653"/>
        </p:xfrm>
        <a:graphic>
          <a:graphicData uri="http://schemas.openxmlformats.org/presentationml/2006/ole">
            <mc:AlternateContent xmlns:mc="http://schemas.openxmlformats.org/markup-compatibility/2006">
              <mc:Choice xmlns:v="urn:schemas-microsoft-com:vml" Requires="v">
                <p:oleObj spid="_x0000_s1082" name="Visio" r:id="rId3" imgW="5450594" imgH="6114023" progId="Visio.Drawing.11">
                  <p:embed/>
                </p:oleObj>
              </mc:Choice>
              <mc:Fallback>
                <p:oleObj name="Visio" r:id="rId3" imgW="5450594" imgH="6114023" progId="Visio.Drawing.11">
                  <p:embed/>
                  <p:pic>
                    <p:nvPicPr>
                      <p:cNvPr id="0" name=""/>
                      <p:cNvPicPr/>
                      <p:nvPr/>
                    </p:nvPicPr>
                    <p:blipFill>
                      <a:blip r:embed="rId4"/>
                      <a:stretch>
                        <a:fillRect/>
                      </a:stretch>
                    </p:blipFill>
                    <p:spPr>
                      <a:xfrm>
                        <a:off x="5259897" y="2231471"/>
                        <a:ext cx="3613657" cy="4053653"/>
                      </a:xfrm>
                      <a:prstGeom prst="rect">
                        <a:avLst/>
                      </a:prstGeom>
                    </p:spPr>
                  </p:pic>
                </p:oleObj>
              </mc:Fallback>
            </mc:AlternateContent>
          </a:graphicData>
        </a:graphic>
      </p:graphicFrame>
    </p:spTree>
    <p:extLst>
      <p:ext uri="{BB962C8B-B14F-4D97-AF65-F5344CB8AC3E}">
        <p14:creationId xmlns:p14="http://schemas.microsoft.com/office/powerpoint/2010/main" val="229445599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128CC208-F568-4432-BAB4-E06049A28581}"/>
              </a:ext>
            </a:extLst>
          </p:cNvPr>
          <p:cNvSpPr>
            <a:spLocks noGrp="1"/>
          </p:cNvSpPr>
          <p:nvPr>
            <p:ph idx="1"/>
          </p:nvPr>
        </p:nvSpPr>
        <p:spPr>
          <a:xfrm>
            <a:off x="685800" y="1981199"/>
            <a:ext cx="7772400" cy="4494213"/>
          </a:xfrm>
        </p:spPr>
        <p:txBody>
          <a:bodyPr>
            <a:normAutofit/>
          </a:bodyPr>
          <a:lstStyle/>
          <a:p>
            <a:r>
              <a:rPr lang="en-US" dirty="0"/>
              <a:t>A non-AP entity can discover an AP entity on any link that the AP entity has setup a BSS (and transmits a Beacon frame).</a:t>
            </a:r>
          </a:p>
          <a:p>
            <a:endParaRPr lang="en-US" dirty="0"/>
          </a:p>
          <a:p>
            <a:r>
              <a:rPr lang="en-US" dirty="0"/>
              <a:t>The beacon from the AP entity on any link carries information (attributes) about all the links that the entity is operating on</a:t>
            </a:r>
          </a:p>
          <a:p>
            <a:pPr lvl="1"/>
            <a:r>
              <a:rPr lang="en-US" dirty="0"/>
              <a:t>This would provide non-AP entity with sufficient information on capabilities, operating parameters and any constraints for each link that the AP operates on. </a:t>
            </a:r>
          </a:p>
          <a:p>
            <a:pPr lvl="1"/>
            <a:r>
              <a:rPr lang="en-US" dirty="0"/>
              <a:t>It can further aid a non-AP entity in selecting a suitable AP entity for multi-link association</a:t>
            </a:r>
          </a:p>
        </p:txBody>
      </p:sp>
      <p:sp>
        <p:nvSpPr>
          <p:cNvPr id="3" name="Slide Number Placeholder 2">
            <a:extLst>
              <a:ext uri="{FF2B5EF4-FFF2-40B4-BE49-F238E27FC236}">
                <a16:creationId xmlns:a16="http://schemas.microsoft.com/office/drawing/2014/main" id="{22B1815D-805A-46B0-AF12-6026940F1487}"/>
              </a:ext>
            </a:extLst>
          </p:cNvPr>
          <p:cNvSpPr>
            <a:spLocks noGrp="1"/>
          </p:cNvSpPr>
          <p:nvPr>
            <p:ph type="sldNum" sz="quarter" idx="11"/>
          </p:nvPr>
        </p:nvSpPr>
        <p:spPr/>
        <p:txBody>
          <a:bodyPr/>
          <a:lstStyle/>
          <a:p>
            <a:r>
              <a:rPr lang="en-US"/>
              <a:t>Slide </a:t>
            </a:r>
            <a:fld id="{3099D1E7-2CFE-4362-BB72-AF97192842EA}" type="slidenum">
              <a:rPr lang="en-US" smtClean="0"/>
              <a:pPr/>
              <a:t>5</a:t>
            </a:fld>
            <a:endParaRPr lang="en-US" dirty="0"/>
          </a:p>
        </p:txBody>
      </p:sp>
      <p:sp>
        <p:nvSpPr>
          <p:cNvPr id="4" name="Footer Placeholder 3">
            <a:extLst>
              <a:ext uri="{FF2B5EF4-FFF2-40B4-BE49-F238E27FC236}">
                <a16:creationId xmlns:a16="http://schemas.microsoft.com/office/drawing/2014/main" id="{2F624CF2-96B3-4D02-8AB1-CA506B903907}"/>
              </a:ext>
            </a:extLst>
          </p:cNvPr>
          <p:cNvSpPr>
            <a:spLocks noGrp="1"/>
          </p:cNvSpPr>
          <p:nvPr>
            <p:ph type="ftr" sz="quarter" idx="3"/>
          </p:nvPr>
        </p:nvSpPr>
        <p:spPr/>
        <p:txBody>
          <a:bodyPr/>
          <a:lstStyle/>
          <a:p>
            <a:r>
              <a:rPr lang="en-US"/>
              <a:t>Abhishek P (Qualcomm), et. al.,</a:t>
            </a:r>
            <a:endParaRPr lang="en-US" dirty="0"/>
          </a:p>
        </p:txBody>
      </p:sp>
      <p:sp>
        <p:nvSpPr>
          <p:cNvPr id="5" name="Title 4">
            <a:extLst>
              <a:ext uri="{FF2B5EF4-FFF2-40B4-BE49-F238E27FC236}">
                <a16:creationId xmlns:a16="http://schemas.microsoft.com/office/drawing/2014/main" id="{0450D0C9-F866-4BDD-A74E-01D13C9B1EFB}"/>
              </a:ext>
            </a:extLst>
          </p:cNvPr>
          <p:cNvSpPr>
            <a:spLocks noGrp="1"/>
          </p:cNvSpPr>
          <p:nvPr>
            <p:ph type="title"/>
          </p:nvPr>
        </p:nvSpPr>
        <p:spPr/>
        <p:txBody>
          <a:bodyPr/>
          <a:lstStyle/>
          <a:p>
            <a:r>
              <a:rPr lang="en-US" dirty="0"/>
              <a:t>Multi-Link Discovery</a:t>
            </a:r>
          </a:p>
        </p:txBody>
      </p:sp>
    </p:spTree>
    <p:extLst>
      <p:ext uri="{BB962C8B-B14F-4D97-AF65-F5344CB8AC3E}">
        <p14:creationId xmlns:p14="http://schemas.microsoft.com/office/powerpoint/2010/main" val="44196045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3CAAD56F-5F33-4312-8312-5633042726D9}"/>
              </a:ext>
            </a:extLst>
          </p:cNvPr>
          <p:cNvSpPr>
            <a:spLocks noGrp="1"/>
          </p:cNvSpPr>
          <p:nvPr>
            <p:ph idx="1"/>
          </p:nvPr>
        </p:nvSpPr>
        <p:spPr>
          <a:xfrm>
            <a:off x="685800" y="1981199"/>
            <a:ext cx="7858060" cy="4376057"/>
          </a:xfrm>
        </p:spPr>
        <p:txBody>
          <a:bodyPr>
            <a:normAutofit fontScale="70000" lnSpcReduction="20000"/>
          </a:bodyPr>
          <a:lstStyle/>
          <a:p>
            <a:r>
              <a:rPr lang="en-US" dirty="0"/>
              <a:t>On each operating link, the beacon from the AP entity provides info. about the other link(s) that it can operate on.</a:t>
            </a:r>
          </a:p>
          <a:p>
            <a:pPr lvl="1"/>
            <a:r>
              <a:rPr lang="en-US" dirty="0"/>
              <a:t>Identifies each link as a tuple: {operating class, channel and BSSID}</a:t>
            </a:r>
          </a:p>
          <a:p>
            <a:pPr lvl="1"/>
            <a:r>
              <a:rPr lang="en-US" dirty="0"/>
              <a:t>Assigns a link identifier for easy reference</a:t>
            </a:r>
          </a:p>
          <a:p>
            <a:pPr lvl="2"/>
            <a:r>
              <a:rPr lang="en-US" dirty="0"/>
              <a:t>Useful when setting up common BA session, (re)mapping TID to link(s) and other operations that require an efficient way to identify link(s)</a:t>
            </a:r>
          </a:p>
          <a:p>
            <a:pPr lvl="1"/>
            <a:r>
              <a:rPr lang="en-US" dirty="0"/>
              <a:t>Identifies if the link is currently enabled</a:t>
            </a:r>
          </a:p>
          <a:p>
            <a:pPr lvl="1"/>
            <a:r>
              <a:rPr lang="en-US" dirty="0"/>
              <a:t>For a given link, identifies if the links can operate independently with respect to other link(s)</a:t>
            </a:r>
          </a:p>
          <a:p>
            <a:pPr lvl="2"/>
            <a:r>
              <a:rPr lang="en-US" dirty="0"/>
              <a:t>i.e., the Tx/Rx can be independent between the pair of links</a:t>
            </a:r>
          </a:p>
          <a:p>
            <a:pPr lvl="1"/>
            <a:r>
              <a:rPr lang="en-US" dirty="0"/>
              <a:t>Provides beacon interval and TSF offset information</a:t>
            </a:r>
          </a:p>
          <a:p>
            <a:pPr lvl="2"/>
            <a:r>
              <a:rPr lang="en-US" dirty="0"/>
              <a:t>Aids an MLO capable single radio non-AP entity</a:t>
            </a:r>
          </a:p>
          <a:p>
            <a:pPr lvl="1"/>
            <a:r>
              <a:rPr lang="en-US" dirty="0"/>
              <a:t>Provides link specific information</a:t>
            </a:r>
          </a:p>
          <a:p>
            <a:pPr lvl="2"/>
            <a:r>
              <a:rPr lang="en-US" dirty="0"/>
              <a:t>e.g., capabilities, operational parameters </a:t>
            </a:r>
            <a:r>
              <a:rPr lang="en-US" dirty="0" err="1"/>
              <a:t>etc</a:t>
            </a:r>
            <a:endParaRPr lang="en-US" dirty="0"/>
          </a:p>
          <a:p>
            <a:endParaRPr lang="en-US" dirty="0"/>
          </a:p>
          <a:p>
            <a:r>
              <a:rPr lang="en-US" dirty="0"/>
              <a:t>The link information is also carried in AP’s probe and association response.</a:t>
            </a:r>
          </a:p>
          <a:p>
            <a:endParaRPr lang="en-US" dirty="0"/>
          </a:p>
          <a:p>
            <a:r>
              <a:rPr lang="en-US" dirty="0"/>
              <a:t>A non-AP entity provides information about its capabilities to operate on multiple link during probing and association</a:t>
            </a:r>
          </a:p>
        </p:txBody>
      </p:sp>
      <p:sp>
        <p:nvSpPr>
          <p:cNvPr id="3" name="Slide Number Placeholder 2">
            <a:extLst>
              <a:ext uri="{FF2B5EF4-FFF2-40B4-BE49-F238E27FC236}">
                <a16:creationId xmlns:a16="http://schemas.microsoft.com/office/drawing/2014/main" id="{F834DD50-4BED-422D-B858-1513578042D3}"/>
              </a:ext>
            </a:extLst>
          </p:cNvPr>
          <p:cNvSpPr>
            <a:spLocks noGrp="1"/>
          </p:cNvSpPr>
          <p:nvPr>
            <p:ph type="sldNum" sz="quarter" idx="11"/>
          </p:nvPr>
        </p:nvSpPr>
        <p:spPr/>
        <p:txBody>
          <a:bodyPr/>
          <a:lstStyle/>
          <a:p>
            <a:r>
              <a:rPr lang="en-US"/>
              <a:t>Slide </a:t>
            </a:r>
            <a:fld id="{3099D1E7-2CFE-4362-BB72-AF97192842EA}" type="slidenum">
              <a:rPr lang="en-US" smtClean="0"/>
              <a:pPr/>
              <a:t>6</a:t>
            </a:fld>
            <a:endParaRPr lang="en-US" dirty="0"/>
          </a:p>
        </p:txBody>
      </p:sp>
      <p:sp>
        <p:nvSpPr>
          <p:cNvPr id="4" name="Footer Placeholder 3">
            <a:extLst>
              <a:ext uri="{FF2B5EF4-FFF2-40B4-BE49-F238E27FC236}">
                <a16:creationId xmlns:a16="http://schemas.microsoft.com/office/drawing/2014/main" id="{8AE6B377-270D-4A98-85FF-9E84E13265DC}"/>
              </a:ext>
            </a:extLst>
          </p:cNvPr>
          <p:cNvSpPr>
            <a:spLocks noGrp="1"/>
          </p:cNvSpPr>
          <p:nvPr>
            <p:ph type="ftr" sz="quarter" idx="3"/>
          </p:nvPr>
        </p:nvSpPr>
        <p:spPr/>
        <p:txBody>
          <a:bodyPr/>
          <a:lstStyle/>
          <a:p>
            <a:r>
              <a:rPr lang="en-US"/>
              <a:t>Abhishek P (Qualcomm), et. al.,</a:t>
            </a:r>
            <a:endParaRPr lang="en-US" dirty="0"/>
          </a:p>
        </p:txBody>
      </p:sp>
      <p:sp>
        <p:nvSpPr>
          <p:cNvPr id="5" name="Title 4">
            <a:extLst>
              <a:ext uri="{FF2B5EF4-FFF2-40B4-BE49-F238E27FC236}">
                <a16:creationId xmlns:a16="http://schemas.microsoft.com/office/drawing/2014/main" id="{81ABCC4C-9480-40C6-B101-3AF2DC1B2F38}"/>
              </a:ext>
            </a:extLst>
          </p:cNvPr>
          <p:cNvSpPr>
            <a:spLocks noGrp="1"/>
          </p:cNvSpPr>
          <p:nvPr>
            <p:ph type="title"/>
          </p:nvPr>
        </p:nvSpPr>
        <p:spPr>
          <a:xfrm>
            <a:off x="685800" y="685800"/>
            <a:ext cx="7772400" cy="1066800"/>
          </a:xfrm>
        </p:spPr>
        <p:txBody>
          <a:bodyPr/>
          <a:lstStyle/>
          <a:p>
            <a:r>
              <a:rPr lang="en-US" dirty="0"/>
              <a:t>Link Attributes</a:t>
            </a:r>
          </a:p>
        </p:txBody>
      </p:sp>
    </p:spTree>
    <p:extLst>
      <p:ext uri="{BB962C8B-B14F-4D97-AF65-F5344CB8AC3E}">
        <p14:creationId xmlns:p14="http://schemas.microsoft.com/office/powerpoint/2010/main" val="59707959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6A832441-F8AB-4623-9E7B-E803A3AF2ED6}"/>
              </a:ext>
            </a:extLst>
          </p:cNvPr>
          <p:cNvSpPr>
            <a:spLocks noGrp="1"/>
          </p:cNvSpPr>
          <p:nvPr>
            <p:ph idx="1"/>
          </p:nvPr>
        </p:nvSpPr>
        <p:spPr>
          <a:xfrm>
            <a:off x="685800" y="1981199"/>
            <a:ext cx="4192002" cy="4494213"/>
          </a:xfrm>
        </p:spPr>
        <p:txBody>
          <a:bodyPr>
            <a:normAutofit fontScale="85000" lnSpcReduction="10000"/>
          </a:bodyPr>
          <a:lstStyle/>
          <a:p>
            <a:r>
              <a:rPr lang="en-US" dirty="0"/>
              <a:t>A non-AP entity performs multi-link association with the AP entity on one of the link</a:t>
            </a:r>
          </a:p>
          <a:p>
            <a:endParaRPr lang="en-US" dirty="0"/>
          </a:p>
          <a:p>
            <a:r>
              <a:rPr lang="en-US" dirty="0"/>
              <a:t>Multi-link association sets-up a single association context that extends to all the links supported by both entities</a:t>
            </a:r>
          </a:p>
          <a:p>
            <a:pPr lvl="1"/>
            <a:r>
              <a:rPr lang="en-US" dirty="0"/>
              <a:t>Establishes the affiliation of MAC-SAP end-point to the lower MAC/PHY (STA) instances for each peer entity</a:t>
            </a:r>
          </a:p>
          <a:p>
            <a:pPr lvl="1"/>
            <a:r>
              <a:rPr lang="en-US" dirty="0"/>
              <a:t>Establishes a single security context between the MAC-SAP end-points</a:t>
            </a:r>
          </a:p>
          <a:p>
            <a:pPr lvl="2"/>
            <a:r>
              <a:rPr lang="en-US" dirty="0"/>
              <a:t>Single encryption key, PN space </a:t>
            </a:r>
            <a:r>
              <a:rPr lang="en-US" dirty="0" err="1"/>
              <a:t>etc</a:t>
            </a:r>
            <a:r>
              <a:rPr lang="en-US" dirty="0"/>
              <a:t> between the two MAC-SAPs</a:t>
            </a:r>
          </a:p>
        </p:txBody>
      </p:sp>
      <p:sp>
        <p:nvSpPr>
          <p:cNvPr id="3" name="Slide Number Placeholder 2">
            <a:extLst>
              <a:ext uri="{FF2B5EF4-FFF2-40B4-BE49-F238E27FC236}">
                <a16:creationId xmlns:a16="http://schemas.microsoft.com/office/drawing/2014/main" id="{80DACF02-765E-48CC-820B-2706A1354F5C}"/>
              </a:ext>
            </a:extLst>
          </p:cNvPr>
          <p:cNvSpPr>
            <a:spLocks noGrp="1"/>
          </p:cNvSpPr>
          <p:nvPr>
            <p:ph type="sldNum" sz="quarter" idx="11"/>
          </p:nvPr>
        </p:nvSpPr>
        <p:spPr/>
        <p:txBody>
          <a:bodyPr/>
          <a:lstStyle/>
          <a:p>
            <a:pPr>
              <a:defRPr/>
            </a:pPr>
            <a:r>
              <a:rPr lang="en-US"/>
              <a:t>Slide </a:t>
            </a:r>
            <a:fld id="{3099D1E7-2CFE-4362-BB72-AF97192842EA}" type="slidenum">
              <a:rPr lang="en-US" smtClean="0"/>
              <a:pPr>
                <a:defRPr/>
              </a:pPr>
              <a:t>7</a:t>
            </a:fld>
            <a:endParaRPr lang="en-US" dirty="0"/>
          </a:p>
        </p:txBody>
      </p:sp>
      <p:sp>
        <p:nvSpPr>
          <p:cNvPr id="4" name="Footer Placeholder 3">
            <a:extLst>
              <a:ext uri="{FF2B5EF4-FFF2-40B4-BE49-F238E27FC236}">
                <a16:creationId xmlns:a16="http://schemas.microsoft.com/office/drawing/2014/main" id="{455168B7-E086-4B65-992B-4A5777CD38E9}"/>
              </a:ext>
            </a:extLst>
          </p:cNvPr>
          <p:cNvSpPr>
            <a:spLocks noGrp="1"/>
          </p:cNvSpPr>
          <p:nvPr>
            <p:ph type="ftr" sz="quarter" idx="3"/>
          </p:nvPr>
        </p:nvSpPr>
        <p:spPr/>
        <p:txBody>
          <a:bodyPr/>
          <a:lstStyle/>
          <a:p>
            <a:pPr>
              <a:defRPr/>
            </a:pPr>
            <a:r>
              <a:rPr lang="en-US"/>
              <a:t>Abhishek P (Qualcomm), et. al.,</a:t>
            </a:r>
            <a:endParaRPr lang="en-US" dirty="0"/>
          </a:p>
        </p:txBody>
      </p:sp>
      <p:sp>
        <p:nvSpPr>
          <p:cNvPr id="5" name="Title 4">
            <a:extLst>
              <a:ext uri="{FF2B5EF4-FFF2-40B4-BE49-F238E27FC236}">
                <a16:creationId xmlns:a16="http://schemas.microsoft.com/office/drawing/2014/main" id="{010A9BC4-7AAB-495F-8E33-C6C9C5E95E63}"/>
              </a:ext>
            </a:extLst>
          </p:cNvPr>
          <p:cNvSpPr>
            <a:spLocks noGrp="1"/>
          </p:cNvSpPr>
          <p:nvPr>
            <p:ph type="title"/>
          </p:nvPr>
        </p:nvSpPr>
        <p:spPr/>
        <p:txBody>
          <a:bodyPr/>
          <a:lstStyle/>
          <a:p>
            <a:r>
              <a:rPr lang="en-US" dirty="0"/>
              <a:t>Multi-link Association</a:t>
            </a:r>
          </a:p>
        </p:txBody>
      </p:sp>
      <p:graphicFrame>
        <p:nvGraphicFramePr>
          <p:cNvPr id="6" name="Object 5">
            <a:extLst>
              <a:ext uri="{FF2B5EF4-FFF2-40B4-BE49-F238E27FC236}">
                <a16:creationId xmlns:a16="http://schemas.microsoft.com/office/drawing/2014/main" id="{AF7C2A9D-6B2E-40B4-84F5-E6951B95B11E}"/>
              </a:ext>
            </a:extLst>
          </p:cNvPr>
          <p:cNvGraphicFramePr>
            <a:graphicFrameLocks noChangeAspect="1"/>
          </p:cNvGraphicFramePr>
          <p:nvPr>
            <p:extLst>
              <p:ext uri="{D42A27DB-BD31-4B8C-83A1-F6EECF244321}">
                <p14:modId xmlns:p14="http://schemas.microsoft.com/office/powerpoint/2010/main" val="867949522"/>
              </p:ext>
            </p:extLst>
          </p:nvPr>
        </p:nvGraphicFramePr>
        <p:xfrm>
          <a:off x="5296249" y="1582055"/>
          <a:ext cx="3310855" cy="4708853"/>
        </p:xfrm>
        <a:graphic>
          <a:graphicData uri="http://schemas.openxmlformats.org/presentationml/2006/ole">
            <mc:AlternateContent xmlns:mc="http://schemas.openxmlformats.org/markup-compatibility/2006">
              <mc:Choice xmlns:v="urn:schemas-microsoft-com:vml" Requires="v">
                <p:oleObj spid="_x0000_s2055" name="Visio" r:id="rId3" imgW="4276697" imgH="6134057" progId="Visio.Drawing.11">
                  <p:embed/>
                </p:oleObj>
              </mc:Choice>
              <mc:Fallback>
                <p:oleObj name="Visio" r:id="rId3" imgW="4276697" imgH="6134057" progId="Visio.Drawing.11">
                  <p:embed/>
                  <p:pic>
                    <p:nvPicPr>
                      <p:cNvPr id="0" name=""/>
                      <p:cNvPicPr/>
                      <p:nvPr/>
                    </p:nvPicPr>
                    <p:blipFill>
                      <a:blip r:embed="rId4"/>
                      <a:stretch>
                        <a:fillRect/>
                      </a:stretch>
                    </p:blipFill>
                    <p:spPr>
                      <a:xfrm>
                        <a:off x="5296249" y="1582055"/>
                        <a:ext cx="3310855" cy="4708853"/>
                      </a:xfrm>
                      <a:prstGeom prst="rect">
                        <a:avLst/>
                      </a:prstGeom>
                    </p:spPr>
                  </p:pic>
                </p:oleObj>
              </mc:Fallback>
            </mc:AlternateContent>
          </a:graphicData>
        </a:graphic>
      </p:graphicFrame>
    </p:spTree>
    <p:extLst>
      <p:ext uri="{BB962C8B-B14F-4D97-AF65-F5344CB8AC3E}">
        <p14:creationId xmlns:p14="http://schemas.microsoft.com/office/powerpoint/2010/main" val="20787602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A31BC6-03D7-4E5A-91FC-AB2961BCF598}"/>
              </a:ext>
            </a:extLst>
          </p:cNvPr>
          <p:cNvSpPr>
            <a:spLocks noGrp="1"/>
          </p:cNvSpPr>
          <p:nvPr>
            <p:ph type="title"/>
          </p:nvPr>
        </p:nvSpPr>
        <p:spPr>
          <a:xfrm>
            <a:off x="685800" y="685800"/>
            <a:ext cx="7772400" cy="1066800"/>
          </a:xfrm>
        </p:spPr>
        <p:txBody>
          <a:bodyPr/>
          <a:lstStyle/>
          <a:p>
            <a:r>
              <a:rPr lang="en-US" dirty="0">
                <a:solidFill>
                  <a:schemeClr val="tx1"/>
                </a:solidFill>
              </a:rPr>
              <a:t>Summary</a:t>
            </a:r>
          </a:p>
        </p:txBody>
      </p:sp>
      <p:sp>
        <p:nvSpPr>
          <p:cNvPr id="3" name="Content Placeholder 2">
            <a:extLst>
              <a:ext uri="{FF2B5EF4-FFF2-40B4-BE49-F238E27FC236}">
                <a16:creationId xmlns:a16="http://schemas.microsoft.com/office/drawing/2014/main" id="{4FC4F7E9-261E-474B-ACCB-0CE82F89E439}"/>
              </a:ext>
            </a:extLst>
          </p:cNvPr>
          <p:cNvSpPr>
            <a:spLocks noGrp="1"/>
          </p:cNvSpPr>
          <p:nvPr>
            <p:ph idx="1"/>
          </p:nvPr>
        </p:nvSpPr>
        <p:spPr>
          <a:xfrm>
            <a:off x="685800" y="1981199"/>
            <a:ext cx="7772400" cy="4494213"/>
          </a:xfrm>
        </p:spPr>
        <p:txBody>
          <a:bodyPr>
            <a:normAutofit/>
          </a:bodyPr>
          <a:lstStyle/>
          <a:p>
            <a:r>
              <a:rPr lang="en-US" dirty="0"/>
              <a:t>In this presentation, we describe a scheme for multi-link discovery and a single association setup that spans across multiple links.</a:t>
            </a:r>
          </a:p>
          <a:p>
            <a:pPr lvl="1"/>
            <a:r>
              <a:rPr lang="en-US" dirty="0"/>
              <a:t>AP’s beacon advertises capabilities and operational parameters of all the links that AP entity operates on.</a:t>
            </a:r>
          </a:p>
          <a:p>
            <a:pPr lvl="1"/>
            <a:r>
              <a:rPr lang="en-US" dirty="0"/>
              <a:t>Non-AP entity provides its capabilities information during probing and association.</a:t>
            </a:r>
          </a:p>
        </p:txBody>
      </p:sp>
      <p:sp>
        <p:nvSpPr>
          <p:cNvPr id="4" name="Slide Number Placeholder 3">
            <a:extLst>
              <a:ext uri="{FF2B5EF4-FFF2-40B4-BE49-F238E27FC236}">
                <a16:creationId xmlns:a16="http://schemas.microsoft.com/office/drawing/2014/main" id="{967B9525-B5F2-49D5-B4A6-626D21E1DF6B}"/>
              </a:ext>
            </a:extLst>
          </p:cNvPr>
          <p:cNvSpPr>
            <a:spLocks noGrp="1"/>
          </p:cNvSpPr>
          <p:nvPr>
            <p:ph type="sldNum" sz="quarter" idx="11"/>
          </p:nvPr>
        </p:nvSpPr>
        <p:spPr/>
        <p:txBody>
          <a:bodyPr/>
          <a:lstStyle/>
          <a:p>
            <a:r>
              <a:rPr lang="en-US"/>
              <a:t>Slide </a:t>
            </a:r>
            <a:fld id="{3099D1E7-2CFE-4362-BB72-AF97192842EA}" type="slidenum">
              <a:rPr lang="en-US" smtClean="0"/>
              <a:pPr/>
              <a:t>8</a:t>
            </a:fld>
            <a:endParaRPr lang="en-US" dirty="0"/>
          </a:p>
        </p:txBody>
      </p:sp>
      <p:sp>
        <p:nvSpPr>
          <p:cNvPr id="5" name="Footer Placeholder 4">
            <a:extLst>
              <a:ext uri="{FF2B5EF4-FFF2-40B4-BE49-F238E27FC236}">
                <a16:creationId xmlns:a16="http://schemas.microsoft.com/office/drawing/2014/main" id="{5E7D676E-68FC-4392-B20E-68C98FD8AC42}"/>
              </a:ext>
            </a:extLst>
          </p:cNvPr>
          <p:cNvSpPr>
            <a:spLocks noGrp="1"/>
          </p:cNvSpPr>
          <p:nvPr>
            <p:ph type="ftr" sz="quarter" idx="3"/>
          </p:nvPr>
        </p:nvSpPr>
        <p:spPr/>
        <p:txBody>
          <a:bodyPr/>
          <a:lstStyle/>
          <a:p>
            <a:r>
              <a:rPr lang="en-US"/>
              <a:t>Abhishek P (Qualcomm), et. al.,</a:t>
            </a:r>
            <a:endParaRPr lang="en-US" dirty="0"/>
          </a:p>
        </p:txBody>
      </p:sp>
    </p:spTree>
    <p:extLst>
      <p:ext uri="{BB962C8B-B14F-4D97-AF65-F5344CB8AC3E}">
        <p14:creationId xmlns:p14="http://schemas.microsoft.com/office/powerpoint/2010/main" val="362843914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C94D8E1A-4AE6-4F5D-9D54-E921AB2B4384}"/>
              </a:ext>
            </a:extLst>
          </p:cNvPr>
          <p:cNvSpPr>
            <a:spLocks noGrp="1"/>
          </p:cNvSpPr>
          <p:nvPr>
            <p:ph type="title"/>
          </p:nvPr>
        </p:nvSpPr>
        <p:spPr/>
        <p:txBody>
          <a:bodyPr/>
          <a:lstStyle/>
          <a:p>
            <a:r>
              <a:rPr lang="en-US" dirty="0"/>
              <a:t>Appendix</a:t>
            </a:r>
          </a:p>
        </p:txBody>
      </p:sp>
      <p:sp>
        <p:nvSpPr>
          <p:cNvPr id="9" name="Text Placeholder 8">
            <a:extLst>
              <a:ext uri="{FF2B5EF4-FFF2-40B4-BE49-F238E27FC236}">
                <a16:creationId xmlns:a16="http://schemas.microsoft.com/office/drawing/2014/main" id="{256D5889-3ABC-4B67-93D1-BB8835B32AD5}"/>
              </a:ext>
            </a:extLst>
          </p:cNvPr>
          <p:cNvSpPr>
            <a:spLocks noGrp="1"/>
          </p:cNvSpPr>
          <p:nvPr>
            <p:ph type="body" idx="1"/>
          </p:nvPr>
        </p:nvSpPr>
        <p:spPr/>
        <p:txBody>
          <a:bodyPr/>
          <a:lstStyle/>
          <a:p>
            <a:endParaRPr lang="en-US"/>
          </a:p>
        </p:txBody>
      </p:sp>
      <p:sp>
        <p:nvSpPr>
          <p:cNvPr id="3" name="Slide Number Placeholder 2">
            <a:extLst>
              <a:ext uri="{FF2B5EF4-FFF2-40B4-BE49-F238E27FC236}">
                <a16:creationId xmlns:a16="http://schemas.microsoft.com/office/drawing/2014/main" id="{D979F7EE-ADBA-461F-A2EB-7FC32162DCD7}"/>
              </a:ext>
            </a:extLst>
          </p:cNvPr>
          <p:cNvSpPr>
            <a:spLocks noGrp="1"/>
          </p:cNvSpPr>
          <p:nvPr>
            <p:ph type="sldNum" sz="quarter" idx="11"/>
          </p:nvPr>
        </p:nvSpPr>
        <p:spPr/>
        <p:txBody>
          <a:bodyPr/>
          <a:lstStyle/>
          <a:p>
            <a:pPr>
              <a:defRPr/>
            </a:pPr>
            <a:r>
              <a:rPr lang="en-US"/>
              <a:t>Slide </a:t>
            </a:r>
            <a:fld id="{3099D1E7-2CFE-4362-BB72-AF97192842EA}" type="slidenum">
              <a:rPr lang="en-US" smtClean="0"/>
              <a:pPr>
                <a:defRPr/>
              </a:pPr>
              <a:t>9</a:t>
            </a:fld>
            <a:endParaRPr lang="en-US" dirty="0"/>
          </a:p>
        </p:txBody>
      </p:sp>
      <p:sp>
        <p:nvSpPr>
          <p:cNvPr id="4" name="Footer Placeholder 3">
            <a:extLst>
              <a:ext uri="{FF2B5EF4-FFF2-40B4-BE49-F238E27FC236}">
                <a16:creationId xmlns:a16="http://schemas.microsoft.com/office/drawing/2014/main" id="{FC4FCF1E-3850-406C-9EAB-78A4626D3195}"/>
              </a:ext>
            </a:extLst>
          </p:cNvPr>
          <p:cNvSpPr>
            <a:spLocks noGrp="1"/>
          </p:cNvSpPr>
          <p:nvPr>
            <p:ph type="ftr" sz="quarter" idx="3"/>
          </p:nvPr>
        </p:nvSpPr>
        <p:spPr/>
        <p:txBody>
          <a:bodyPr/>
          <a:lstStyle/>
          <a:p>
            <a:pPr>
              <a:defRPr/>
            </a:pPr>
            <a:r>
              <a:rPr lang="en-US"/>
              <a:t>Abhishek P (Qualcomm), et. al.,</a:t>
            </a:r>
            <a:endParaRPr lang="en-US" dirty="0"/>
          </a:p>
        </p:txBody>
      </p:sp>
    </p:spTree>
    <p:extLst>
      <p:ext uri="{BB962C8B-B14F-4D97-AF65-F5344CB8AC3E}">
        <p14:creationId xmlns:p14="http://schemas.microsoft.com/office/powerpoint/2010/main" val="742439239"/>
      </p:ext>
    </p:extLst>
  </p:cSld>
  <p:clrMapOvr>
    <a:masterClrMapping/>
  </p:clrMapOvr>
</p:sld>
</file>

<file path=ppt/theme/theme1.xml><?xml version="1.0" encoding="utf-8"?>
<a:theme xmlns:a="http://schemas.openxmlformats.org/drawingml/2006/main" name="ACcord Submission Templat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0066FF"/>
      </a:hlink>
      <a:folHlink>
        <a:srgbClr val="0000CC"/>
      </a:folHlink>
    </a:clrScheme>
    <a:fontScheme name="ACcord Submission Template">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2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2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ACcord Submission Template 1">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ACcord Submission Templat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33"/>
        </a:hlink>
        <a:folHlink>
          <a:srgbClr val="969696"/>
        </a:folHlink>
      </a:clrScheme>
      <a:clrMap bg1="dk2" tx1="lt1" bg2="dk1" tx2="lt2" accent1="accent1" accent2="accent2" accent3="accent3" accent4="accent4" accent5="accent5" accent6="accent6" hlink="hlink" folHlink="folHlink"/>
    </a:extraClrScheme>
    <a:extraClrScheme>
      <a:clrScheme name="ACcord Submission Template 3">
        <a:dk1>
          <a:srgbClr val="000000"/>
        </a:dk1>
        <a:lt1>
          <a:srgbClr val="FFFFCC"/>
        </a:lt1>
        <a:dk2>
          <a:srgbClr val="999933"/>
        </a:dk2>
        <a:lt2>
          <a:srgbClr val="808000"/>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ACcord Submission Template 4">
        <a:dk1>
          <a:srgbClr val="000000"/>
        </a:dk1>
        <a:lt1>
          <a:srgbClr val="FFFFFF"/>
        </a:lt1>
        <a:dk2>
          <a:srgbClr val="000000"/>
        </a:dk2>
        <a:lt2>
          <a:srgbClr val="393939"/>
        </a:lt2>
        <a:accent1>
          <a:srgbClr val="CBCBCB"/>
        </a:accent1>
        <a:accent2>
          <a:srgbClr val="868686"/>
        </a:accent2>
        <a:accent3>
          <a:srgbClr val="FFFFFF"/>
        </a:accent3>
        <a:accent4>
          <a:srgbClr val="000000"/>
        </a:accent4>
        <a:accent5>
          <a:srgbClr val="E2E2E2"/>
        </a:accent5>
        <a:accent6>
          <a:srgbClr val="797979"/>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ACcord Submission Template 5">
        <a:dk1>
          <a:srgbClr val="000000"/>
        </a:dk1>
        <a:lt1>
          <a:srgbClr val="FFFFFF"/>
        </a:lt1>
        <a:dk2>
          <a:srgbClr val="000000"/>
        </a:dk2>
        <a:lt2>
          <a:srgbClr val="9F9F9F"/>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ACcord Submission Template 6">
        <a:dk1>
          <a:srgbClr val="000000"/>
        </a:dk1>
        <a:lt1>
          <a:srgbClr val="FFFFFF"/>
        </a:lt1>
        <a:dk2>
          <a:srgbClr val="000000"/>
        </a:dk2>
        <a:lt2>
          <a:srgbClr val="868686"/>
        </a:lt2>
        <a:accent1>
          <a:srgbClr val="CBCBCB"/>
        </a:accent1>
        <a:accent2>
          <a:srgbClr val="0066FF"/>
        </a:accent2>
        <a:accent3>
          <a:srgbClr val="FFFFFF"/>
        </a:accent3>
        <a:accent4>
          <a:srgbClr val="000000"/>
        </a:accent4>
        <a:accent5>
          <a:srgbClr val="E2E2E2"/>
        </a:accent5>
        <a:accent6>
          <a:srgbClr val="005CE7"/>
        </a:accent6>
        <a:hlink>
          <a:srgbClr val="FF0033"/>
        </a:hlink>
        <a:folHlink>
          <a:srgbClr val="009900"/>
        </a:folHlink>
      </a:clrScheme>
      <a:clrMap bg1="lt1" tx1="dk1" bg2="lt2" tx2="dk2" accent1="accent1" accent2="accent2" accent3="accent3" accent4="accent4" accent5="accent5" accent6="accent6" hlink="hlink" folHlink="folHlink"/>
    </a:extraClrScheme>
    <a:extraClrScheme>
      <a:clrScheme name="ACcord Submission Template 7">
        <a:dk1>
          <a:srgbClr val="000000"/>
        </a:dk1>
        <a:lt1>
          <a:srgbClr val="FFFFFF"/>
        </a:lt1>
        <a:dk2>
          <a:srgbClr val="000000"/>
        </a:dk2>
        <a:lt2>
          <a:srgbClr val="969696"/>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_rels/item5.xml.rels><?xml version="1.0" encoding="UTF-8" standalone="yes"?>
<Relationships xmlns="http://schemas.openxmlformats.org/package/2006/relationships"><Relationship Id="rId1" Type="http://schemas.openxmlformats.org/officeDocument/2006/relationships/customXmlProps" Target="itemProps5.xml"/></Relationships>
</file>

<file path=customXml/item1.xml><?xml version="1.0" encoding="utf-8"?>
<?mso-contentType ?>
<p:Policy xmlns:p="office.server.policy" id="" local="true">
  <p:Name>Document</p:Name>
  <p:Description/>
  <p:Statement/>
  <p:PolicyItems>
    <p:PolicyItem featureId="QualcommTagPolicy" staticId="0x010100311240EB9AFDC146A8D3FE4112FB4C30" UniqueId="895f98c7-af52-49b2-86d4-130fde7b5aa3">
      <p:Name>Qualcomm Tagging Policy</p:Name>
      <p:Description>Qualcomm Custom Policy for Tagging</p:Description>
      <p:CustomData/>
    </p:PolicyItem>
  </p:PolicyItems>
</p:Policy>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_dlc_DocId xmlns="0b70e71a-8460-4b39-85bd-6974af91860c">YMAJDHSWYS42-2-3919</_dlc_DocId>
    <_dlc_DocIdUrl xmlns="0b70e71a-8460-4b39-85bd-6974af91860c">
      <Url>https://projects.qualcomm.com/sites/WiFi-Advanced/_layouts/15/DocIdRedir.aspx?ID=YMAJDHSWYS42-2-3919</Url>
      <Description>YMAJDHSWYS42-2-3919</Description>
    </_dlc_DocIdUrl>
  </documentManagement>
</p:properties>
</file>

<file path=customXml/item4.xml><?xml version="1.0" encoding="utf-8"?>
<?mso-contentType ?>
<spe:Receivers xmlns:spe="http://schemas.microsoft.com/sharepoint/events">
  <Receiver>
    <Name>Document ID Generator</Name>
    <Synchronization>Synchronous</Synchronization>
    <Type>10001</Type>
    <SequenceNumber>1000</SequenceNumber>
    <Url/>
    <Assembly>Microsoft.Office.DocumentManagement, Version=15.0.0.0, Culture=neutral, PublicKeyToken=71e9bce111e9429c</Assembly>
    <Class>Microsoft.Office.DocumentManagement.Internal.DocIdHandler</Class>
    <Data/>
    <Filter/>
  </Receiver>
  <Receiver>
    <Name>Document ID Generator</Name>
    <Synchronization>Synchronous</Synchronization>
    <Type>10002</Type>
    <SequenceNumber>1001</SequenceNumber>
    <Url/>
    <Assembly>Microsoft.Office.DocumentManagement, Version=15.0.0.0, Culture=neutral, PublicKeyToken=71e9bce111e9429c</Assembly>
    <Class>Microsoft.Office.DocumentManagement.Internal.DocIdHandler</Class>
    <Data/>
    <Filter/>
  </Receiver>
  <Receiver>
    <Name>Document ID Generator</Name>
    <Synchronization>Synchronous</Synchronization>
    <Type>10004</Type>
    <SequenceNumber>1002</SequenceNumber>
    <Url/>
    <Assembly>Microsoft.Office.DocumentManagement, Version=15.0.0.0, Culture=neutral, PublicKeyToken=71e9bce111e9429c</Assembly>
    <Class>Microsoft.Office.DocumentManagement.Internal.DocIdHandler</Class>
    <Data/>
    <Filter/>
  </Receiver>
  <Receiver>
    <Name>Document ID Generator</Name>
    <Synchronization>Synchronous</Synchronization>
    <Type>10006</Type>
    <SequenceNumber>1003</SequenceNumber>
    <Url/>
    <Assembly>Microsoft.Office.DocumentManagement, Version=15.0.0.0, Culture=neutral, PublicKeyToken=71e9bce111e9429c</Assembly>
    <Class>Microsoft.Office.DocumentManagement.Internal.DocIdHandler</Class>
    <Data/>
    <Filter/>
  </Receiver>
</spe:Receivers>
</file>

<file path=customXml/item5.xml><?xml version="1.0" encoding="utf-8"?>
<ct:contentTypeSchema xmlns:ct="http://schemas.microsoft.com/office/2006/metadata/contentType" xmlns:ma="http://schemas.microsoft.com/office/2006/metadata/properties/metaAttributes" ct:_="" ma:_="" ma:contentTypeName="Document" ma:contentTypeID="0x010100311240EB9AFDC146A8D3FE4112FB4C30" ma:contentTypeVersion="7" ma:contentTypeDescription="Create a new document." ma:contentTypeScope="" ma:versionID="f1fb0e7afeca2442021ecd262bfa0247">
  <xsd:schema xmlns:xsd="http://www.w3.org/2001/XMLSchema" xmlns:xs="http://www.w3.org/2001/XMLSchema" xmlns:p="http://schemas.microsoft.com/office/2006/metadata/properties" xmlns:ns1="http://schemas.microsoft.com/sharepoint/v3" xmlns:ns2="0b70e71a-8460-4b39-85bd-6974af91860c" targetNamespace="http://schemas.microsoft.com/office/2006/metadata/properties" ma:root="true" ma:fieldsID="b1c5b9b3698bd7e94a80e64b949295c6" ns1:_="" ns2:_="">
    <xsd:import namespace="http://schemas.microsoft.com/sharepoint/v3"/>
    <xsd:import namespace="0b70e71a-8460-4b39-85bd-6974af91860c"/>
    <xsd:element name="properties">
      <xsd:complexType>
        <xsd:sequence>
          <xsd:element name="documentManagement">
            <xsd:complexType>
              <xsd:all>
                <xsd:element ref="ns2:_dlc_DocId" minOccurs="0"/>
                <xsd:element ref="ns2:_dlc_DocIdUrl" minOccurs="0"/>
                <xsd:element ref="ns2:_dlc_DocIdPersistId" minOccurs="0"/>
                <xsd:element ref="ns1:_dlc_Exempt" minOccurs="0"/>
                <xsd:element ref="ns2:QBU"/>
                <xsd:element ref="ns2:QDEPT"/>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dlc_Exempt" ma:index="11" nillable="true" ma:displayName="Exempt from Policy" ma:hidden="true" ma:internalName="_dlc_Exempt"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0b70e71a-8460-4b39-85bd-6974af91860c" elementFormDefault="qualified">
    <xsd:import namespace="http://schemas.microsoft.com/office/2006/documentManagement/types"/>
    <xsd:import namespace="http://schemas.microsoft.com/office/infopath/2007/PartnerControls"/>
    <xsd:element name="_dlc_DocId" ma:index="8" nillable="true" ma:displayName="Document ID Value" ma:description="The value of the document ID assigned to this item." ma:internalName="_dlc_DocId" ma:readOnly="true">
      <xsd:simpleType>
        <xsd:restriction base="dms:Text"/>
      </xsd:simpleType>
    </xsd:element>
    <xsd:element name="_dlc_DocIdUrl" ma:index="9" nillable="true" ma:displayName="Document ID" ma:description="Permanent link to this document." ma:hidden="true" ma:internalName="_dlc_DocIdUrl" ma:readOnly="true">
      <xsd:complexType>
        <xsd:complexContent>
          <xsd:extension base="dms:URL">
            <xsd:sequence>
              <xsd:element name="Url" type="dms:ValidUrl" minOccurs="0" nillable="true"/>
              <xsd:element name="Description" type="xsd:string" nillable="true"/>
            </xsd:sequence>
          </xsd:extension>
        </xsd:complexContent>
      </xsd:complexType>
    </xsd:element>
    <xsd:element name="_dlc_DocIdPersistId" ma:index="10" nillable="true" ma:displayName="Persist ID" ma:description="Keep ID on add." ma:hidden="true" ma:internalName="_dlc_DocIdPersistId" ma:readOnly="true">
      <xsd:simpleType>
        <xsd:restriction base="dms:Boolean"/>
      </xsd:simpleType>
    </xsd:element>
    <xsd:element name="QBU" ma:index="12" ma:displayName="Qualcomm Business Unit" ma:default="Corporate" ma:internalName="QBU" ma:readOnly="true">
      <xsd:simpleType>
        <xsd:restriction base="dms:Text"/>
      </xsd:simpleType>
    </xsd:element>
    <xsd:element name="QDEPT" ma:index="13" ma:displayName="Qualcomm Department" ma:default="Corporate-RD" ma:internalName="QDEPT"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CD10C255-1271-47BF-B015-BB64F0FC44CF}">
  <ds:schemaRefs>
    <ds:schemaRef ds:uri="office.server.policy"/>
  </ds:schemaRefs>
</ds:datastoreItem>
</file>

<file path=customXml/itemProps2.xml><?xml version="1.0" encoding="utf-8"?>
<ds:datastoreItem xmlns:ds="http://schemas.openxmlformats.org/officeDocument/2006/customXml" ds:itemID="{9B3EAA00-1CBE-459F-B7E8-AF55EBB16ADD}">
  <ds:schemaRefs>
    <ds:schemaRef ds:uri="http://schemas.microsoft.com/sharepoint/v3/contenttype/forms"/>
  </ds:schemaRefs>
</ds:datastoreItem>
</file>

<file path=customXml/itemProps3.xml><?xml version="1.0" encoding="utf-8"?>
<ds:datastoreItem xmlns:ds="http://schemas.openxmlformats.org/officeDocument/2006/customXml" ds:itemID="{C0C273C1-465A-4EFE-AE4F-ECDDB7135E41}">
  <ds:schemaRefs>
    <ds:schemaRef ds:uri="http://schemas.microsoft.com/office/2006/metadata/properties"/>
    <ds:schemaRef ds:uri="http://schemas.microsoft.com/office/infopath/2007/PartnerControls"/>
    <ds:schemaRef ds:uri="0b70e71a-8460-4b39-85bd-6974af91860c"/>
  </ds:schemaRefs>
</ds:datastoreItem>
</file>

<file path=customXml/itemProps4.xml><?xml version="1.0" encoding="utf-8"?>
<ds:datastoreItem xmlns:ds="http://schemas.openxmlformats.org/officeDocument/2006/customXml" ds:itemID="{D9037B53-8446-40B9-9E56-E887F7D66E44}">
  <ds:schemaRefs>
    <ds:schemaRef ds:uri="http://schemas.microsoft.com/sharepoint/events"/>
  </ds:schemaRefs>
</ds:datastoreItem>
</file>

<file path=customXml/itemProps5.xml><?xml version="1.0" encoding="utf-8"?>
<ds:datastoreItem xmlns:ds="http://schemas.openxmlformats.org/officeDocument/2006/customXml" ds:itemID="{770AD3DD-9AB4-4476-97CC-D4BC59D49760}">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0b70e71a-8460-4b39-85bd-6974af91860c"/>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172502</TotalTime>
  <Words>831</Words>
  <Application>Microsoft Office PowerPoint</Application>
  <PresentationFormat>On-screen Show (4:3)</PresentationFormat>
  <Paragraphs>101</Paragraphs>
  <Slides>10</Slides>
  <Notes>0</Notes>
  <HiddenSlides>0</HiddenSlides>
  <MMClips>0</MMClips>
  <ScaleCrop>false</ScaleCrop>
  <HeadingPairs>
    <vt:vector size="8" baseType="variant">
      <vt:variant>
        <vt:lpstr>Fonts Used</vt:lpstr>
      </vt:variant>
      <vt:variant>
        <vt:i4>2</vt:i4>
      </vt:variant>
      <vt:variant>
        <vt:lpstr>Theme</vt:lpstr>
      </vt:variant>
      <vt:variant>
        <vt:i4>1</vt:i4>
      </vt:variant>
      <vt:variant>
        <vt:lpstr>Embedded OLE Servers</vt:lpstr>
      </vt:variant>
      <vt:variant>
        <vt:i4>2</vt:i4>
      </vt:variant>
      <vt:variant>
        <vt:lpstr>Slide Titles</vt:lpstr>
      </vt:variant>
      <vt:variant>
        <vt:i4>10</vt:i4>
      </vt:variant>
    </vt:vector>
  </HeadingPairs>
  <TitlesOfParts>
    <vt:vector size="15" baseType="lpstr">
      <vt:lpstr>Calibri</vt:lpstr>
      <vt:lpstr>Times New Roman</vt:lpstr>
      <vt:lpstr>ACcord Submission Template</vt:lpstr>
      <vt:lpstr>Visio</vt:lpstr>
      <vt:lpstr>Microsoft Visio Drawing</vt:lpstr>
      <vt:lpstr>Multi-link Association Setup</vt:lpstr>
      <vt:lpstr>Overview</vt:lpstr>
      <vt:lpstr>Motivation</vt:lpstr>
      <vt:lpstr>Multi-link vs Single link setup</vt:lpstr>
      <vt:lpstr>Multi-Link Discovery</vt:lpstr>
      <vt:lpstr>Link Attributes</vt:lpstr>
      <vt:lpstr>Multi-link Association</vt:lpstr>
      <vt:lpstr>Summary</vt:lpstr>
      <vt:lpstr>Appendix</vt:lpstr>
      <vt:lpstr>Reference</vt:lpstr>
    </vt:vector>
  </TitlesOfParts>
  <Company>Image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appatil@qti.qualcomm.com</dc:creator>
  <cp:lastModifiedBy>Abhishek Patil</cp:lastModifiedBy>
  <cp:revision>3700</cp:revision>
  <dcterms:created xsi:type="dcterms:W3CDTF">2012-05-29T15:24:34Z</dcterms:created>
  <dcterms:modified xsi:type="dcterms:W3CDTF">2019-09-10T20:54:16Z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NewReviewCycle">
    <vt:lpwstr/>
  </property>
  <property fmtid="{D5CDD505-2E9C-101B-9397-08002B2CF9AE}" pid="3" name="_dlc_DocIdItemGuid">
    <vt:lpwstr>c11f6c4c-7702-4763-accd-bb23742319aa</vt:lpwstr>
  </property>
  <property fmtid="{D5CDD505-2E9C-101B-9397-08002B2CF9AE}" pid="4" name="ContentTypeId">
    <vt:lpwstr>0x010100311240EB9AFDC146A8D3FE4112FB4C30</vt:lpwstr>
  </property>
</Properties>
</file>