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0"/>
  </p:notesMasterIdLst>
  <p:handoutMasterIdLst>
    <p:handoutMasterId r:id="rId21"/>
  </p:handoutMasterIdLst>
  <p:sldIdLst>
    <p:sldId id="256" r:id="rId2"/>
    <p:sldId id="411" r:id="rId3"/>
    <p:sldId id="413" r:id="rId4"/>
    <p:sldId id="410" r:id="rId5"/>
    <p:sldId id="412" r:id="rId6"/>
    <p:sldId id="414" r:id="rId7"/>
    <p:sldId id="417" r:id="rId8"/>
    <p:sldId id="415" r:id="rId9"/>
    <p:sldId id="418" r:id="rId10"/>
    <p:sldId id="416" r:id="rId11"/>
    <p:sldId id="406" r:id="rId12"/>
    <p:sldId id="407" r:id="rId13"/>
    <p:sldId id="419" r:id="rId14"/>
    <p:sldId id="420" r:id="rId15"/>
    <p:sldId id="421" r:id="rId16"/>
    <p:sldId id="422" r:id="rId17"/>
    <p:sldId id="423" r:id="rId18"/>
    <p:sldId id="424" r:id="rId19"/>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스타일 없음, 표 눈금">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14" autoAdjust="0"/>
    <p:restoredTop sz="92051" autoAdjust="0"/>
  </p:normalViewPr>
  <p:slideViewPr>
    <p:cSldViewPr>
      <p:cViewPr varScale="1">
        <p:scale>
          <a:sx n="118" d="100"/>
          <a:sy n="118" d="100"/>
        </p:scale>
        <p:origin x="1152" y="9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68" d="100"/>
          <a:sy n="68" d="100"/>
        </p:scale>
        <p:origin x="2813" y="3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9/10/2019</a:t>
            </a:fld>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dirty="0"/>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dirty="0"/>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dirty="0"/>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1154113" y="701675"/>
            <a:ext cx="4624387" cy="3467100"/>
          </a:xfrm>
        </p:spPr>
      </p:sp>
      <p:sp>
        <p:nvSpPr>
          <p:cNvPr id="3" name="슬라이드 노트 개체 틀 2"/>
          <p:cNvSpPr>
            <a:spLocks noGrp="1"/>
          </p:cNvSpPr>
          <p:nvPr>
            <p:ph type="body" idx="1"/>
          </p:nvPr>
        </p:nvSpPr>
        <p:spPr/>
        <p:txBody>
          <a:bodyPr/>
          <a:lstStyle/>
          <a:p>
            <a:endParaRPr lang="ko-KR" altLang="en-US" dirty="0"/>
          </a:p>
        </p:txBody>
      </p:sp>
      <p:sp>
        <p:nvSpPr>
          <p:cNvPr id="4" name="머리글 개체 틀 3"/>
          <p:cNvSpPr>
            <a:spLocks noGrp="1"/>
          </p:cNvSpPr>
          <p:nvPr>
            <p:ph type="hdr" idx="10"/>
          </p:nvPr>
        </p:nvSpPr>
        <p:spPr/>
        <p:txBody>
          <a:bodyPr/>
          <a:lstStyle/>
          <a:p>
            <a:r>
              <a:rPr lang="en-US" smtClean="0"/>
              <a:t>doc.: IEEE 802.11-yy/xxxxr0</a:t>
            </a:r>
            <a:endParaRPr lang="en-US" dirty="0"/>
          </a:p>
        </p:txBody>
      </p:sp>
      <p:sp>
        <p:nvSpPr>
          <p:cNvPr id="5" name="날짜 개체 틀 4"/>
          <p:cNvSpPr>
            <a:spLocks noGrp="1"/>
          </p:cNvSpPr>
          <p:nvPr>
            <p:ph type="dt" idx="11"/>
          </p:nvPr>
        </p:nvSpPr>
        <p:spPr/>
        <p:txBody>
          <a:bodyPr/>
          <a:lstStyle/>
          <a:p>
            <a:r>
              <a:rPr lang="en-US" smtClean="0"/>
              <a:t>Month Year</a:t>
            </a:r>
            <a:endParaRPr lang="en-US" dirty="0"/>
          </a:p>
        </p:txBody>
      </p:sp>
      <p:sp>
        <p:nvSpPr>
          <p:cNvPr id="6" name="바닥글 개체 틀 5"/>
          <p:cNvSpPr>
            <a:spLocks noGrp="1"/>
          </p:cNvSpPr>
          <p:nvPr>
            <p:ph type="ftr" idx="12"/>
          </p:nvPr>
        </p:nvSpPr>
        <p:spPr/>
        <p:txBody>
          <a:bodyPr/>
          <a:lstStyle/>
          <a:p>
            <a:r>
              <a:rPr lang="en-US" smtClean="0"/>
              <a:t>John Doe, Some Company</a:t>
            </a:r>
            <a:endParaRPr lang="en-US" dirty="0"/>
          </a:p>
        </p:txBody>
      </p:sp>
      <p:sp>
        <p:nvSpPr>
          <p:cNvPr id="7" name="슬라이드 번호 개체 틀 6"/>
          <p:cNvSpPr>
            <a:spLocks noGrp="1"/>
          </p:cNvSpPr>
          <p:nvPr>
            <p:ph type="sldNum" idx="13"/>
          </p:nvPr>
        </p:nvSpPr>
        <p:spPr/>
        <p:txBody>
          <a:bodyPr/>
          <a:lstStyle/>
          <a:p>
            <a:r>
              <a:rPr lang="en-US" smtClean="0"/>
              <a:t>Page </a:t>
            </a:r>
            <a:fld id="{47A7FEEB-9CD2-43FE-843C-C5350BEACB45}" type="slidenum">
              <a:rPr lang="en-US" smtClean="0"/>
              <a:pPr/>
              <a:t>12</a:t>
            </a:fld>
            <a:endParaRPr lang="en-US" dirty="0"/>
          </a:p>
        </p:txBody>
      </p:sp>
    </p:spTree>
    <p:extLst>
      <p:ext uri="{BB962C8B-B14F-4D97-AF65-F5344CB8AC3E}">
        <p14:creationId xmlns:p14="http://schemas.microsoft.com/office/powerpoint/2010/main" val="23015824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ko-KR" altLang="en-US" smtClean="0"/>
              <a:t>마스터 제목 스타일 편집</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smtClean="0"/>
              <a:t>마스터 부제목 스타일 편집</a:t>
            </a:r>
            <a:endParaRPr lang="en-GB"/>
          </a:p>
        </p:txBody>
      </p:sp>
      <p:sp>
        <p:nvSpPr>
          <p:cNvPr id="4" name="Date Placeholder 3"/>
          <p:cNvSpPr>
            <a:spLocks noGrp="1"/>
          </p:cNvSpPr>
          <p:nvPr>
            <p:ph type="dt" idx="10"/>
          </p:nvPr>
        </p:nvSpPr>
        <p:spPr/>
        <p:txBody>
          <a:bodyPr/>
          <a:lstStyle>
            <a:lvl1pPr>
              <a:defRPr/>
            </a:lvl1pPr>
          </a:lstStyle>
          <a:p>
            <a:r>
              <a:rPr lang="en-US" altLang="ko-KR" dirty="0" smtClean="0"/>
              <a:t>September</a:t>
            </a:r>
            <a:r>
              <a:rPr lang="en-US" dirty="0" smtClean="0"/>
              <a:t>, </a:t>
            </a:r>
            <a:r>
              <a:rPr lang="en-US" altLang="ko-KR" dirty="0" smtClean="0"/>
              <a:t>2019</a:t>
            </a:r>
            <a:endParaRPr lang="en-GB" dirty="0"/>
          </a:p>
        </p:txBody>
      </p:sp>
      <p:sp>
        <p:nvSpPr>
          <p:cNvPr id="5" name="Footer Placeholder 4"/>
          <p:cNvSpPr>
            <a:spLocks noGrp="1"/>
          </p:cNvSpPr>
          <p:nvPr>
            <p:ph type="ftr" idx="11"/>
          </p:nvPr>
        </p:nvSpPr>
        <p:spPr/>
        <p:txBody>
          <a:bodyPr/>
          <a:lstStyle>
            <a:lvl1pPr>
              <a:defRPr/>
            </a:lvl1pPr>
          </a:lstStyle>
          <a:p>
            <a:r>
              <a:rPr lang="en-GB" dirty="0" smtClean="0"/>
              <a:t>Jeongki Kim, LGE</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DE40C9FC-4879-4F20-9ECA-A574A90476B7}" type="slidenum">
              <a:rPr lang="en-GB"/>
              <a:pPr/>
              <a:t>‹#›</a:t>
            </a:fld>
            <a:endParaRPr lang="en-GB"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GB"/>
          </a:p>
        </p:txBody>
      </p:sp>
      <p:sp>
        <p:nvSpPr>
          <p:cNvPr id="3" name="Content Placeholder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ltLang="ko-KR" dirty="0" smtClean="0"/>
              <a:t>Jeongki Kim, LGE</a:t>
            </a:r>
            <a:endParaRPr lang="en-GB" altLang="ko-KR"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ltLang="ko-KR" dirty="0" smtClean="0"/>
              <a:t>September</a:t>
            </a:r>
            <a:r>
              <a:rPr lang="en-US" dirty="0" smtClean="0"/>
              <a:t>, </a:t>
            </a:r>
            <a:r>
              <a:rPr lang="en-US" altLang="ko-KR" dirty="0" smtClean="0"/>
              <a:t>2019</a:t>
            </a:r>
            <a:endParaRPr lang="en-GB"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September 2019</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Jeongki Kim, LGE</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dirty="0"/>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a:t>
            </a:r>
            <a:r>
              <a:rPr kumimoji="0" lang="en-GB" sz="1800" b="1" i="0" u="none" strike="noStrike" kern="1200" cap="none" spc="0" normalizeH="0" baseline="0" noProof="0" smtClean="0">
                <a:ln>
                  <a:noFill/>
                </a:ln>
                <a:solidFill>
                  <a:srgbClr val="000000"/>
                </a:solidFill>
                <a:effectLst/>
                <a:uLnTx/>
                <a:uFillTx/>
                <a:latin typeface="Times New Roman" pitchFamily="16" charset="0"/>
                <a:ea typeface="MS Gothic" charset="-128"/>
                <a:cs typeface="Arial Unicode MS" charset="0"/>
              </a:rPr>
              <a:t>IEEE 802.11-19/1510</a:t>
            </a:r>
            <a:r>
              <a:rPr kumimoji="0" lang="en-US" sz="1800" b="1" i="0" u="none" strike="noStrike" kern="1200" cap="none" spc="0" normalizeH="0" baseline="0" noProof="0" smtClean="0">
                <a:ln>
                  <a:noFill/>
                </a:ln>
                <a:solidFill>
                  <a:srgbClr val="000000"/>
                </a:solidFill>
                <a:effectLst/>
                <a:uLnTx/>
                <a:uFillTx/>
                <a:latin typeface="Times New Roman" pitchFamily="16" charset="0"/>
                <a:ea typeface="MS Gothic" charset="-128"/>
                <a:cs typeface="Arial Unicode MS" charset="0"/>
              </a:rPr>
              <a:t>r</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p:txStyles>
    <p:titleStyle>
      <a:lvl1pPr algn="ctr" defTabSz="449263" rtl="0" eaLnBrk="1" fontAlgn="base" latinLnBrk="1"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latinLnBrk="1"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latinLnBrk="1"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latinLnBrk="1"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latinLnBrk="1"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latinLnBrk="1"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latinLnBrk="1"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latinLnBrk="1"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latinLnBrk="1"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latinLnBrk="1"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latinLnBrk="1"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latinLnBrk="1"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latinLnBrk="1"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latinLnBrk="1"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latinLnBrk="1"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latinLnBrk="1"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latinLnBrk="1"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latinLnBrk="1"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altLang="ko-KR" dirty="0"/>
              <a:t>September</a:t>
            </a:r>
            <a:r>
              <a:rPr lang="en-US" dirty="0" smtClean="0"/>
              <a:t>, 2019</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800" dirty="0" smtClean="0"/>
              <a:t>EHT Power saving considering multi-link</a:t>
            </a:r>
            <a:endParaRPr lang="en-GB" sz="2800" dirty="0"/>
          </a:p>
        </p:txBody>
      </p:sp>
      <p:sp>
        <p:nvSpPr>
          <p:cNvPr id="3074" name="Rectangle 2"/>
          <p:cNvSpPr>
            <a:spLocks noGrp="1" noChangeArrowheads="1"/>
          </p:cNvSpPr>
          <p:nvPr>
            <p:ph type="body" idx="1"/>
          </p:nvPr>
        </p:nvSpPr>
        <p:spPr>
          <a:xfrm>
            <a:off x="685800" y="1663973"/>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a:t>:</a:t>
            </a:r>
            <a:r>
              <a:rPr lang="en-GB" sz="2000" b="0"/>
              <a:t> </a:t>
            </a:r>
            <a:r>
              <a:rPr lang="en-GB" sz="2000" b="0" smtClean="0"/>
              <a:t>2019-09-15</a:t>
            </a:r>
            <a:endParaRPr lang="en-GB" sz="2000" b="0" dirty="0"/>
          </a:p>
        </p:txBody>
      </p:sp>
      <p:sp>
        <p:nvSpPr>
          <p:cNvPr id="3076" name="Rectangle 4"/>
          <p:cNvSpPr>
            <a:spLocks noChangeArrowheads="1"/>
          </p:cNvSpPr>
          <p:nvPr/>
        </p:nvSpPr>
        <p:spPr bwMode="auto">
          <a:xfrm>
            <a:off x="533400" y="218390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
        <p:nvSpPr>
          <p:cNvPr id="10" name="바닥글 개체 틀 4"/>
          <p:cNvSpPr>
            <a:spLocks noGrp="1"/>
          </p:cNvSpPr>
          <p:nvPr>
            <p:ph type="ftr" idx="14"/>
          </p:nvPr>
        </p:nvSpPr>
        <p:spPr>
          <a:xfrm>
            <a:off x="5357818" y="6475413"/>
            <a:ext cx="3184520" cy="180975"/>
          </a:xfrm>
        </p:spPr>
        <p:txBody>
          <a:bodyPr/>
          <a:lstStyle/>
          <a:p>
            <a:r>
              <a:rPr lang="en-GB" altLang="ko-KR" dirty="0" smtClean="0"/>
              <a:t>Jeongki Kim, LGE</a:t>
            </a:r>
            <a:endParaRPr lang="en-GB" altLang="ko-KR" dirty="0"/>
          </a:p>
        </p:txBody>
      </p:sp>
      <p:graphicFrame>
        <p:nvGraphicFramePr>
          <p:cNvPr id="9" name="Table 55"/>
          <p:cNvGraphicFramePr>
            <a:graphicFrameLocks noGrp="1"/>
          </p:cNvGraphicFramePr>
          <p:nvPr>
            <p:extLst>
              <p:ext uri="{D42A27DB-BD31-4B8C-83A1-F6EECF244321}">
                <p14:modId xmlns:p14="http://schemas.microsoft.com/office/powerpoint/2010/main" val="2151122318"/>
              </p:ext>
            </p:extLst>
          </p:nvPr>
        </p:nvGraphicFramePr>
        <p:xfrm>
          <a:off x="681038" y="2780928"/>
          <a:ext cx="7707386" cy="2940329"/>
        </p:xfrm>
        <a:graphic>
          <a:graphicData uri="http://schemas.openxmlformats.org/drawingml/2006/table">
            <a:tbl>
              <a:tblPr/>
              <a:tblGrid>
                <a:gridCol w="1573841"/>
                <a:gridCol w="1973829"/>
                <a:gridCol w="1866505"/>
                <a:gridCol w="2293211"/>
              </a:tblGrid>
              <a:tr h="420047">
                <a:tc>
                  <a:txBody>
                    <a:bodyPr/>
                    <a:lstStyle/>
                    <a:p>
                      <a:pPr marL="0" marR="0" algn="ctr">
                        <a:lnSpc>
                          <a:spcPct val="100000"/>
                        </a:lnSpc>
                        <a:spcBef>
                          <a:spcPts val="600"/>
                        </a:spcBef>
                        <a:spcAft>
                          <a:spcPts val="0"/>
                        </a:spcAft>
                      </a:pPr>
                      <a:r>
                        <a:rPr lang="en-US" sz="1200" b="1" kern="0" dirty="0">
                          <a:latin typeface="+mj-lt"/>
                          <a:ea typeface="Batang"/>
                        </a:rPr>
                        <a:t>Name</a:t>
                      </a: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600"/>
                        </a:spcBef>
                        <a:spcAft>
                          <a:spcPts val="0"/>
                        </a:spcAft>
                      </a:pPr>
                      <a:r>
                        <a:rPr lang="en-US" sz="1200" b="1" dirty="0">
                          <a:latin typeface="+mj-lt"/>
                          <a:ea typeface="Malgun Gothic"/>
                        </a:rPr>
                        <a:t>Affiliations</a:t>
                      </a:r>
                      <a:endParaRPr lang="en-US" sz="1200" dirty="0">
                        <a:latin typeface="+mj-lt"/>
                        <a:ea typeface="Malgun Gothic"/>
                      </a:endParaRP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600"/>
                        </a:spcBef>
                        <a:spcAft>
                          <a:spcPts val="0"/>
                        </a:spcAft>
                      </a:pPr>
                      <a:r>
                        <a:rPr lang="en-US" sz="1200" b="1" dirty="0">
                          <a:latin typeface="+mj-lt"/>
                          <a:ea typeface="Malgun Gothic"/>
                        </a:rPr>
                        <a:t>Address</a:t>
                      </a:r>
                      <a:endParaRPr lang="en-US" sz="1200" dirty="0">
                        <a:latin typeface="+mj-lt"/>
                        <a:ea typeface="Malgun Gothic"/>
                      </a:endParaRP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600"/>
                        </a:spcBef>
                        <a:spcAft>
                          <a:spcPts val="0"/>
                        </a:spcAft>
                      </a:pPr>
                      <a:r>
                        <a:rPr lang="en-US" sz="1200" b="1" dirty="0" smtClean="0">
                          <a:latin typeface="+mj-lt"/>
                          <a:ea typeface="Malgun Gothic"/>
                        </a:rPr>
                        <a:t>Email</a:t>
                      </a:r>
                      <a:endParaRPr lang="en-US" sz="1200" dirty="0">
                        <a:latin typeface="+mj-lt"/>
                        <a:ea typeface="Malgun Gothic"/>
                      </a:endParaRP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0047">
                <a:tc>
                  <a:txBody>
                    <a:bodyPr/>
                    <a:lstStyle/>
                    <a:p>
                      <a:pPr marL="0" marR="0" indent="0" algn="ctr" defTabSz="914400" rtl="0" eaLnBrk="1" fontAlgn="auto" latinLnBrk="0" hangingPunct="1">
                        <a:lnSpc>
                          <a:spcPct val="100000"/>
                        </a:lnSpc>
                        <a:spcBef>
                          <a:spcPts val="600"/>
                        </a:spcBef>
                        <a:spcAft>
                          <a:spcPts val="0"/>
                        </a:spcAft>
                        <a:buClrTx/>
                        <a:buSzTx/>
                        <a:buFontTx/>
                        <a:buNone/>
                        <a:tabLst/>
                        <a:defRPr/>
                      </a:pPr>
                      <a:r>
                        <a:rPr lang="en-US" altLang="ko-KR" sz="1200" kern="1200" dirty="0" smtClean="0">
                          <a:solidFill>
                            <a:schemeClr val="tx1"/>
                          </a:solidFill>
                          <a:latin typeface="+mn-lt"/>
                          <a:ea typeface="Malgun Gothic"/>
                          <a:cs typeface="+mn-cs"/>
                        </a:rPr>
                        <a:t>Jeongki Kim</a:t>
                      </a: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6">
                  <a:txBody>
                    <a:bodyPr/>
                    <a:lstStyle/>
                    <a:p>
                      <a:pPr marL="0" marR="0" indent="0" algn="ctr" defTabSz="914400" rtl="0" eaLnBrk="1" fontAlgn="auto" latinLnBrk="0" hangingPunct="1">
                        <a:lnSpc>
                          <a:spcPct val="100000"/>
                        </a:lnSpc>
                        <a:spcBef>
                          <a:spcPts val="600"/>
                        </a:spcBef>
                        <a:spcAft>
                          <a:spcPts val="0"/>
                        </a:spcAft>
                        <a:buClrTx/>
                        <a:buSzTx/>
                        <a:buFontTx/>
                        <a:buNone/>
                        <a:tabLst/>
                        <a:defRPr/>
                      </a:pPr>
                      <a:r>
                        <a:rPr lang="en-US" altLang="ko-KR" sz="1200" kern="1200" smtClean="0">
                          <a:solidFill>
                            <a:schemeClr val="tx1"/>
                          </a:solidFill>
                          <a:latin typeface="+mn-lt"/>
                          <a:ea typeface="Malgun Gothic"/>
                          <a:cs typeface="+mn-cs"/>
                        </a:rPr>
                        <a:t>LG Electronics</a:t>
                      </a:r>
                      <a:endParaRPr lang="en-US" altLang="ko-KR" sz="1200" kern="1200" dirty="0" smtClean="0">
                        <a:solidFill>
                          <a:schemeClr val="tx1"/>
                        </a:solidFill>
                        <a:latin typeface="+mn-lt"/>
                        <a:ea typeface="Malgun Gothic"/>
                        <a:cs typeface="+mn-cs"/>
                      </a:endParaRP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6">
                  <a:txBody>
                    <a:bodyPr/>
                    <a:lstStyle/>
                    <a:p>
                      <a:pPr marL="0" marR="0" indent="0" algn="ctr" defTabSz="914400" rtl="0" eaLnBrk="1" fontAlgn="auto" latinLnBrk="1" hangingPunct="1">
                        <a:lnSpc>
                          <a:spcPct val="100000"/>
                        </a:lnSpc>
                        <a:spcBef>
                          <a:spcPts val="600"/>
                        </a:spcBef>
                        <a:spcAft>
                          <a:spcPts val="0"/>
                        </a:spcAft>
                        <a:buClrTx/>
                        <a:buSzTx/>
                        <a:buFontTx/>
                        <a:buNone/>
                        <a:tabLst/>
                        <a:defRPr/>
                      </a:pPr>
                      <a:r>
                        <a:rPr lang="en-US" altLang="ko-KR" sz="1200" kern="1200" dirty="0" smtClean="0">
                          <a:solidFill>
                            <a:schemeClr val="tx1"/>
                          </a:solidFill>
                          <a:latin typeface="+mn-lt"/>
                          <a:ea typeface="Malgun Gothic"/>
                          <a:cs typeface="+mn-cs"/>
                        </a:rPr>
                        <a:t>LG </a:t>
                      </a:r>
                      <a:r>
                        <a:rPr lang="en-US" altLang="ko-KR" sz="1200" kern="1200" dirty="0" err="1" smtClean="0">
                          <a:solidFill>
                            <a:schemeClr val="tx1"/>
                          </a:solidFill>
                          <a:latin typeface="+mn-lt"/>
                          <a:ea typeface="Malgun Gothic"/>
                          <a:cs typeface="+mn-cs"/>
                        </a:rPr>
                        <a:t>Seocho</a:t>
                      </a:r>
                      <a:r>
                        <a:rPr lang="en-US" altLang="ko-KR" sz="1200" kern="1200" baseline="0" dirty="0" smtClean="0">
                          <a:solidFill>
                            <a:schemeClr val="tx1"/>
                          </a:solidFill>
                          <a:latin typeface="+mn-lt"/>
                          <a:ea typeface="Malgun Gothic"/>
                          <a:cs typeface="+mn-cs"/>
                        </a:rPr>
                        <a:t> R&amp;D Campus, Korea</a:t>
                      </a:r>
                      <a:endParaRPr lang="en-US" altLang="ko-KR" sz="1200" kern="1200" dirty="0" smtClean="0">
                        <a:solidFill>
                          <a:schemeClr val="tx1"/>
                        </a:solidFill>
                        <a:latin typeface="+mn-lt"/>
                        <a:ea typeface="Malgun Gothic"/>
                        <a:cs typeface="+mn-cs"/>
                      </a:endParaRPr>
                    </a:p>
                    <a:p>
                      <a:pPr marL="0" marR="0" algn="ctr">
                        <a:lnSpc>
                          <a:spcPct val="100000"/>
                        </a:lnSpc>
                        <a:spcBef>
                          <a:spcPts val="600"/>
                        </a:spcBef>
                        <a:spcAft>
                          <a:spcPts val="0"/>
                        </a:spcAft>
                      </a:pPr>
                      <a:endParaRPr lang="en-US" sz="1200" dirty="0">
                        <a:latin typeface="+mj-lt"/>
                        <a:ea typeface="Malgun Gothic"/>
                      </a:endParaRP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altLang="ko-KR" sz="1200" b="0" dirty="0" smtClean="0"/>
                        <a:t>jeongki.kim@lge.com</a:t>
                      </a: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0047">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altLang="ko-KR" sz="1200" kern="1200" dirty="0" err="1" smtClean="0">
                          <a:solidFill>
                            <a:schemeClr val="tx1"/>
                          </a:solidFill>
                          <a:latin typeface="+mn-lt"/>
                          <a:ea typeface="Malgun Gothic"/>
                          <a:cs typeface="+mn-cs"/>
                        </a:rPr>
                        <a:t>Suhwook</a:t>
                      </a:r>
                      <a:r>
                        <a:rPr lang="en-US" altLang="ko-KR" sz="1200" kern="1200" dirty="0" smtClean="0">
                          <a:solidFill>
                            <a:schemeClr val="tx1"/>
                          </a:solidFill>
                          <a:latin typeface="+mn-lt"/>
                          <a:ea typeface="Malgun Gothic"/>
                          <a:cs typeface="+mn-cs"/>
                        </a:rPr>
                        <a:t> Kim</a:t>
                      </a: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indent="0" algn="ctr" defTabSz="914400" rtl="0" eaLnBrk="1" fontAlgn="auto" latinLnBrk="0" hangingPunct="1">
                        <a:lnSpc>
                          <a:spcPct val="100000"/>
                        </a:lnSpc>
                        <a:spcBef>
                          <a:spcPts val="600"/>
                        </a:spcBef>
                        <a:spcAft>
                          <a:spcPts val="0"/>
                        </a:spcAft>
                        <a:buClrTx/>
                        <a:buSzTx/>
                        <a:buFontTx/>
                        <a:buNone/>
                        <a:tabLst/>
                        <a:defRPr/>
                      </a:pPr>
                      <a:endParaRPr lang="en-US" altLang="ko-KR" sz="1200" kern="1200" dirty="0" smtClean="0">
                        <a:solidFill>
                          <a:schemeClr val="tx1"/>
                        </a:solidFill>
                        <a:latin typeface="+mn-lt"/>
                        <a:ea typeface="Malgun Gothic"/>
                        <a:cs typeface="+mn-cs"/>
                      </a:endParaRP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b="0" kern="1200" dirty="0" smtClean="0">
                          <a:solidFill>
                            <a:schemeClr val="tx1"/>
                          </a:solidFill>
                          <a:latin typeface="+mn-lt"/>
                          <a:ea typeface="+mn-ea"/>
                          <a:cs typeface="+mn-cs"/>
                        </a:rPr>
                        <a:t>suhwook.kim@lge.com</a:t>
                      </a:r>
                      <a:endParaRPr lang="ko-KR" altLang="en-US" sz="1200" b="0" kern="1200" smtClean="0">
                        <a:solidFill>
                          <a:schemeClr val="tx1"/>
                        </a:solidFill>
                        <a:latin typeface="+mn-lt"/>
                        <a:ea typeface="+mn-ea"/>
                        <a:cs typeface="+mn-cs"/>
                      </a:endParaRP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0047">
                <a:tc>
                  <a:txBody>
                    <a:bodyPr/>
                    <a:lstStyle/>
                    <a:p>
                      <a:pPr marL="0" marR="0" indent="0" algn="ctr" defTabSz="914400" rtl="0" eaLnBrk="1" fontAlgn="auto" latinLnBrk="0" hangingPunct="1">
                        <a:lnSpc>
                          <a:spcPct val="100000"/>
                        </a:lnSpc>
                        <a:spcBef>
                          <a:spcPts val="600"/>
                        </a:spcBef>
                        <a:spcAft>
                          <a:spcPts val="0"/>
                        </a:spcAft>
                        <a:buClrTx/>
                        <a:buSzTx/>
                        <a:buFontTx/>
                        <a:buNone/>
                        <a:tabLst/>
                        <a:defRPr/>
                      </a:pPr>
                      <a:r>
                        <a:rPr lang="en-US" altLang="ko-KR" sz="1200" kern="1200" dirty="0" smtClean="0">
                          <a:solidFill>
                            <a:schemeClr val="tx1"/>
                          </a:solidFill>
                          <a:latin typeface="+mn-lt"/>
                          <a:ea typeface="Malgun Gothic"/>
                          <a:cs typeface="+mn-cs"/>
                        </a:rPr>
                        <a:t>Jinsoo Choi</a:t>
                      </a: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indent="0" algn="ctr" defTabSz="914400" rtl="0" eaLnBrk="1" fontAlgn="auto" latinLnBrk="0" hangingPunct="1">
                        <a:lnSpc>
                          <a:spcPct val="100000"/>
                        </a:lnSpc>
                        <a:spcBef>
                          <a:spcPts val="600"/>
                        </a:spcBef>
                        <a:spcAft>
                          <a:spcPts val="0"/>
                        </a:spcAft>
                        <a:buClrTx/>
                        <a:buSzTx/>
                        <a:buFontTx/>
                        <a:buNone/>
                        <a:tabLst/>
                        <a:defRPr/>
                      </a:pPr>
                      <a:endParaRPr lang="en-US" altLang="ko-KR" sz="1200" kern="1200" dirty="0" smtClean="0">
                        <a:solidFill>
                          <a:schemeClr val="tx1"/>
                        </a:solidFill>
                        <a:latin typeface="+mn-lt"/>
                        <a:ea typeface="Malgun Gothic"/>
                        <a:cs typeface="+mn-cs"/>
                      </a:endParaRP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latinLnBrk="1"/>
                      <a:endParaRPr lang="ko-KR" altLang="en-US"/>
                    </a:p>
                  </a:txBody>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0" dirty="0" smtClean="0"/>
                        <a:t>js.choi@lge.com</a:t>
                      </a:r>
                      <a:endParaRPr lang="ko-KR" altLang="en-US" sz="1200" b="0" smtClean="0"/>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0047">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altLang="ko-KR" sz="1200" b="0" i="0" u="none" strike="noStrike" kern="1200" cap="none" normalizeH="0" baseline="0" smtClean="0">
                          <a:ln>
                            <a:noFill/>
                          </a:ln>
                          <a:solidFill>
                            <a:srgbClr val="000000"/>
                          </a:solidFill>
                          <a:effectLst/>
                          <a:latin typeface="Times New Roman" pitchFamily="18" charset="0"/>
                          <a:ea typeface="굴림" charset="-127"/>
                          <a:cs typeface="Times New Roman" pitchFamily="18" charset="0"/>
                        </a:rPr>
                        <a:t>Insun Jang</a:t>
                      </a: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indent="0" algn="ctr" defTabSz="914400" rtl="0" eaLnBrk="1" fontAlgn="auto" latinLnBrk="0" hangingPunct="1">
                        <a:lnSpc>
                          <a:spcPct val="100000"/>
                        </a:lnSpc>
                        <a:spcBef>
                          <a:spcPts val="600"/>
                        </a:spcBef>
                        <a:spcAft>
                          <a:spcPts val="0"/>
                        </a:spcAft>
                        <a:buClrTx/>
                        <a:buSzTx/>
                        <a:buFontTx/>
                        <a:buNone/>
                        <a:tabLst/>
                        <a:defRPr/>
                      </a:pPr>
                      <a:endParaRPr lang="en-US" altLang="ko-KR" sz="1200" kern="1200" dirty="0" smtClean="0">
                        <a:solidFill>
                          <a:schemeClr val="tx1"/>
                        </a:solidFill>
                        <a:latin typeface="+mn-lt"/>
                        <a:ea typeface="Malgun Gothic"/>
                        <a:cs typeface="+mn-cs"/>
                      </a:endParaRP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lnSpc>
                          <a:spcPct val="100000"/>
                        </a:lnSpc>
                        <a:spcBef>
                          <a:spcPts val="600"/>
                        </a:spcBef>
                        <a:spcAft>
                          <a:spcPts val="0"/>
                        </a:spcAft>
                      </a:pPr>
                      <a:endParaRPr lang="en-US" sz="1200" dirty="0">
                        <a:latin typeface="+mj-lt"/>
                        <a:ea typeface="Malgun Gothic"/>
                      </a:endParaRP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en-US" altLang="ko-KR" sz="1200" b="0" i="0" u="none" strike="noStrike" kern="1200" cap="none" normalizeH="0" baseline="0" smtClean="0">
                          <a:ln>
                            <a:noFill/>
                          </a:ln>
                          <a:solidFill>
                            <a:srgbClr val="000000"/>
                          </a:solidFill>
                          <a:effectLst/>
                          <a:latin typeface="Times New Roman" pitchFamily="18" charset="0"/>
                          <a:ea typeface="굴림" charset="-127"/>
                          <a:cs typeface="Times New Roman" pitchFamily="18" charset="0"/>
                        </a:rPr>
                        <a:t>insun.jang@lge.com</a:t>
                      </a: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0047">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altLang="ko-KR" sz="1200" b="0" i="0" u="none" strike="noStrike" kern="1200" cap="none" normalizeH="0" baseline="0" smtClean="0">
                          <a:ln>
                            <a:noFill/>
                          </a:ln>
                          <a:solidFill>
                            <a:srgbClr val="000000"/>
                          </a:solidFill>
                          <a:effectLst/>
                          <a:latin typeface="Times New Roman" pitchFamily="18" charset="0"/>
                          <a:ea typeface="굴림" charset="-127"/>
                          <a:cs typeface="Times New Roman" pitchFamily="18" charset="0"/>
                        </a:rPr>
                        <a:t>Sungjin Park</a:t>
                      </a: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indent="0" algn="ctr" defTabSz="914400" rtl="0" eaLnBrk="1" fontAlgn="auto" latinLnBrk="0" hangingPunct="1">
                        <a:lnSpc>
                          <a:spcPct val="100000"/>
                        </a:lnSpc>
                        <a:spcBef>
                          <a:spcPts val="600"/>
                        </a:spcBef>
                        <a:spcAft>
                          <a:spcPts val="0"/>
                        </a:spcAft>
                        <a:buClrTx/>
                        <a:buSzTx/>
                        <a:buFontTx/>
                        <a:buNone/>
                        <a:tabLst/>
                        <a:defRPr/>
                      </a:pPr>
                      <a:endParaRPr lang="en-US" altLang="ko-KR" sz="1200" kern="1200" dirty="0" smtClean="0">
                        <a:solidFill>
                          <a:schemeClr val="tx1"/>
                        </a:solidFill>
                        <a:latin typeface="+mn-lt"/>
                        <a:ea typeface="Malgun Gothic"/>
                        <a:cs typeface="+mn-cs"/>
                      </a:endParaRP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lnSpc>
                          <a:spcPct val="100000"/>
                        </a:lnSpc>
                        <a:spcBef>
                          <a:spcPts val="600"/>
                        </a:spcBef>
                        <a:spcAft>
                          <a:spcPts val="0"/>
                        </a:spcAft>
                      </a:pPr>
                      <a:endParaRPr lang="en-US" sz="1200" dirty="0">
                        <a:latin typeface="+mj-lt"/>
                        <a:ea typeface="Malgun Gothic"/>
                      </a:endParaRP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en-US" altLang="ko-KR" sz="1200" b="0" i="0" u="none" strike="noStrike" kern="1200" cap="none" normalizeH="0" baseline="0" smtClean="0">
                          <a:ln>
                            <a:noFill/>
                          </a:ln>
                          <a:solidFill>
                            <a:srgbClr val="000000"/>
                          </a:solidFill>
                          <a:effectLst/>
                          <a:latin typeface="Times New Roman" pitchFamily="18" charset="0"/>
                          <a:ea typeface="굴림" charset="-127"/>
                          <a:cs typeface="Times New Roman" pitchFamily="18" charset="0"/>
                        </a:rPr>
                        <a:t>allean.park@lge.com</a:t>
                      </a: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0047">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altLang="ko-KR" sz="1200" b="0" i="0" u="none" strike="noStrike" cap="none" normalizeH="0" baseline="0" smtClean="0">
                          <a:ln>
                            <a:noFill/>
                          </a:ln>
                          <a:solidFill>
                            <a:srgbClr val="000000"/>
                          </a:solidFill>
                          <a:effectLst/>
                          <a:latin typeface="Times New Roman" pitchFamily="18" charset="0"/>
                          <a:ea typeface="굴림" charset="-127"/>
                          <a:cs typeface="Times New Roman" pitchFamily="18" charset="0"/>
                        </a:rPr>
                        <a:t>Taewon Song</a:t>
                      </a: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indent="0" algn="ctr" defTabSz="914400" rtl="0" eaLnBrk="1" fontAlgn="auto" latinLnBrk="0" hangingPunct="1">
                        <a:lnSpc>
                          <a:spcPct val="100000"/>
                        </a:lnSpc>
                        <a:spcBef>
                          <a:spcPts val="600"/>
                        </a:spcBef>
                        <a:spcAft>
                          <a:spcPts val="0"/>
                        </a:spcAft>
                        <a:buClrTx/>
                        <a:buSzTx/>
                        <a:buFontTx/>
                        <a:buNone/>
                        <a:tabLst/>
                        <a:defRPr/>
                      </a:pPr>
                      <a:endParaRPr lang="en-US" altLang="ko-KR" sz="1200" kern="1200" dirty="0" smtClean="0">
                        <a:solidFill>
                          <a:schemeClr val="tx1"/>
                        </a:solidFill>
                        <a:latin typeface="+mn-lt"/>
                        <a:ea typeface="Malgun Gothic"/>
                        <a:cs typeface="+mn-cs"/>
                      </a:endParaRP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lnSpc>
                          <a:spcPct val="100000"/>
                        </a:lnSpc>
                        <a:spcBef>
                          <a:spcPts val="600"/>
                        </a:spcBef>
                        <a:spcAft>
                          <a:spcPts val="0"/>
                        </a:spcAft>
                      </a:pPr>
                      <a:endParaRPr lang="en-US" sz="1200" dirty="0">
                        <a:latin typeface="+mj-lt"/>
                        <a:ea typeface="Malgun Gothic"/>
                      </a:endParaRP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en-US" altLang="ko-KR" sz="1200" b="0" i="0" u="none" strike="noStrike" cap="none" normalizeH="0" baseline="0" smtClean="0">
                          <a:ln>
                            <a:noFill/>
                          </a:ln>
                          <a:solidFill>
                            <a:srgbClr val="000000"/>
                          </a:solidFill>
                          <a:effectLst/>
                          <a:latin typeface="Times New Roman" pitchFamily="18" charset="0"/>
                          <a:ea typeface="굴림" charset="-127"/>
                          <a:cs typeface="Times New Roman" pitchFamily="18" charset="0"/>
                        </a:rPr>
                        <a:t>taewon.song@lge.com </a:t>
                      </a:r>
                    </a:p>
                  </a:txBody>
                  <a:tcPr marL="52026" marR="520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Intra-BSS PPDU PS for 11be</a:t>
            </a:r>
            <a:endParaRPr lang="ko-KR" altLang="en-US"/>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sz="1800" dirty="0" smtClean="0"/>
              <a:t>When an AP sends EHT PPDU via only a link, the AP can indicate if the other link (s) is available or not</a:t>
            </a:r>
          </a:p>
          <a:p>
            <a:pPr>
              <a:buFont typeface="Arial" panose="020B0604020202020204" pitchFamily="34" charset="0"/>
              <a:buChar char="•"/>
            </a:pPr>
            <a:r>
              <a:rPr lang="en-US" altLang="ko-KR" sz="1800" dirty="0" smtClean="0"/>
              <a:t>The other link (s) of AP may not be available because</a:t>
            </a:r>
          </a:p>
          <a:p>
            <a:pPr lvl="1">
              <a:buFont typeface="Arial" panose="020B0604020202020204" pitchFamily="34" charset="0"/>
              <a:buChar char="•"/>
            </a:pPr>
            <a:r>
              <a:rPr lang="en-US" altLang="ko-KR" sz="1600" dirty="0" smtClean="0"/>
              <a:t>Intra-BSS STA sends UL frame to the AP via the other link</a:t>
            </a:r>
          </a:p>
          <a:p>
            <a:pPr lvl="1">
              <a:buFont typeface="Arial" panose="020B0604020202020204" pitchFamily="34" charset="0"/>
              <a:buChar char="•"/>
            </a:pPr>
            <a:r>
              <a:rPr lang="en-US" altLang="ko-KR" sz="1600" dirty="0" smtClean="0"/>
              <a:t>OBSS STA sends a frame via the other link and thus the strong interference exists</a:t>
            </a:r>
          </a:p>
          <a:p>
            <a:pPr>
              <a:buFont typeface="Arial" panose="020B0604020202020204" pitchFamily="34" charset="0"/>
              <a:buChar char="•"/>
            </a:pPr>
            <a:r>
              <a:rPr lang="en-US" altLang="ko-KR" sz="1800" dirty="0" smtClean="0"/>
              <a:t>In that case, an Intra-BSS STA can disable the indicated link and enter the doze state for link 2</a:t>
            </a:r>
            <a:endParaRPr lang="ko-KR" altLang="en-US" sz="1800"/>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smtClean="0"/>
              <a:t>September</a:t>
            </a:r>
            <a:r>
              <a:rPr lang="en-US" smtClean="0"/>
              <a:t>, </a:t>
            </a:r>
            <a:r>
              <a:rPr lang="en-US" altLang="ko-KR" smtClean="0"/>
              <a:t>2019</a:t>
            </a:r>
            <a:endParaRPr lang="en-GB" dirty="0"/>
          </a:p>
        </p:txBody>
      </p:sp>
      <p:sp>
        <p:nvSpPr>
          <p:cNvPr id="7" name="TextBox 6"/>
          <p:cNvSpPr txBox="1"/>
          <p:nvPr/>
        </p:nvSpPr>
        <p:spPr>
          <a:xfrm>
            <a:off x="3059832" y="5405679"/>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1</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cxnSp>
        <p:nvCxnSpPr>
          <p:cNvPr id="8" name="직선 연결선 7"/>
          <p:cNvCxnSpPr/>
          <p:nvPr/>
        </p:nvCxnSpPr>
        <p:spPr bwMode="auto">
          <a:xfrm>
            <a:off x="3596256" y="5532585"/>
            <a:ext cx="3568032"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9" name="TextBox 8"/>
          <p:cNvSpPr txBox="1"/>
          <p:nvPr/>
        </p:nvSpPr>
        <p:spPr>
          <a:xfrm>
            <a:off x="3059832" y="5847075"/>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2</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cxnSp>
        <p:nvCxnSpPr>
          <p:cNvPr id="10" name="직선 연결선 9"/>
          <p:cNvCxnSpPr/>
          <p:nvPr/>
        </p:nvCxnSpPr>
        <p:spPr bwMode="auto">
          <a:xfrm>
            <a:off x="3596256" y="5949280"/>
            <a:ext cx="3568032"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11" name="TextBox 10"/>
          <p:cNvSpPr txBox="1"/>
          <p:nvPr/>
        </p:nvSpPr>
        <p:spPr>
          <a:xfrm>
            <a:off x="2642084" y="5582824"/>
            <a:ext cx="522900"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STA 1</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20" name="모서리가 둥근 직사각형 19"/>
          <p:cNvSpPr/>
          <p:nvPr/>
        </p:nvSpPr>
        <p:spPr>
          <a:xfrm>
            <a:off x="4139952" y="5988945"/>
            <a:ext cx="2088232" cy="142253"/>
          </a:xfrm>
          <a:prstGeom prst="roundRect">
            <a:avLst/>
          </a:prstGeom>
          <a:solidFill>
            <a:srgbClr val="92D050"/>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cxnSp>
        <p:nvCxnSpPr>
          <p:cNvPr id="22" name="직선 연결선 21"/>
          <p:cNvCxnSpPr/>
          <p:nvPr/>
        </p:nvCxnSpPr>
        <p:spPr bwMode="auto">
          <a:xfrm flipV="1">
            <a:off x="3585492" y="5091087"/>
            <a:ext cx="3578796" cy="1687"/>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23" name="TextBox 22"/>
          <p:cNvSpPr txBox="1"/>
          <p:nvPr/>
        </p:nvSpPr>
        <p:spPr>
          <a:xfrm>
            <a:off x="3069122" y="4969663"/>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2</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cxnSp>
        <p:nvCxnSpPr>
          <p:cNvPr id="24" name="직선 연결선 23"/>
          <p:cNvCxnSpPr/>
          <p:nvPr/>
        </p:nvCxnSpPr>
        <p:spPr bwMode="auto">
          <a:xfrm>
            <a:off x="3585492" y="4667958"/>
            <a:ext cx="3578796"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25" name="TextBox 24"/>
          <p:cNvSpPr txBox="1"/>
          <p:nvPr/>
        </p:nvSpPr>
        <p:spPr>
          <a:xfrm>
            <a:off x="3069122" y="4546964"/>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1</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26" name="TextBox 25"/>
          <p:cNvSpPr txBox="1"/>
          <p:nvPr/>
        </p:nvSpPr>
        <p:spPr>
          <a:xfrm>
            <a:off x="2722685" y="4758314"/>
            <a:ext cx="343364"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AP</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cxnSp>
        <p:nvCxnSpPr>
          <p:cNvPr id="31" name="직선 화살표 연결선 30"/>
          <p:cNvCxnSpPr>
            <a:stCxn id="20" idx="1"/>
            <a:endCxn id="32" idx="0"/>
          </p:cNvCxnSpPr>
          <p:nvPr/>
        </p:nvCxnSpPr>
        <p:spPr bwMode="auto">
          <a:xfrm flipH="1">
            <a:off x="4066538" y="6060072"/>
            <a:ext cx="73414" cy="219051"/>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32" name="TextBox 31"/>
          <p:cNvSpPr txBox="1"/>
          <p:nvPr/>
        </p:nvSpPr>
        <p:spPr>
          <a:xfrm>
            <a:off x="3561076" y="6279123"/>
            <a:ext cx="1010923" cy="246221"/>
          </a:xfrm>
          <a:prstGeom prst="rect">
            <a:avLst/>
          </a:prstGeom>
          <a:noFill/>
        </p:spPr>
        <p:txBody>
          <a:bodyPr wrap="squar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Disable link 2</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35" name="직사각형 34"/>
          <p:cNvSpPr/>
          <p:nvPr/>
        </p:nvSpPr>
        <p:spPr>
          <a:xfrm>
            <a:off x="3958006" y="4424667"/>
            <a:ext cx="2313696" cy="244593"/>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b="0" i="0" u="none" strike="noStrike" cap="none" normalizeH="0" baseline="0" dirty="0" smtClean="0">
                <a:ln>
                  <a:noFill/>
                </a:ln>
                <a:solidFill>
                  <a:schemeClr val="tx1"/>
                </a:solidFill>
                <a:effectLst/>
                <a:latin typeface="Times New Roman" pitchFamily="16" charset="0"/>
                <a:ea typeface="MS Gothic" charset="-128"/>
              </a:rPr>
              <a:t>DL frame TX </a:t>
            </a:r>
            <a:endParaRPr kumimoji="0" lang="en-US" altLang="ko-KR" sz="1050" b="0" i="0" u="none" strike="noStrike" cap="none" normalizeH="0" dirty="0" smtClean="0">
              <a:ln>
                <a:noFill/>
              </a:ln>
              <a:solidFill>
                <a:schemeClr val="tx1"/>
              </a:solidFill>
              <a:effectLst/>
              <a:latin typeface="Times New Roman" pitchFamily="16" charset="0"/>
              <a:ea typeface="MS Gothic" charset="-128"/>
            </a:endParaRPr>
          </a:p>
        </p:txBody>
      </p:sp>
      <p:cxnSp>
        <p:nvCxnSpPr>
          <p:cNvPr id="38" name="직선 화살표 연결선 37"/>
          <p:cNvCxnSpPr/>
          <p:nvPr/>
        </p:nvCxnSpPr>
        <p:spPr bwMode="auto">
          <a:xfrm>
            <a:off x="5148064" y="4667958"/>
            <a:ext cx="0" cy="864627"/>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39" name="직사각형 38"/>
          <p:cNvSpPr/>
          <p:nvPr/>
        </p:nvSpPr>
        <p:spPr>
          <a:xfrm>
            <a:off x="3859878" y="4846494"/>
            <a:ext cx="2411824" cy="244593"/>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b="0" i="0" u="none" strike="noStrike" cap="none" normalizeH="0" baseline="0" dirty="0" smtClean="0">
                <a:ln>
                  <a:noFill/>
                </a:ln>
                <a:solidFill>
                  <a:schemeClr val="tx1"/>
                </a:solidFill>
                <a:effectLst/>
                <a:latin typeface="Times New Roman" pitchFamily="16" charset="0"/>
                <a:ea typeface="MS Gothic" charset="-128"/>
              </a:rPr>
              <a:t>UL frame RX</a:t>
            </a:r>
            <a:endParaRPr kumimoji="0" lang="en-US" altLang="ko-KR" sz="1050" b="0" i="0" u="none" strike="noStrike" cap="none" normalizeH="0" dirty="0" smtClean="0">
              <a:ln>
                <a:noFill/>
              </a:ln>
              <a:solidFill>
                <a:schemeClr val="tx1"/>
              </a:solidFill>
              <a:effectLst/>
              <a:latin typeface="Times New Roman" pitchFamily="16" charset="0"/>
              <a:ea typeface="MS Gothic" charset="-128"/>
            </a:endParaRPr>
          </a:p>
        </p:txBody>
      </p:sp>
      <p:sp>
        <p:nvSpPr>
          <p:cNvPr id="43" name="직사각형 42"/>
          <p:cNvSpPr/>
          <p:nvPr/>
        </p:nvSpPr>
        <p:spPr>
          <a:xfrm>
            <a:off x="3995936" y="4499059"/>
            <a:ext cx="144016" cy="120994"/>
          </a:xfrm>
          <a:prstGeom prst="rect">
            <a:avLst/>
          </a:prstGeom>
          <a:solidFill>
            <a:srgbClr val="FFC000"/>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cxnSp>
        <p:nvCxnSpPr>
          <p:cNvPr id="44" name="직선 화살표 연결선 43"/>
          <p:cNvCxnSpPr>
            <a:stCxn id="43" idx="0"/>
            <a:endCxn id="45" idx="2"/>
          </p:cNvCxnSpPr>
          <p:nvPr/>
        </p:nvCxnSpPr>
        <p:spPr bwMode="auto">
          <a:xfrm flipV="1">
            <a:off x="4067944" y="4179277"/>
            <a:ext cx="726879" cy="319782"/>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45" name="TextBox 44"/>
          <p:cNvSpPr txBox="1"/>
          <p:nvPr/>
        </p:nvSpPr>
        <p:spPr>
          <a:xfrm>
            <a:off x="4054075" y="3933056"/>
            <a:ext cx="148149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Unavailability of link 2</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67" name="모서리가 둥근 직사각형 66"/>
          <p:cNvSpPr/>
          <p:nvPr/>
        </p:nvSpPr>
        <p:spPr>
          <a:xfrm>
            <a:off x="6815941" y="6098641"/>
            <a:ext cx="536628" cy="262298"/>
          </a:xfrm>
          <a:prstGeom prst="roundRect">
            <a:avLst/>
          </a:prstGeom>
          <a:solidFill>
            <a:srgbClr val="92D050"/>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68" name="TextBox 67"/>
          <p:cNvSpPr txBox="1"/>
          <p:nvPr/>
        </p:nvSpPr>
        <p:spPr>
          <a:xfrm>
            <a:off x="7461480" y="6023592"/>
            <a:ext cx="1568057" cy="400110"/>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Power saving (e.g., </a:t>
            </a:r>
          </a:p>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doze state or disabling)</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Tree>
    <p:extLst>
      <p:ext uri="{BB962C8B-B14F-4D97-AF65-F5344CB8AC3E}">
        <p14:creationId xmlns:p14="http://schemas.microsoft.com/office/powerpoint/2010/main" val="41342700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Conclusion</a:t>
            </a:r>
            <a:endParaRPr lang="ko-KR" altLang="en-US" dirty="0"/>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dirty="0" smtClean="0"/>
              <a:t>We need to consider the power efficiency of EHT STAs for 11be</a:t>
            </a:r>
          </a:p>
          <a:p>
            <a:pPr>
              <a:buFont typeface="Arial" panose="020B0604020202020204" pitchFamily="34" charset="0"/>
              <a:buChar char="•"/>
            </a:pPr>
            <a:r>
              <a:rPr lang="en-US" altLang="ko-KR" dirty="0" smtClean="0"/>
              <a:t>We proposed some enhanced power saving mechanisms considering the multi-link concept</a:t>
            </a:r>
          </a:p>
          <a:p>
            <a:pPr lvl="1">
              <a:buFont typeface="Arial" panose="020B0604020202020204" pitchFamily="34" charset="0"/>
              <a:buChar char="•"/>
            </a:pPr>
            <a:r>
              <a:rPr lang="en-US" altLang="ko-KR" dirty="0" smtClean="0"/>
              <a:t>OM Control</a:t>
            </a:r>
          </a:p>
          <a:p>
            <a:pPr lvl="1">
              <a:buFont typeface="Arial" panose="020B0604020202020204" pitchFamily="34" charset="0"/>
              <a:buChar char="•"/>
            </a:pPr>
            <a:r>
              <a:rPr lang="en-US" altLang="ko-KR" dirty="0" smtClean="0"/>
              <a:t>TWT operation</a:t>
            </a:r>
          </a:p>
          <a:p>
            <a:pPr lvl="1">
              <a:buFont typeface="Arial" panose="020B0604020202020204" pitchFamily="34" charset="0"/>
              <a:buChar char="•"/>
            </a:pPr>
            <a:r>
              <a:rPr lang="en-US" altLang="ko-KR" dirty="0" smtClean="0"/>
              <a:t>Intra-BSS PPDU Power save</a:t>
            </a:r>
          </a:p>
          <a:p>
            <a:pPr marL="0" indent="0"/>
            <a:endParaRPr lang="en-US" altLang="ko-KR" dirty="0" smtClean="0"/>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dirty="0" smtClean="0"/>
              <a:t>September</a:t>
            </a:r>
            <a:r>
              <a:rPr lang="en-US" dirty="0" smtClean="0"/>
              <a:t>, 2019</a:t>
            </a:r>
            <a:endParaRPr lang="en-GB" dirty="0"/>
          </a:p>
        </p:txBody>
      </p:sp>
    </p:spTree>
    <p:extLst>
      <p:ext uri="{BB962C8B-B14F-4D97-AF65-F5344CB8AC3E}">
        <p14:creationId xmlns:p14="http://schemas.microsoft.com/office/powerpoint/2010/main" val="7408688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Reference</a:t>
            </a:r>
            <a:endParaRPr lang="ko-KR" altLang="en-US"/>
          </a:p>
        </p:txBody>
      </p:sp>
      <p:sp>
        <p:nvSpPr>
          <p:cNvPr id="3" name="내용 개체 틀 2"/>
          <p:cNvSpPr>
            <a:spLocks noGrp="1"/>
          </p:cNvSpPr>
          <p:nvPr>
            <p:ph idx="1"/>
          </p:nvPr>
        </p:nvSpPr>
        <p:spPr/>
        <p:txBody>
          <a:bodyPr/>
          <a:lstStyle/>
          <a:p>
            <a:r>
              <a:rPr lang="en-US" altLang="ko-KR" dirty="0"/>
              <a:t>[1] </a:t>
            </a:r>
            <a:r>
              <a:rPr lang="en-US" altLang="ko-KR" dirty="0" smtClean="0"/>
              <a:t>11-18/1231r6, EHT Proposed PAR</a:t>
            </a:r>
            <a:endParaRPr lang="en-US" altLang="ko-KR" dirty="0"/>
          </a:p>
          <a:p>
            <a:r>
              <a:rPr lang="en-US" altLang="ko-KR" dirty="0"/>
              <a:t>[2] </a:t>
            </a:r>
            <a:r>
              <a:rPr lang="en-US" altLang="ko-KR" dirty="0" smtClean="0"/>
              <a:t>Draft P802.11ax D4.3</a:t>
            </a:r>
          </a:p>
          <a:p>
            <a:r>
              <a:rPr lang="en-US" altLang="ko-KR" dirty="0" smtClean="0"/>
              <a:t>[3] 11-18/1171, View </a:t>
            </a:r>
            <a:r>
              <a:rPr lang="en-US" altLang="ko-KR" dirty="0"/>
              <a:t>on EHT objectives and </a:t>
            </a:r>
            <a:r>
              <a:rPr lang="en-US" altLang="ko-KR" dirty="0" smtClean="0"/>
              <a:t>technologies</a:t>
            </a:r>
          </a:p>
          <a:p>
            <a:r>
              <a:rPr lang="en-US" altLang="ko-KR" dirty="0" smtClean="0"/>
              <a:t>[4] 11-18/1525, </a:t>
            </a:r>
            <a:r>
              <a:rPr lang="en-US" altLang="ko-KR" dirty="0"/>
              <a:t>EHT features for Multi-Band </a:t>
            </a:r>
            <a:r>
              <a:rPr lang="en-US" altLang="ko-KR" dirty="0" smtClean="0"/>
              <a:t>Operation</a:t>
            </a:r>
          </a:p>
          <a:p>
            <a:r>
              <a:rPr lang="en-US" altLang="ko-KR" dirty="0" smtClean="0"/>
              <a:t>[5] 11-18/1908, </a:t>
            </a:r>
            <a:r>
              <a:rPr lang="en-US" altLang="ko-KR" dirty="0"/>
              <a:t>Overview of Full Duplex over</a:t>
            </a:r>
            <a:br>
              <a:rPr lang="en-US" altLang="ko-KR" dirty="0"/>
            </a:br>
            <a:r>
              <a:rPr lang="en-US" altLang="ko-KR" dirty="0"/>
              <a:t>Multi- Band (FD-MB) for </a:t>
            </a:r>
            <a:r>
              <a:rPr lang="en-US" altLang="ko-KR" dirty="0" smtClean="0"/>
              <a:t>EHT</a:t>
            </a:r>
          </a:p>
          <a:p>
            <a:r>
              <a:rPr lang="en-US" altLang="ko-KR" dirty="0" smtClean="0"/>
              <a:t>[6] 11-19/773, </a:t>
            </a:r>
            <a:r>
              <a:rPr lang="en-US" altLang="ko-KR" dirty="0"/>
              <a:t>Multi-link Operation </a:t>
            </a:r>
            <a:r>
              <a:rPr lang="en-US" altLang="ko-KR" dirty="0" smtClean="0"/>
              <a:t>Framework</a:t>
            </a:r>
          </a:p>
          <a:p>
            <a:r>
              <a:rPr lang="en-US" altLang="ko-KR" dirty="0" smtClean="0"/>
              <a:t>[7] 11-19/777, </a:t>
            </a:r>
            <a:r>
              <a:rPr lang="en-US" altLang="ko-KR" dirty="0"/>
              <a:t>Performance on Multi-band Operation</a:t>
            </a:r>
            <a:endParaRPr lang="en-US" altLang="ko-KR" dirty="0" smtClean="0"/>
          </a:p>
          <a:p>
            <a:r>
              <a:rPr lang="en-US" altLang="ko-KR" dirty="0" smtClean="0"/>
              <a:t>[8] 11-19/823, Multi-Link Aggregation</a:t>
            </a:r>
            <a:endParaRPr lang="ko-KR" altLang="en-US" dirty="0"/>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dirty="0" smtClean="0"/>
              <a:t>September</a:t>
            </a:r>
            <a:r>
              <a:rPr lang="en-US" dirty="0" smtClean="0"/>
              <a:t>, 2019</a:t>
            </a:r>
            <a:endParaRPr lang="en-GB" dirty="0"/>
          </a:p>
        </p:txBody>
      </p:sp>
    </p:spTree>
    <p:extLst>
      <p:ext uri="{BB962C8B-B14F-4D97-AF65-F5344CB8AC3E}">
        <p14:creationId xmlns:p14="http://schemas.microsoft.com/office/powerpoint/2010/main" val="35189139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Straw </a:t>
            </a:r>
            <a:r>
              <a:rPr lang="en-US" altLang="ko-KR" dirty="0" smtClean="0"/>
              <a:t>Poll 1</a:t>
            </a:r>
            <a:endParaRPr lang="ko-KR" altLang="en-US"/>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dirty="0" smtClean="0"/>
              <a:t>Do you agree to add the following into the </a:t>
            </a:r>
            <a:r>
              <a:rPr lang="en-US" altLang="ko-KR" dirty="0" err="1" smtClean="0"/>
              <a:t>TGbe</a:t>
            </a:r>
            <a:r>
              <a:rPr lang="en-US" altLang="ko-KR" dirty="0" smtClean="0"/>
              <a:t> SFD?</a:t>
            </a:r>
          </a:p>
          <a:p>
            <a:pPr marL="800100" lvl="1" indent="-342900">
              <a:buFont typeface="Wingdings" panose="05000000000000000000" pitchFamily="2" charset="2"/>
              <a:buChar char="ü"/>
            </a:pPr>
            <a:r>
              <a:rPr lang="en-US" altLang="ko-KR" dirty="0" smtClean="0"/>
              <a:t>When a</a:t>
            </a:r>
            <a:r>
              <a:rPr lang="en-US" altLang="ko-KR" dirty="0" smtClean="0"/>
              <a:t>n </a:t>
            </a:r>
            <a:r>
              <a:rPr lang="en-US" altLang="ko-KR" dirty="0" smtClean="0"/>
              <a:t>EHT STA </a:t>
            </a:r>
            <a:r>
              <a:rPr lang="en-US" altLang="ko-KR" dirty="0" smtClean="0"/>
              <a:t>operating in</a:t>
            </a:r>
            <a:r>
              <a:rPr lang="en-US" altLang="ko-KR" dirty="0" smtClean="0"/>
              <a:t> multi-links wants to reduce more its power consumption, the STA </a:t>
            </a:r>
            <a:r>
              <a:rPr lang="en-US" altLang="ko-KR" dirty="0" smtClean="0"/>
              <a:t>can disable a part of multiple links </a:t>
            </a:r>
            <a:r>
              <a:rPr lang="en-US" altLang="ko-KR" dirty="0" smtClean="0"/>
              <a:t>operated </a:t>
            </a:r>
            <a:r>
              <a:rPr lang="en-US" altLang="ko-KR" dirty="0" smtClean="0"/>
              <a:t>by the STA and enable the disabled link(s</a:t>
            </a:r>
            <a:r>
              <a:rPr lang="en-US" altLang="ko-KR" dirty="0" smtClean="0"/>
              <a:t>) by using operating mode control procedure</a:t>
            </a:r>
            <a:endParaRPr lang="ko-KR" altLang="en-US"/>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smtClean="0"/>
              <a:t>September</a:t>
            </a:r>
            <a:r>
              <a:rPr lang="en-US" smtClean="0"/>
              <a:t>, </a:t>
            </a:r>
            <a:r>
              <a:rPr lang="en-US" altLang="ko-KR" smtClean="0"/>
              <a:t>2019</a:t>
            </a:r>
            <a:endParaRPr lang="en-GB" dirty="0"/>
          </a:p>
        </p:txBody>
      </p:sp>
    </p:spTree>
    <p:extLst>
      <p:ext uri="{BB962C8B-B14F-4D97-AF65-F5344CB8AC3E}">
        <p14:creationId xmlns:p14="http://schemas.microsoft.com/office/powerpoint/2010/main" val="18878796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Straw </a:t>
            </a:r>
            <a:r>
              <a:rPr lang="en-US" altLang="ko-KR" dirty="0" smtClean="0"/>
              <a:t>Poll 2</a:t>
            </a:r>
            <a:endParaRPr lang="ko-KR" altLang="en-US"/>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dirty="0" smtClean="0"/>
              <a:t>Do you agree to add the following into the </a:t>
            </a:r>
            <a:r>
              <a:rPr lang="en-US" altLang="ko-KR" dirty="0" err="1" smtClean="0"/>
              <a:t>TGbe</a:t>
            </a:r>
            <a:r>
              <a:rPr lang="en-US" altLang="ko-KR" dirty="0" smtClean="0"/>
              <a:t> SFD?</a:t>
            </a:r>
          </a:p>
          <a:p>
            <a:pPr marL="800100" lvl="1" indent="-342900">
              <a:buFont typeface="Wingdings" panose="05000000000000000000" pitchFamily="2" charset="2"/>
              <a:buChar char="ü"/>
            </a:pPr>
            <a:r>
              <a:rPr lang="en-US" altLang="ko-KR" dirty="0"/>
              <a:t>An EHT STA with multi-link capability can set up the TWT Service Periods for multiple links through </a:t>
            </a:r>
            <a:r>
              <a:rPr lang="en-US" altLang="ko-KR" dirty="0" smtClean="0"/>
              <a:t>a </a:t>
            </a:r>
            <a:r>
              <a:rPr lang="en-US" altLang="ko-KR" dirty="0"/>
              <a:t>link</a:t>
            </a:r>
            <a:endParaRPr lang="ko-KR" altLang="en-US"/>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smtClean="0"/>
              <a:t>September</a:t>
            </a:r>
            <a:r>
              <a:rPr lang="en-US" smtClean="0"/>
              <a:t>, </a:t>
            </a:r>
            <a:r>
              <a:rPr lang="en-US" altLang="ko-KR" smtClean="0"/>
              <a:t>2019</a:t>
            </a:r>
            <a:endParaRPr lang="en-GB" dirty="0"/>
          </a:p>
        </p:txBody>
      </p:sp>
    </p:spTree>
    <p:extLst>
      <p:ext uri="{BB962C8B-B14F-4D97-AF65-F5344CB8AC3E}">
        <p14:creationId xmlns:p14="http://schemas.microsoft.com/office/powerpoint/2010/main" val="22858784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Straw </a:t>
            </a:r>
            <a:r>
              <a:rPr lang="en-US" altLang="ko-KR" dirty="0" smtClean="0"/>
              <a:t>Poll 3</a:t>
            </a:r>
            <a:endParaRPr lang="ko-KR" altLang="en-US"/>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dirty="0" smtClean="0"/>
              <a:t>Do you agree to add the following into the </a:t>
            </a:r>
            <a:r>
              <a:rPr lang="en-US" altLang="ko-KR" dirty="0" err="1" smtClean="0"/>
              <a:t>TGbe</a:t>
            </a:r>
            <a:r>
              <a:rPr lang="en-US" altLang="ko-KR" dirty="0" smtClean="0"/>
              <a:t> SFD?</a:t>
            </a:r>
          </a:p>
          <a:p>
            <a:pPr marL="800100" lvl="1" indent="-342900">
              <a:buFont typeface="Wingdings" panose="05000000000000000000" pitchFamily="2" charset="2"/>
              <a:buChar char="ü"/>
            </a:pPr>
            <a:r>
              <a:rPr lang="en-US" altLang="ko-KR" dirty="0"/>
              <a:t>An EHT STA with multi-link capability can </a:t>
            </a:r>
            <a:r>
              <a:rPr lang="en-US" altLang="ko-KR" dirty="0" smtClean="0"/>
              <a:t>request to the EHT AP </a:t>
            </a:r>
            <a:r>
              <a:rPr lang="en-US" altLang="ko-KR" dirty="0"/>
              <a:t>the TWT </a:t>
            </a:r>
            <a:r>
              <a:rPr lang="en-US" altLang="ko-KR" dirty="0" smtClean="0"/>
              <a:t>Operation only through one link</a:t>
            </a:r>
            <a:endParaRPr lang="ko-KR" altLang="en-US"/>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smtClean="0"/>
              <a:t>September</a:t>
            </a:r>
            <a:r>
              <a:rPr lang="en-US" smtClean="0"/>
              <a:t>, </a:t>
            </a:r>
            <a:r>
              <a:rPr lang="en-US" altLang="ko-KR" smtClean="0"/>
              <a:t>2019</a:t>
            </a:r>
            <a:endParaRPr lang="en-GB" dirty="0"/>
          </a:p>
        </p:txBody>
      </p:sp>
    </p:spTree>
    <p:extLst>
      <p:ext uri="{BB962C8B-B14F-4D97-AF65-F5344CB8AC3E}">
        <p14:creationId xmlns:p14="http://schemas.microsoft.com/office/powerpoint/2010/main" val="8017474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Straw </a:t>
            </a:r>
            <a:r>
              <a:rPr lang="en-US" altLang="ko-KR" dirty="0" smtClean="0"/>
              <a:t>Poll 4</a:t>
            </a:r>
            <a:endParaRPr lang="ko-KR" altLang="en-US"/>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dirty="0" smtClean="0"/>
              <a:t>Do you agree to add the following into the </a:t>
            </a:r>
            <a:r>
              <a:rPr lang="en-US" altLang="ko-KR" dirty="0" err="1" smtClean="0"/>
              <a:t>TGbe</a:t>
            </a:r>
            <a:r>
              <a:rPr lang="en-US" altLang="ko-KR" dirty="0" smtClean="0"/>
              <a:t> SFD?</a:t>
            </a:r>
          </a:p>
          <a:p>
            <a:pPr marL="800100" lvl="1" indent="-342900">
              <a:buFont typeface="Wingdings" panose="05000000000000000000" pitchFamily="2" charset="2"/>
              <a:buChar char="ü"/>
            </a:pPr>
            <a:r>
              <a:rPr lang="en-US" altLang="ko-KR" dirty="0"/>
              <a:t>An EHT </a:t>
            </a:r>
            <a:r>
              <a:rPr lang="en-US" altLang="ko-KR" dirty="0" smtClean="0"/>
              <a:t>AP </a:t>
            </a:r>
            <a:r>
              <a:rPr lang="en-US" altLang="ko-KR" dirty="0"/>
              <a:t>with multi-link capability can </a:t>
            </a:r>
            <a:r>
              <a:rPr lang="en-US" altLang="ko-KR" dirty="0" smtClean="0"/>
              <a:t>request for the EHT STA to enable the disabled link of the STA</a:t>
            </a:r>
            <a:endParaRPr lang="ko-KR" altLang="en-US"/>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smtClean="0"/>
              <a:t>September</a:t>
            </a:r>
            <a:r>
              <a:rPr lang="en-US" smtClean="0"/>
              <a:t>, </a:t>
            </a:r>
            <a:r>
              <a:rPr lang="en-US" altLang="ko-KR" smtClean="0"/>
              <a:t>2019</a:t>
            </a:r>
            <a:endParaRPr lang="en-GB" dirty="0"/>
          </a:p>
        </p:txBody>
      </p:sp>
    </p:spTree>
    <p:extLst>
      <p:ext uri="{BB962C8B-B14F-4D97-AF65-F5344CB8AC3E}">
        <p14:creationId xmlns:p14="http://schemas.microsoft.com/office/powerpoint/2010/main" val="11422757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Straw </a:t>
            </a:r>
            <a:r>
              <a:rPr lang="en-US" altLang="ko-KR" dirty="0" smtClean="0"/>
              <a:t>Poll 5</a:t>
            </a:r>
            <a:endParaRPr lang="ko-KR" altLang="en-US"/>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dirty="0" smtClean="0"/>
              <a:t>Do you agree to add the following into the </a:t>
            </a:r>
            <a:r>
              <a:rPr lang="en-US" altLang="ko-KR" dirty="0" err="1" smtClean="0"/>
              <a:t>TGbe</a:t>
            </a:r>
            <a:r>
              <a:rPr lang="en-US" altLang="ko-KR" dirty="0" smtClean="0"/>
              <a:t> SFD?</a:t>
            </a:r>
          </a:p>
          <a:p>
            <a:pPr marL="800100" lvl="1" indent="-342900">
              <a:buFont typeface="Wingdings" panose="05000000000000000000" pitchFamily="2" charset="2"/>
              <a:buChar char="ü"/>
            </a:pPr>
            <a:r>
              <a:rPr lang="en-US" altLang="ko-KR" dirty="0" smtClean="0"/>
              <a:t>When an </a:t>
            </a:r>
            <a:r>
              <a:rPr lang="en-US" altLang="ko-KR" dirty="0"/>
              <a:t>EHT </a:t>
            </a:r>
            <a:r>
              <a:rPr lang="en-US" altLang="ko-KR" dirty="0" smtClean="0"/>
              <a:t>AP </a:t>
            </a:r>
            <a:r>
              <a:rPr lang="en-US" altLang="ko-KR" dirty="0"/>
              <a:t>with multi-link capability </a:t>
            </a:r>
            <a:r>
              <a:rPr lang="en-US" altLang="ko-KR" dirty="0" smtClean="0"/>
              <a:t>sends a EHT PPDU through a link, the AP can inform EHT STAs of whether other links is available or not through the EHT PPDU</a:t>
            </a:r>
          </a:p>
          <a:p>
            <a:pPr marL="1200150" lvl="2" indent="-342900">
              <a:buFont typeface="Wingdings" panose="05000000000000000000" pitchFamily="2" charset="2"/>
              <a:buChar char="ü"/>
            </a:pPr>
            <a:r>
              <a:rPr lang="en-US" altLang="ko-KR" dirty="0" smtClean="0"/>
              <a:t>The detailed method is TBD</a:t>
            </a:r>
          </a:p>
          <a:p>
            <a:pPr marL="800100" lvl="1" indent="-342900">
              <a:buFont typeface="Wingdings" panose="05000000000000000000" pitchFamily="2" charset="2"/>
              <a:buChar char="ü"/>
            </a:pPr>
            <a:endParaRPr lang="en-US" altLang="ko-KR" dirty="0" smtClean="0"/>
          </a:p>
          <a:p>
            <a:pPr marL="800100" lvl="1" indent="-342900">
              <a:buFont typeface="Wingdings" panose="05000000000000000000" pitchFamily="2" charset="2"/>
              <a:buChar char="ü"/>
            </a:pPr>
            <a:endParaRPr lang="ko-KR" altLang="en-US" dirty="0"/>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smtClean="0"/>
              <a:t>September</a:t>
            </a:r>
            <a:r>
              <a:rPr lang="en-US" smtClean="0"/>
              <a:t>, </a:t>
            </a:r>
            <a:r>
              <a:rPr lang="en-US" altLang="ko-KR" smtClean="0"/>
              <a:t>2019</a:t>
            </a:r>
            <a:endParaRPr lang="en-GB" dirty="0"/>
          </a:p>
        </p:txBody>
      </p:sp>
    </p:spTree>
    <p:extLst>
      <p:ext uri="{BB962C8B-B14F-4D97-AF65-F5344CB8AC3E}">
        <p14:creationId xmlns:p14="http://schemas.microsoft.com/office/powerpoint/2010/main" val="40800674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Straw </a:t>
            </a:r>
            <a:r>
              <a:rPr lang="en-US" altLang="ko-KR" dirty="0" smtClean="0"/>
              <a:t>Poll 6</a:t>
            </a:r>
            <a:endParaRPr lang="ko-KR" altLang="en-US"/>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dirty="0" smtClean="0"/>
              <a:t>Do you agree to add the following into the </a:t>
            </a:r>
            <a:r>
              <a:rPr lang="en-US" altLang="ko-KR" dirty="0" err="1" smtClean="0"/>
              <a:t>TGbe</a:t>
            </a:r>
            <a:r>
              <a:rPr lang="en-US" altLang="ko-KR" dirty="0" smtClean="0"/>
              <a:t> SFD?</a:t>
            </a:r>
          </a:p>
          <a:p>
            <a:pPr marL="800100" lvl="1" indent="-342900">
              <a:buFont typeface="Wingdings" panose="05000000000000000000" pitchFamily="2" charset="2"/>
              <a:buChar char="ü"/>
            </a:pPr>
            <a:r>
              <a:rPr lang="en-US" altLang="ko-KR" dirty="0" smtClean="0"/>
              <a:t>When an </a:t>
            </a:r>
            <a:r>
              <a:rPr lang="en-US" altLang="ko-KR" dirty="0"/>
              <a:t>EHT </a:t>
            </a:r>
            <a:r>
              <a:rPr lang="en-US" altLang="ko-KR" dirty="0" smtClean="0"/>
              <a:t>STA </a:t>
            </a:r>
            <a:r>
              <a:rPr lang="en-US" altLang="ko-KR" dirty="0"/>
              <a:t>with multi-link capability </a:t>
            </a:r>
            <a:r>
              <a:rPr lang="en-US" altLang="ko-KR" dirty="0" smtClean="0"/>
              <a:t>receives an EHT PPDU through a link from an EHT AP, if the other link(s) is not available by the AP, the EHT STA can disable the other link(s) until the end of the PPDU</a:t>
            </a:r>
          </a:p>
          <a:p>
            <a:pPr marL="800100" lvl="1" indent="-342900">
              <a:buFont typeface="Wingdings" panose="05000000000000000000" pitchFamily="2" charset="2"/>
              <a:buChar char="ü"/>
            </a:pPr>
            <a:endParaRPr lang="ko-KR" altLang="en-US" dirty="0"/>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18</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smtClean="0"/>
              <a:t>September</a:t>
            </a:r>
            <a:r>
              <a:rPr lang="en-US" smtClean="0"/>
              <a:t>, </a:t>
            </a:r>
            <a:r>
              <a:rPr lang="en-US" altLang="ko-KR" smtClean="0"/>
              <a:t>2019</a:t>
            </a:r>
            <a:endParaRPr lang="en-GB" dirty="0"/>
          </a:p>
        </p:txBody>
      </p:sp>
    </p:spTree>
    <p:extLst>
      <p:ext uri="{BB962C8B-B14F-4D97-AF65-F5344CB8AC3E}">
        <p14:creationId xmlns:p14="http://schemas.microsoft.com/office/powerpoint/2010/main" val="35286071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Introduction</a:t>
            </a:r>
            <a:endParaRPr lang="ko-KR" altLang="en-US"/>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dirty="0" smtClean="0"/>
              <a:t>PAR for </a:t>
            </a:r>
            <a:r>
              <a:rPr lang="en-US" altLang="ko-KR" dirty="0" err="1" smtClean="0"/>
              <a:t>TGbe</a:t>
            </a:r>
            <a:r>
              <a:rPr lang="en-US" altLang="ko-KR" dirty="0" smtClean="0"/>
              <a:t> [1] </a:t>
            </a:r>
          </a:p>
          <a:p>
            <a:pPr lvl="1">
              <a:buFont typeface="Arial" panose="020B0604020202020204" pitchFamily="34" charset="0"/>
              <a:buChar char="•"/>
            </a:pPr>
            <a:r>
              <a:rPr lang="en-GB" altLang="ko-KR" b="1" dirty="0"/>
              <a:t>5.5 Need for the Project</a:t>
            </a:r>
            <a:r>
              <a:rPr lang="en-GB" altLang="ko-KR" b="1" dirty="0" smtClean="0"/>
              <a:t>:</a:t>
            </a:r>
          </a:p>
          <a:p>
            <a:pPr lvl="2">
              <a:buFont typeface="Arial" panose="020B0604020202020204" pitchFamily="34" charset="0"/>
              <a:buChar char="•"/>
            </a:pPr>
            <a:r>
              <a:rPr lang="en-GB" altLang="ko-KR" b="1" dirty="0" smtClean="0"/>
              <a:t>…</a:t>
            </a:r>
            <a:endParaRPr lang="en-GB" altLang="ko-KR" dirty="0" smtClean="0"/>
          </a:p>
          <a:p>
            <a:pPr lvl="2">
              <a:buFont typeface="Arial" panose="020B0604020202020204" pitchFamily="34" charset="0"/>
              <a:buChar char="•"/>
            </a:pPr>
            <a:r>
              <a:rPr lang="en-GB" altLang="ko-KR" dirty="0" smtClean="0"/>
              <a:t>With </a:t>
            </a:r>
            <a:r>
              <a:rPr lang="en-GB" altLang="ko-KR" dirty="0"/>
              <a:t>the high throughput and stringent real-time delay requirements of these applications, users expect enhanced throughput, enhanced reliability, reduced latency and jitter, and </a:t>
            </a:r>
            <a:r>
              <a:rPr lang="en-GB" altLang="ko-KR" dirty="0">
                <a:solidFill>
                  <a:srgbClr val="FF0000"/>
                </a:solidFill>
              </a:rPr>
              <a:t>improved power efficiency </a:t>
            </a:r>
            <a:r>
              <a:rPr lang="en-GB" altLang="ko-KR" dirty="0"/>
              <a:t>in supporting their applications over WLAN.</a:t>
            </a:r>
            <a:endParaRPr lang="ko-KR" altLang="ko-KR"/>
          </a:p>
          <a:p>
            <a:pPr lvl="1">
              <a:buFont typeface="Arial" panose="020B0604020202020204" pitchFamily="34" charset="0"/>
              <a:buChar char="•"/>
            </a:pPr>
            <a:endParaRPr lang="en-US" altLang="ko-KR" dirty="0" smtClean="0"/>
          </a:p>
          <a:p>
            <a:pPr>
              <a:buFont typeface="Arial" panose="020B0604020202020204" pitchFamily="34" charset="0"/>
              <a:buChar char="•"/>
            </a:pPr>
            <a:r>
              <a:rPr lang="en-US" altLang="ko-KR" dirty="0" smtClean="0"/>
              <a:t>In </a:t>
            </a:r>
            <a:r>
              <a:rPr lang="en-US" altLang="ko-KR" dirty="0"/>
              <a:t>this contribution, we </a:t>
            </a:r>
            <a:r>
              <a:rPr lang="en-US" altLang="ko-KR" dirty="0" smtClean="0"/>
              <a:t>propose </a:t>
            </a:r>
            <a:r>
              <a:rPr lang="en-US" altLang="ko-KR" dirty="0"/>
              <a:t>the enhanced power saving mechanism for EHT STAs in 11be</a:t>
            </a:r>
            <a:endParaRPr lang="ko-KR" altLang="en-US"/>
          </a:p>
          <a:p>
            <a:pPr>
              <a:buFont typeface="Arial" panose="020B0604020202020204" pitchFamily="34" charset="0"/>
              <a:buChar char="•"/>
            </a:pPr>
            <a:endParaRPr lang="ko-KR" altLang="en-US" dirty="0"/>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2</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smtClean="0"/>
              <a:t>September</a:t>
            </a:r>
            <a:r>
              <a:rPr lang="en-US" smtClean="0"/>
              <a:t>, </a:t>
            </a:r>
            <a:r>
              <a:rPr lang="en-US" altLang="ko-KR" smtClean="0"/>
              <a:t>2019</a:t>
            </a:r>
            <a:endParaRPr lang="en-GB" dirty="0"/>
          </a:p>
        </p:txBody>
      </p:sp>
    </p:spTree>
    <p:extLst>
      <p:ext uri="{BB962C8B-B14F-4D97-AF65-F5344CB8AC3E}">
        <p14:creationId xmlns:p14="http://schemas.microsoft.com/office/powerpoint/2010/main" val="11429306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Background</a:t>
            </a:r>
            <a:endParaRPr lang="ko-KR" altLang="en-US"/>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sz="1600" dirty="0" smtClean="0"/>
              <a:t>Operating Mode (OM) Control in 11ax [2]</a:t>
            </a:r>
          </a:p>
          <a:p>
            <a:pPr lvl="1">
              <a:buFont typeface="Arial" panose="020B0604020202020204" pitchFamily="34" charset="0"/>
              <a:buChar char="•"/>
            </a:pPr>
            <a:r>
              <a:rPr lang="en-US" altLang="ko-KR" sz="1400" dirty="0" smtClean="0"/>
              <a:t>Non-AP STA can inform its AP of the bandwidth and number of spatial stream to receive the DL PPDU or</a:t>
            </a:r>
            <a:r>
              <a:rPr lang="ko-KR" altLang="en-US" sz="1400" smtClean="0"/>
              <a:t> </a:t>
            </a:r>
            <a:r>
              <a:rPr lang="en-US" altLang="ko-KR" sz="1400" dirty="0" smtClean="0"/>
              <a:t>transmit the UL PPDU by using OM Control field</a:t>
            </a:r>
          </a:p>
          <a:p>
            <a:pPr lvl="1">
              <a:buFont typeface="Arial" panose="020B0604020202020204" pitchFamily="34" charset="0"/>
              <a:buChar char="•"/>
            </a:pPr>
            <a:r>
              <a:rPr lang="en-US" altLang="ko-KR" sz="1400" dirty="0" smtClean="0"/>
              <a:t>AP sends DL frame to the STA based on the requested Receive Operating Mode Indication (ROMI) and allocates the UL resource to the STA based on the requested Transmit Operating Mode Indication (TOMI)</a:t>
            </a:r>
          </a:p>
          <a:p>
            <a:pPr lvl="1">
              <a:buFont typeface="Arial" panose="020B0604020202020204" pitchFamily="34" charset="0"/>
              <a:buChar char="•"/>
            </a:pPr>
            <a:r>
              <a:rPr lang="en-US" altLang="ko-KR" sz="1400" dirty="0" smtClean="0"/>
              <a:t>Example of ROMI</a:t>
            </a:r>
          </a:p>
          <a:p>
            <a:pPr lvl="1">
              <a:buFont typeface="Arial" panose="020B0604020202020204" pitchFamily="34" charset="0"/>
              <a:buChar char="•"/>
            </a:pPr>
            <a:endParaRPr lang="en-US" altLang="ko-KR" sz="1200" dirty="0" smtClean="0"/>
          </a:p>
          <a:p>
            <a:pPr lvl="1">
              <a:buFont typeface="Arial" panose="020B0604020202020204" pitchFamily="34" charset="0"/>
              <a:buChar char="•"/>
            </a:pPr>
            <a:endParaRPr lang="en-US" altLang="ko-KR" sz="1400" dirty="0"/>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dirty="0" smtClean="0"/>
              <a:t>September</a:t>
            </a:r>
            <a:r>
              <a:rPr lang="en-US" dirty="0" smtClean="0"/>
              <a:t>, 2019</a:t>
            </a:r>
            <a:endParaRPr lang="en-GB" dirty="0"/>
          </a:p>
        </p:txBody>
      </p:sp>
      <p:cxnSp>
        <p:nvCxnSpPr>
          <p:cNvPr id="10" name="직선 연결선 9"/>
          <p:cNvCxnSpPr/>
          <p:nvPr/>
        </p:nvCxnSpPr>
        <p:spPr bwMode="auto">
          <a:xfrm>
            <a:off x="1259632" y="4876325"/>
            <a:ext cx="684076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17" name="TextBox 16"/>
          <p:cNvSpPr txBox="1"/>
          <p:nvPr/>
        </p:nvSpPr>
        <p:spPr>
          <a:xfrm>
            <a:off x="912236" y="4868425"/>
            <a:ext cx="407483"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STA</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18" name="TextBox 17"/>
          <p:cNvSpPr txBox="1"/>
          <p:nvPr/>
        </p:nvSpPr>
        <p:spPr>
          <a:xfrm>
            <a:off x="912236" y="4638238"/>
            <a:ext cx="343364"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AP</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19" name="직사각형 18"/>
          <p:cNvSpPr/>
          <p:nvPr/>
        </p:nvSpPr>
        <p:spPr>
          <a:xfrm>
            <a:off x="1634324" y="4876325"/>
            <a:ext cx="937412" cy="288032"/>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dirty="0" smtClean="0">
                <a:solidFill>
                  <a:schemeClr val="tx1"/>
                </a:solidFill>
                <a:latin typeface="+mj-lt"/>
                <a:ea typeface="맑은 고딕" panose="020B0503020000020004" pitchFamily="50" charset="-127"/>
              </a:rPr>
              <a:t>UL Data</a:t>
            </a:r>
            <a:endParaRPr kumimoji="0" lang="ko-KR" altLang="en-US" sz="1000" b="0" i="0" u="none" strike="noStrike" cap="none" normalizeH="0" baseline="0" smtClean="0">
              <a:ln>
                <a:noFill/>
              </a:ln>
              <a:solidFill>
                <a:schemeClr val="tx1"/>
              </a:solidFill>
              <a:effectLst/>
              <a:latin typeface="+mj-lt"/>
              <a:ea typeface="맑은 고딕" panose="020B0503020000020004" pitchFamily="50" charset="-127"/>
            </a:endParaRPr>
          </a:p>
        </p:txBody>
      </p:sp>
      <p:sp>
        <p:nvSpPr>
          <p:cNvPr id="20" name="직사각형 19"/>
          <p:cNvSpPr/>
          <p:nvPr/>
        </p:nvSpPr>
        <p:spPr>
          <a:xfrm>
            <a:off x="2699792" y="4589220"/>
            <a:ext cx="503378" cy="288032"/>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dirty="0" smtClean="0">
                <a:solidFill>
                  <a:schemeClr val="tx1"/>
                </a:solidFill>
                <a:latin typeface="+mj-lt"/>
                <a:ea typeface="맑은 고딕" panose="020B0503020000020004" pitchFamily="50" charset="-127"/>
              </a:rPr>
              <a:t>BA</a:t>
            </a:r>
            <a:endParaRPr kumimoji="0" lang="ko-KR" altLang="en-US" sz="1000" b="0" i="0" u="none" strike="noStrike" cap="none" normalizeH="0" baseline="0" smtClean="0">
              <a:ln>
                <a:noFill/>
              </a:ln>
              <a:solidFill>
                <a:schemeClr val="tx1"/>
              </a:solidFill>
              <a:effectLst/>
              <a:latin typeface="+mj-lt"/>
              <a:ea typeface="맑은 고딕" panose="020B0503020000020004" pitchFamily="50" charset="-127"/>
            </a:endParaRPr>
          </a:p>
        </p:txBody>
      </p:sp>
      <p:sp>
        <p:nvSpPr>
          <p:cNvPr id="12" name="TextBox 11"/>
          <p:cNvSpPr txBox="1"/>
          <p:nvPr/>
        </p:nvSpPr>
        <p:spPr>
          <a:xfrm>
            <a:off x="213126" y="4123035"/>
            <a:ext cx="1197847" cy="400110"/>
          </a:xfrm>
          <a:prstGeom prst="rect">
            <a:avLst/>
          </a:prstGeom>
          <a:noFill/>
          <a:ln>
            <a:solidFill>
              <a:srgbClr val="92D050"/>
            </a:solidFill>
          </a:ln>
        </p:spPr>
        <p:txBody>
          <a:bodyPr wrap="squar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Arial" pitchFamily="34" charset="0"/>
                <a:ea typeface="돋움" pitchFamily="50" charset="-127"/>
              </a:rPr>
              <a:t>Rx NSS =2, Rx BW= 40MHz</a:t>
            </a:r>
            <a:endParaRPr kumimoji="1" lang="ko-KR" altLang="en-US" sz="1000" dirty="0" err="1" smtClean="0">
              <a:solidFill>
                <a:srgbClr val="000000"/>
              </a:solidFill>
              <a:latin typeface="Arial" pitchFamily="34" charset="0"/>
              <a:ea typeface="돋움" pitchFamily="50" charset="-127"/>
            </a:endParaRPr>
          </a:p>
        </p:txBody>
      </p:sp>
      <p:sp>
        <p:nvSpPr>
          <p:cNvPr id="13" name="모서리가 둥근 직사각형 12"/>
          <p:cNvSpPr/>
          <p:nvPr/>
        </p:nvSpPr>
        <p:spPr>
          <a:xfrm>
            <a:off x="1187624" y="5228529"/>
            <a:ext cx="446699" cy="232552"/>
          </a:xfrm>
          <a:prstGeom prst="roundRect">
            <a:avLst/>
          </a:prstGeom>
          <a:solidFill>
            <a:schemeClr val="accent1">
              <a:lumMod val="40000"/>
              <a:lumOff val="60000"/>
            </a:schemeClr>
          </a:solidFill>
          <a:ln>
            <a:no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dirty="0" smtClean="0">
                <a:ln>
                  <a:noFill/>
                </a:ln>
                <a:solidFill>
                  <a:schemeClr val="tx1"/>
                </a:solidFill>
                <a:effectLst/>
                <a:latin typeface="Times New Roman" pitchFamily="16" charset="0"/>
                <a:ea typeface="MS Gothic" charset="-128"/>
              </a:rPr>
              <a:t>RX</a:t>
            </a:r>
            <a:endParaRPr kumimoji="0" lang="ko-KR" altLang="en-US" sz="1000" b="0" i="0" u="none" strike="noStrike" cap="none" normalizeH="0" baseline="0" dirty="0" smtClean="0">
              <a:ln>
                <a:noFill/>
              </a:ln>
              <a:solidFill>
                <a:schemeClr val="tx1"/>
              </a:solidFill>
              <a:effectLst/>
              <a:latin typeface="Times New Roman" pitchFamily="16" charset="0"/>
              <a:ea typeface="MS Gothic" charset="-128"/>
            </a:endParaRPr>
          </a:p>
        </p:txBody>
      </p:sp>
      <p:sp>
        <p:nvSpPr>
          <p:cNvPr id="23" name="모서리가 둥근 직사각형 22"/>
          <p:cNvSpPr/>
          <p:nvPr/>
        </p:nvSpPr>
        <p:spPr>
          <a:xfrm>
            <a:off x="2603727" y="5228529"/>
            <a:ext cx="599443" cy="232552"/>
          </a:xfrm>
          <a:prstGeom prst="roundRect">
            <a:avLst/>
          </a:prstGeom>
          <a:solidFill>
            <a:schemeClr val="accent1">
              <a:lumMod val="40000"/>
              <a:lumOff val="60000"/>
            </a:schemeClr>
          </a:solidFill>
          <a:ln>
            <a:no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dirty="0" smtClean="0">
                <a:ln>
                  <a:noFill/>
                </a:ln>
                <a:solidFill>
                  <a:schemeClr val="tx1"/>
                </a:solidFill>
                <a:effectLst/>
                <a:latin typeface="Times New Roman" pitchFamily="16" charset="0"/>
                <a:ea typeface="MS Gothic" charset="-128"/>
              </a:rPr>
              <a:t>RX</a:t>
            </a:r>
            <a:endParaRPr kumimoji="0" lang="ko-KR" altLang="en-US" sz="1000" b="0" i="0" u="none" strike="noStrike" cap="none" normalizeH="0" baseline="0" dirty="0" smtClean="0">
              <a:ln>
                <a:noFill/>
              </a:ln>
              <a:solidFill>
                <a:schemeClr val="tx1"/>
              </a:solidFill>
              <a:effectLst/>
              <a:latin typeface="Times New Roman" pitchFamily="16" charset="0"/>
              <a:ea typeface="MS Gothic" charset="-128"/>
            </a:endParaRPr>
          </a:p>
        </p:txBody>
      </p:sp>
      <p:sp>
        <p:nvSpPr>
          <p:cNvPr id="24" name="모서리가 둥근 직사각형 23"/>
          <p:cNvSpPr/>
          <p:nvPr/>
        </p:nvSpPr>
        <p:spPr>
          <a:xfrm>
            <a:off x="3235162" y="5228529"/>
            <a:ext cx="3785110" cy="232552"/>
          </a:xfrm>
          <a:prstGeom prst="roundRect">
            <a:avLst/>
          </a:prstGeom>
          <a:solidFill>
            <a:schemeClr val="accent1">
              <a:lumMod val="40000"/>
              <a:lumOff val="60000"/>
            </a:schemeClr>
          </a:solidFill>
          <a:ln>
            <a:no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dirty="0" smtClean="0">
                <a:ln>
                  <a:noFill/>
                </a:ln>
                <a:solidFill>
                  <a:schemeClr val="tx1"/>
                </a:solidFill>
                <a:effectLst/>
                <a:latin typeface="Times New Roman" pitchFamily="16" charset="0"/>
                <a:ea typeface="MS Gothic" charset="-128"/>
              </a:rPr>
              <a:t>RX</a:t>
            </a:r>
            <a:endParaRPr kumimoji="0" lang="ko-KR" altLang="en-US" sz="1000" b="0" i="0" u="none" strike="noStrike" cap="none" normalizeH="0" baseline="0" dirty="0" smtClean="0">
              <a:ln>
                <a:noFill/>
              </a:ln>
              <a:solidFill>
                <a:schemeClr val="tx1"/>
              </a:solidFill>
              <a:effectLst/>
              <a:latin typeface="Times New Roman" pitchFamily="16" charset="0"/>
              <a:ea typeface="MS Gothic" charset="-128"/>
            </a:endParaRPr>
          </a:p>
        </p:txBody>
      </p:sp>
      <p:sp>
        <p:nvSpPr>
          <p:cNvPr id="25" name="직사각형 24"/>
          <p:cNvSpPr/>
          <p:nvPr/>
        </p:nvSpPr>
        <p:spPr>
          <a:xfrm>
            <a:off x="4551640" y="4588372"/>
            <a:ext cx="1244495" cy="288032"/>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dirty="0" smtClean="0">
                <a:solidFill>
                  <a:schemeClr val="tx1"/>
                </a:solidFill>
                <a:latin typeface="+mj-lt"/>
                <a:ea typeface="맑은 고딕" panose="020B0503020000020004" pitchFamily="50" charset="-127"/>
              </a:rPr>
              <a:t>DL Data</a:t>
            </a:r>
            <a:endParaRPr kumimoji="0" lang="ko-KR" altLang="en-US" sz="1000" b="0" i="0" u="none" strike="noStrike" cap="none" normalizeH="0" baseline="0" smtClean="0">
              <a:ln>
                <a:noFill/>
              </a:ln>
              <a:solidFill>
                <a:schemeClr val="tx1"/>
              </a:solidFill>
              <a:effectLst/>
              <a:latin typeface="+mj-lt"/>
              <a:ea typeface="맑은 고딕" panose="020B0503020000020004" pitchFamily="50" charset="-127"/>
            </a:endParaRPr>
          </a:p>
        </p:txBody>
      </p:sp>
      <p:sp>
        <p:nvSpPr>
          <p:cNvPr id="26" name="직사각형 25"/>
          <p:cNvSpPr/>
          <p:nvPr/>
        </p:nvSpPr>
        <p:spPr>
          <a:xfrm>
            <a:off x="5923333" y="4876325"/>
            <a:ext cx="503378" cy="288032"/>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dirty="0" smtClean="0">
                <a:solidFill>
                  <a:schemeClr val="tx1"/>
                </a:solidFill>
                <a:latin typeface="+mj-lt"/>
                <a:ea typeface="맑은 고딕" panose="020B0503020000020004" pitchFamily="50" charset="-127"/>
              </a:rPr>
              <a:t>BA</a:t>
            </a:r>
            <a:endParaRPr kumimoji="0" lang="ko-KR" altLang="en-US" sz="1000" b="0" i="0" u="none" strike="noStrike" cap="none" normalizeH="0" baseline="0" smtClean="0">
              <a:ln>
                <a:noFill/>
              </a:ln>
              <a:solidFill>
                <a:schemeClr val="tx1"/>
              </a:solidFill>
              <a:effectLst/>
              <a:latin typeface="+mj-lt"/>
              <a:ea typeface="맑은 고딕" panose="020B0503020000020004" pitchFamily="50" charset="-127"/>
            </a:endParaRPr>
          </a:p>
        </p:txBody>
      </p:sp>
      <p:sp>
        <p:nvSpPr>
          <p:cNvPr id="28" name="모서리가 둥근 직사각형 27"/>
          <p:cNvSpPr/>
          <p:nvPr/>
        </p:nvSpPr>
        <p:spPr>
          <a:xfrm>
            <a:off x="1651994" y="5228529"/>
            <a:ext cx="919741" cy="232552"/>
          </a:xfrm>
          <a:prstGeom prst="roundRect">
            <a:avLst/>
          </a:prstGeom>
          <a:solidFill>
            <a:srgbClr val="FFC000"/>
          </a:solidFill>
          <a:ln>
            <a:no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dirty="0" smtClean="0">
                <a:ln>
                  <a:noFill/>
                </a:ln>
                <a:solidFill>
                  <a:schemeClr val="tx1"/>
                </a:solidFill>
                <a:effectLst/>
                <a:latin typeface="Times New Roman" pitchFamily="16" charset="0"/>
                <a:ea typeface="MS Gothic" charset="-128"/>
              </a:rPr>
              <a:t>TX</a:t>
            </a:r>
            <a:endParaRPr kumimoji="0" lang="ko-KR" altLang="en-US" sz="1000" b="0" i="0" u="none" strike="noStrike" cap="none" normalizeH="0" baseline="0" dirty="0" smtClean="0">
              <a:ln>
                <a:noFill/>
              </a:ln>
              <a:solidFill>
                <a:schemeClr val="tx1"/>
              </a:solidFill>
              <a:effectLst/>
              <a:latin typeface="Times New Roman" pitchFamily="16" charset="0"/>
              <a:ea typeface="MS Gothic" charset="-128"/>
            </a:endParaRPr>
          </a:p>
        </p:txBody>
      </p:sp>
      <p:cxnSp>
        <p:nvCxnSpPr>
          <p:cNvPr id="15" name="직선 화살표 연결선 14"/>
          <p:cNvCxnSpPr>
            <a:stCxn id="12" idx="2"/>
            <a:endCxn id="17" idx="1"/>
          </p:cNvCxnSpPr>
          <p:nvPr/>
        </p:nvCxnSpPr>
        <p:spPr bwMode="auto">
          <a:xfrm>
            <a:off x="812050" y="4523145"/>
            <a:ext cx="100186" cy="468391"/>
          </a:xfrm>
          <a:prstGeom prst="straightConnector1">
            <a:avLst/>
          </a:prstGeom>
          <a:solidFill>
            <a:srgbClr val="00B8FF"/>
          </a:solidFill>
          <a:ln w="9525" cap="flat" cmpd="sng" algn="ctr">
            <a:solidFill>
              <a:srgbClr val="92D050"/>
            </a:solidFill>
            <a:prstDash val="solid"/>
            <a:round/>
            <a:headEnd type="none" w="med" len="med"/>
            <a:tailEnd type="triangle"/>
          </a:ln>
          <a:effectLst/>
        </p:spPr>
      </p:cxnSp>
      <p:cxnSp>
        <p:nvCxnSpPr>
          <p:cNvPr id="30" name="직선 화살표 연결선 29"/>
          <p:cNvCxnSpPr>
            <a:stCxn id="34" idx="3"/>
            <a:endCxn id="28" idx="2"/>
          </p:cNvCxnSpPr>
          <p:nvPr/>
        </p:nvCxnSpPr>
        <p:spPr bwMode="auto">
          <a:xfrm flipV="1">
            <a:off x="1534137" y="5461081"/>
            <a:ext cx="577728" cy="406980"/>
          </a:xfrm>
          <a:prstGeom prst="straightConnector1">
            <a:avLst/>
          </a:prstGeom>
          <a:solidFill>
            <a:srgbClr val="00B8FF"/>
          </a:solidFill>
          <a:ln w="9525" cap="flat" cmpd="sng" algn="ctr">
            <a:solidFill>
              <a:srgbClr val="92D050"/>
            </a:solidFill>
            <a:prstDash val="solid"/>
            <a:round/>
            <a:headEnd type="none" w="med" len="med"/>
            <a:tailEnd type="triangle"/>
          </a:ln>
          <a:effectLst/>
        </p:spPr>
      </p:cxnSp>
      <p:sp>
        <p:nvSpPr>
          <p:cNvPr id="34" name="TextBox 33"/>
          <p:cNvSpPr txBox="1"/>
          <p:nvPr/>
        </p:nvSpPr>
        <p:spPr>
          <a:xfrm>
            <a:off x="336290" y="5591062"/>
            <a:ext cx="1197847" cy="553998"/>
          </a:xfrm>
          <a:prstGeom prst="rect">
            <a:avLst/>
          </a:prstGeom>
          <a:noFill/>
          <a:ln>
            <a:noFill/>
          </a:ln>
        </p:spPr>
        <p:txBody>
          <a:bodyPr wrap="squar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Arial" pitchFamily="34" charset="0"/>
                <a:ea typeface="돋움" pitchFamily="50" charset="-127"/>
              </a:rPr>
              <a:t>STA requests new Rx NSS=1, Rx BW=20MHz</a:t>
            </a:r>
            <a:endParaRPr kumimoji="1" lang="ko-KR" altLang="en-US" sz="1000" dirty="0" err="1" smtClean="0">
              <a:solidFill>
                <a:srgbClr val="000000"/>
              </a:solidFill>
              <a:latin typeface="Arial" pitchFamily="34" charset="0"/>
              <a:ea typeface="돋움" pitchFamily="50" charset="-127"/>
            </a:endParaRPr>
          </a:p>
        </p:txBody>
      </p:sp>
      <p:cxnSp>
        <p:nvCxnSpPr>
          <p:cNvPr id="35" name="직선 화살표 연결선 34"/>
          <p:cNvCxnSpPr>
            <a:stCxn id="23" idx="2"/>
            <a:endCxn id="37" idx="1"/>
          </p:cNvCxnSpPr>
          <p:nvPr/>
        </p:nvCxnSpPr>
        <p:spPr bwMode="auto">
          <a:xfrm>
            <a:off x="2903449" y="5461081"/>
            <a:ext cx="331713" cy="709599"/>
          </a:xfrm>
          <a:prstGeom prst="straightConnector1">
            <a:avLst/>
          </a:prstGeom>
          <a:solidFill>
            <a:srgbClr val="00B8FF"/>
          </a:solidFill>
          <a:ln w="9525" cap="flat" cmpd="sng" algn="ctr">
            <a:solidFill>
              <a:srgbClr val="92D050"/>
            </a:solidFill>
            <a:prstDash val="solid"/>
            <a:round/>
            <a:headEnd type="none" w="med" len="med"/>
            <a:tailEnd type="triangle"/>
          </a:ln>
          <a:effectLst/>
        </p:spPr>
      </p:cxnSp>
      <p:sp>
        <p:nvSpPr>
          <p:cNvPr id="37" name="TextBox 36"/>
          <p:cNvSpPr txBox="1"/>
          <p:nvPr/>
        </p:nvSpPr>
        <p:spPr>
          <a:xfrm>
            <a:off x="3235162" y="5970625"/>
            <a:ext cx="1840894" cy="400110"/>
          </a:xfrm>
          <a:prstGeom prst="rect">
            <a:avLst/>
          </a:prstGeom>
          <a:noFill/>
          <a:ln>
            <a:noFill/>
          </a:ln>
        </p:spPr>
        <p:txBody>
          <a:bodyPr wrap="squar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Arial" pitchFamily="34" charset="0"/>
                <a:ea typeface="돋움" pitchFamily="50" charset="-127"/>
              </a:rPr>
              <a:t>STA receives BA using </a:t>
            </a:r>
          </a:p>
          <a:p>
            <a:pPr algn="ctr" defTabSz="914400" eaLnBrk="1" latinLnBrk="1" hangingPunct="1">
              <a:buClrTx/>
              <a:buSzTx/>
              <a:buFontTx/>
              <a:buNone/>
            </a:pPr>
            <a:r>
              <a:rPr kumimoji="1" lang="en-US" altLang="ko-KR" sz="1000" dirty="0" smtClean="0">
                <a:solidFill>
                  <a:srgbClr val="000000"/>
                </a:solidFill>
                <a:latin typeface="Arial" pitchFamily="34" charset="0"/>
                <a:ea typeface="돋움" pitchFamily="50" charset="-127"/>
              </a:rPr>
              <a:t>Rx NSS=2, Rx BW=40MHz</a:t>
            </a:r>
            <a:endParaRPr kumimoji="1" lang="ko-KR" altLang="en-US" sz="1000" dirty="0" err="1" smtClean="0">
              <a:solidFill>
                <a:srgbClr val="000000"/>
              </a:solidFill>
              <a:latin typeface="Arial" pitchFamily="34" charset="0"/>
              <a:ea typeface="돋움" pitchFamily="50" charset="-127"/>
            </a:endParaRPr>
          </a:p>
        </p:txBody>
      </p:sp>
      <p:sp>
        <p:nvSpPr>
          <p:cNvPr id="39" name="TextBox 38"/>
          <p:cNvSpPr txBox="1"/>
          <p:nvPr/>
        </p:nvSpPr>
        <p:spPr>
          <a:xfrm>
            <a:off x="4270375" y="5461081"/>
            <a:ext cx="1817082" cy="246221"/>
          </a:xfrm>
          <a:prstGeom prst="rect">
            <a:avLst/>
          </a:prstGeom>
          <a:noFill/>
          <a:ln>
            <a:noFill/>
          </a:ln>
        </p:spPr>
        <p:txBody>
          <a:bodyPr wrap="squar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Arial" pitchFamily="34" charset="0"/>
                <a:ea typeface="돋움" pitchFamily="50" charset="-127"/>
              </a:rPr>
              <a:t>Rx NSS=1, Rx BW=20MHz</a:t>
            </a:r>
            <a:endParaRPr kumimoji="1" lang="ko-KR" altLang="en-US" sz="1000" dirty="0" err="1" smtClean="0">
              <a:solidFill>
                <a:srgbClr val="000000"/>
              </a:solidFill>
              <a:latin typeface="Arial" pitchFamily="34" charset="0"/>
              <a:ea typeface="돋움" pitchFamily="50" charset="-127"/>
            </a:endParaRPr>
          </a:p>
        </p:txBody>
      </p:sp>
      <p:sp>
        <p:nvSpPr>
          <p:cNvPr id="46" name="TextBox 45"/>
          <p:cNvSpPr txBox="1"/>
          <p:nvPr/>
        </p:nvSpPr>
        <p:spPr>
          <a:xfrm>
            <a:off x="2445485" y="4853950"/>
            <a:ext cx="1197847" cy="246221"/>
          </a:xfrm>
          <a:prstGeom prst="rect">
            <a:avLst/>
          </a:prstGeom>
          <a:noFill/>
          <a:ln>
            <a:noFill/>
          </a:ln>
        </p:spPr>
        <p:txBody>
          <a:bodyPr wrap="square" rtlCol="0" anchor="t" anchorCtr="0">
            <a:spAutoFit/>
          </a:bodyPr>
          <a:lstStyle/>
          <a:p>
            <a:pPr algn="ctr" defTabSz="914400" eaLnBrk="1" latinLnBrk="1" hangingPunct="1">
              <a:buClrTx/>
              <a:buSzTx/>
              <a:buFontTx/>
              <a:buNone/>
            </a:pPr>
            <a:r>
              <a:rPr kumimoji="1" lang="en-US" altLang="ko-KR" sz="1000" i="1" dirty="0" smtClean="0">
                <a:solidFill>
                  <a:srgbClr val="000000"/>
                </a:solidFill>
                <a:latin typeface="Arial" pitchFamily="34" charset="0"/>
                <a:ea typeface="돋움" pitchFamily="50" charset="-127"/>
              </a:rPr>
              <a:t>Accept</a:t>
            </a:r>
            <a:endParaRPr kumimoji="1" lang="ko-KR" altLang="en-US" sz="1000" i="1" dirty="0" err="1" smtClean="0">
              <a:solidFill>
                <a:srgbClr val="000000"/>
              </a:solidFill>
              <a:latin typeface="Arial" pitchFamily="34" charset="0"/>
              <a:ea typeface="돋움" pitchFamily="50" charset="-127"/>
            </a:endParaRPr>
          </a:p>
        </p:txBody>
      </p:sp>
      <p:sp>
        <p:nvSpPr>
          <p:cNvPr id="47" name="TextBox 46"/>
          <p:cNvSpPr txBox="1"/>
          <p:nvPr/>
        </p:nvSpPr>
        <p:spPr>
          <a:xfrm>
            <a:off x="5506264" y="4005064"/>
            <a:ext cx="1840894" cy="553998"/>
          </a:xfrm>
          <a:prstGeom prst="rect">
            <a:avLst/>
          </a:prstGeom>
          <a:noFill/>
          <a:ln>
            <a:noFill/>
          </a:ln>
        </p:spPr>
        <p:txBody>
          <a:bodyPr wrap="squar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Arial" pitchFamily="34" charset="0"/>
                <a:ea typeface="돋움" pitchFamily="50" charset="-127"/>
              </a:rPr>
              <a:t>AP sends DL Data with new changed Rx values</a:t>
            </a:r>
          </a:p>
          <a:p>
            <a:pPr algn="ctr" defTabSz="914400" eaLnBrk="1" latinLnBrk="1" hangingPunct="1">
              <a:buClrTx/>
              <a:buSzTx/>
              <a:buFontTx/>
              <a:buNone/>
            </a:pPr>
            <a:r>
              <a:rPr kumimoji="1" lang="en-US" altLang="ko-KR" sz="1000" dirty="0" smtClean="0">
                <a:solidFill>
                  <a:srgbClr val="000000"/>
                </a:solidFill>
                <a:latin typeface="Arial" pitchFamily="34" charset="0"/>
                <a:ea typeface="돋움" pitchFamily="50" charset="-127"/>
              </a:rPr>
              <a:t> (Rx NSS=1, Rx BW=20MHz)</a:t>
            </a:r>
            <a:endParaRPr kumimoji="1" lang="ko-KR" altLang="en-US" sz="1000" dirty="0" err="1" smtClean="0">
              <a:solidFill>
                <a:srgbClr val="000000"/>
              </a:solidFill>
              <a:latin typeface="Arial" pitchFamily="34" charset="0"/>
              <a:ea typeface="돋움" pitchFamily="50" charset="-127"/>
            </a:endParaRPr>
          </a:p>
        </p:txBody>
      </p:sp>
      <p:cxnSp>
        <p:nvCxnSpPr>
          <p:cNvPr id="49" name="직선 화살표 연결선 48"/>
          <p:cNvCxnSpPr>
            <a:stCxn id="47" idx="1"/>
            <a:endCxn id="25" idx="0"/>
          </p:cNvCxnSpPr>
          <p:nvPr/>
        </p:nvCxnSpPr>
        <p:spPr bwMode="auto">
          <a:xfrm flipH="1">
            <a:off x="5173888" y="4282063"/>
            <a:ext cx="332376" cy="306309"/>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3511684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Background</a:t>
            </a:r>
            <a:endParaRPr lang="ko-KR" altLang="en-US"/>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sz="1600" dirty="0" smtClean="0"/>
              <a:t>TWT operation in 11ax [2]</a:t>
            </a:r>
          </a:p>
          <a:p>
            <a:pPr lvl="1">
              <a:buFont typeface="Arial" panose="020B0604020202020204" pitchFamily="34" charset="0"/>
              <a:buChar char="•"/>
            </a:pPr>
            <a:r>
              <a:rPr lang="en-US" altLang="ko-KR" sz="1400" dirty="0" smtClean="0"/>
              <a:t>Individual TWT: Non-AP STA wakes up every TWT service period negotiated with TWT REQ&amp;RSP and sends/receives the frames with the associated AP</a:t>
            </a:r>
          </a:p>
          <a:p>
            <a:pPr lvl="2">
              <a:buFont typeface="Arial" panose="020B0604020202020204" pitchFamily="34" charset="0"/>
              <a:buChar char="•"/>
            </a:pPr>
            <a:r>
              <a:rPr lang="en-US" altLang="ko-KR" sz="1200" dirty="0" smtClean="0"/>
              <a:t>The STA can enter the doze state until its TWT SP</a:t>
            </a:r>
          </a:p>
          <a:p>
            <a:pPr lvl="1">
              <a:buFont typeface="Arial" panose="020B0604020202020204" pitchFamily="34" charset="0"/>
              <a:buChar char="•"/>
            </a:pPr>
            <a:endParaRPr lang="en-US" altLang="ko-KR" sz="1400" dirty="0" smtClean="0"/>
          </a:p>
          <a:p>
            <a:pPr lvl="1">
              <a:buFont typeface="Arial" panose="020B0604020202020204" pitchFamily="34" charset="0"/>
              <a:buChar char="•"/>
            </a:pPr>
            <a:endParaRPr lang="en-US" altLang="ko-KR" sz="1400" dirty="0" smtClean="0"/>
          </a:p>
          <a:p>
            <a:pPr lvl="1">
              <a:buFont typeface="Arial" panose="020B0604020202020204" pitchFamily="34" charset="0"/>
              <a:buChar char="•"/>
            </a:pPr>
            <a:endParaRPr lang="en-US" altLang="ko-KR" sz="1400" dirty="0"/>
          </a:p>
          <a:p>
            <a:pPr lvl="1">
              <a:buFont typeface="Arial" panose="020B0604020202020204" pitchFamily="34" charset="0"/>
              <a:buChar char="•"/>
            </a:pPr>
            <a:endParaRPr lang="en-US" altLang="ko-KR" sz="1400" dirty="0"/>
          </a:p>
          <a:p>
            <a:pPr lvl="1">
              <a:buFont typeface="Arial" panose="020B0604020202020204" pitchFamily="34" charset="0"/>
              <a:buChar char="•"/>
            </a:pPr>
            <a:endParaRPr lang="en-US" altLang="ko-KR" sz="1400" dirty="0" smtClean="0"/>
          </a:p>
          <a:p>
            <a:pPr lvl="1">
              <a:buFont typeface="Arial" panose="020B0604020202020204" pitchFamily="34" charset="0"/>
              <a:buChar char="•"/>
            </a:pPr>
            <a:r>
              <a:rPr lang="en-US" altLang="ko-KR" sz="1400" dirty="0" smtClean="0"/>
              <a:t>Broadcast TWT: Non-AP STA obtains the TWT information from the received Beacon </a:t>
            </a:r>
            <a:r>
              <a:rPr lang="en-US" altLang="ko-KR" sz="1400" dirty="0"/>
              <a:t>every its TBTT negotiated with TWT REQ&amp;RSP </a:t>
            </a:r>
            <a:endParaRPr lang="en-US" altLang="ko-KR" sz="1400" dirty="0" smtClean="0"/>
          </a:p>
          <a:p>
            <a:pPr lvl="2">
              <a:buFont typeface="Arial" panose="020B0604020202020204" pitchFamily="34" charset="0"/>
              <a:buChar char="•"/>
            </a:pPr>
            <a:r>
              <a:rPr lang="en-US" altLang="ko-KR" sz="1200" dirty="0" smtClean="0"/>
              <a:t>The STA can enter the doze state until the TBTT or its TWT service period</a:t>
            </a:r>
            <a:endParaRPr lang="ko-KR" altLang="en-US" sz="1200" dirty="0"/>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dirty="0" smtClean="0"/>
              <a:t>September</a:t>
            </a:r>
            <a:r>
              <a:rPr lang="en-US" dirty="0" smtClean="0"/>
              <a:t>, 2019</a:t>
            </a:r>
            <a:endParaRPr lang="en-GB" dirty="0"/>
          </a:p>
        </p:txBody>
      </p:sp>
      <p:pic>
        <p:nvPicPr>
          <p:cNvPr id="10" name="그림 9"/>
          <p:cNvPicPr>
            <a:picLocks noChangeAspect="1"/>
          </p:cNvPicPr>
          <p:nvPr/>
        </p:nvPicPr>
        <p:blipFill>
          <a:blip r:embed="rId2"/>
          <a:stretch>
            <a:fillRect/>
          </a:stretch>
        </p:blipFill>
        <p:spPr>
          <a:xfrm>
            <a:off x="1572680" y="5220986"/>
            <a:ext cx="5544616" cy="1619074"/>
          </a:xfrm>
          <a:prstGeom prst="rect">
            <a:avLst/>
          </a:prstGeom>
        </p:spPr>
      </p:pic>
      <p:cxnSp>
        <p:nvCxnSpPr>
          <p:cNvPr id="12" name="직선 연결선 11"/>
          <p:cNvCxnSpPr/>
          <p:nvPr/>
        </p:nvCxnSpPr>
        <p:spPr bwMode="auto">
          <a:xfrm>
            <a:off x="972902" y="4397472"/>
            <a:ext cx="7272808"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3" name="직선 연결선 12"/>
          <p:cNvCxnSpPr/>
          <p:nvPr/>
        </p:nvCxnSpPr>
        <p:spPr bwMode="auto">
          <a:xfrm>
            <a:off x="972902" y="3749400"/>
            <a:ext cx="7272808"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14" name="직사각형 13"/>
          <p:cNvSpPr/>
          <p:nvPr/>
        </p:nvSpPr>
        <p:spPr>
          <a:xfrm rot="16200000">
            <a:off x="917594" y="3983426"/>
            <a:ext cx="576064" cy="252028"/>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800" b="0" i="0" u="none" strike="noStrike" cap="none" normalizeH="0" baseline="0" dirty="0" smtClean="0">
                <a:ln>
                  <a:noFill/>
                </a:ln>
                <a:solidFill>
                  <a:schemeClr val="tx1"/>
                </a:solidFill>
                <a:effectLst/>
                <a:latin typeface="+mj-lt"/>
                <a:ea typeface="맑은 고딕" panose="020B0503020000020004" pitchFamily="50" charset="-127"/>
              </a:rPr>
              <a:t>TWT </a:t>
            </a:r>
            <a:r>
              <a:rPr kumimoji="0" lang="en-US" altLang="ko-KR" sz="800" b="0" i="0" u="none" strike="noStrike" cap="none" normalizeH="0" baseline="0" dirty="0" err="1" smtClean="0">
                <a:ln>
                  <a:noFill/>
                </a:ln>
                <a:solidFill>
                  <a:schemeClr val="tx1"/>
                </a:solidFill>
                <a:effectLst/>
                <a:latin typeface="+mj-lt"/>
                <a:ea typeface="맑은 고딕" panose="020B0503020000020004" pitchFamily="50" charset="-127"/>
              </a:rPr>
              <a:t>req</a:t>
            </a:r>
            <a:endParaRPr kumimoji="0" lang="ko-KR" altLang="en-US" sz="800" b="0" i="0" u="none" strike="noStrike" cap="none" normalizeH="0" baseline="0" smtClean="0">
              <a:ln>
                <a:noFill/>
              </a:ln>
              <a:solidFill>
                <a:schemeClr val="tx1"/>
              </a:solidFill>
              <a:effectLst/>
              <a:latin typeface="+mj-lt"/>
              <a:ea typeface="맑은 고딕" panose="020B0503020000020004" pitchFamily="50" charset="-127"/>
            </a:endParaRPr>
          </a:p>
        </p:txBody>
      </p:sp>
      <p:sp>
        <p:nvSpPr>
          <p:cNvPr id="15" name="직사각형 14"/>
          <p:cNvSpPr/>
          <p:nvPr/>
        </p:nvSpPr>
        <p:spPr>
          <a:xfrm rot="16200000">
            <a:off x="1346291" y="3331579"/>
            <a:ext cx="576064" cy="252028"/>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800" b="0" i="0" u="none" strike="noStrike" cap="none" normalizeH="0" baseline="0" dirty="0" smtClean="0">
                <a:ln>
                  <a:noFill/>
                </a:ln>
                <a:solidFill>
                  <a:schemeClr val="tx1"/>
                </a:solidFill>
                <a:effectLst/>
                <a:latin typeface="+mj-lt"/>
                <a:ea typeface="맑은 고딕" panose="020B0503020000020004" pitchFamily="50" charset="-127"/>
              </a:rPr>
              <a:t>TWT </a:t>
            </a:r>
            <a:r>
              <a:rPr kumimoji="0" lang="en-US" altLang="ko-KR" sz="800" b="0" i="0" u="none" strike="noStrike" cap="none" normalizeH="0" baseline="0" dirty="0" err="1" smtClean="0">
                <a:ln>
                  <a:noFill/>
                </a:ln>
                <a:solidFill>
                  <a:schemeClr val="tx1"/>
                </a:solidFill>
                <a:effectLst/>
                <a:latin typeface="+mj-lt"/>
                <a:ea typeface="맑은 고딕" panose="020B0503020000020004" pitchFamily="50" charset="-127"/>
              </a:rPr>
              <a:t>rsp</a:t>
            </a:r>
            <a:endParaRPr kumimoji="0" lang="ko-KR" altLang="en-US" sz="800" b="0" i="0" u="none" strike="noStrike" cap="none" normalizeH="0" baseline="0" smtClean="0">
              <a:ln>
                <a:noFill/>
              </a:ln>
              <a:solidFill>
                <a:schemeClr val="tx1"/>
              </a:solidFill>
              <a:effectLst/>
              <a:latin typeface="+mj-lt"/>
              <a:ea typeface="맑은 고딕" panose="020B0503020000020004" pitchFamily="50" charset="-127"/>
            </a:endParaRPr>
          </a:p>
        </p:txBody>
      </p:sp>
      <p:cxnSp>
        <p:nvCxnSpPr>
          <p:cNvPr id="17" name="직선 화살표 연결선 16"/>
          <p:cNvCxnSpPr/>
          <p:nvPr/>
        </p:nvCxnSpPr>
        <p:spPr bwMode="auto">
          <a:xfrm>
            <a:off x="3635896" y="3203533"/>
            <a:ext cx="2952328" cy="0"/>
          </a:xfrm>
          <a:prstGeom prst="straightConnector1">
            <a:avLst/>
          </a:prstGeom>
          <a:solidFill>
            <a:srgbClr val="00B8FF"/>
          </a:solidFill>
          <a:ln w="9525" cap="flat" cmpd="sng" algn="ctr">
            <a:solidFill>
              <a:schemeClr val="tx1"/>
            </a:solidFill>
            <a:prstDash val="solid"/>
            <a:round/>
            <a:headEnd type="triangle" w="med" len="med"/>
            <a:tailEnd type="triangle" w="med" len="med"/>
          </a:ln>
          <a:effectLst/>
        </p:spPr>
      </p:cxnSp>
      <p:sp>
        <p:nvSpPr>
          <p:cNvPr id="18" name="TextBox 17"/>
          <p:cNvSpPr txBox="1"/>
          <p:nvPr/>
        </p:nvSpPr>
        <p:spPr>
          <a:xfrm>
            <a:off x="4478364" y="2957312"/>
            <a:ext cx="668773"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Arial" pitchFamily="34" charset="0"/>
                <a:ea typeface="돋움" pitchFamily="50" charset="-127"/>
              </a:rPr>
              <a:t>TWT SP</a:t>
            </a:r>
            <a:endParaRPr kumimoji="1" lang="ko-KR" altLang="en-US" sz="1000" dirty="0" err="1" smtClean="0">
              <a:solidFill>
                <a:srgbClr val="000000"/>
              </a:solidFill>
              <a:latin typeface="Arial" pitchFamily="34" charset="0"/>
              <a:ea typeface="돋움" pitchFamily="50" charset="-127"/>
            </a:endParaRPr>
          </a:p>
        </p:txBody>
      </p:sp>
      <p:sp>
        <p:nvSpPr>
          <p:cNvPr id="19" name="TextBox 18"/>
          <p:cNvSpPr txBox="1"/>
          <p:nvPr/>
        </p:nvSpPr>
        <p:spPr>
          <a:xfrm>
            <a:off x="329052" y="4253456"/>
            <a:ext cx="68640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STA(1..n)</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20" name="TextBox 19"/>
          <p:cNvSpPr txBox="1"/>
          <p:nvPr/>
        </p:nvSpPr>
        <p:spPr>
          <a:xfrm>
            <a:off x="472015" y="3629413"/>
            <a:ext cx="343364"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AP</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21" name="직사각형 20"/>
          <p:cNvSpPr/>
          <p:nvPr/>
        </p:nvSpPr>
        <p:spPr>
          <a:xfrm rot="16200000">
            <a:off x="3685672" y="3369470"/>
            <a:ext cx="500281" cy="252028"/>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800" b="0" i="0" u="none" strike="noStrike" cap="none" normalizeH="0" baseline="0" dirty="0" smtClean="0">
                <a:ln>
                  <a:noFill/>
                </a:ln>
                <a:solidFill>
                  <a:schemeClr val="tx1"/>
                </a:solidFill>
                <a:effectLst/>
                <a:latin typeface="+mj-lt"/>
                <a:ea typeface="맑은 고딕" panose="020B0503020000020004" pitchFamily="50" charset="-127"/>
              </a:rPr>
              <a:t>Trigger</a:t>
            </a:r>
            <a:endParaRPr kumimoji="0" lang="ko-KR" altLang="en-US" sz="800" b="0" i="0" u="none" strike="noStrike" cap="none" normalizeH="0" baseline="0" smtClean="0">
              <a:ln>
                <a:noFill/>
              </a:ln>
              <a:solidFill>
                <a:schemeClr val="tx1"/>
              </a:solidFill>
              <a:effectLst/>
              <a:latin typeface="+mj-lt"/>
              <a:ea typeface="맑은 고딕" panose="020B0503020000020004" pitchFamily="50" charset="-127"/>
            </a:endParaRPr>
          </a:p>
        </p:txBody>
      </p:sp>
      <p:sp>
        <p:nvSpPr>
          <p:cNvPr id="22" name="직사각형 21"/>
          <p:cNvSpPr/>
          <p:nvPr/>
        </p:nvSpPr>
        <p:spPr>
          <a:xfrm rot="16200000">
            <a:off x="4118156" y="4014903"/>
            <a:ext cx="500281" cy="252028"/>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800" b="0" i="0" u="none" strike="noStrike" cap="none" normalizeH="0" baseline="0" dirty="0" smtClean="0">
                <a:ln>
                  <a:noFill/>
                </a:ln>
                <a:solidFill>
                  <a:schemeClr val="tx1"/>
                </a:solidFill>
                <a:effectLst/>
                <a:latin typeface="+mj-lt"/>
                <a:ea typeface="맑은 고딕" panose="020B0503020000020004" pitchFamily="50" charset="-127"/>
              </a:rPr>
              <a:t>PS-Poll</a:t>
            </a:r>
            <a:endParaRPr kumimoji="0" lang="ko-KR" altLang="en-US" sz="800" b="0" i="0" u="none" strike="noStrike" cap="none" normalizeH="0" baseline="0" smtClean="0">
              <a:ln>
                <a:noFill/>
              </a:ln>
              <a:solidFill>
                <a:schemeClr val="tx1"/>
              </a:solidFill>
              <a:effectLst/>
              <a:latin typeface="+mj-lt"/>
              <a:ea typeface="맑은 고딕" panose="020B0503020000020004" pitchFamily="50" charset="-127"/>
            </a:endParaRPr>
          </a:p>
        </p:txBody>
      </p:sp>
      <p:sp>
        <p:nvSpPr>
          <p:cNvPr id="23" name="직사각형 22"/>
          <p:cNvSpPr/>
          <p:nvPr/>
        </p:nvSpPr>
        <p:spPr>
          <a:xfrm rot="16200000">
            <a:off x="4411869" y="3369469"/>
            <a:ext cx="500281" cy="252028"/>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800" b="0" i="0" u="none" strike="noStrike" cap="none" normalizeH="0" baseline="0" dirty="0" smtClean="0">
                <a:ln>
                  <a:noFill/>
                </a:ln>
                <a:solidFill>
                  <a:schemeClr val="tx1"/>
                </a:solidFill>
                <a:effectLst/>
                <a:latin typeface="+mj-lt"/>
                <a:ea typeface="맑은 고딕" panose="020B0503020000020004" pitchFamily="50" charset="-127"/>
              </a:rPr>
              <a:t>M-BA</a:t>
            </a:r>
            <a:endParaRPr kumimoji="0" lang="ko-KR" altLang="en-US" sz="800" b="0" i="0" u="none" strike="noStrike" cap="none" normalizeH="0" baseline="0" smtClean="0">
              <a:ln>
                <a:noFill/>
              </a:ln>
              <a:solidFill>
                <a:schemeClr val="tx1"/>
              </a:solidFill>
              <a:effectLst/>
              <a:latin typeface="+mj-lt"/>
              <a:ea typeface="맑은 고딕" panose="020B0503020000020004" pitchFamily="50" charset="-127"/>
            </a:endParaRPr>
          </a:p>
        </p:txBody>
      </p:sp>
      <p:sp>
        <p:nvSpPr>
          <p:cNvPr id="24" name="직사각형 23"/>
          <p:cNvSpPr/>
          <p:nvPr/>
        </p:nvSpPr>
        <p:spPr>
          <a:xfrm>
            <a:off x="5164819" y="3245341"/>
            <a:ext cx="946469" cy="500283"/>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800" b="0" i="0" u="none" strike="noStrike" cap="none" normalizeH="0" baseline="0" dirty="0" smtClean="0">
                <a:ln>
                  <a:noFill/>
                </a:ln>
                <a:solidFill>
                  <a:schemeClr val="tx1"/>
                </a:solidFill>
                <a:effectLst/>
                <a:latin typeface="+mj-lt"/>
                <a:ea typeface="맑은 고딕" panose="020B0503020000020004" pitchFamily="50" charset="-127"/>
              </a:rPr>
              <a:t>DL MU PPDU</a:t>
            </a:r>
            <a:endParaRPr kumimoji="0" lang="ko-KR" altLang="en-US" sz="800" b="0" i="0" u="none" strike="noStrike" cap="none" normalizeH="0" baseline="0" smtClean="0">
              <a:ln>
                <a:noFill/>
              </a:ln>
              <a:solidFill>
                <a:schemeClr val="tx1"/>
              </a:solidFill>
              <a:effectLst/>
              <a:latin typeface="+mj-lt"/>
              <a:ea typeface="맑은 고딕" panose="020B0503020000020004" pitchFamily="50" charset="-127"/>
            </a:endParaRPr>
          </a:p>
        </p:txBody>
      </p:sp>
      <p:sp>
        <p:nvSpPr>
          <p:cNvPr id="26" name="직사각형 25"/>
          <p:cNvSpPr/>
          <p:nvPr/>
        </p:nvSpPr>
        <p:spPr>
          <a:xfrm rot="16200000">
            <a:off x="6099308" y="4014903"/>
            <a:ext cx="500281" cy="252028"/>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800" b="0" i="0" u="none" strike="noStrike" cap="none" normalizeH="0" baseline="0" dirty="0" smtClean="0">
                <a:ln>
                  <a:noFill/>
                </a:ln>
                <a:solidFill>
                  <a:schemeClr val="tx1"/>
                </a:solidFill>
                <a:effectLst/>
                <a:latin typeface="+mj-lt"/>
                <a:ea typeface="맑은 고딕" panose="020B0503020000020004" pitchFamily="50" charset="-127"/>
              </a:rPr>
              <a:t>BA</a:t>
            </a:r>
            <a:endParaRPr kumimoji="0" lang="ko-KR" altLang="en-US" sz="800" b="0" i="0" u="none" strike="noStrike" cap="none" normalizeH="0" baseline="0" smtClean="0">
              <a:ln>
                <a:noFill/>
              </a:ln>
              <a:solidFill>
                <a:schemeClr val="tx1"/>
              </a:solidFill>
              <a:effectLst/>
              <a:latin typeface="+mj-lt"/>
              <a:ea typeface="맑은 고딕" panose="020B0503020000020004" pitchFamily="50" charset="-127"/>
            </a:endParaRPr>
          </a:p>
        </p:txBody>
      </p:sp>
      <p:cxnSp>
        <p:nvCxnSpPr>
          <p:cNvPr id="28" name="직선 화살표 연결선 27"/>
          <p:cNvCxnSpPr/>
          <p:nvPr/>
        </p:nvCxnSpPr>
        <p:spPr bwMode="auto">
          <a:xfrm>
            <a:off x="1835696" y="4392750"/>
            <a:ext cx="1800200" cy="0"/>
          </a:xfrm>
          <a:prstGeom prst="straightConnector1">
            <a:avLst/>
          </a:prstGeom>
          <a:solidFill>
            <a:srgbClr val="00B8FF"/>
          </a:solidFill>
          <a:ln w="9525" cap="flat" cmpd="sng" algn="ctr">
            <a:solidFill>
              <a:schemeClr val="tx1"/>
            </a:solidFill>
            <a:prstDash val="solid"/>
            <a:round/>
            <a:headEnd type="triangle" w="med" len="med"/>
            <a:tailEnd type="triangle" w="med" len="med"/>
          </a:ln>
          <a:effectLst/>
        </p:spPr>
      </p:cxnSp>
      <p:sp>
        <p:nvSpPr>
          <p:cNvPr id="29" name="TextBox 28"/>
          <p:cNvSpPr txBox="1"/>
          <p:nvPr/>
        </p:nvSpPr>
        <p:spPr>
          <a:xfrm>
            <a:off x="2476950" y="4147880"/>
            <a:ext cx="481222"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Doze</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Tree>
    <p:extLst>
      <p:ext uri="{BB962C8B-B14F-4D97-AF65-F5344CB8AC3E}">
        <p14:creationId xmlns:p14="http://schemas.microsoft.com/office/powerpoint/2010/main" val="3037260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Background</a:t>
            </a:r>
            <a:endParaRPr lang="ko-KR" altLang="en-US"/>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sz="1600" dirty="0" smtClean="0"/>
              <a:t>Intra-PPDU Power save in 11ax [2]</a:t>
            </a:r>
          </a:p>
          <a:p>
            <a:pPr lvl="1">
              <a:buFont typeface="Arial" panose="020B0604020202020204" pitchFamily="34" charset="0"/>
              <a:buChar char="•"/>
            </a:pPr>
            <a:r>
              <a:rPr lang="en-US" altLang="ko-KR" sz="1400" dirty="0" smtClean="0"/>
              <a:t>When an HE non-AP STA receives a PPDU, the STA can enter the doze state until the end of the PPDU if</a:t>
            </a:r>
            <a:r>
              <a:rPr lang="ko-KR" altLang="en-US" sz="1400" smtClean="0"/>
              <a:t> </a:t>
            </a:r>
            <a:r>
              <a:rPr lang="en-US" altLang="ko-KR" sz="1400" dirty="0" smtClean="0"/>
              <a:t>the PPDU is</a:t>
            </a:r>
            <a:r>
              <a:rPr lang="ko-KR" altLang="en-US" sz="1400" smtClean="0"/>
              <a:t> </a:t>
            </a:r>
            <a:r>
              <a:rPr lang="en-US" altLang="ko-KR" sz="1400" dirty="0" smtClean="0"/>
              <a:t>determined as Intra-BSS PPDU using the following field</a:t>
            </a:r>
          </a:p>
          <a:p>
            <a:pPr lvl="2">
              <a:buFont typeface="Arial" panose="020B0604020202020204" pitchFamily="34" charset="0"/>
              <a:buChar char="•"/>
            </a:pPr>
            <a:r>
              <a:rPr lang="en-US" altLang="ko-KR" sz="1200" dirty="0" smtClean="0"/>
              <a:t>In HE-SIGs: BSS Color, UL/DL flag, STA ID</a:t>
            </a:r>
          </a:p>
          <a:p>
            <a:pPr lvl="2">
              <a:buFont typeface="Arial" panose="020B0604020202020204" pitchFamily="34" charset="0"/>
              <a:buChar char="•"/>
            </a:pPr>
            <a:r>
              <a:rPr lang="en-US" altLang="ko-KR" sz="1200" dirty="0" smtClean="0"/>
              <a:t>In VHT-SIG: Partial AID of UL PPDU</a:t>
            </a:r>
          </a:p>
          <a:p>
            <a:pPr lvl="2">
              <a:buFont typeface="Arial" panose="020B0604020202020204" pitchFamily="34" charset="0"/>
              <a:buChar char="•"/>
            </a:pPr>
            <a:r>
              <a:rPr lang="en-US" altLang="ko-KR" sz="1200" dirty="0" smtClean="0"/>
              <a:t>In MAC header: MAC address fields (e.g., RA, TA, BSSID)</a:t>
            </a:r>
          </a:p>
          <a:p>
            <a:pPr lvl="1">
              <a:buFont typeface="Arial" panose="020B0604020202020204" pitchFamily="34" charset="0"/>
              <a:buChar char="•"/>
            </a:pPr>
            <a:endParaRPr lang="en-US" altLang="ko-KR" sz="1400" dirty="0"/>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dirty="0" smtClean="0"/>
              <a:t>September</a:t>
            </a:r>
            <a:r>
              <a:rPr lang="en-US" dirty="0" smtClean="0"/>
              <a:t>, 2019</a:t>
            </a:r>
            <a:endParaRPr lang="en-GB" dirty="0"/>
          </a:p>
        </p:txBody>
      </p:sp>
      <p:cxnSp>
        <p:nvCxnSpPr>
          <p:cNvPr id="27" name="직선 연결선 26"/>
          <p:cNvCxnSpPr/>
          <p:nvPr/>
        </p:nvCxnSpPr>
        <p:spPr bwMode="auto">
          <a:xfrm>
            <a:off x="847497" y="4293096"/>
            <a:ext cx="7272808"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31" name="직사각형 30"/>
          <p:cNvSpPr/>
          <p:nvPr/>
        </p:nvSpPr>
        <p:spPr>
          <a:xfrm>
            <a:off x="1187623" y="3789040"/>
            <a:ext cx="1224137" cy="504056"/>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dirty="0" smtClean="0">
                <a:ln>
                  <a:noFill/>
                </a:ln>
                <a:solidFill>
                  <a:schemeClr val="tx1"/>
                </a:solidFill>
                <a:effectLst/>
                <a:latin typeface="+mj-lt"/>
                <a:ea typeface="맑은 고딕" panose="020B0503020000020004" pitchFamily="50" charset="-127"/>
              </a:rPr>
              <a:t>Legacy Preamble</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dirty="0" smtClean="0">
                <a:solidFill>
                  <a:schemeClr val="tx1"/>
                </a:solidFill>
                <a:latin typeface="+mj-lt"/>
                <a:ea typeface="맑은 고딕" panose="020B0503020000020004" pitchFamily="50" charset="-127"/>
              </a:rPr>
              <a:t>(L-SIG)</a:t>
            </a:r>
            <a:endParaRPr kumimoji="0" lang="ko-KR" altLang="en-US" sz="1000" b="0" i="0" u="none" strike="noStrike" cap="none" normalizeH="0" baseline="0" smtClean="0">
              <a:ln>
                <a:noFill/>
              </a:ln>
              <a:solidFill>
                <a:schemeClr val="tx1"/>
              </a:solidFill>
              <a:effectLst/>
              <a:latin typeface="+mj-lt"/>
              <a:ea typeface="맑은 고딕" panose="020B0503020000020004" pitchFamily="50" charset="-127"/>
            </a:endParaRPr>
          </a:p>
        </p:txBody>
      </p:sp>
      <p:sp>
        <p:nvSpPr>
          <p:cNvPr id="32" name="직사각형 31"/>
          <p:cNvSpPr/>
          <p:nvPr/>
        </p:nvSpPr>
        <p:spPr>
          <a:xfrm>
            <a:off x="2411760" y="3789040"/>
            <a:ext cx="1368151" cy="504056"/>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dirty="0" smtClean="0">
                <a:ln>
                  <a:noFill/>
                </a:ln>
                <a:solidFill>
                  <a:schemeClr val="tx1"/>
                </a:solidFill>
                <a:effectLst/>
                <a:latin typeface="+mj-lt"/>
                <a:ea typeface="맑은 고딕" panose="020B0503020000020004" pitchFamily="50" charset="-127"/>
              </a:rPr>
              <a:t>HE Preamble</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dirty="0" smtClean="0">
                <a:solidFill>
                  <a:schemeClr val="tx1"/>
                </a:solidFill>
                <a:latin typeface="+mj-lt"/>
                <a:ea typeface="맑은 고딕" panose="020B0503020000020004" pitchFamily="50" charset="-127"/>
              </a:rPr>
              <a:t>(RL-SIG, SIG-A, …)</a:t>
            </a:r>
            <a:endParaRPr kumimoji="0" lang="ko-KR" altLang="en-US" sz="1000" b="0" i="0" u="none" strike="noStrike" cap="none" normalizeH="0" baseline="0" smtClean="0">
              <a:ln>
                <a:noFill/>
              </a:ln>
              <a:solidFill>
                <a:schemeClr val="tx1"/>
              </a:solidFill>
              <a:effectLst/>
              <a:latin typeface="+mj-lt"/>
              <a:ea typeface="맑은 고딕" panose="020B0503020000020004" pitchFamily="50" charset="-127"/>
            </a:endParaRPr>
          </a:p>
        </p:txBody>
      </p:sp>
      <p:sp>
        <p:nvSpPr>
          <p:cNvPr id="33" name="직사각형 32"/>
          <p:cNvSpPr/>
          <p:nvPr/>
        </p:nvSpPr>
        <p:spPr>
          <a:xfrm>
            <a:off x="3779912" y="3789041"/>
            <a:ext cx="3960440" cy="504054"/>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dirty="0" smtClean="0">
                <a:ln>
                  <a:noFill/>
                </a:ln>
                <a:solidFill>
                  <a:schemeClr val="tx1"/>
                </a:solidFill>
                <a:effectLst/>
                <a:latin typeface="+mj-lt"/>
                <a:ea typeface="맑은 고딕" panose="020B0503020000020004" pitchFamily="50" charset="-127"/>
              </a:rPr>
              <a:t>PSDU</a:t>
            </a:r>
            <a:endParaRPr kumimoji="0" lang="ko-KR" altLang="en-US" sz="1000" b="0" i="0" u="none" strike="noStrike" cap="none" normalizeH="0" baseline="0" smtClean="0">
              <a:ln>
                <a:noFill/>
              </a:ln>
              <a:solidFill>
                <a:schemeClr val="tx1"/>
              </a:solidFill>
              <a:effectLst/>
              <a:latin typeface="+mj-lt"/>
              <a:ea typeface="맑은 고딕" panose="020B0503020000020004" pitchFamily="50" charset="-127"/>
            </a:endParaRPr>
          </a:p>
        </p:txBody>
      </p:sp>
      <p:sp>
        <p:nvSpPr>
          <p:cNvPr id="8" name="왼쪽 중괄호 7"/>
          <p:cNvSpPr/>
          <p:nvPr/>
        </p:nvSpPr>
        <p:spPr bwMode="auto">
          <a:xfrm rot="5400000">
            <a:off x="2906444" y="3779672"/>
            <a:ext cx="280261" cy="1322659"/>
          </a:xfrm>
          <a:prstGeom prst="lef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9" name="TextBox 8"/>
          <p:cNvSpPr txBox="1"/>
          <p:nvPr/>
        </p:nvSpPr>
        <p:spPr>
          <a:xfrm>
            <a:off x="1946602" y="4576772"/>
            <a:ext cx="1833310" cy="430887"/>
          </a:xfrm>
          <a:prstGeom prst="rect">
            <a:avLst/>
          </a:prstGeom>
          <a:noFill/>
        </p:spPr>
        <p:txBody>
          <a:bodyPr wrap="square" rtlCol="0" anchor="t" anchorCtr="0">
            <a:spAutoFit/>
          </a:bodyPr>
          <a:lstStyle/>
          <a:p>
            <a:pPr algn="ctr" defTabSz="914400" eaLnBrk="1" latinLnBrk="1" hangingPunct="1">
              <a:buClrTx/>
              <a:buSzTx/>
              <a:buFontTx/>
              <a:buNone/>
            </a:pPr>
            <a:r>
              <a:rPr kumimoji="1" lang="en-US" altLang="ko-KR" sz="1100" b="1" dirty="0" smtClean="0">
                <a:solidFill>
                  <a:srgbClr val="000000"/>
                </a:solidFill>
                <a:latin typeface="Arial" pitchFamily="34" charset="0"/>
                <a:ea typeface="돋움" pitchFamily="50" charset="-127"/>
              </a:rPr>
              <a:t>BSS Color, UL/DL Flag, STA_ID</a:t>
            </a:r>
            <a:endParaRPr kumimoji="1" lang="ko-KR" altLang="en-US" sz="1100" b="1" dirty="0" err="1" smtClean="0">
              <a:solidFill>
                <a:srgbClr val="000000"/>
              </a:solidFill>
              <a:latin typeface="Arial" pitchFamily="34" charset="0"/>
              <a:ea typeface="돋움" pitchFamily="50" charset="-127"/>
            </a:endParaRPr>
          </a:p>
        </p:txBody>
      </p:sp>
      <p:sp>
        <p:nvSpPr>
          <p:cNvPr id="11" name="직사각형 10"/>
          <p:cNvSpPr/>
          <p:nvPr/>
        </p:nvSpPr>
        <p:spPr>
          <a:xfrm>
            <a:off x="3779911" y="4365103"/>
            <a:ext cx="3960441" cy="432047"/>
          </a:xfrm>
          <a:prstGeom prst="rect">
            <a:avLst/>
          </a:prstGeom>
          <a:solidFill>
            <a:srgbClr val="92D050"/>
          </a:solid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2400" b="0" i="0" u="none" strike="noStrike" cap="none" normalizeH="0" baseline="0" dirty="0" smtClean="0">
                <a:ln>
                  <a:noFill/>
                </a:ln>
                <a:solidFill>
                  <a:schemeClr val="tx1"/>
                </a:solidFill>
                <a:effectLst/>
                <a:latin typeface="Times New Roman" pitchFamily="16" charset="0"/>
                <a:ea typeface="MS Gothic" charset="-128"/>
              </a:rPr>
              <a:t>Doze State</a:t>
            </a:r>
            <a:endParaRPr kumimoji="0" lang="ko-KR" altLang="en-US" sz="2400" b="0" i="0" u="none" strike="noStrike" cap="none" normalizeH="0" baseline="0" smtClean="0">
              <a:ln>
                <a:noFill/>
              </a:ln>
              <a:solidFill>
                <a:schemeClr val="tx1"/>
              </a:solidFill>
              <a:effectLst/>
              <a:latin typeface="Times New Roman" pitchFamily="16" charset="0"/>
              <a:ea typeface="MS Gothic" charset="-128"/>
            </a:endParaRPr>
          </a:p>
        </p:txBody>
      </p:sp>
    </p:spTree>
    <p:extLst>
      <p:ext uri="{BB962C8B-B14F-4D97-AF65-F5344CB8AC3E}">
        <p14:creationId xmlns:p14="http://schemas.microsoft.com/office/powerpoint/2010/main" val="31307011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Motivation</a:t>
            </a:r>
            <a:endParaRPr lang="ko-KR" altLang="en-US"/>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sz="2000" dirty="0" smtClean="0"/>
              <a:t>One of main features in </a:t>
            </a:r>
            <a:r>
              <a:rPr lang="en-US" altLang="ko-KR" sz="2000" dirty="0" err="1" smtClean="0"/>
              <a:t>TGbe</a:t>
            </a:r>
            <a:r>
              <a:rPr lang="en-US" altLang="ko-KR" sz="2000" dirty="0" smtClean="0"/>
              <a:t> is multi-band/multi-link operation [1], [3]~[8]</a:t>
            </a:r>
          </a:p>
          <a:p>
            <a:pPr lvl="1">
              <a:buFont typeface="Arial" panose="020B0604020202020204" pitchFamily="34" charset="0"/>
              <a:buChar char="•"/>
            </a:pPr>
            <a:r>
              <a:rPr lang="en-US" altLang="ko-KR" sz="1400" dirty="0" smtClean="0"/>
              <a:t>A single device can support the multiple links and the data of the device can be delivered to another device through the multiple links</a:t>
            </a:r>
          </a:p>
          <a:p>
            <a:pPr lvl="1">
              <a:buFont typeface="Arial" panose="020B0604020202020204" pitchFamily="34" charset="0"/>
              <a:buChar char="•"/>
            </a:pPr>
            <a:endParaRPr lang="en-US" altLang="ko-KR" sz="1400" dirty="0"/>
          </a:p>
          <a:p>
            <a:pPr lvl="1">
              <a:buFont typeface="Arial" panose="020B0604020202020204" pitchFamily="34" charset="0"/>
              <a:buChar char="•"/>
            </a:pPr>
            <a:endParaRPr lang="en-US" altLang="ko-KR" sz="1400" dirty="0" smtClean="0"/>
          </a:p>
          <a:p>
            <a:pPr lvl="1">
              <a:buFont typeface="Arial" panose="020B0604020202020204" pitchFamily="34" charset="0"/>
              <a:buChar char="•"/>
            </a:pPr>
            <a:endParaRPr lang="en-US" altLang="ko-KR" sz="1400" dirty="0"/>
          </a:p>
          <a:p>
            <a:pPr lvl="1">
              <a:buFont typeface="Arial" panose="020B0604020202020204" pitchFamily="34" charset="0"/>
              <a:buChar char="•"/>
            </a:pPr>
            <a:endParaRPr lang="en-US" altLang="ko-KR" sz="1400" dirty="0" smtClean="0"/>
          </a:p>
          <a:p>
            <a:pPr lvl="1">
              <a:buFont typeface="Arial" panose="020B0604020202020204" pitchFamily="34" charset="0"/>
              <a:buChar char="•"/>
            </a:pPr>
            <a:endParaRPr lang="en-US" altLang="ko-KR" sz="1400" dirty="0"/>
          </a:p>
          <a:p>
            <a:pPr lvl="1">
              <a:buFont typeface="Arial" panose="020B0604020202020204" pitchFamily="34" charset="0"/>
              <a:buChar char="•"/>
            </a:pPr>
            <a:r>
              <a:rPr lang="en-US" altLang="ko-KR" sz="1400" dirty="0" smtClean="0"/>
              <a:t>Multi-link feature can increase the peak/average throughput of the device but require more complexity, cost, or power of the device</a:t>
            </a:r>
          </a:p>
          <a:p>
            <a:pPr>
              <a:buFont typeface="Arial" panose="020B0604020202020204" pitchFamily="34" charset="0"/>
              <a:buChar char="•"/>
            </a:pPr>
            <a:r>
              <a:rPr lang="en-US" altLang="ko-KR" sz="1800" dirty="0" smtClean="0"/>
              <a:t>In this contribution we propose some enhanced power saving mechanisms considering multi-link feature</a:t>
            </a:r>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dirty="0" smtClean="0"/>
              <a:t>September</a:t>
            </a:r>
            <a:r>
              <a:rPr lang="en-US" dirty="0" smtClean="0"/>
              <a:t>, 2019</a:t>
            </a:r>
            <a:endParaRPr lang="en-GB" dirty="0"/>
          </a:p>
        </p:txBody>
      </p:sp>
      <p:sp>
        <p:nvSpPr>
          <p:cNvPr id="7" name="직사각형 6"/>
          <p:cNvSpPr/>
          <p:nvPr/>
        </p:nvSpPr>
        <p:spPr>
          <a:xfrm>
            <a:off x="1115616" y="3356992"/>
            <a:ext cx="1296144" cy="1080120"/>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29" name="직사각형 28"/>
          <p:cNvSpPr/>
          <p:nvPr/>
        </p:nvSpPr>
        <p:spPr>
          <a:xfrm>
            <a:off x="5508104" y="3356992"/>
            <a:ext cx="1296144" cy="1080120"/>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8" name="TextBox 7"/>
          <p:cNvSpPr txBox="1"/>
          <p:nvPr/>
        </p:nvSpPr>
        <p:spPr>
          <a:xfrm>
            <a:off x="1321771" y="3728686"/>
            <a:ext cx="883833" cy="292388"/>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300" b="1" dirty="0" smtClean="0">
                <a:solidFill>
                  <a:srgbClr val="000000"/>
                </a:solidFill>
                <a:latin typeface="Arial" pitchFamily="34" charset="0"/>
                <a:ea typeface="돋움" pitchFamily="50" charset="-127"/>
              </a:rPr>
              <a:t>Device A</a:t>
            </a:r>
            <a:endParaRPr kumimoji="1" lang="ko-KR" altLang="en-US" sz="1300" b="1" dirty="0" err="1" smtClean="0">
              <a:solidFill>
                <a:srgbClr val="000000"/>
              </a:solidFill>
              <a:latin typeface="Arial" pitchFamily="34" charset="0"/>
              <a:ea typeface="돋움" pitchFamily="50" charset="-127"/>
            </a:endParaRPr>
          </a:p>
        </p:txBody>
      </p:sp>
      <p:sp>
        <p:nvSpPr>
          <p:cNvPr id="31" name="TextBox 30"/>
          <p:cNvSpPr txBox="1"/>
          <p:nvPr/>
        </p:nvSpPr>
        <p:spPr>
          <a:xfrm>
            <a:off x="5714258" y="3752762"/>
            <a:ext cx="883833" cy="292388"/>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300" b="1" dirty="0" smtClean="0">
                <a:solidFill>
                  <a:srgbClr val="000000"/>
                </a:solidFill>
                <a:latin typeface="Arial" pitchFamily="34" charset="0"/>
                <a:ea typeface="돋움" pitchFamily="50" charset="-127"/>
              </a:rPr>
              <a:t>Device B</a:t>
            </a:r>
            <a:endParaRPr kumimoji="1" lang="ko-KR" altLang="en-US" sz="1300" b="1" dirty="0" err="1" smtClean="0">
              <a:solidFill>
                <a:srgbClr val="000000"/>
              </a:solidFill>
              <a:latin typeface="Arial" pitchFamily="34" charset="0"/>
              <a:ea typeface="돋움" pitchFamily="50" charset="-127"/>
            </a:endParaRPr>
          </a:p>
        </p:txBody>
      </p:sp>
      <p:cxnSp>
        <p:nvCxnSpPr>
          <p:cNvPr id="11" name="직선 연결선 10"/>
          <p:cNvCxnSpPr/>
          <p:nvPr/>
        </p:nvCxnSpPr>
        <p:spPr bwMode="auto">
          <a:xfrm>
            <a:off x="2411760" y="3645024"/>
            <a:ext cx="3096344"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14" name="TextBox 13"/>
          <p:cNvSpPr txBox="1"/>
          <p:nvPr/>
        </p:nvSpPr>
        <p:spPr>
          <a:xfrm>
            <a:off x="2420325" y="3352636"/>
            <a:ext cx="668774" cy="292388"/>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300" b="1" dirty="0" smtClean="0">
                <a:solidFill>
                  <a:srgbClr val="000000"/>
                </a:solidFill>
                <a:latin typeface="Arial" pitchFamily="34" charset="0"/>
                <a:ea typeface="돋움" pitchFamily="50" charset="-127"/>
              </a:rPr>
              <a:t>Link 1</a:t>
            </a:r>
            <a:endParaRPr kumimoji="1" lang="ko-KR" altLang="en-US" sz="1300" b="1" dirty="0" err="1" smtClean="0">
              <a:solidFill>
                <a:srgbClr val="000000"/>
              </a:solidFill>
              <a:latin typeface="Arial" pitchFamily="34" charset="0"/>
              <a:ea typeface="돋움" pitchFamily="50" charset="-127"/>
            </a:endParaRPr>
          </a:p>
        </p:txBody>
      </p:sp>
      <p:cxnSp>
        <p:nvCxnSpPr>
          <p:cNvPr id="36" name="직선 연결선 35"/>
          <p:cNvCxnSpPr/>
          <p:nvPr/>
        </p:nvCxnSpPr>
        <p:spPr bwMode="auto">
          <a:xfrm>
            <a:off x="2411760" y="4161474"/>
            <a:ext cx="3096344"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38" name="TextBox 37"/>
          <p:cNvSpPr txBox="1"/>
          <p:nvPr/>
        </p:nvSpPr>
        <p:spPr>
          <a:xfrm>
            <a:off x="2420325" y="3869086"/>
            <a:ext cx="668774" cy="292388"/>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300" b="1" dirty="0" smtClean="0">
                <a:solidFill>
                  <a:srgbClr val="000000"/>
                </a:solidFill>
                <a:latin typeface="Arial" pitchFamily="34" charset="0"/>
                <a:ea typeface="돋움" pitchFamily="50" charset="-127"/>
              </a:rPr>
              <a:t>Link 2</a:t>
            </a:r>
            <a:endParaRPr kumimoji="1" lang="ko-KR" altLang="en-US" sz="1300" b="1" dirty="0" err="1" smtClean="0">
              <a:solidFill>
                <a:srgbClr val="000000"/>
              </a:solidFill>
              <a:latin typeface="Arial" pitchFamily="34" charset="0"/>
              <a:ea typeface="돋움" pitchFamily="50" charset="-127"/>
            </a:endParaRPr>
          </a:p>
        </p:txBody>
      </p:sp>
      <p:sp>
        <p:nvSpPr>
          <p:cNvPr id="40" name="직사각형 39"/>
          <p:cNvSpPr/>
          <p:nvPr/>
        </p:nvSpPr>
        <p:spPr>
          <a:xfrm>
            <a:off x="3220962" y="3352636"/>
            <a:ext cx="558950" cy="288032"/>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dirty="0" smtClean="0">
                <a:solidFill>
                  <a:schemeClr val="tx1"/>
                </a:solidFill>
                <a:latin typeface="+mj-lt"/>
                <a:ea typeface="맑은 고딕" panose="020B0503020000020004" pitchFamily="50" charset="-127"/>
              </a:rPr>
              <a:t>Data 1</a:t>
            </a:r>
            <a:endParaRPr kumimoji="0" lang="ko-KR" altLang="en-US" sz="1000" b="0" i="0" u="none" strike="noStrike" cap="none" normalizeH="0" baseline="0" smtClean="0">
              <a:ln>
                <a:noFill/>
              </a:ln>
              <a:solidFill>
                <a:schemeClr val="tx1"/>
              </a:solidFill>
              <a:effectLst/>
              <a:latin typeface="+mj-lt"/>
              <a:ea typeface="맑은 고딕" panose="020B0503020000020004" pitchFamily="50" charset="-127"/>
            </a:endParaRPr>
          </a:p>
        </p:txBody>
      </p:sp>
      <p:sp>
        <p:nvSpPr>
          <p:cNvPr id="41" name="직사각형 40"/>
          <p:cNvSpPr/>
          <p:nvPr/>
        </p:nvSpPr>
        <p:spPr>
          <a:xfrm>
            <a:off x="3891288" y="3869086"/>
            <a:ext cx="536695" cy="288032"/>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dirty="0" smtClean="0">
                <a:solidFill>
                  <a:schemeClr val="tx1"/>
                </a:solidFill>
                <a:latin typeface="+mj-lt"/>
                <a:ea typeface="맑은 고딕" panose="020B0503020000020004" pitchFamily="50" charset="-127"/>
              </a:rPr>
              <a:t>Data 2</a:t>
            </a:r>
            <a:endParaRPr kumimoji="0" lang="ko-KR" altLang="en-US" sz="1000" b="0" i="0" u="none" strike="noStrike" cap="none" normalizeH="0" baseline="0" smtClean="0">
              <a:ln>
                <a:noFill/>
              </a:ln>
              <a:solidFill>
                <a:schemeClr val="tx1"/>
              </a:solidFill>
              <a:effectLst/>
              <a:latin typeface="+mj-lt"/>
              <a:ea typeface="맑은 고딕" panose="020B0503020000020004" pitchFamily="50" charset="-127"/>
            </a:endParaRPr>
          </a:p>
        </p:txBody>
      </p:sp>
      <p:sp>
        <p:nvSpPr>
          <p:cNvPr id="42" name="직사각형 41"/>
          <p:cNvSpPr/>
          <p:nvPr/>
        </p:nvSpPr>
        <p:spPr>
          <a:xfrm>
            <a:off x="4138811" y="3352636"/>
            <a:ext cx="536695" cy="288032"/>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dirty="0" smtClean="0">
                <a:solidFill>
                  <a:schemeClr val="tx1"/>
                </a:solidFill>
                <a:latin typeface="+mj-lt"/>
                <a:ea typeface="맑은 고딕" panose="020B0503020000020004" pitchFamily="50" charset="-127"/>
              </a:rPr>
              <a:t>Data 3</a:t>
            </a:r>
            <a:endParaRPr kumimoji="0" lang="ko-KR" altLang="en-US" sz="1000" b="0" i="0" u="none" strike="noStrike" cap="none" normalizeH="0" baseline="0" smtClean="0">
              <a:ln>
                <a:noFill/>
              </a:ln>
              <a:solidFill>
                <a:schemeClr val="tx1"/>
              </a:solidFill>
              <a:effectLst/>
              <a:latin typeface="+mj-lt"/>
              <a:ea typeface="맑은 고딕" panose="020B0503020000020004" pitchFamily="50" charset="-127"/>
            </a:endParaRPr>
          </a:p>
        </p:txBody>
      </p:sp>
      <p:sp>
        <p:nvSpPr>
          <p:cNvPr id="43" name="직사각형 42"/>
          <p:cNvSpPr/>
          <p:nvPr/>
        </p:nvSpPr>
        <p:spPr>
          <a:xfrm>
            <a:off x="4662849" y="3869086"/>
            <a:ext cx="536695" cy="288032"/>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dirty="0" smtClean="0">
                <a:solidFill>
                  <a:schemeClr val="tx1"/>
                </a:solidFill>
                <a:latin typeface="+mj-lt"/>
                <a:ea typeface="맑은 고딕" panose="020B0503020000020004" pitchFamily="50" charset="-127"/>
              </a:rPr>
              <a:t>Data 4</a:t>
            </a:r>
            <a:endParaRPr kumimoji="0" lang="ko-KR" altLang="en-US" sz="1000" b="0" i="0" u="none" strike="noStrike" cap="none" normalizeH="0" baseline="0" smtClean="0">
              <a:ln>
                <a:noFill/>
              </a:ln>
              <a:solidFill>
                <a:schemeClr val="tx1"/>
              </a:solidFill>
              <a:effectLst/>
              <a:latin typeface="+mj-lt"/>
              <a:ea typeface="맑은 고딕" panose="020B0503020000020004" pitchFamily="50" charset="-127"/>
            </a:endParaRPr>
          </a:p>
        </p:txBody>
      </p:sp>
    </p:spTree>
    <p:extLst>
      <p:ext uri="{BB962C8B-B14F-4D97-AF65-F5344CB8AC3E}">
        <p14:creationId xmlns:p14="http://schemas.microsoft.com/office/powerpoint/2010/main" val="13780082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OM Control for 11be</a:t>
            </a:r>
            <a:endParaRPr lang="ko-KR" altLang="en-US" dirty="0"/>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sz="2000" dirty="0" smtClean="0"/>
              <a:t>When an EHT device supporting the multi-link wants to reduce its power consumption, the STA can enable only one link and disable the other links using operating mode control</a:t>
            </a:r>
          </a:p>
          <a:p>
            <a:pPr lvl="1">
              <a:buFont typeface="Arial" panose="020B0604020202020204" pitchFamily="34" charset="0"/>
              <a:buChar char="•"/>
            </a:pPr>
            <a:r>
              <a:rPr lang="en-US" altLang="ko-KR" sz="1600" dirty="0" smtClean="0"/>
              <a:t>A link may be disabled through different link</a:t>
            </a:r>
          </a:p>
          <a:p>
            <a:pPr>
              <a:buFont typeface="Arial" panose="020B0604020202020204" pitchFamily="34" charset="0"/>
              <a:buChar char="•"/>
            </a:pPr>
            <a:r>
              <a:rPr lang="en-US" altLang="ko-KR" sz="2000" dirty="0" smtClean="0"/>
              <a:t>STA can enable the disabled links when the STA wants it</a:t>
            </a:r>
            <a:endParaRPr lang="ko-KR" altLang="en-US" sz="2000" dirty="0"/>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smtClean="0"/>
              <a:t>September</a:t>
            </a:r>
            <a:r>
              <a:rPr lang="en-US" smtClean="0"/>
              <a:t>, </a:t>
            </a:r>
            <a:r>
              <a:rPr lang="en-US" altLang="ko-KR" smtClean="0"/>
              <a:t>2019</a:t>
            </a:r>
            <a:endParaRPr lang="en-GB" dirty="0"/>
          </a:p>
        </p:txBody>
      </p:sp>
      <p:cxnSp>
        <p:nvCxnSpPr>
          <p:cNvPr id="7" name="직선 연결선 6"/>
          <p:cNvCxnSpPr/>
          <p:nvPr/>
        </p:nvCxnSpPr>
        <p:spPr bwMode="auto">
          <a:xfrm>
            <a:off x="1187624" y="4717833"/>
            <a:ext cx="684076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8" name="TextBox 7"/>
          <p:cNvSpPr txBox="1"/>
          <p:nvPr/>
        </p:nvSpPr>
        <p:spPr>
          <a:xfrm>
            <a:off x="656619" y="5333772"/>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1</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9" name="TextBox 8"/>
          <p:cNvSpPr txBox="1"/>
          <p:nvPr/>
        </p:nvSpPr>
        <p:spPr>
          <a:xfrm>
            <a:off x="671254" y="4594722"/>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2</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10" name="직사각형 9"/>
          <p:cNvSpPr/>
          <p:nvPr/>
        </p:nvSpPr>
        <p:spPr>
          <a:xfrm>
            <a:off x="1371030" y="5171947"/>
            <a:ext cx="937412" cy="288032"/>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dirty="0" smtClean="0">
                <a:solidFill>
                  <a:schemeClr val="tx1"/>
                </a:solidFill>
                <a:latin typeface="+mj-lt"/>
                <a:ea typeface="맑은 고딕" panose="020B0503020000020004" pitchFamily="50" charset="-127"/>
              </a:rPr>
              <a:t>UL Data</a:t>
            </a:r>
            <a:endParaRPr kumimoji="0" lang="ko-KR" altLang="en-US" sz="1000" b="0" i="0" u="none" strike="noStrike" cap="none" normalizeH="0" baseline="0" smtClean="0">
              <a:ln>
                <a:noFill/>
              </a:ln>
              <a:solidFill>
                <a:schemeClr val="tx1"/>
              </a:solidFill>
              <a:effectLst/>
              <a:latin typeface="+mj-lt"/>
              <a:ea typeface="맑은 고딕" panose="020B0503020000020004" pitchFamily="50" charset="-127"/>
            </a:endParaRPr>
          </a:p>
        </p:txBody>
      </p:sp>
      <p:sp>
        <p:nvSpPr>
          <p:cNvPr id="11" name="직사각형 10"/>
          <p:cNvSpPr/>
          <p:nvPr/>
        </p:nvSpPr>
        <p:spPr>
          <a:xfrm>
            <a:off x="2651303" y="4429880"/>
            <a:ext cx="503378" cy="288032"/>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dirty="0" smtClean="0">
                <a:solidFill>
                  <a:schemeClr val="tx1"/>
                </a:solidFill>
                <a:latin typeface="+mj-lt"/>
                <a:ea typeface="맑은 고딕" panose="020B0503020000020004" pitchFamily="50" charset="-127"/>
              </a:rPr>
              <a:t>BA</a:t>
            </a:r>
            <a:endParaRPr kumimoji="0" lang="ko-KR" altLang="en-US" sz="1000" b="0" i="0" u="none" strike="noStrike" cap="none" normalizeH="0" baseline="0" smtClean="0">
              <a:ln>
                <a:noFill/>
              </a:ln>
              <a:solidFill>
                <a:schemeClr val="tx1"/>
              </a:solidFill>
              <a:effectLst/>
              <a:latin typeface="+mj-lt"/>
              <a:ea typeface="맑은 고딕" panose="020B0503020000020004" pitchFamily="50" charset="-127"/>
            </a:endParaRPr>
          </a:p>
        </p:txBody>
      </p:sp>
      <p:sp>
        <p:nvSpPr>
          <p:cNvPr id="21" name="TextBox 20"/>
          <p:cNvSpPr txBox="1"/>
          <p:nvPr/>
        </p:nvSpPr>
        <p:spPr>
          <a:xfrm>
            <a:off x="3001429" y="6000213"/>
            <a:ext cx="1197847" cy="400110"/>
          </a:xfrm>
          <a:prstGeom prst="rect">
            <a:avLst/>
          </a:prstGeom>
          <a:noFill/>
          <a:ln>
            <a:noFill/>
          </a:ln>
        </p:spPr>
        <p:txBody>
          <a:bodyPr wrap="squar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Arial" pitchFamily="34" charset="0"/>
                <a:ea typeface="돋움" pitchFamily="50" charset="-127"/>
              </a:rPr>
              <a:t>STA requests to disable Link 2</a:t>
            </a:r>
            <a:endParaRPr kumimoji="1" lang="ko-KR" altLang="en-US" sz="1000" dirty="0" err="1" smtClean="0">
              <a:solidFill>
                <a:srgbClr val="000000"/>
              </a:solidFill>
              <a:latin typeface="Arial" pitchFamily="34" charset="0"/>
              <a:ea typeface="돋움" pitchFamily="50" charset="-127"/>
            </a:endParaRPr>
          </a:p>
        </p:txBody>
      </p:sp>
      <p:sp>
        <p:nvSpPr>
          <p:cNvPr id="23" name="TextBox 22"/>
          <p:cNvSpPr txBox="1"/>
          <p:nvPr/>
        </p:nvSpPr>
        <p:spPr>
          <a:xfrm>
            <a:off x="5407497" y="5911422"/>
            <a:ext cx="1840894" cy="400110"/>
          </a:xfrm>
          <a:prstGeom prst="rect">
            <a:avLst/>
          </a:prstGeom>
          <a:noFill/>
          <a:ln>
            <a:noFill/>
          </a:ln>
        </p:spPr>
        <p:txBody>
          <a:bodyPr wrap="squar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Arial" pitchFamily="34" charset="0"/>
                <a:ea typeface="돋움" pitchFamily="50" charset="-127"/>
              </a:rPr>
              <a:t>STA receives frame on only Link 1</a:t>
            </a:r>
            <a:endParaRPr kumimoji="1" lang="ko-KR" altLang="en-US" sz="1000" dirty="0" err="1" smtClean="0">
              <a:solidFill>
                <a:srgbClr val="000000"/>
              </a:solidFill>
              <a:latin typeface="Arial" pitchFamily="34" charset="0"/>
              <a:ea typeface="돋움" pitchFamily="50" charset="-127"/>
            </a:endParaRPr>
          </a:p>
        </p:txBody>
      </p:sp>
      <p:cxnSp>
        <p:nvCxnSpPr>
          <p:cNvPr id="27" name="직선 화살표 연결선 26"/>
          <p:cNvCxnSpPr>
            <a:stCxn id="21" idx="0"/>
            <a:endCxn id="57" idx="2"/>
          </p:cNvCxnSpPr>
          <p:nvPr/>
        </p:nvCxnSpPr>
        <p:spPr bwMode="auto">
          <a:xfrm flipV="1">
            <a:off x="3600353" y="5806546"/>
            <a:ext cx="468706" cy="193667"/>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29" name="직선 연결선 28"/>
          <p:cNvCxnSpPr/>
          <p:nvPr/>
        </p:nvCxnSpPr>
        <p:spPr bwMode="auto">
          <a:xfrm>
            <a:off x="1187267" y="5463879"/>
            <a:ext cx="6840760"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32" name="직선 연결선 31"/>
          <p:cNvCxnSpPr/>
          <p:nvPr/>
        </p:nvCxnSpPr>
        <p:spPr bwMode="auto">
          <a:xfrm>
            <a:off x="1187624" y="4293017"/>
            <a:ext cx="684076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33" name="직사각형 32"/>
          <p:cNvSpPr/>
          <p:nvPr/>
        </p:nvSpPr>
        <p:spPr>
          <a:xfrm>
            <a:off x="2347043" y="4005064"/>
            <a:ext cx="503378" cy="288032"/>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dirty="0" smtClean="0">
                <a:solidFill>
                  <a:schemeClr val="tx1"/>
                </a:solidFill>
                <a:latin typeface="+mj-lt"/>
                <a:ea typeface="맑은 고딕" panose="020B0503020000020004" pitchFamily="50" charset="-127"/>
              </a:rPr>
              <a:t>BA</a:t>
            </a:r>
            <a:endParaRPr kumimoji="0" lang="ko-KR" altLang="en-US" sz="1000" b="0" i="0" u="none" strike="noStrike" cap="none" normalizeH="0" baseline="0" smtClean="0">
              <a:ln>
                <a:noFill/>
              </a:ln>
              <a:solidFill>
                <a:schemeClr val="tx1"/>
              </a:solidFill>
              <a:effectLst/>
              <a:latin typeface="+mj-lt"/>
              <a:ea typeface="맑은 고딕" panose="020B0503020000020004" pitchFamily="50" charset="-127"/>
            </a:endParaRPr>
          </a:p>
        </p:txBody>
      </p:sp>
      <p:sp>
        <p:nvSpPr>
          <p:cNvPr id="35" name="TextBox 34"/>
          <p:cNvSpPr txBox="1"/>
          <p:nvPr/>
        </p:nvSpPr>
        <p:spPr>
          <a:xfrm>
            <a:off x="671254" y="4172023"/>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1</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40" name="TextBox 39"/>
          <p:cNvSpPr txBox="1"/>
          <p:nvPr/>
        </p:nvSpPr>
        <p:spPr>
          <a:xfrm>
            <a:off x="656351" y="5688061"/>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2</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41" name="직사각형 40"/>
          <p:cNvSpPr/>
          <p:nvPr/>
        </p:nvSpPr>
        <p:spPr>
          <a:xfrm>
            <a:off x="1634056" y="5519928"/>
            <a:ext cx="937412" cy="288032"/>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dirty="0" smtClean="0">
                <a:solidFill>
                  <a:schemeClr val="tx1"/>
                </a:solidFill>
                <a:latin typeface="+mj-lt"/>
                <a:ea typeface="맑은 고딕" panose="020B0503020000020004" pitchFamily="50" charset="-127"/>
              </a:rPr>
              <a:t>UL Data</a:t>
            </a:r>
            <a:endParaRPr kumimoji="0" lang="ko-KR" altLang="en-US" sz="1000" b="0" i="0" u="none" strike="noStrike" cap="none" normalizeH="0" baseline="0" smtClean="0">
              <a:ln>
                <a:noFill/>
              </a:ln>
              <a:solidFill>
                <a:schemeClr val="tx1"/>
              </a:solidFill>
              <a:effectLst/>
              <a:latin typeface="+mj-lt"/>
              <a:ea typeface="맑은 고딕" panose="020B0503020000020004" pitchFamily="50" charset="-127"/>
            </a:endParaRPr>
          </a:p>
        </p:txBody>
      </p:sp>
      <p:cxnSp>
        <p:nvCxnSpPr>
          <p:cNvPr id="43" name="직선 연결선 42"/>
          <p:cNvCxnSpPr/>
          <p:nvPr/>
        </p:nvCxnSpPr>
        <p:spPr bwMode="auto">
          <a:xfrm>
            <a:off x="1187356" y="5807960"/>
            <a:ext cx="684076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44" name="TextBox 43"/>
          <p:cNvSpPr txBox="1"/>
          <p:nvPr/>
        </p:nvSpPr>
        <p:spPr>
          <a:xfrm>
            <a:off x="324817" y="4383373"/>
            <a:ext cx="343364"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AP</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45" name="TextBox 44"/>
          <p:cNvSpPr txBox="1"/>
          <p:nvPr/>
        </p:nvSpPr>
        <p:spPr>
          <a:xfrm>
            <a:off x="301567" y="5510917"/>
            <a:ext cx="407484"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STA</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46" name="TextBox 45"/>
          <p:cNvSpPr txBox="1"/>
          <p:nvPr/>
        </p:nvSpPr>
        <p:spPr>
          <a:xfrm>
            <a:off x="46365" y="4864983"/>
            <a:ext cx="1197847" cy="400110"/>
          </a:xfrm>
          <a:prstGeom prst="rect">
            <a:avLst/>
          </a:prstGeom>
          <a:noFill/>
          <a:ln>
            <a:solidFill>
              <a:srgbClr val="92D050"/>
            </a:solidFill>
          </a:ln>
        </p:spPr>
        <p:txBody>
          <a:bodyPr wrap="squar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Arial" pitchFamily="34" charset="0"/>
                <a:ea typeface="돋움" pitchFamily="50" charset="-127"/>
              </a:rPr>
              <a:t>Link 1 &amp;2 is enabled</a:t>
            </a:r>
            <a:endParaRPr kumimoji="1" lang="ko-KR" altLang="en-US" sz="1000" dirty="0" err="1" smtClean="0">
              <a:solidFill>
                <a:srgbClr val="000000"/>
              </a:solidFill>
              <a:latin typeface="Arial" pitchFamily="34" charset="0"/>
              <a:ea typeface="돋움" pitchFamily="50" charset="-127"/>
            </a:endParaRPr>
          </a:p>
        </p:txBody>
      </p:sp>
      <p:cxnSp>
        <p:nvCxnSpPr>
          <p:cNvPr id="47" name="직선 화살표 연결선 46"/>
          <p:cNvCxnSpPr>
            <a:stCxn id="46" idx="2"/>
            <a:endCxn id="45" idx="0"/>
          </p:cNvCxnSpPr>
          <p:nvPr/>
        </p:nvCxnSpPr>
        <p:spPr bwMode="auto">
          <a:xfrm flipH="1">
            <a:off x="505309" y="5265093"/>
            <a:ext cx="139980" cy="245824"/>
          </a:xfrm>
          <a:prstGeom prst="straightConnector1">
            <a:avLst/>
          </a:prstGeom>
          <a:solidFill>
            <a:srgbClr val="00B8FF"/>
          </a:solidFill>
          <a:ln w="9525" cap="flat" cmpd="sng" algn="ctr">
            <a:solidFill>
              <a:srgbClr val="92D050"/>
            </a:solidFill>
            <a:prstDash val="solid"/>
            <a:round/>
            <a:headEnd type="none" w="med" len="med"/>
            <a:tailEnd type="triangle"/>
          </a:ln>
          <a:effectLst/>
        </p:spPr>
      </p:cxnSp>
      <p:cxnSp>
        <p:nvCxnSpPr>
          <p:cNvPr id="50" name="직선 화살표 연결선 49"/>
          <p:cNvCxnSpPr>
            <a:stCxn id="10" idx="0"/>
          </p:cNvCxnSpPr>
          <p:nvPr/>
        </p:nvCxnSpPr>
        <p:spPr bwMode="auto">
          <a:xfrm flipV="1">
            <a:off x="1839736" y="4289039"/>
            <a:ext cx="0" cy="882908"/>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52" name="직선 화살표 연결선 51"/>
          <p:cNvCxnSpPr>
            <a:stCxn id="41" idx="0"/>
          </p:cNvCxnSpPr>
          <p:nvPr/>
        </p:nvCxnSpPr>
        <p:spPr bwMode="auto">
          <a:xfrm flipV="1">
            <a:off x="2102762" y="4717832"/>
            <a:ext cx="0" cy="802096"/>
          </a:xfrm>
          <a:prstGeom prst="straightConnector1">
            <a:avLst/>
          </a:prstGeom>
          <a:solidFill>
            <a:srgbClr val="00B8FF"/>
          </a:solidFill>
          <a:ln w="9525" cap="flat" cmpd="sng" algn="ctr">
            <a:solidFill>
              <a:schemeClr val="tx1"/>
            </a:solidFill>
            <a:prstDash val="dash"/>
            <a:round/>
            <a:headEnd type="none" w="med" len="med"/>
            <a:tailEnd type="triangle"/>
          </a:ln>
          <a:effectLst/>
        </p:spPr>
      </p:cxnSp>
      <p:cxnSp>
        <p:nvCxnSpPr>
          <p:cNvPr id="54" name="직선 화살표 연결선 53"/>
          <p:cNvCxnSpPr>
            <a:stCxn id="33" idx="2"/>
          </p:cNvCxnSpPr>
          <p:nvPr/>
        </p:nvCxnSpPr>
        <p:spPr bwMode="auto">
          <a:xfrm>
            <a:off x="2598732" y="4293096"/>
            <a:ext cx="0" cy="1160575"/>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56" name="직선 화살표 연결선 55"/>
          <p:cNvCxnSpPr>
            <a:stCxn id="11" idx="2"/>
          </p:cNvCxnSpPr>
          <p:nvPr/>
        </p:nvCxnSpPr>
        <p:spPr bwMode="auto">
          <a:xfrm>
            <a:off x="2902992" y="4717912"/>
            <a:ext cx="0" cy="1090048"/>
          </a:xfrm>
          <a:prstGeom prst="straightConnector1">
            <a:avLst/>
          </a:prstGeom>
          <a:solidFill>
            <a:srgbClr val="00B8FF"/>
          </a:solidFill>
          <a:ln w="9525" cap="flat" cmpd="sng" algn="ctr">
            <a:solidFill>
              <a:schemeClr val="tx1"/>
            </a:solidFill>
            <a:prstDash val="dash"/>
            <a:round/>
            <a:headEnd type="none" w="med" len="med"/>
            <a:tailEnd type="triangle"/>
          </a:ln>
          <a:effectLst/>
        </p:spPr>
      </p:cxnSp>
      <p:sp>
        <p:nvSpPr>
          <p:cNvPr id="57" name="직사각형 56"/>
          <p:cNvSpPr/>
          <p:nvPr/>
        </p:nvSpPr>
        <p:spPr>
          <a:xfrm>
            <a:off x="3600353" y="5518514"/>
            <a:ext cx="937412" cy="288032"/>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dirty="0" smtClean="0">
                <a:solidFill>
                  <a:schemeClr val="tx1"/>
                </a:solidFill>
                <a:latin typeface="+mj-lt"/>
                <a:ea typeface="맑은 고딕" panose="020B0503020000020004" pitchFamily="50" charset="-127"/>
              </a:rPr>
              <a:t>UL Data</a:t>
            </a:r>
            <a:endParaRPr kumimoji="0" lang="ko-KR" altLang="en-US" sz="1000" b="0" i="0" u="none" strike="noStrike" cap="none" normalizeH="0" baseline="0" smtClean="0">
              <a:ln>
                <a:noFill/>
              </a:ln>
              <a:solidFill>
                <a:schemeClr val="tx1"/>
              </a:solidFill>
              <a:effectLst/>
              <a:latin typeface="+mj-lt"/>
              <a:ea typeface="맑은 고딕" panose="020B0503020000020004" pitchFamily="50" charset="-127"/>
            </a:endParaRPr>
          </a:p>
        </p:txBody>
      </p:sp>
      <p:cxnSp>
        <p:nvCxnSpPr>
          <p:cNvPr id="58" name="직선 화살표 연결선 57"/>
          <p:cNvCxnSpPr>
            <a:stCxn id="57" idx="0"/>
          </p:cNvCxnSpPr>
          <p:nvPr/>
        </p:nvCxnSpPr>
        <p:spPr bwMode="auto">
          <a:xfrm flipV="1">
            <a:off x="4069059" y="4717832"/>
            <a:ext cx="0" cy="800682"/>
          </a:xfrm>
          <a:prstGeom prst="straightConnector1">
            <a:avLst/>
          </a:prstGeom>
          <a:solidFill>
            <a:srgbClr val="00B8FF"/>
          </a:solidFill>
          <a:ln w="9525" cap="flat" cmpd="sng" algn="ctr">
            <a:solidFill>
              <a:schemeClr val="tx1"/>
            </a:solidFill>
            <a:prstDash val="dash"/>
            <a:round/>
            <a:headEnd type="none" w="med" len="med"/>
            <a:tailEnd type="triangle"/>
          </a:ln>
          <a:effectLst/>
        </p:spPr>
      </p:cxnSp>
      <p:sp>
        <p:nvSpPr>
          <p:cNvPr id="59" name="직사각형 58"/>
          <p:cNvSpPr/>
          <p:nvPr/>
        </p:nvSpPr>
        <p:spPr>
          <a:xfrm>
            <a:off x="4621936" y="4429723"/>
            <a:ext cx="503378" cy="288032"/>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dirty="0" smtClean="0">
                <a:solidFill>
                  <a:schemeClr val="tx1"/>
                </a:solidFill>
                <a:latin typeface="+mj-lt"/>
                <a:ea typeface="맑은 고딕" panose="020B0503020000020004" pitchFamily="50" charset="-127"/>
              </a:rPr>
              <a:t>BA</a:t>
            </a:r>
            <a:endParaRPr kumimoji="0" lang="ko-KR" altLang="en-US" sz="1000" b="0" i="0" u="none" strike="noStrike" cap="none" normalizeH="0" baseline="0" smtClean="0">
              <a:ln>
                <a:noFill/>
              </a:ln>
              <a:solidFill>
                <a:schemeClr val="tx1"/>
              </a:solidFill>
              <a:effectLst/>
              <a:latin typeface="+mj-lt"/>
              <a:ea typeface="맑은 고딕" panose="020B0503020000020004" pitchFamily="50" charset="-127"/>
            </a:endParaRPr>
          </a:p>
        </p:txBody>
      </p:sp>
      <p:cxnSp>
        <p:nvCxnSpPr>
          <p:cNvPr id="60" name="직선 화살표 연결선 59"/>
          <p:cNvCxnSpPr>
            <a:stCxn id="59" idx="2"/>
          </p:cNvCxnSpPr>
          <p:nvPr/>
        </p:nvCxnSpPr>
        <p:spPr bwMode="auto">
          <a:xfrm>
            <a:off x="4873625" y="4717755"/>
            <a:ext cx="0" cy="1088791"/>
          </a:xfrm>
          <a:prstGeom prst="straightConnector1">
            <a:avLst/>
          </a:prstGeom>
          <a:solidFill>
            <a:srgbClr val="00B8FF"/>
          </a:solidFill>
          <a:ln w="9525" cap="flat" cmpd="sng" algn="ctr">
            <a:solidFill>
              <a:schemeClr val="tx1"/>
            </a:solidFill>
            <a:prstDash val="dash"/>
            <a:round/>
            <a:headEnd type="none" w="med" len="med"/>
            <a:tailEnd type="triangle"/>
          </a:ln>
          <a:effectLst/>
        </p:spPr>
      </p:cxnSp>
      <p:sp>
        <p:nvSpPr>
          <p:cNvPr id="61" name="모서리가 둥근 직사각형 60"/>
          <p:cNvSpPr/>
          <p:nvPr/>
        </p:nvSpPr>
        <p:spPr>
          <a:xfrm>
            <a:off x="5243997" y="5574975"/>
            <a:ext cx="2798665" cy="232552"/>
          </a:xfrm>
          <a:prstGeom prst="roundRect">
            <a:avLst/>
          </a:prstGeom>
          <a:solidFill>
            <a:srgbClr val="92D050"/>
          </a:solid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00" b="0" i="0" u="none" strike="noStrike" cap="none" normalizeH="0" baseline="0" dirty="0" smtClean="0">
                <a:ln>
                  <a:noFill/>
                </a:ln>
                <a:solidFill>
                  <a:schemeClr val="tx1"/>
                </a:solidFill>
                <a:effectLst/>
                <a:latin typeface="Times New Roman" pitchFamily="16" charset="0"/>
                <a:ea typeface="MS Gothic" charset="-128"/>
              </a:rPr>
              <a:t>Disabled</a:t>
            </a:r>
            <a:endParaRPr kumimoji="0" lang="ko-KR" altLang="en-US" sz="1000" b="0" i="0" u="none" strike="noStrike" cap="none" normalizeH="0" baseline="0" dirty="0" smtClean="0">
              <a:ln>
                <a:noFill/>
              </a:ln>
              <a:solidFill>
                <a:schemeClr val="tx1"/>
              </a:solidFill>
              <a:effectLst/>
              <a:latin typeface="Times New Roman" pitchFamily="16" charset="0"/>
              <a:ea typeface="MS Gothic" charset="-128"/>
            </a:endParaRPr>
          </a:p>
        </p:txBody>
      </p:sp>
      <p:sp>
        <p:nvSpPr>
          <p:cNvPr id="67" name="직사각형 66"/>
          <p:cNvSpPr/>
          <p:nvPr/>
        </p:nvSpPr>
        <p:spPr>
          <a:xfrm>
            <a:off x="5388937" y="4005064"/>
            <a:ext cx="695231" cy="288032"/>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dirty="0" smtClean="0">
                <a:solidFill>
                  <a:schemeClr val="tx1"/>
                </a:solidFill>
                <a:latin typeface="+mj-lt"/>
                <a:ea typeface="맑은 고딕" panose="020B0503020000020004" pitchFamily="50" charset="-127"/>
              </a:rPr>
              <a:t>DL Data</a:t>
            </a:r>
            <a:endParaRPr kumimoji="0" lang="ko-KR" altLang="en-US" sz="1000" b="0" i="0" u="none" strike="noStrike" cap="none" normalizeH="0" baseline="0" smtClean="0">
              <a:ln>
                <a:noFill/>
              </a:ln>
              <a:solidFill>
                <a:schemeClr val="tx1"/>
              </a:solidFill>
              <a:effectLst/>
              <a:latin typeface="+mj-lt"/>
              <a:ea typeface="맑은 고딕" panose="020B0503020000020004" pitchFamily="50" charset="-127"/>
            </a:endParaRPr>
          </a:p>
        </p:txBody>
      </p:sp>
      <p:sp>
        <p:nvSpPr>
          <p:cNvPr id="68" name="직사각형 67"/>
          <p:cNvSpPr/>
          <p:nvPr/>
        </p:nvSpPr>
        <p:spPr>
          <a:xfrm>
            <a:off x="6161741" y="5175847"/>
            <a:ext cx="503378" cy="288032"/>
          </a:xfrm>
          <a:prstGeom prst="rect">
            <a:avLst/>
          </a:prstGeom>
          <a:noFill/>
          <a:ln>
            <a:solidFill>
              <a:schemeClr val="tx1"/>
            </a:solidFill>
          </a:ln>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altLang="ko-KR" sz="1000" dirty="0" smtClean="0">
                <a:solidFill>
                  <a:schemeClr val="tx1"/>
                </a:solidFill>
                <a:latin typeface="+mj-lt"/>
                <a:ea typeface="맑은 고딕" panose="020B0503020000020004" pitchFamily="50" charset="-127"/>
              </a:rPr>
              <a:t>BA</a:t>
            </a:r>
            <a:endParaRPr kumimoji="0" lang="ko-KR" altLang="en-US" sz="1000" b="0" i="0" u="none" strike="noStrike" cap="none" normalizeH="0" baseline="0" smtClean="0">
              <a:ln>
                <a:noFill/>
              </a:ln>
              <a:solidFill>
                <a:schemeClr val="tx1"/>
              </a:solidFill>
              <a:effectLst/>
              <a:latin typeface="+mj-lt"/>
              <a:ea typeface="맑은 고딕" panose="020B0503020000020004" pitchFamily="50" charset="-127"/>
            </a:endParaRPr>
          </a:p>
        </p:txBody>
      </p:sp>
      <p:cxnSp>
        <p:nvCxnSpPr>
          <p:cNvPr id="69" name="직선 화살표 연결선 68"/>
          <p:cNvCxnSpPr/>
          <p:nvPr/>
        </p:nvCxnSpPr>
        <p:spPr bwMode="auto">
          <a:xfrm>
            <a:off x="5724128" y="4303304"/>
            <a:ext cx="0" cy="1160575"/>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70" name="직선 화살표 연결선 69"/>
          <p:cNvCxnSpPr/>
          <p:nvPr/>
        </p:nvCxnSpPr>
        <p:spPr bwMode="auto">
          <a:xfrm flipV="1">
            <a:off x="6413430" y="4289039"/>
            <a:ext cx="0" cy="882908"/>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182776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TWT operation for </a:t>
            </a:r>
            <a:r>
              <a:rPr lang="en-US" altLang="ko-KR" dirty="0"/>
              <a:t>11be</a:t>
            </a:r>
            <a:r>
              <a:rPr lang="en-US" altLang="ko-KR" dirty="0" smtClean="0"/>
              <a:t> (1/2)</a:t>
            </a:r>
            <a:endParaRPr lang="ko-KR" altLang="en-US" dirty="0"/>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sz="2000" dirty="0" smtClean="0"/>
              <a:t>A </a:t>
            </a:r>
            <a:r>
              <a:rPr lang="en-US" altLang="ko-KR" sz="2000" dirty="0"/>
              <a:t>STA can setup the TWT SPs for </a:t>
            </a:r>
            <a:r>
              <a:rPr lang="en-US" altLang="ko-KR" sz="2000" dirty="0" smtClean="0"/>
              <a:t>multi-links </a:t>
            </a:r>
            <a:r>
              <a:rPr lang="en-US" altLang="ko-KR" sz="2000" dirty="0"/>
              <a:t>through </a:t>
            </a:r>
            <a:r>
              <a:rPr lang="en-US" altLang="ko-KR" sz="2000" dirty="0" smtClean="0"/>
              <a:t>a link</a:t>
            </a:r>
          </a:p>
          <a:p>
            <a:pPr>
              <a:buFont typeface="Arial" panose="020B0604020202020204" pitchFamily="34" charset="0"/>
              <a:buChar char="•"/>
            </a:pPr>
            <a:endParaRPr lang="en-US" altLang="ko-KR" sz="2000" dirty="0"/>
          </a:p>
          <a:p>
            <a:pPr>
              <a:buFont typeface="Arial" panose="020B0604020202020204" pitchFamily="34" charset="0"/>
              <a:buChar char="•"/>
            </a:pPr>
            <a:endParaRPr lang="en-US" altLang="ko-KR" sz="2000" dirty="0" smtClean="0"/>
          </a:p>
          <a:p>
            <a:pPr>
              <a:buFont typeface="Arial" panose="020B0604020202020204" pitchFamily="34" charset="0"/>
              <a:buChar char="•"/>
            </a:pPr>
            <a:endParaRPr lang="en-US" altLang="ko-KR" sz="2000" dirty="0"/>
          </a:p>
          <a:p>
            <a:pPr>
              <a:buFont typeface="Arial" panose="020B0604020202020204" pitchFamily="34" charset="0"/>
              <a:buChar char="•"/>
            </a:pPr>
            <a:endParaRPr lang="en-US" altLang="ko-KR" sz="2000" dirty="0" smtClean="0"/>
          </a:p>
          <a:p>
            <a:pPr>
              <a:buFont typeface="Arial" panose="020B0604020202020204" pitchFamily="34" charset="0"/>
              <a:buChar char="•"/>
            </a:pPr>
            <a:r>
              <a:rPr lang="en-US" altLang="ko-KR" sz="2000" dirty="0" smtClean="0"/>
              <a:t>The STA can enable only one link for TWT operation for more power saving (i.e., the other links will be disabled)</a:t>
            </a:r>
          </a:p>
          <a:p>
            <a:pPr>
              <a:buFont typeface="Arial" panose="020B0604020202020204" pitchFamily="34" charset="0"/>
              <a:buChar char="•"/>
            </a:pPr>
            <a:endParaRPr lang="ko-KR" altLang="en-US" sz="2000" dirty="0"/>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smtClean="0"/>
              <a:t>September</a:t>
            </a:r>
            <a:r>
              <a:rPr lang="en-US" smtClean="0"/>
              <a:t>, </a:t>
            </a:r>
            <a:r>
              <a:rPr lang="en-US" altLang="ko-KR" smtClean="0"/>
              <a:t>2019</a:t>
            </a:r>
            <a:endParaRPr lang="en-GB" dirty="0"/>
          </a:p>
        </p:txBody>
      </p:sp>
      <p:sp>
        <p:nvSpPr>
          <p:cNvPr id="8" name="TextBox 7"/>
          <p:cNvSpPr txBox="1"/>
          <p:nvPr/>
        </p:nvSpPr>
        <p:spPr>
          <a:xfrm>
            <a:off x="656619" y="3084765"/>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1</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cxnSp>
        <p:nvCxnSpPr>
          <p:cNvPr id="15" name="직선 연결선 14"/>
          <p:cNvCxnSpPr/>
          <p:nvPr/>
        </p:nvCxnSpPr>
        <p:spPr bwMode="auto">
          <a:xfrm>
            <a:off x="1187267" y="3214872"/>
            <a:ext cx="5256941"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19" name="TextBox 18"/>
          <p:cNvSpPr txBox="1"/>
          <p:nvPr/>
        </p:nvSpPr>
        <p:spPr>
          <a:xfrm>
            <a:off x="656351" y="3509533"/>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2</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cxnSp>
        <p:nvCxnSpPr>
          <p:cNvPr id="21" name="직선 연결선 20"/>
          <p:cNvCxnSpPr/>
          <p:nvPr/>
        </p:nvCxnSpPr>
        <p:spPr bwMode="auto">
          <a:xfrm flipV="1">
            <a:off x="1187356" y="3628347"/>
            <a:ext cx="5256852" cy="1085"/>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23" name="TextBox 22"/>
          <p:cNvSpPr txBox="1"/>
          <p:nvPr/>
        </p:nvSpPr>
        <p:spPr>
          <a:xfrm>
            <a:off x="301567" y="3261910"/>
            <a:ext cx="407484"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STA</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24" name="TextBox 23"/>
          <p:cNvSpPr txBox="1"/>
          <p:nvPr/>
        </p:nvSpPr>
        <p:spPr>
          <a:xfrm>
            <a:off x="921809" y="2407013"/>
            <a:ext cx="956253" cy="400110"/>
          </a:xfrm>
          <a:prstGeom prst="rect">
            <a:avLst/>
          </a:prstGeom>
          <a:noFill/>
          <a:ln>
            <a:noFill/>
          </a:ln>
        </p:spPr>
        <p:txBody>
          <a:bodyPr wrap="squar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Arial" pitchFamily="34" charset="0"/>
                <a:ea typeface="돋움" pitchFamily="50" charset="-127"/>
              </a:rPr>
              <a:t>TWT setup (link1&amp;2)</a:t>
            </a:r>
            <a:endParaRPr kumimoji="1" lang="ko-KR" altLang="en-US" sz="1000" dirty="0" err="1" smtClean="0">
              <a:solidFill>
                <a:srgbClr val="000000"/>
              </a:solidFill>
              <a:latin typeface="Arial" pitchFamily="34" charset="0"/>
              <a:ea typeface="돋움" pitchFamily="50" charset="-127"/>
            </a:endParaRPr>
          </a:p>
        </p:txBody>
      </p:sp>
      <p:cxnSp>
        <p:nvCxnSpPr>
          <p:cNvPr id="40" name="직선 연결선 39"/>
          <p:cNvCxnSpPr/>
          <p:nvPr/>
        </p:nvCxnSpPr>
        <p:spPr bwMode="auto">
          <a:xfrm>
            <a:off x="2498997" y="2976503"/>
            <a:ext cx="0" cy="233397"/>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41" name="직선 연결선 40"/>
          <p:cNvCxnSpPr/>
          <p:nvPr/>
        </p:nvCxnSpPr>
        <p:spPr bwMode="auto">
          <a:xfrm>
            <a:off x="3291085" y="2981475"/>
            <a:ext cx="0" cy="228425"/>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44" name="직선 화살표 연결선 43"/>
          <p:cNvCxnSpPr/>
          <p:nvPr/>
        </p:nvCxnSpPr>
        <p:spPr bwMode="auto">
          <a:xfrm>
            <a:off x="2498997" y="3084765"/>
            <a:ext cx="792088" cy="0"/>
          </a:xfrm>
          <a:prstGeom prst="straightConnector1">
            <a:avLst/>
          </a:prstGeom>
          <a:solidFill>
            <a:srgbClr val="00B8FF"/>
          </a:solidFill>
          <a:ln w="9525" cap="flat" cmpd="sng" algn="ctr">
            <a:solidFill>
              <a:schemeClr val="tx1"/>
            </a:solidFill>
            <a:prstDash val="solid"/>
            <a:round/>
            <a:headEnd type="triangle" w="med" len="med"/>
            <a:tailEnd type="triangle" w="med" len="med"/>
          </a:ln>
          <a:effectLst/>
        </p:spPr>
      </p:cxnSp>
      <p:cxnSp>
        <p:nvCxnSpPr>
          <p:cNvPr id="45" name="직선 연결선 44"/>
          <p:cNvCxnSpPr/>
          <p:nvPr/>
        </p:nvCxnSpPr>
        <p:spPr bwMode="auto">
          <a:xfrm>
            <a:off x="3086835" y="3394950"/>
            <a:ext cx="0" cy="233397"/>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46" name="직선 연결선 45"/>
          <p:cNvCxnSpPr/>
          <p:nvPr/>
        </p:nvCxnSpPr>
        <p:spPr bwMode="auto">
          <a:xfrm>
            <a:off x="3878923" y="3408014"/>
            <a:ext cx="0" cy="228425"/>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47" name="직선 화살표 연결선 46"/>
          <p:cNvCxnSpPr/>
          <p:nvPr/>
        </p:nvCxnSpPr>
        <p:spPr bwMode="auto">
          <a:xfrm>
            <a:off x="3086835" y="3495120"/>
            <a:ext cx="792088" cy="0"/>
          </a:xfrm>
          <a:prstGeom prst="straightConnector1">
            <a:avLst/>
          </a:prstGeom>
          <a:solidFill>
            <a:srgbClr val="00B8FF"/>
          </a:solidFill>
          <a:ln w="9525" cap="flat" cmpd="sng" algn="ctr">
            <a:solidFill>
              <a:schemeClr val="tx1"/>
            </a:solidFill>
            <a:prstDash val="solid"/>
            <a:round/>
            <a:headEnd type="triangle" w="med" len="med"/>
            <a:tailEnd type="triangle" w="med" len="med"/>
          </a:ln>
          <a:effectLst/>
        </p:spPr>
      </p:cxnSp>
      <p:cxnSp>
        <p:nvCxnSpPr>
          <p:cNvPr id="48" name="직선 연결선 47"/>
          <p:cNvCxnSpPr/>
          <p:nvPr/>
        </p:nvCxnSpPr>
        <p:spPr bwMode="auto">
          <a:xfrm>
            <a:off x="4372320" y="2978274"/>
            <a:ext cx="0" cy="233397"/>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49" name="직선 연결선 48"/>
          <p:cNvCxnSpPr/>
          <p:nvPr/>
        </p:nvCxnSpPr>
        <p:spPr bwMode="auto">
          <a:xfrm>
            <a:off x="5164408" y="2983246"/>
            <a:ext cx="0" cy="228425"/>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50" name="직선 화살표 연결선 49"/>
          <p:cNvCxnSpPr/>
          <p:nvPr/>
        </p:nvCxnSpPr>
        <p:spPr bwMode="auto">
          <a:xfrm>
            <a:off x="4372320" y="3086536"/>
            <a:ext cx="792088" cy="0"/>
          </a:xfrm>
          <a:prstGeom prst="straightConnector1">
            <a:avLst/>
          </a:prstGeom>
          <a:solidFill>
            <a:srgbClr val="00B8FF"/>
          </a:solidFill>
          <a:ln w="9525" cap="flat" cmpd="sng" algn="ctr">
            <a:solidFill>
              <a:schemeClr val="tx1"/>
            </a:solidFill>
            <a:prstDash val="solid"/>
            <a:round/>
            <a:headEnd type="triangle" w="med" len="med"/>
            <a:tailEnd type="triangle" w="med" len="med"/>
          </a:ln>
          <a:effectLst/>
        </p:spPr>
      </p:cxnSp>
      <p:cxnSp>
        <p:nvCxnSpPr>
          <p:cNvPr id="51" name="직선 연결선 50"/>
          <p:cNvCxnSpPr/>
          <p:nvPr/>
        </p:nvCxnSpPr>
        <p:spPr bwMode="auto">
          <a:xfrm>
            <a:off x="4860032" y="3394950"/>
            <a:ext cx="0" cy="233397"/>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52" name="직선 연결선 51"/>
          <p:cNvCxnSpPr/>
          <p:nvPr/>
        </p:nvCxnSpPr>
        <p:spPr bwMode="auto">
          <a:xfrm>
            <a:off x="5652120" y="3399922"/>
            <a:ext cx="0" cy="228425"/>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53" name="직선 화살표 연결선 52"/>
          <p:cNvCxnSpPr/>
          <p:nvPr/>
        </p:nvCxnSpPr>
        <p:spPr bwMode="auto">
          <a:xfrm>
            <a:off x="4860032" y="3503212"/>
            <a:ext cx="792088" cy="0"/>
          </a:xfrm>
          <a:prstGeom prst="straightConnector1">
            <a:avLst/>
          </a:prstGeom>
          <a:solidFill>
            <a:srgbClr val="00B8FF"/>
          </a:solidFill>
          <a:ln w="9525" cap="flat" cmpd="sng" algn="ctr">
            <a:solidFill>
              <a:schemeClr val="tx1"/>
            </a:solidFill>
            <a:prstDash val="solid"/>
            <a:round/>
            <a:headEnd type="triangle" w="med" len="med"/>
            <a:tailEnd type="triangle" w="med" len="med"/>
          </a:ln>
          <a:effectLst/>
        </p:spPr>
      </p:cxnSp>
      <p:cxnSp>
        <p:nvCxnSpPr>
          <p:cNvPr id="55" name="직선 화살표 연결선 54"/>
          <p:cNvCxnSpPr/>
          <p:nvPr/>
        </p:nvCxnSpPr>
        <p:spPr bwMode="auto">
          <a:xfrm flipV="1">
            <a:off x="1484568" y="2785368"/>
            <a:ext cx="0" cy="429504"/>
          </a:xfrm>
          <a:prstGeom prst="straightConnector1">
            <a:avLst/>
          </a:prstGeom>
          <a:solidFill>
            <a:srgbClr val="00B8FF"/>
          </a:solidFill>
          <a:ln w="9525" cap="flat" cmpd="sng" algn="ctr">
            <a:solidFill>
              <a:schemeClr val="tx1"/>
            </a:solidFill>
            <a:prstDash val="solid"/>
            <a:round/>
            <a:headEnd type="none" w="med" len="med"/>
            <a:tailEnd type="triangle" w="med" len="med"/>
          </a:ln>
          <a:effectLst/>
        </p:spPr>
      </p:cxnSp>
      <p:sp>
        <p:nvSpPr>
          <p:cNvPr id="76" name="모서리가 둥근 직사각형 75"/>
          <p:cNvSpPr/>
          <p:nvPr/>
        </p:nvSpPr>
        <p:spPr>
          <a:xfrm>
            <a:off x="1484568" y="3237634"/>
            <a:ext cx="1014429" cy="130456"/>
          </a:xfrm>
          <a:prstGeom prst="roundRect">
            <a:avLst/>
          </a:prstGeom>
          <a:solidFill>
            <a:srgbClr val="92D050"/>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78" name="모서리가 둥근 직사각형 77"/>
          <p:cNvSpPr/>
          <p:nvPr/>
        </p:nvSpPr>
        <p:spPr>
          <a:xfrm>
            <a:off x="3300430" y="3236927"/>
            <a:ext cx="1071890" cy="130456"/>
          </a:xfrm>
          <a:prstGeom prst="roundRect">
            <a:avLst/>
          </a:prstGeom>
          <a:solidFill>
            <a:srgbClr val="92D050"/>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84" name="TextBox 83"/>
          <p:cNvSpPr txBox="1"/>
          <p:nvPr/>
        </p:nvSpPr>
        <p:spPr>
          <a:xfrm>
            <a:off x="2498996" y="2837459"/>
            <a:ext cx="792089" cy="246221"/>
          </a:xfrm>
          <a:prstGeom prst="rect">
            <a:avLst/>
          </a:prstGeom>
          <a:noFill/>
          <a:ln>
            <a:noFill/>
          </a:ln>
        </p:spPr>
        <p:txBody>
          <a:bodyPr wrap="squar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Arial" pitchFamily="34" charset="0"/>
                <a:ea typeface="돋움" pitchFamily="50" charset="-127"/>
              </a:rPr>
              <a:t>TWT SP</a:t>
            </a:r>
            <a:endParaRPr kumimoji="1" lang="ko-KR" altLang="en-US" sz="1000" dirty="0" err="1" smtClean="0">
              <a:solidFill>
                <a:srgbClr val="000000"/>
              </a:solidFill>
              <a:latin typeface="Arial" pitchFamily="34" charset="0"/>
              <a:ea typeface="돋움" pitchFamily="50" charset="-127"/>
            </a:endParaRPr>
          </a:p>
        </p:txBody>
      </p:sp>
      <p:sp>
        <p:nvSpPr>
          <p:cNvPr id="85" name="TextBox 84"/>
          <p:cNvSpPr txBox="1"/>
          <p:nvPr/>
        </p:nvSpPr>
        <p:spPr>
          <a:xfrm>
            <a:off x="4372318" y="2852538"/>
            <a:ext cx="792089" cy="246221"/>
          </a:xfrm>
          <a:prstGeom prst="rect">
            <a:avLst/>
          </a:prstGeom>
          <a:noFill/>
          <a:ln>
            <a:noFill/>
          </a:ln>
        </p:spPr>
        <p:txBody>
          <a:bodyPr wrap="square" rtlCol="0" anchor="t" anchorCtr="0">
            <a:spAutoFit/>
          </a:bodyPr>
          <a:lstStyle/>
          <a:p>
            <a:pPr algn="ctr" defTabSz="914400" eaLnBrk="1" latinLnBrk="1" hangingPunct="1">
              <a:buClrTx/>
              <a:buSzTx/>
              <a:buFontTx/>
              <a:buNone/>
            </a:pPr>
            <a:r>
              <a:rPr kumimoji="1" lang="en-US" altLang="ko-KR" sz="1000" smtClean="0">
                <a:solidFill>
                  <a:srgbClr val="000000"/>
                </a:solidFill>
                <a:latin typeface="Arial" pitchFamily="34" charset="0"/>
                <a:ea typeface="돋움" pitchFamily="50" charset="-127"/>
              </a:rPr>
              <a:t>TWT SP</a:t>
            </a:r>
            <a:endParaRPr kumimoji="1" lang="ko-KR" altLang="en-US" sz="1000" dirty="0" err="1" smtClean="0">
              <a:solidFill>
                <a:srgbClr val="000000"/>
              </a:solidFill>
              <a:latin typeface="Arial" pitchFamily="34" charset="0"/>
              <a:ea typeface="돋움" pitchFamily="50" charset="-127"/>
            </a:endParaRPr>
          </a:p>
        </p:txBody>
      </p:sp>
      <p:sp>
        <p:nvSpPr>
          <p:cNvPr id="86" name="TextBox 85"/>
          <p:cNvSpPr txBox="1"/>
          <p:nvPr/>
        </p:nvSpPr>
        <p:spPr>
          <a:xfrm>
            <a:off x="3086834" y="3459048"/>
            <a:ext cx="792089" cy="246221"/>
          </a:xfrm>
          <a:prstGeom prst="rect">
            <a:avLst/>
          </a:prstGeom>
          <a:noFill/>
          <a:ln>
            <a:noFill/>
          </a:ln>
        </p:spPr>
        <p:txBody>
          <a:bodyPr wrap="square" rtlCol="0" anchor="t" anchorCtr="0">
            <a:spAutoFit/>
          </a:bodyPr>
          <a:lstStyle/>
          <a:p>
            <a:pPr algn="ctr" defTabSz="914400" eaLnBrk="1" latinLnBrk="1" hangingPunct="1">
              <a:buClrTx/>
              <a:buSzTx/>
              <a:buFontTx/>
              <a:buNone/>
            </a:pPr>
            <a:r>
              <a:rPr kumimoji="1" lang="en-US" altLang="ko-KR" sz="1000" smtClean="0">
                <a:solidFill>
                  <a:srgbClr val="000000"/>
                </a:solidFill>
                <a:latin typeface="Arial" pitchFamily="34" charset="0"/>
                <a:ea typeface="돋움" pitchFamily="50" charset="-127"/>
              </a:rPr>
              <a:t>TWT SP</a:t>
            </a:r>
            <a:endParaRPr kumimoji="1" lang="ko-KR" altLang="en-US" sz="1000" dirty="0" err="1" smtClean="0">
              <a:solidFill>
                <a:srgbClr val="000000"/>
              </a:solidFill>
              <a:latin typeface="Arial" pitchFamily="34" charset="0"/>
              <a:ea typeface="돋움" pitchFamily="50" charset="-127"/>
            </a:endParaRPr>
          </a:p>
        </p:txBody>
      </p:sp>
      <p:sp>
        <p:nvSpPr>
          <p:cNvPr id="87" name="TextBox 86"/>
          <p:cNvSpPr txBox="1"/>
          <p:nvPr/>
        </p:nvSpPr>
        <p:spPr>
          <a:xfrm>
            <a:off x="4860031" y="3449515"/>
            <a:ext cx="792089" cy="246221"/>
          </a:xfrm>
          <a:prstGeom prst="rect">
            <a:avLst/>
          </a:prstGeom>
          <a:noFill/>
          <a:ln>
            <a:noFill/>
          </a:ln>
        </p:spPr>
        <p:txBody>
          <a:bodyPr wrap="square" rtlCol="0" anchor="t" anchorCtr="0">
            <a:spAutoFit/>
          </a:bodyPr>
          <a:lstStyle/>
          <a:p>
            <a:pPr algn="ctr" defTabSz="914400" eaLnBrk="1" latinLnBrk="1" hangingPunct="1">
              <a:buClrTx/>
              <a:buSzTx/>
              <a:buFontTx/>
              <a:buNone/>
            </a:pPr>
            <a:r>
              <a:rPr kumimoji="1" lang="en-US" altLang="ko-KR" sz="1000" smtClean="0">
                <a:solidFill>
                  <a:srgbClr val="000000"/>
                </a:solidFill>
                <a:latin typeface="Arial" pitchFamily="34" charset="0"/>
                <a:ea typeface="돋움" pitchFamily="50" charset="-127"/>
              </a:rPr>
              <a:t>TWT SP</a:t>
            </a:r>
            <a:endParaRPr kumimoji="1" lang="ko-KR" altLang="en-US" sz="1000" dirty="0" err="1" smtClean="0">
              <a:solidFill>
                <a:srgbClr val="000000"/>
              </a:solidFill>
              <a:latin typeface="Arial" pitchFamily="34" charset="0"/>
              <a:ea typeface="돋움" pitchFamily="50" charset="-127"/>
            </a:endParaRPr>
          </a:p>
        </p:txBody>
      </p:sp>
      <p:sp>
        <p:nvSpPr>
          <p:cNvPr id="88" name="모서리가 둥근 직사각형 87"/>
          <p:cNvSpPr/>
          <p:nvPr/>
        </p:nvSpPr>
        <p:spPr>
          <a:xfrm>
            <a:off x="1484568" y="3659291"/>
            <a:ext cx="1590333" cy="129749"/>
          </a:xfrm>
          <a:prstGeom prst="roundRect">
            <a:avLst/>
          </a:prstGeom>
          <a:solidFill>
            <a:srgbClr val="92D050"/>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89" name="모서리가 둥근 직사각형 88"/>
          <p:cNvSpPr/>
          <p:nvPr/>
        </p:nvSpPr>
        <p:spPr>
          <a:xfrm>
            <a:off x="3876334" y="3658584"/>
            <a:ext cx="997291" cy="119284"/>
          </a:xfrm>
          <a:prstGeom prst="roundRect">
            <a:avLst/>
          </a:prstGeom>
          <a:solidFill>
            <a:srgbClr val="92D050"/>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90" name="TextBox 89"/>
          <p:cNvSpPr txBox="1"/>
          <p:nvPr/>
        </p:nvSpPr>
        <p:spPr>
          <a:xfrm>
            <a:off x="611560" y="5317013"/>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1</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cxnSp>
        <p:nvCxnSpPr>
          <p:cNvPr id="91" name="직선 연결선 90"/>
          <p:cNvCxnSpPr>
            <a:stCxn id="90" idx="3"/>
          </p:cNvCxnSpPr>
          <p:nvPr/>
        </p:nvCxnSpPr>
        <p:spPr bwMode="auto">
          <a:xfrm>
            <a:off x="1142476" y="5440124"/>
            <a:ext cx="5306719" cy="5482"/>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92" name="TextBox 91"/>
          <p:cNvSpPr txBox="1"/>
          <p:nvPr/>
        </p:nvSpPr>
        <p:spPr>
          <a:xfrm>
            <a:off x="612528" y="5701808"/>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2</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cxnSp>
        <p:nvCxnSpPr>
          <p:cNvPr id="93" name="직선 연결선 92"/>
          <p:cNvCxnSpPr/>
          <p:nvPr/>
        </p:nvCxnSpPr>
        <p:spPr bwMode="auto">
          <a:xfrm>
            <a:off x="1137220" y="5824919"/>
            <a:ext cx="5297947"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94" name="TextBox 93"/>
          <p:cNvSpPr txBox="1"/>
          <p:nvPr/>
        </p:nvSpPr>
        <p:spPr>
          <a:xfrm>
            <a:off x="251520" y="5494158"/>
            <a:ext cx="407484"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STA</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95" name="TextBox 94"/>
          <p:cNvSpPr txBox="1"/>
          <p:nvPr/>
        </p:nvSpPr>
        <p:spPr>
          <a:xfrm>
            <a:off x="683568" y="4639261"/>
            <a:ext cx="1467990" cy="400110"/>
          </a:xfrm>
          <a:prstGeom prst="rect">
            <a:avLst/>
          </a:prstGeom>
          <a:noFill/>
          <a:ln>
            <a:noFill/>
          </a:ln>
        </p:spPr>
        <p:txBody>
          <a:bodyPr wrap="squar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Arial" pitchFamily="34" charset="0"/>
                <a:ea typeface="돋움" pitchFamily="50" charset="-127"/>
              </a:rPr>
              <a:t>TWT setup (only link1,</a:t>
            </a:r>
          </a:p>
          <a:p>
            <a:pPr algn="ctr" defTabSz="914400" eaLnBrk="1" latinLnBrk="1" hangingPunct="1">
              <a:buClrTx/>
              <a:buSzTx/>
              <a:buFontTx/>
              <a:buNone/>
            </a:pPr>
            <a:r>
              <a:rPr kumimoji="1" lang="en-US" altLang="ko-KR" sz="1000" dirty="0" smtClean="0">
                <a:solidFill>
                  <a:srgbClr val="000000"/>
                </a:solidFill>
                <a:latin typeface="Arial" pitchFamily="34" charset="0"/>
                <a:ea typeface="돋움" pitchFamily="50" charset="-127"/>
              </a:rPr>
              <a:t>Disable link2)</a:t>
            </a:r>
            <a:endParaRPr kumimoji="1" lang="ko-KR" altLang="en-US" sz="1000" dirty="0" err="1" smtClean="0">
              <a:solidFill>
                <a:srgbClr val="000000"/>
              </a:solidFill>
              <a:latin typeface="Arial" pitchFamily="34" charset="0"/>
              <a:ea typeface="돋움" pitchFamily="50" charset="-127"/>
            </a:endParaRPr>
          </a:p>
        </p:txBody>
      </p:sp>
      <p:cxnSp>
        <p:nvCxnSpPr>
          <p:cNvPr id="96" name="직선 연결선 95"/>
          <p:cNvCxnSpPr/>
          <p:nvPr/>
        </p:nvCxnSpPr>
        <p:spPr bwMode="auto">
          <a:xfrm>
            <a:off x="2448950" y="5208751"/>
            <a:ext cx="0" cy="233397"/>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97" name="직선 연결선 96"/>
          <p:cNvCxnSpPr/>
          <p:nvPr/>
        </p:nvCxnSpPr>
        <p:spPr bwMode="auto">
          <a:xfrm>
            <a:off x="3241038" y="5213723"/>
            <a:ext cx="0" cy="228425"/>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98" name="직선 화살표 연결선 97"/>
          <p:cNvCxnSpPr/>
          <p:nvPr/>
        </p:nvCxnSpPr>
        <p:spPr bwMode="auto">
          <a:xfrm>
            <a:off x="2448950" y="5317013"/>
            <a:ext cx="792088" cy="0"/>
          </a:xfrm>
          <a:prstGeom prst="straightConnector1">
            <a:avLst/>
          </a:prstGeom>
          <a:solidFill>
            <a:srgbClr val="00B8FF"/>
          </a:solidFill>
          <a:ln w="9525" cap="flat" cmpd="sng" algn="ctr">
            <a:solidFill>
              <a:schemeClr val="tx1"/>
            </a:solidFill>
            <a:prstDash val="solid"/>
            <a:round/>
            <a:headEnd type="triangle" w="med" len="med"/>
            <a:tailEnd type="triangle" w="med" len="med"/>
          </a:ln>
          <a:effectLst/>
        </p:spPr>
      </p:cxnSp>
      <p:cxnSp>
        <p:nvCxnSpPr>
          <p:cNvPr id="102" name="직선 연결선 101"/>
          <p:cNvCxnSpPr/>
          <p:nvPr/>
        </p:nvCxnSpPr>
        <p:spPr bwMode="auto">
          <a:xfrm>
            <a:off x="4322273" y="5210522"/>
            <a:ext cx="0" cy="233397"/>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03" name="직선 연결선 102"/>
          <p:cNvCxnSpPr/>
          <p:nvPr/>
        </p:nvCxnSpPr>
        <p:spPr bwMode="auto">
          <a:xfrm>
            <a:off x="5114361" y="5215494"/>
            <a:ext cx="0" cy="228425"/>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04" name="직선 화살표 연결선 103"/>
          <p:cNvCxnSpPr/>
          <p:nvPr/>
        </p:nvCxnSpPr>
        <p:spPr bwMode="auto">
          <a:xfrm>
            <a:off x="4322273" y="5318784"/>
            <a:ext cx="792088" cy="0"/>
          </a:xfrm>
          <a:prstGeom prst="straightConnector1">
            <a:avLst/>
          </a:prstGeom>
          <a:solidFill>
            <a:srgbClr val="00B8FF"/>
          </a:solidFill>
          <a:ln w="9525" cap="flat" cmpd="sng" algn="ctr">
            <a:solidFill>
              <a:schemeClr val="tx1"/>
            </a:solidFill>
            <a:prstDash val="solid"/>
            <a:round/>
            <a:headEnd type="triangle" w="med" len="med"/>
            <a:tailEnd type="triangle" w="med" len="med"/>
          </a:ln>
          <a:effectLst/>
        </p:spPr>
      </p:cxnSp>
      <p:cxnSp>
        <p:nvCxnSpPr>
          <p:cNvPr id="108" name="직선 화살표 연결선 107"/>
          <p:cNvCxnSpPr/>
          <p:nvPr/>
        </p:nvCxnSpPr>
        <p:spPr bwMode="auto">
          <a:xfrm flipV="1">
            <a:off x="1434521" y="5017616"/>
            <a:ext cx="0" cy="429504"/>
          </a:xfrm>
          <a:prstGeom prst="straightConnector1">
            <a:avLst/>
          </a:prstGeom>
          <a:solidFill>
            <a:srgbClr val="00B8FF"/>
          </a:solidFill>
          <a:ln w="9525" cap="flat" cmpd="sng" algn="ctr">
            <a:solidFill>
              <a:schemeClr val="tx1"/>
            </a:solidFill>
            <a:prstDash val="solid"/>
            <a:round/>
            <a:headEnd type="none" w="med" len="med"/>
            <a:tailEnd type="triangle" w="med" len="med"/>
          </a:ln>
          <a:effectLst/>
        </p:spPr>
      </p:cxnSp>
      <p:sp>
        <p:nvSpPr>
          <p:cNvPr id="109" name="모서리가 둥근 직사각형 108"/>
          <p:cNvSpPr/>
          <p:nvPr/>
        </p:nvSpPr>
        <p:spPr>
          <a:xfrm>
            <a:off x="1434521" y="5486066"/>
            <a:ext cx="1014429" cy="130456"/>
          </a:xfrm>
          <a:prstGeom prst="roundRect">
            <a:avLst/>
          </a:prstGeom>
          <a:solidFill>
            <a:srgbClr val="92D050"/>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110" name="모서리가 둥근 직사각형 109"/>
          <p:cNvSpPr/>
          <p:nvPr/>
        </p:nvSpPr>
        <p:spPr>
          <a:xfrm>
            <a:off x="3250383" y="5485359"/>
            <a:ext cx="1071890" cy="130456"/>
          </a:xfrm>
          <a:prstGeom prst="roundRect">
            <a:avLst/>
          </a:prstGeom>
          <a:solidFill>
            <a:srgbClr val="92D050"/>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111" name="TextBox 110"/>
          <p:cNvSpPr txBox="1"/>
          <p:nvPr/>
        </p:nvSpPr>
        <p:spPr>
          <a:xfrm>
            <a:off x="2448949" y="5069707"/>
            <a:ext cx="792089" cy="246221"/>
          </a:xfrm>
          <a:prstGeom prst="rect">
            <a:avLst/>
          </a:prstGeom>
          <a:noFill/>
          <a:ln>
            <a:noFill/>
          </a:ln>
        </p:spPr>
        <p:txBody>
          <a:bodyPr wrap="square" rtlCol="0" anchor="t" anchorCtr="0">
            <a:spAutoFit/>
          </a:bodyPr>
          <a:lstStyle/>
          <a:p>
            <a:pPr algn="ctr" defTabSz="914400" eaLnBrk="1" latinLnBrk="1" hangingPunct="1">
              <a:buClrTx/>
              <a:buSzTx/>
              <a:buFontTx/>
              <a:buNone/>
            </a:pPr>
            <a:r>
              <a:rPr kumimoji="1" lang="en-US" altLang="ko-KR" sz="1000" smtClean="0">
                <a:solidFill>
                  <a:srgbClr val="000000"/>
                </a:solidFill>
                <a:latin typeface="Arial" pitchFamily="34" charset="0"/>
                <a:ea typeface="돋움" pitchFamily="50" charset="-127"/>
              </a:rPr>
              <a:t>TWT SP</a:t>
            </a:r>
            <a:endParaRPr kumimoji="1" lang="ko-KR" altLang="en-US" sz="1000" dirty="0" err="1" smtClean="0">
              <a:solidFill>
                <a:srgbClr val="000000"/>
              </a:solidFill>
              <a:latin typeface="Arial" pitchFamily="34" charset="0"/>
              <a:ea typeface="돋움" pitchFamily="50" charset="-127"/>
            </a:endParaRPr>
          </a:p>
        </p:txBody>
      </p:sp>
      <p:sp>
        <p:nvSpPr>
          <p:cNvPr id="112" name="TextBox 111"/>
          <p:cNvSpPr txBox="1"/>
          <p:nvPr/>
        </p:nvSpPr>
        <p:spPr>
          <a:xfrm>
            <a:off x="4322271" y="5084786"/>
            <a:ext cx="792089" cy="246221"/>
          </a:xfrm>
          <a:prstGeom prst="rect">
            <a:avLst/>
          </a:prstGeom>
          <a:noFill/>
          <a:ln>
            <a:noFill/>
          </a:ln>
        </p:spPr>
        <p:txBody>
          <a:bodyPr wrap="square" rtlCol="0" anchor="t" anchorCtr="0">
            <a:spAutoFit/>
          </a:bodyPr>
          <a:lstStyle/>
          <a:p>
            <a:pPr algn="ctr" defTabSz="914400" eaLnBrk="1" latinLnBrk="1" hangingPunct="1">
              <a:buClrTx/>
              <a:buSzTx/>
              <a:buFontTx/>
              <a:buNone/>
            </a:pPr>
            <a:r>
              <a:rPr kumimoji="1" lang="en-US" altLang="ko-KR" sz="1000" smtClean="0">
                <a:solidFill>
                  <a:srgbClr val="000000"/>
                </a:solidFill>
                <a:latin typeface="Arial" pitchFamily="34" charset="0"/>
                <a:ea typeface="돋움" pitchFamily="50" charset="-127"/>
              </a:rPr>
              <a:t>TWT SP</a:t>
            </a:r>
            <a:endParaRPr kumimoji="1" lang="ko-KR" altLang="en-US" sz="1000" dirty="0" err="1" smtClean="0">
              <a:solidFill>
                <a:srgbClr val="000000"/>
              </a:solidFill>
              <a:latin typeface="Arial" pitchFamily="34" charset="0"/>
              <a:ea typeface="돋움" pitchFamily="50" charset="-127"/>
            </a:endParaRPr>
          </a:p>
        </p:txBody>
      </p:sp>
      <p:sp>
        <p:nvSpPr>
          <p:cNvPr id="115" name="모서리가 둥근 직사각형 114"/>
          <p:cNvSpPr/>
          <p:nvPr/>
        </p:nvSpPr>
        <p:spPr>
          <a:xfrm>
            <a:off x="1434521" y="5867263"/>
            <a:ext cx="5009686" cy="129748"/>
          </a:xfrm>
          <a:prstGeom prst="roundRect">
            <a:avLst/>
          </a:prstGeom>
          <a:solidFill>
            <a:srgbClr val="92D050"/>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117" name="모서리가 둥근 직사각형 116"/>
          <p:cNvSpPr/>
          <p:nvPr/>
        </p:nvSpPr>
        <p:spPr>
          <a:xfrm>
            <a:off x="5165530" y="3236927"/>
            <a:ext cx="1278677" cy="130456"/>
          </a:xfrm>
          <a:prstGeom prst="roundRect">
            <a:avLst/>
          </a:prstGeom>
          <a:solidFill>
            <a:srgbClr val="92D050"/>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118" name="모서리가 둥근 직사각형 117"/>
          <p:cNvSpPr/>
          <p:nvPr/>
        </p:nvSpPr>
        <p:spPr>
          <a:xfrm>
            <a:off x="5652120" y="3673597"/>
            <a:ext cx="792087" cy="115443"/>
          </a:xfrm>
          <a:prstGeom prst="roundRect">
            <a:avLst/>
          </a:prstGeom>
          <a:solidFill>
            <a:srgbClr val="92D050"/>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122" name="모서리가 둥근 직사각형 121"/>
          <p:cNvSpPr/>
          <p:nvPr/>
        </p:nvSpPr>
        <p:spPr>
          <a:xfrm>
            <a:off x="5110140" y="5485358"/>
            <a:ext cx="1325027" cy="130456"/>
          </a:xfrm>
          <a:prstGeom prst="roundRect">
            <a:avLst/>
          </a:prstGeom>
          <a:solidFill>
            <a:srgbClr val="92D050"/>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132" name="모서리가 둥근 직사각형 131"/>
          <p:cNvSpPr/>
          <p:nvPr/>
        </p:nvSpPr>
        <p:spPr>
          <a:xfrm>
            <a:off x="6847250" y="3021437"/>
            <a:ext cx="536628" cy="262298"/>
          </a:xfrm>
          <a:prstGeom prst="roundRect">
            <a:avLst/>
          </a:prstGeom>
          <a:solidFill>
            <a:srgbClr val="92D050"/>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133" name="TextBox 132"/>
          <p:cNvSpPr txBox="1"/>
          <p:nvPr/>
        </p:nvSpPr>
        <p:spPr>
          <a:xfrm>
            <a:off x="7492789" y="2946388"/>
            <a:ext cx="1568057" cy="400110"/>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Power saving (e.g., </a:t>
            </a:r>
          </a:p>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doze state or disabling)</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134" name="모서리가 둥근 직사각형 133"/>
          <p:cNvSpPr/>
          <p:nvPr/>
        </p:nvSpPr>
        <p:spPr>
          <a:xfrm>
            <a:off x="6800767" y="5494158"/>
            <a:ext cx="536628" cy="262298"/>
          </a:xfrm>
          <a:prstGeom prst="roundRect">
            <a:avLst/>
          </a:prstGeom>
          <a:solidFill>
            <a:srgbClr val="92D050"/>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135" name="TextBox 134"/>
          <p:cNvSpPr txBox="1"/>
          <p:nvPr/>
        </p:nvSpPr>
        <p:spPr>
          <a:xfrm>
            <a:off x="7446306" y="5419109"/>
            <a:ext cx="1568057" cy="400110"/>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Power saving (e.g., </a:t>
            </a:r>
          </a:p>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doze state or disabling)</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Tree>
    <p:extLst>
      <p:ext uri="{BB962C8B-B14F-4D97-AF65-F5344CB8AC3E}">
        <p14:creationId xmlns:p14="http://schemas.microsoft.com/office/powerpoint/2010/main" val="7125815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TWT operation for</a:t>
            </a:r>
            <a:r>
              <a:rPr lang="en-US" altLang="ko-KR" dirty="0"/>
              <a:t> 11be</a:t>
            </a:r>
            <a:r>
              <a:rPr lang="en-US" altLang="ko-KR" dirty="0" smtClean="0"/>
              <a:t> (2/2)</a:t>
            </a:r>
            <a:endParaRPr lang="ko-KR" altLang="en-US" dirty="0"/>
          </a:p>
        </p:txBody>
      </p:sp>
      <p:sp>
        <p:nvSpPr>
          <p:cNvPr id="3" name="내용 개체 틀 2"/>
          <p:cNvSpPr>
            <a:spLocks noGrp="1"/>
          </p:cNvSpPr>
          <p:nvPr>
            <p:ph idx="1"/>
          </p:nvPr>
        </p:nvSpPr>
        <p:spPr/>
        <p:txBody>
          <a:bodyPr/>
          <a:lstStyle/>
          <a:p>
            <a:pPr>
              <a:buFont typeface="Arial" panose="020B0604020202020204" pitchFamily="34" charset="0"/>
              <a:buChar char="•"/>
            </a:pPr>
            <a:r>
              <a:rPr lang="en-US" altLang="ko-KR" sz="2000" dirty="0" smtClean="0"/>
              <a:t>STA can enable disabled link(s) when the STA wants it or the AP command it during TWT SP</a:t>
            </a:r>
          </a:p>
          <a:p>
            <a:pPr>
              <a:buFont typeface="Arial" panose="020B0604020202020204" pitchFamily="34" charset="0"/>
              <a:buChar char="•"/>
            </a:pPr>
            <a:endParaRPr lang="en-US" altLang="ko-KR" sz="2000" dirty="0"/>
          </a:p>
          <a:p>
            <a:pPr>
              <a:buFont typeface="Arial" panose="020B0604020202020204" pitchFamily="34" charset="0"/>
              <a:buChar char="•"/>
            </a:pPr>
            <a:endParaRPr lang="en-US" altLang="ko-KR" sz="2000" dirty="0" smtClean="0"/>
          </a:p>
          <a:p>
            <a:pPr>
              <a:buFont typeface="Arial" panose="020B0604020202020204" pitchFamily="34" charset="0"/>
              <a:buChar char="•"/>
            </a:pPr>
            <a:endParaRPr lang="en-US" altLang="ko-KR" sz="2000" dirty="0"/>
          </a:p>
          <a:p>
            <a:pPr>
              <a:buFont typeface="Arial" panose="020B0604020202020204" pitchFamily="34" charset="0"/>
              <a:buChar char="•"/>
            </a:pPr>
            <a:endParaRPr lang="en-US" altLang="ko-KR" sz="2000" dirty="0" smtClean="0"/>
          </a:p>
        </p:txBody>
      </p:sp>
      <p:sp>
        <p:nvSpPr>
          <p:cNvPr id="4" name="슬라이드 번호 개체 틀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바닥글 개체 틀 4"/>
          <p:cNvSpPr>
            <a:spLocks noGrp="1"/>
          </p:cNvSpPr>
          <p:nvPr>
            <p:ph type="ftr" idx="14"/>
          </p:nvPr>
        </p:nvSpPr>
        <p:spPr/>
        <p:txBody>
          <a:bodyPr/>
          <a:lstStyle/>
          <a:p>
            <a:r>
              <a:rPr lang="en-GB" altLang="ko-KR" smtClean="0"/>
              <a:t>Jeongki Kim, LGE</a:t>
            </a:r>
            <a:endParaRPr lang="en-GB" altLang="ko-KR" dirty="0"/>
          </a:p>
        </p:txBody>
      </p:sp>
      <p:sp>
        <p:nvSpPr>
          <p:cNvPr id="6" name="날짜 개체 틀 5"/>
          <p:cNvSpPr>
            <a:spLocks noGrp="1"/>
          </p:cNvSpPr>
          <p:nvPr>
            <p:ph type="dt" idx="15"/>
          </p:nvPr>
        </p:nvSpPr>
        <p:spPr/>
        <p:txBody>
          <a:bodyPr/>
          <a:lstStyle/>
          <a:p>
            <a:r>
              <a:rPr lang="en-US" altLang="ko-KR" smtClean="0"/>
              <a:t>September</a:t>
            </a:r>
            <a:r>
              <a:rPr lang="en-US" smtClean="0"/>
              <a:t>, </a:t>
            </a:r>
            <a:r>
              <a:rPr lang="en-US" altLang="ko-KR" smtClean="0"/>
              <a:t>2019</a:t>
            </a:r>
            <a:endParaRPr lang="en-GB" dirty="0"/>
          </a:p>
        </p:txBody>
      </p:sp>
      <p:sp>
        <p:nvSpPr>
          <p:cNvPr id="90" name="TextBox 89"/>
          <p:cNvSpPr txBox="1"/>
          <p:nvPr/>
        </p:nvSpPr>
        <p:spPr>
          <a:xfrm>
            <a:off x="611560" y="4813131"/>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1</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cxnSp>
        <p:nvCxnSpPr>
          <p:cNvPr id="91" name="직선 연결선 90"/>
          <p:cNvCxnSpPr>
            <a:stCxn id="90" idx="3"/>
          </p:cNvCxnSpPr>
          <p:nvPr/>
        </p:nvCxnSpPr>
        <p:spPr bwMode="auto">
          <a:xfrm>
            <a:off x="1142476" y="4936242"/>
            <a:ext cx="5306719" cy="5482"/>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92" name="TextBox 91"/>
          <p:cNvSpPr txBox="1"/>
          <p:nvPr/>
        </p:nvSpPr>
        <p:spPr>
          <a:xfrm>
            <a:off x="612528" y="5197926"/>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2</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cxnSp>
        <p:nvCxnSpPr>
          <p:cNvPr id="93" name="직선 연결선 92"/>
          <p:cNvCxnSpPr/>
          <p:nvPr/>
        </p:nvCxnSpPr>
        <p:spPr bwMode="auto">
          <a:xfrm>
            <a:off x="1137220" y="5321037"/>
            <a:ext cx="5297947"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94" name="TextBox 93"/>
          <p:cNvSpPr txBox="1"/>
          <p:nvPr/>
        </p:nvSpPr>
        <p:spPr>
          <a:xfrm>
            <a:off x="251520" y="4990276"/>
            <a:ext cx="407484"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STA</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95" name="TextBox 94"/>
          <p:cNvSpPr txBox="1"/>
          <p:nvPr/>
        </p:nvSpPr>
        <p:spPr>
          <a:xfrm>
            <a:off x="683568" y="4135379"/>
            <a:ext cx="1467990" cy="400110"/>
          </a:xfrm>
          <a:prstGeom prst="rect">
            <a:avLst/>
          </a:prstGeom>
          <a:noFill/>
          <a:ln>
            <a:noFill/>
          </a:ln>
        </p:spPr>
        <p:txBody>
          <a:bodyPr wrap="square" rtlCol="0" anchor="t" anchorCtr="0">
            <a:spAutoFit/>
          </a:bodyPr>
          <a:lstStyle/>
          <a:p>
            <a:pPr algn="ctr" defTabSz="914400" eaLnBrk="1" latinLnBrk="1" hangingPunct="1">
              <a:buClrTx/>
              <a:buSzTx/>
              <a:buFontTx/>
              <a:buNone/>
            </a:pPr>
            <a:r>
              <a:rPr kumimoji="1" lang="en-US" altLang="ko-KR" sz="1000" smtClean="0">
                <a:solidFill>
                  <a:srgbClr val="000000"/>
                </a:solidFill>
                <a:latin typeface="Arial" pitchFamily="34" charset="0"/>
                <a:ea typeface="돋움" pitchFamily="50" charset="-127"/>
              </a:rPr>
              <a:t>TWT setup (only link1,</a:t>
            </a:r>
          </a:p>
          <a:p>
            <a:pPr algn="ctr" defTabSz="914400" eaLnBrk="1" latinLnBrk="1" hangingPunct="1">
              <a:buClrTx/>
              <a:buSzTx/>
              <a:buFontTx/>
              <a:buNone/>
            </a:pPr>
            <a:r>
              <a:rPr kumimoji="1" lang="en-US" altLang="ko-KR" sz="1000" smtClean="0">
                <a:solidFill>
                  <a:srgbClr val="000000"/>
                </a:solidFill>
                <a:latin typeface="Arial" pitchFamily="34" charset="0"/>
                <a:ea typeface="돋움" pitchFamily="50" charset="-127"/>
              </a:rPr>
              <a:t>Disable link2)</a:t>
            </a:r>
            <a:endParaRPr kumimoji="1" lang="ko-KR" altLang="en-US" sz="1000" dirty="0" err="1" smtClean="0">
              <a:solidFill>
                <a:srgbClr val="000000"/>
              </a:solidFill>
              <a:latin typeface="Arial" pitchFamily="34" charset="0"/>
              <a:ea typeface="돋움" pitchFamily="50" charset="-127"/>
            </a:endParaRPr>
          </a:p>
        </p:txBody>
      </p:sp>
      <p:cxnSp>
        <p:nvCxnSpPr>
          <p:cNvPr id="96" name="직선 연결선 95"/>
          <p:cNvCxnSpPr/>
          <p:nvPr/>
        </p:nvCxnSpPr>
        <p:spPr bwMode="auto">
          <a:xfrm>
            <a:off x="2448950" y="4827684"/>
            <a:ext cx="0" cy="233397"/>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98" name="직선 화살표 연결선 97"/>
          <p:cNvCxnSpPr/>
          <p:nvPr/>
        </p:nvCxnSpPr>
        <p:spPr bwMode="auto">
          <a:xfrm flipV="1">
            <a:off x="2448950" y="4981415"/>
            <a:ext cx="2644231" cy="5331"/>
          </a:xfrm>
          <a:prstGeom prst="straightConnector1">
            <a:avLst/>
          </a:prstGeom>
          <a:solidFill>
            <a:srgbClr val="00B8FF"/>
          </a:solidFill>
          <a:ln w="9525" cap="flat" cmpd="sng" algn="ctr">
            <a:solidFill>
              <a:schemeClr val="tx1"/>
            </a:solidFill>
            <a:prstDash val="solid"/>
            <a:round/>
            <a:headEnd type="triangle" w="med" len="med"/>
            <a:tailEnd type="triangle" w="med" len="med"/>
          </a:ln>
          <a:effectLst/>
        </p:spPr>
      </p:cxnSp>
      <p:cxnSp>
        <p:nvCxnSpPr>
          <p:cNvPr id="102" name="직선 연결선 101"/>
          <p:cNvCxnSpPr/>
          <p:nvPr/>
        </p:nvCxnSpPr>
        <p:spPr bwMode="auto">
          <a:xfrm>
            <a:off x="5116516" y="4827684"/>
            <a:ext cx="0" cy="233397"/>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03" name="직선 연결선 102"/>
          <p:cNvCxnSpPr/>
          <p:nvPr/>
        </p:nvCxnSpPr>
        <p:spPr bwMode="auto">
          <a:xfrm>
            <a:off x="5114361" y="4711612"/>
            <a:ext cx="0" cy="228425"/>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08" name="직선 화살표 연결선 107"/>
          <p:cNvCxnSpPr/>
          <p:nvPr/>
        </p:nvCxnSpPr>
        <p:spPr bwMode="auto">
          <a:xfrm flipV="1">
            <a:off x="1434521" y="4513734"/>
            <a:ext cx="0" cy="429504"/>
          </a:xfrm>
          <a:prstGeom prst="straightConnector1">
            <a:avLst/>
          </a:prstGeom>
          <a:solidFill>
            <a:srgbClr val="00B8FF"/>
          </a:solidFill>
          <a:ln w="9525" cap="flat" cmpd="sng" algn="ctr">
            <a:solidFill>
              <a:schemeClr val="tx1"/>
            </a:solidFill>
            <a:prstDash val="solid"/>
            <a:round/>
            <a:headEnd type="none" w="med" len="med"/>
            <a:tailEnd type="triangle" w="med" len="med"/>
          </a:ln>
          <a:effectLst/>
        </p:spPr>
      </p:cxnSp>
      <p:sp>
        <p:nvSpPr>
          <p:cNvPr id="109" name="모서리가 둥근 직사각형 108"/>
          <p:cNvSpPr/>
          <p:nvPr/>
        </p:nvSpPr>
        <p:spPr>
          <a:xfrm>
            <a:off x="1417563" y="4974446"/>
            <a:ext cx="1014429" cy="130456"/>
          </a:xfrm>
          <a:prstGeom prst="roundRect">
            <a:avLst/>
          </a:prstGeom>
          <a:solidFill>
            <a:srgbClr val="92D050"/>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111" name="TextBox 110"/>
          <p:cNvSpPr txBox="1"/>
          <p:nvPr/>
        </p:nvSpPr>
        <p:spPr>
          <a:xfrm>
            <a:off x="2987823" y="4981792"/>
            <a:ext cx="792089" cy="246221"/>
          </a:xfrm>
          <a:prstGeom prst="rect">
            <a:avLst/>
          </a:prstGeom>
          <a:noFill/>
          <a:ln>
            <a:noFill/>
          </a:ln>
        </p:spPr>
        <p:txBody>
          <a:bodyPr wrap="squar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Arial" pitchFamily="34" charset="0"/>
                <a:ea typeface="돋움" pitchFamily="50" charset="-127"/>
              </a:rPr>
              <a:t>TWT SP</a:t>
            </a:r>
            <a:endParaRPr kumimoji="1" lang="ko-KR" altLang="en-US" sz="1000" dirty="0" err="1" smtClean="0">
              <a:solidFill>
                <a:srgbClr val="000000"/>
              </a:solidFill>
              <a:latin typeface="Arial" pitchFamily="34" charset="0"/>
              <a:ea typeface="돋움" pitchFamily="50" charset="-127"/>
            </a:endParaRPr>
          </a:p>
        </p:txBody>
      </p:sp>
      <p:sp>
        <p:nvSpPr>
          <p:cNvPr id="115" name="모서리가 둥근 직사각형 114"/>
          <p:cNvSpPr/>
          <p:nvPr/>
        </p:nvSpPr>
        <p:spPr>
          <a:xfrm>
            <a:off x="1434521" y="5363381"/>
            <a:ext cx="1866394" cy="120834"/>
          </a:xfrm>
          <a:prstGeom prst="roundRect">
            <a:avLst/>
          </a:prstGeom>
          <a:solidFill>
            <a:srgbClr val="92D050"/>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122" name="모서리가 둥근 직사각형 121"/>
          <p:cNvSpPr/>
          <p:nvPr/>
        </p:nvSpPr>
        <p:spPr>
          <a:xfrm>
            <a:off x="5148064" y="4972968"/>
            <a:ext cx="1325027" cy="130456"/>
          </a:xfrm>
          <a:prstGeom prst="roundRect">
            <a:avLst/>
          </a:prstGeom>
          <a:solidFill>
            <a:srgbClr val="92D050"/>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cxnSp>
        <p:nvCxnSpPr>
          <p:cNvPr id="56" name="직선 연결선 55"/>
          <p:cNvCxnSpPr/>
          <p:nvPr/>
        </p:nvCxnSpPr>
        <p:spPr bwMode="auto">
          <a:xfrm>
            <a:off x="1137220" y="4094723"/>
            <a:ext cx="684076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57" name="TextBox 56"/>
          <p:cNvSpPr txBox="1"/>
          <p:nvPr/>
        </p:nvSpPr>
        <p:spPr>
          <a:xfrm>
            <a:off x="620850" y="3971612"/>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2</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cxnSp>
        <p:nvCxnSpPr>
          <p:cNvPr id="58" name="직선 연결선 57"/>
          <p:cNvCxnSpPr/>
          <p:nvPr/>
        </p:nvCxnSpPr>
        <p:spPr bwMode="auto">
          <a:xfrm>
            <a:off x="1137220" y="3669907"/>
            <a:ext cx="684076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59" name="TextBox 58"/>
          <p:cNvSpPr txBox="1"/>
          <p:nvPr/>
        </p:nvSpPr>
        <p:spPr>
          <a:xfrm>
            <a:off x="620850" y="3548913"/>
            <a:ext cx="53091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Link 1</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60" name="TextBox 59"/>
          <p:cNvSpPr txBox="1"/>
          <p:nvPr/>
        </p:nvSpPr>
        <p:spPr>
          <a:xfrm>
            <a:off x="274413" y="3760263"/>
            <a:ext cx="343364"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AP</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
        <p:nvSpPr>
          <p:cNvPr id="18" name="직사각형 17"/>
          <p:cNvSpPr/>
          <p:nvPr/>
        </p:nvSpPr>
        <p:spPr>
          <a:xfrm rot="16200000">
            <a:off x="2540111" y="4500683"/>
            <a:ext cx="595241" cy="275876"/>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b="0" i="0" u="none" strike="noStrike" cap="none" normalizeH="0" baseline="0" dirty="0" smtClean="0">
                <a:ln>
                  <a:noFill/>
                </a:ln>
                <a:solidFill>
                  <a:schemeClr val="tx1"/>
                </a:solidFill>
                <a:effectLst/>
                <a:latin typeface="Times New Roman" pitchFamily="16" charset="0"/>
                <a:ea typeface="MS Gothic" charset="-128"/>
              </a:rPr>
              <a:t>PS-Poll</a:t>
            </a:r>
            <a:endParaRPr kumimoji="0" lang="ko-KR" altLang="en-US" sz="1050" b="0" i="0" u="none" strike="noStrike" cap="none" normalizeH="0" baseline="0" smtClean="0">
              <a:ln>
                <a:noFill/>
              </a:ln>
              <a:solidFill>
                <a:schemeClr val="tx1"/>
              </a:solidFill>
              <a:effectLst/>
              <a:latin typeface="Times New Roman" pitchFamily="16" charset="0"/>
              <a:ea typeface="MS Gothic" charset="-128"/>
            </a:endParaRPr>
          </a:p>
        </p:txBody>
      </p:sp>
      <p:sp>
        <p:nvSpPr>
          <p:cNvPr id="70" name="직사각형 69"/>
          <p:cNvSpPr/>
          <p:nvPr/>
        </p:nvSpPr>
        <p:spPr>
          <a:xfrm rot="16200000">
            <a:off x="2807047" y="3176038"/>
            <a:ext cx="746653" cy="241082"/>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b="0" i="0" u="none" strike="noStrike" cap="none" normalizeH="0" baseline="0" dirty="0" smtClean="0">
                <a:ln>
                  <a:noFill/>
                </a:ln>
                <a:solidFill>
                  <a:schemeClr val="tx1"/>
                </a:solidFill>
                <a:effectLst/>
                <a:latin typeface="Times New Roman" pitchFamily="16" charset="0"/>
                <a:ea typeface="MS Gothic" charset="-128"/>
              </a:rPr>
              <a:t>RSP</a:t>
            </a:r>
            <a:r>
              <a:rPr kumimoji="0" lang="en-US" altLang="ko-KR" sz="1050" b="0" i="0" u="none" strike="noStrike" cap="none" normalizeH="0" dirty="0" smtClean="0">
                <a:ln>
                  <a:noFill/>
                </a:ln>
                <a:solidFill>
                  <a:schemeClr val="tx1"/>
                </a:solidFill>
                <a:effectLst/>
                <a:latin typeface="Times New Roman" pitchFamily="16" charset="0"/>
                <a:ea typeface="MS Gothic" charset="-128"/>
              </a:rPr>
              <a:t> </a:t>
            </a:r>
          </a:p>
        </p:txBody>
      </p:sp>
      <p:cxnSp>
        <p:nvCxnSpPr>
          <p:cNvPr id="22" name="직선 화살표 연결선 21"/>
          <p:cNvCxnSpPr>
            <a:endCxn id="73" idx="2"/>
          </p:cNvCxnSpPr>
          <p:nvPr/>
        </p:nvCxnSpPr>
        <p:spPr bwMode="auto">
          <a:xfrm flipV="1">
            <a:off x="3292040" y="3102570"/>
            <a:ext cx="449649" cy="20103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73" name="TextBox 72"/>
          <p:cNvSpPr txBox="1"/>
          <p:nvPr/>
        </p:nvSpPr>
        <p:spPr>
          <a:xfrm>
            <a:off x="3275856" y="2856349"/>
            <a:ext cx="93166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Enable link 2</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cxnSp>
        <p:nvCxnSpPr>
          <p:cNvPr id="75" name="직선 화살표 연결선 74"/>
          <p:cNvCxnSpPr/>
          <p:nvPr/>
        </p:nvCxnSpPr>
        <p:spPr bwMode="auto">
          <a:xfrm>
            <a:off x="3314079" y="5321037"/>
            <a:ext cx="216024" cy="526149"/>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77" name="TextBox 76"/>
          <p:cNvSpPr txBox="1"/>
          <p:nvPr/>
        </p:nvSpPr>
        <p:spPr>
          <a:xfrm>
            <a:off x="3059832" y="5847075"/>
            <a:ext cx="931666" cy="246221"/>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Enable link 2</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cxnSp>
        <p:nvCxnSpPr>
          <p:cNvPr id="79" name="직선 화살표 연결선 78"/>
          <p:cNvCxnSpPr/>
          <p:nvPr/>
        </p:nvCxnSpPr>
        <p:spPr bwMode="auto">
          <a:xfrm flipH="1">
            <a:off x="3180373" y="3668224"/>
            <a:ext cx="12530" cy="1280932"/>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80" name="모서리가 둥근 직사각형 79"/>
          <p:cNvSpPr/>
          <p:nvPr/>
        </p:nvSpPr>
        <p:spPr>
          <a:xfrm>
            <a:off x="5148063" y="5333611"/>
            <a:ext cx="1325027" cy="130456"/>
          </a:xfrm>
          <a:prstGeom prst="roundRect">
            <a:avLst/>
          </a:prstGeom>
          <a:solidFill>
            <a:srgbClr val="92D050"/>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81" name="직사각형 80"/>
          <p:cNvSpPr/>
          <p:nvPr/>
        </p:nvSpPr>
        <p:spPr>
          <a:xfrm>
            <a:off x="3772854" y="3431723"/>
            <a:ext cx="943162" cy="244593"/>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b="0" i="0" u="none" strike="noStrike" cap="none" normalizeH="0" baseline="0" dirty="0" smtClean="0">
                <a:ln>
                  <a:noFill/>
                </a:ln>
                <a:solidFill>
                  <a:schemeClr val="tx1"/>
                </a:solidFill>
                <a:effectLst/>
                <a:latin typeface="Times New Roman" pitchFamily="16" charset="0"/>
                <a:ea typeface="MS Gothic" charset="-128"/>
              </a:rPr>
              <a:t>DL frame</a:t>
            </a:r>
            <a:endParaRPr kumimoji="0" lang="en-US" altLang="ko-KR" sz="1050" b="0" i="0" u="none" strike="noStrike" cap="none" normalizeH="0" dirty="0" smtClean="0">
              <a:ln>
                <a:noFill/>
              </a:ln>
              <a:solidFill>
                <a:schemeClr val="tx1"/>
              </a:solidFill>
              <a:effectLst/>
              <a:latin typeface="Times New Roman" pitchFamily="16" charset="0"/>
              <a:ea typeface="MS Gothic" charset="-128"/>
            </a:endParaRPr>
          </a:p>
        </p:txBody>
      </p:sp>
      <p:sp>
        <p:nvSpPr>
          <p:cNvPr id="82" name="직사각형 81"/>
          <p:cNvSpPr/>
          <p:nvPr/>
        </p:nvSpPr>
        <p:spPr>
          <a:xfrm>
            <a:off x="3419872" y="3850129"/>
            <a:ext cx="943162" cy="244593"/>
          </a:xfrm>
          <a:prstGeom prst="rect">
            <a:avLst/>
          </a:pr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altLang="ko-KR" sz="1050" b="0" i="0" u="none" strike="noStrike" cap="none" normalizeH="0" baseline="0" dirty="0" smtClean="0">
                <a:ln>
                  <a:noFill/>
                </a:ln>
                <a:solidFill>
                  <a:schemeClr val="tx1"/>
                </a:solidFill>
                <a:effectLst/>
                <a:latin typeface="Times New Roman" pitchFamily="16" charset="0"/>
                <a:ea typeface="MS Gothic" charset="-128"/>
              </a:rPr>
              <a:t>DL frame</a:t>
            </a:r>
            <a:endParaRPr kumimoji="0" lang="en-US" altLang="ko-KR" sz="1050" b="0" i="0" u="none" strike="noStrike" cap="none" normalizeH="0" dirty="0" smtClean="0">
              <a:ln>
                <a:noFill/>
              </a:ln>
              <a:solidFill>
                <a:schemeClr val="tx1"/>
              </a:solidFill>
              <a:effectLst/>
              <a:latin typeface="Times New Roman" pitchFamily="16" charset="0"/>
              <a:ea typeface="MS Gothic" charset="-128"/>
            </a:endParaRPr>
          </a:p>
        </p:txBody>
      </p:sp>
      <p:cxnSp>
        <p:nvCxnSpPr>
          <p:cNvPr id="83" name="직선 화살표 연결선 82"/>
          <p:cNvCxnSpPr>
            <a:stCxn id="81" idx="2"/>
          </p:cNvCxnSpPr>
          <p:nvPr/>
        </p:nvCxnSpPr>
        <p:spPr bwMode="auto">
          <a:xfrm>
            <a:off x="4244435" y="3676316"/>
            <a:ext cx="0" cy="1265733"/>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99" name="직선 화살표 연결선 98"/>
          <p:cNvCxnSpPr>
            <a:stCxn id="82" idx="2"/>
          </p:cNvCxnSpPr>
          <p:nvPr/>
        </p:nvCxnSpPr>
        <p:spPr bwMode="auto">
          <a:xfrm>
            <a:off x="3891453" y="4094722"/>
            <a:ext cx="0" cy="1226314"/>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100" name="모서리가 둥근 직사각형 99"/>
          <p:cNvSpPr/>
          <p:nvPr/>
        </p:nvSpPr>
        <p:spPr>
          <a:xfrm>
            <a:off x="6815261" y="4990276"/>
            <a:ext cx="536628" cy="262298"/>
          </a:xfrm>
          <a:prstGeom prst="roundRect">
            <a:avLst/>
          </a:prstGeom>
          <a:solidFill>
            <a:srgbClr val="92D050"/>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ko-KR" alt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101" name="TextBox 100"/>
          <p:cNvSpPr txBox="1"/>
          <p:nvPr/>
        </p:nvSpPr>
        <p:spPr>
          <a:xfrm>
            <a:off x="7460800" y="4915227"/>
            <a:ext cx="1568057" cy="400110"/>
          </a:xfrm>
          <a:prstGeom prst="rect">
            <a:avLst/>
          </a:prstGeom>
          <a:noFill/>
        </p:spPr>
        <p:txBody>
          <a:bodyPr wrap="none" rtlCol="0" anchor="t" anchorCtr="0">
            <a:spAutoFit/>
          </a:bodyPr>
          <a:lstStyle/>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Power saving (e.g., </a:t>
            </a:r>
          </a:p>
          <a:p>
            <a:pPr algn="ctr" defTabSz="914400" eaLnBrk="1" latinLnBrk="1" hangingPunct="1">
              <a:buClrTx/>
              <a:buSzTx/>
              <a:buFontTx/>
              <a:buNone/>
            </a:pPr>
            <a:r>
              <a:rPr kumimoji="1" lang="en-US" altLang="ko-KR" sz="1000" dirty="0" smtClean="0">
                <a:solidFill>
                  <a:srgbClr val="000000"/>
                </a:solidFill>
                <a:latin typeface="맑은 고딕" panose="020B0503020000020004" pitchFamily="50" charset="-127"/>
                <a:ea typeface="맑은 고딕" panose="020B0503020000020004" pitchFamily="50" charset="-127"/>
              </a:rPr>
              <a:t>doze state or disabling)</a:t>
            </a:r>
            <a:endParaRPr kumimoji="1" lang="ko-KR" altLang="en-US" sz="1000" dirty="0" err="1" smtClean="0">
              <a:solidFill>
                <a:srgbClr val="000000"/>
              </a:solidFill>
              <a:latin typeface="맑은 고딕" panose="020B0503020000020004" pitchFamily="50" charset="-127"/>
              <a:ea typeface="맑은 고딕" panose="020B0503020000020004" pitchFamily="50" charset="-127"/>
            </a:endParaRPr>
          </a:p>
        </p:txBody>
      </p:sp>
    </p:spTree>
    <p:extLst>
      <p:ext uri="{BB962C8B-B14F-4D97-AF65-F5344CB8AC3E}">
        <p14:creationId xmlns:p14="http://schemas.microsoft.com/office/powerpoint/2010/main" val="30935531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테마">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chemeClr val="tx1"/>
          </a:solidFill>
        </a:ln>
      </a:spPr>
      <a:bodyPr vert="horz" wrap="square" lIns="91440" tIns="45720" rIns="91440" bIns="45720" numCol="1" rtlCol="0"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txDef>
      <a:spPr>
        <a:noFill/>
      </a:spPr>
      <a:bodyPr wrap="none" rtlCol="0" anchor="t" anchorCtr="0">
        <a:spAutoFit/>
      </a:bodyPr>
      <a:lstStyle>
        <a:defPPr algn="ctr" defTabSz="914400" eaLnBrk="1" latinLnBrk="1" hangingPunct="1">
          <a:buClrTx/>
          <a:buSzTx/>
          <a:buFontTx/>
          <a:buNone/>
          <a:defRPr kumimoji="1" sz="1300" b="1" dirty="0" err="1" smtClean="0">
            <a:solidFill>
              <a:srgbClr val="000000"/>
            </a:solidFill>
            <a:latin typeface="Arial" pitchFamily="34" charset="0"/>
            <a:ea typeface="돋움" pitchFamily="50" charset="-127"/>
          </a:defRPr>
        </a:defPPr>
      </a:lstStyle>
    </a:tx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107120</TotalTime>
  <Words>1465</Words>
  <Application>Microsoft Office PowerPoint</Application>
  <PresentationFormat>화면 슬라이드 쇼(4:3)</PresentationFormat>
  <Paragraphs>287</Paragraphs>
  <Slides>18</Slides>
  <Notes>2</Notes>
  <HiddenSlides>0</HiddenSlides>
  <MMClips>0</MMClips>
  <ScaleCrop>false</ScaleCrop>
  <HeadingPairs>
    <vt:vector size="6" baseType="variant">
      <vt:variant>
        <vt:lpstr>사용한 글꼴</vt:lpstr>
      </vt:variant>
      <vt:variant>
        <vt:i4>10</vt:i4>
      </vt:variant>
      <vt:variant>
        <vt:lpstr>테마</vt:lpstr>
      </vt:variant>
      <vt:variant>
        <vt:i4>1</vt:i4>
      </vt:variant>
      <vt:variant>
        <vt:lpstr>슬라이드 제목</vt:lpstr>
      </vt:variant>
      <vt:variant>
        <vt:i4>18</vt:i4>
      </vt:variant>
    </vt:vector>
  </HeadingPairs>
  <TitlesOfParts>
    <vt:vector size="29" baseType="lpstr">
      <vt:lpstr>Arial Unicode MS</vt:lpstr>
      <vt:lpstr>MS Gothic</vt:lpstr>
      <vt:lpstr>굴림</vt:lpstr>
      <vt:lpstr>돋움</vt:lpstr>
      <vt:lpstr>맑은 고딕</vt:lpstr>
      <vt:lpstr>맑은 고딕</vt:lpstr>
      <vt:lpstr>바탕</vt:lpstr>
      <vt:lpstr>Arial</vt:lpstr>
      <vt:lpstr>Times New Roman</vt:lpstr>
      <vt:lpstr>Wingdings</vt:lpstr>
      <vt:lpstr>Office 테마</vt:lpstr>
      <vt:lpstr>EHT Power saving considering multi-link</vt:lpstr>
      <vt:lpstr>Introduction</vt:lpstr>
      <vt:lpstr>Background</vt:lpstr>
      <vt:lpstr>Background</vt:lpstr>
      <vt:lpstr>Background</vt:lpstr>
      <vt:lpstr>Motivation</vt:lpstr>
      <vt:lpstr>OM Control for 11be</vt:lpstr>
      <vt:lpstr>TWT operation for 11be (1/2)</vt:lpstr>
      <vt:lpstr>TWT operation for 11be (2/2)</vt:lpstr>
      <vt:lpstr>Intra-BSS PPDU PS for 11be</vt:lpstr>
      <vt:lpstr>Conclusion</vt:lpstr>
      <vt:lpstr>Reference</vt:lpstr>
      <vt:lpstr>Straw Poll 1</vt:lpstr>
      <vt:lpstr>Straw Poll 2</vt:lpstr>
      <vt:lpstr>Straw Poll 3</vt:lpstr>
      <vt:lpstr>Straw Poll 4</vt:lpstr>
      <vt:lpstr>Straw Poll 5</vt:lpstr>
      <vt:lpstr>Straw Poll 6</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Frame format for WUR signal</dc:title>
  <dc:creator>김정기/책임연구원/차세대표준(연)ICS팀(jeongki.kim@lge.com)</dc:creator>
  <cp:lastModifiedBy>김정기/책임연구원/차세대표준(연)ICS팀(jeongki.kim@lge.com)</cp:lastModifiedBy>
  <cp:revision>1433</cp:revision>
  <cp:lastPrinted>1601-01-01T00:00:00Z</cp:lastPrinted>
  <dcterms:created xsi:type="dcterms:W3CDTF">2016-12-14T01:56:24Z</dcterms:created>
  <dcterms:modified xsi:type="dcterms:W3CDTF">2019-09-10T02:30:11Z</dcterms:modified>
</cp:coreProperties>
</file>