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333" r:id="rId3"/>
    <p:sldId id="289" r:id="rId4"/>
    <p:sldId id="332" r:id="rId5"/>
    <p:sldId id="316" r:id="rId6"/>
    <p:sldId id="318" r:id="rId7"/>
    <p:sldId id="320" r:id="rId8"/>
    <p:sldId id="322" r:id="rId9"/>
    <p:sldId id="330" r:id="rId10"/>
    <p:sldId id="324" r:id="rId11"/>
    <p:sldId id="323" r:id="rId12"/>
    <p:sldId id="325" r:id="rId13"/>
    <p:sldId id="326" r:id="rId14"/>
    <p:sldId id="327" r:id="rId15"/>
    <p:sldId id="331" r:id="rId16"/>
    <p:sldId id="334" r:id="rId17"/>
    <p:sldId id="301" r:id="rId18"/>
    <p:sldId id="310" r:id="rId19"/>
    <p:sldId id="311" r:id="rId20"/>
    <p:sldId id="312" r:id="rId21"/>
    <p:sldId id="313" r:id="rId22"/>
    <p:sldId id="314" r:id="rId23"/>
    <p:sldId id="315" r:id="rId24"/>
    <p:sldId id="298" r:id="rId25"/>
    <p:sldId id="286" r:id="rId26"/>
    <p:sldId id="299" r:id="rId27"/>
    <p:sldId id="300" r:id="rId28"/>
    <p:sldId id="297" r:id="rId29"/>
    <p:sldId id="335" r:id="rId30"/>
    <p:sldId id="336" r:id="rId3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886" autoAdjust="0"/>
  </p:normalViewPr>
  <p:slideViewPr>
    <p:cSldViewPr>
      <p:cViewPr varScale="1">
        <p:scale>
          <a:sx n="95" d="100"/>
          <a:sy n="95" d="100"/>
        </p:scale>
        <p:origin x="19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zhangping\&#38647;&#36798;&#23454;&#39564;&#25968;&#25454;&#22788;&#29702;&#32467;&#2652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hangping\&#38647;&#36798;&#23454;&#39564;&#25968;&#25454;&#22788;&#29702;&#32467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zhangping\&#38647;&#36798;&#23454;&#39564;&#25968;&#25454;&#22788;&#29702;&#32467;&#2652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Accuracy</a:t>
            </a:r>
            <a:r>
              <a:rPr lang="en-US" altLang="zh-CN" b="1" baseline="0" dirty="0"/>
              <a:t> </a:t>
            </a:r>
            <a:r>
              <a:rPr lang="en-US" altLang="zh-CN" b="1" baseline="0" dirty="0" smtClean="0"/>
              <a:t>(CW radar-based platform)</a:t>
            </a:r>
            <a:endParaRPr lang="zh-CN" alt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雷达2s!$F$5</c:f>
              <c:strCache>
                <c:ptCount val="1"/>
                <c:pt idx="0">
                  <c:v>clap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雷达2s!$G$5:$J$5</c:f>
              <c:numCache>
                <c:formatCode>General</c:formatCode>
                <c:ptCount val="4"/>
                <c:pt idx="0">
                  <c:v>0.93916349809885935</c:v>
                </c:pt>
                <c:pt idx="1">
                  <c:v>0.88973384030418246</c:v>
                </c:pt>
                <c:pt idx="2">
                  <c:v>0.89733840304182511</c:v>
                </c:pt>
                <c:pt idx="3">
                  <c:v>0.95817490494296575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2A-4CDC-AFE1-EDD056ABF0EF}"/>
            </c:ext>
          </c:extLst>
        </c:ser>
        <c:ser>
          <c:idx val="1"/>
          <c:order val="1"/>
          <c:tx>
            <c:strRef>
              <c:f>雷达2s!$F$6</c:f>
              <c:strCache>
                <c:ptCount val="1"/>
                <c:pt idx="0">
                  <c:v>push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雷达2s!$G$6:$J$6</c:f>
              <c:numCache>
                <c:formatCode>General</c:formatCode>
                <c:ptCount val="4"/>
                <c:pt idx="0">
                  <c:v>0.90405904059040587</c:v>
                </c:pt>
                <c:pt idx="1">
                  <c:v>0.91881918819188191</c:v>
                </c:pt>
                <c:pt idx="2">
                  <c:v>0.97416974169741699</c:v>
                </c:pt>
                <c:pt idx="3">
                  <c:v>0.97047970479704793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2A-4CDC-AFE1-EDD056ABF0EF}"/>
            </c:ext>
          </c:extLst>
        </c:ser>
        <c:ser>
          <c:idx val="2"/>
          <c:order val="2"/>
          <c:tx>
            <c:strRef>
              <c:f>雷达2s!$F$7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雷达2s!$G$7:$J$7</c:f>
              <c:numCache>
                <c:formatCode>General</c:formatCode>
                <c:ptCount val="4"/>
                <c:pt idx="0">
                  <c:v>0.97777777777777775</c:v>
                </c:pt>
                <c:pt idx="1">
                  <c:v>0.9555555555555556</c:v>
                </c:pt>
                <c:pt idx="2">
                  <c:v>0.94814814814814818</c:v>
                </c:pt>
                <c:pt idx="3">
                  <c:v>0.97037037037037033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2A-4CDC-AFE1-EDD056ABF0EF}"/>
            </c:ext>
          </c:extLst>
        </c:ser>
        <c:ser>
          <c:idx val="3"/>
          <c:order val="3"/>
          <c:tx>
            <c:strRef>
              <c:f>雷达2s!$F$8</c:f>
              <c:strCache>
                <c:ptCount val="1"/>
                <c:pt idx="0">
                  <c:v>sweepL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雷达2s!$G$8:$J$8</c:f>
              <c:numCache>
                <c:formatCode>General</c:formatCode>
                <c:ptCount val="4"/>
                <c:pt idx="0">
                  <c:v>0.87795275590551181</c:v>
                </c:pt>
                <c:pt idx="1">
                  <c:v>0.74803149606299213</c:v>
                </c:pt>
                <c:pt idx="2">
                  <c:v>0.94881889763779526</c:v>
                </c:pt>
                <c:pt idx="3">
                  <c:v>0.96062992125984248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2A-4CDC-AFE1-EDD056ABF0EF}"/>
            </c:ext>
          </c:extLst>
        </c:ser>
        <c:ser>
          <c:idx val="4"/>
          <c:order val="4"/>
          <c:tx>
            <c:strRef>
              <c:f>雷达2s!$F$9</c:f>
              <c:strCache>
                <c:ptCount val="1"/>
                <c:pt idx="0">
                  <c:v>sweepR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雷达2s!$G$9:$J$9</c:f>
              <c:numCache>
                <c:formatCode>General</c:formatCode>
                <c:ptCount val="4"/>
                <c:pt idx="0">
                  <c:v>0.93406593406593408</c:v>
                </c:pt>
                <c:pt idx="1">
                  <c:v>0.91575091575091572</c:v>
                </c:pt>
                <c:pt idx="2">
                  <c:v>0.93040293040293043</c:v>
                </c:pt>
                <c:pt idx="3">
                  <c:v>0.99633699633699635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2A-4CDC-AFE1-EDD056ABF0EF}"/>
            </c:ext>
          </c:extLst>
        </c:ser>
        <c:ser>
          <c:idx val="5"/>
          <c:order val="5"/>
          <c:tx>
            <c:strRef>
              <c:f>雷达2s!$F$10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53513016605239E-17"/>
                  <c:y val="-0.114486828192757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20284229804596E-3"/>
                  <c:y val="-0.166688607209309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120284229805186E-3"/>
                  <c:y val="-8.5729517999062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21405206642096E-16"/>
                  <c:y val="-3.8162276064252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雷达2s!$G$4:$J$4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雷达2s!$G$10:$J$10</c:f>
              <c:numCache>
                <c:formatCode>General</c:formatCode>
                <c:ptCount val="4"/>
                <c:pt idx="0">
                  <c:v>0.92660380128769781</c:v>
                </c:pt>
                <c:pt idx="1">
                  <c:v>0.88557819917310565</c:v>
                </c:pt>
                <c:pt idx="2">
                  <c:v>0.93977562418562322</c:v>
                </c:pt>
                <c:pt idx="3">
                  <c:v>0.9711983795414445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2A-4CDC-AFE1-EDD056ABF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16880"/>
        <c:axId val="121413616"/>
      </c:barChart>
      <c:catAx>
        <c:axId val="1214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413616"/>
        <c:crosses val="autoZero"/>
        <c:auto val="1"/>
        <c:lblAlgn val="ctr"/>
        <c:lblOffset val="100"/>
        <c:noMultiLvlLbl val="0"/>
      </c:catAx>
      <c:valAx>
        <c:axId val="12141361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416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66909016735013"/>
          <c:y val="0.82145398927487223"/>
          <c:w val="0.34866169273392783"/>
          <c:h val="9.758618601362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baseline="0" dirty="0">
                <a:effectLst/>
              </a:rPr>
              <a:t>Radar</a:t>
            </a:r>
            <a:r>
              <a:rPr lang="zh-CN" dirty="0"/>
              <a:t>三分类（运动、静止、无人）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14704"/>
        <c:axId val="121417968"/>
      </c:barChart>
      <c:catAx>
        <c:axId val="12141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417968"/>
        <c:crosses val="autoZero"/>
        <c:auto val="1"/>
        <c:lblAlgn val="ctr"/>
        <c:lblOffset val="100"/>
        <c:noMultiLvlLbl val="0"/>
      </c:catAx>
      <c:valAx>
        <c:axId val="1214179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414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Accuracy</a:t>
            </a:r>
            <a:r>
              <a:rPr lang="en-US" altLang="zh-CN" b="1" baseline="0" dirty="0"/>
              <a:t> </a:t>
            </a:r>
            <a:r>
              <a:rPr lang="en-US" altLang="zh-CN" b="1" baseline="0" dirty="0" smtClean="0"/>
              <a:t>(CSI-based platform)</a:t>
            </a:r>
            <a:endParaRPr lang="zh-CN" altLang="en-US" b="1" dirty="0"/>
          </a:p>
        </c:rich>
      </c:tx>
      <c:layout>
        <c:manualLayout>
          <c:xMode val="edge"/>
          <c:yMode val="edge"/>
          <c:x val="0.35613046158720318"/>
          <c:y val="1.3071189092247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CSI2s4s!$C$4</c:f>
              <c:strCache>
                <c:ptCount val="1"/>
                <c:pt idx="0">
                  <c:v>clap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CSI2s4s!$D$4:$G$4</c:f>
              <c:numCache>
                <c:formatCode>General</c:formatCode>
                <c:ptCount val="4"/>
                <c:pt idx="0">
                  <c:v>0.95798319327731096</c:v>
                </c:pt>
                <c:pt idx="1">
                  <c:v>0.9285714285714286</c:v>
                </c:pt>
                <c:pt idx="2">
                  <c:v>0.9285714285714286</c:v>
                </c:pt>
                <c:pt idx="3">
                  <c:v>0.99579831932773111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95-4DC8-9D09-721823BD2808}"/>
            </c:ext>
          </c:extLst>
        </c:ser>
        <c:ser>
          <c:idx val="1"/>
          <c:order val="1"/>
          <c:tx>
            <c:strRef>
              <c:f>CSI2s4s!$C$5</c:f>
              <c:strCache>
                <c:ptCount val="1"/>
                <c:pt idx="0">
                  <c:v>push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CSI2s4s!$D$5:$G$5</c:f>
              <c:numCache>
                <c:formatCode>General</c:formatCode>
                <c:ptCount val="4"/>
                <c:pt idx="0">
                  <c:v>0.86554621848739499</c:v>
                </c:pt>
                <c:pt idx="1">
                  <c:v>0.83613445378151263</c:v>
                </c:pt>
                <c:pt idx="2">
                  <c:v>0.87394957983193278</c:v>
                </c:pt>
                <c:pt idx="3">
                  <c:v>0.94957983193277307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95-4DC8-9D09-721823BD2808}"/>
            </c:ext>
          </c:extLst>
        </c:ser>
        <c:ser>
          <c:idx val="2"/>
          <c:order val="2"/>
          <c:tx>
            <c:strRef>
              <c:f>CSI2s4s!$C$6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CSI2s4s!$D$6:$G$6</c:f>
              <c:numCache>
                <c:formatCode>General</c:formatCode>
                <c:ptCount val="4"/>
                <c:pt idx="0">
                  <c:v>0.84873949579831931</c:v>
                </c:pt>
                <c:pt idx="1">
                  <c:v>0.89915966386554624</c:v>
                </c:pt>
                <c:pt idx="2">
                  <c:v>0.96218487394957986</c:v>
                </c:pt>
                <c:pt idx="3">
                  <c:v>0.97899159663865543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95-4DC8-9D09-721823BD2808}"/>
            </c:ext>
          </c:extLst>
        </c:ser>
        <c:ser>
          <c:idx val="3"/>
          <c:order val="3"/>
          <c:tx>
            <c:strRef>
              <c:f>CSI2s4s!$C$7</c:f>
              <c:strCache>
                <c:ptCount val="1"/>
                <c:pt idx="0">
                  <c:v>sweepL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CSI2s4s!$D$7:$G$7</c:f>
              <c:numCache>
                <c:formatCode>General</c:formatCode>
                <c:ptCount val="4"/>
                <c:pt idx="0">
                  <c:v>0.84033613445378152</c:v>
                </c:pt>
                <c:pt idx="1">
                  <c:v>0.91176470588235292</c:v>
                </c:pt>
                <c:pt idx="2">
                  <c:v>0.91596638655462181</c:v>
                </c:pt>
                <c:pt idx="3">
                  <c:v>0.97899159663865543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95-4DC8-9D09-721823BD2808}"/>
            </c:ext>
          </c:extLst>
        </c:ser>
        <c:ser>
          <c:idx val="4"/>
          <c:order val="4"/>
          <c:tx>
            <c:strRef>
              <c:f>CSI2s4s!$C$8</c:f>
              <c:strCache>
                <c:ptCount val="1"/>
                <c:pt idx="0">
                  <c:v>sweepR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CSI2s4s!$D$8:$G$8</c:f>
              <c:numCache>
                <c:formatCode>General</c:formatCode>
                <c:ptCount val="4"/>
                <c:pt idx="0">
                  <c:v>0.80252100840336138</c:v>
                </c:pt>
                <c:pt idx="1">
                  <c:v>0.81512605042016806</c:v>
                </c:pt>
                <c:pt idx="2">
                  <c:v>0.97058823529411764</c:v>
                </c:pt>
                <c:pt idx="3">
                  <c:v>0.97058823529411764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95-4DC8-9D09-721823BD2808}"/>
            </c:ext>
          </c:extLst>
        </c:ser>
        <c:ser>
          <c:idx val="5"/>
          <c:order val="5"/>
          <c:tx>
            <c:strRef>
              <c:f>CSI2s4s!$C$9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53513016605239E-17"/>
                  <c:y val="-0.22040958107868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107026033210478E-17"/>
                  <c:y val="-0.184671715027493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821405206642096E-16"/>
                  <c:y val="-0.121676739967800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21405206642096E-16"/>
                  <c:y val="-2.9202417592272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CSI2s4s!$D$3:$G$3</c:f>
              <c:strCache>
                <c:ptCount val="4"/>
                <c:pt idx="0">
                  <c:v>nodeA</c:v>
                </c:pt>
                <c:pt idx="1">
                  <c:v>nodeB</c:v>
                </c:pt>
                <c:pt idx="2">
                  <c:v>nodeC</c:v>
                </c:pt>
                <c:pt idx="3">
                  <c:v>all nodes</c:v>
                </c:pt>
              </c:strCache>
            </c:strRef>
          </c:cat>
          <c:val>
            <c:numRef>
              <c:f>CSI2s4s!$D$9:$G$9</c:f>
              <c:numCache>
                <c:formatCode>General</c:formatCode>
                <c:ptCount val="4"/>
                <c:pt idx="0">
                  <c:v>0.86302521008403377</c:v>
                </c:pt>
                <c:pt idx="1">
                  <c:v>0.87815126050420156</c:v>
                </c:pt>
                <c:pt idx="2">
                  <c:v>0.93025210084033605</c:v>
                </c:pt>
                <c:pt idx="3">
                  <c:v>0.97478991596638642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95-4DC8-9D09-721823BD2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56256"/>
        <c:axId val="122156800"/>
      </c:barChart>
      <c:catAx>
        <c:axId val="1221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156800"/>
        <c:crosses val="autoZero"/>
        <c:auto val="1"/>
        <c:lblAlgn val="ctr"/>
        <c:lblOffset val="100"/>
        <c:noMultiLvlLbl val="0"/>
      </c:catAx>
      <c:valAx>
        <c:axId val="12215680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156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66909016735013"/>
          <c:y val="0.82963178734844811"/>
          <c:w val="0.34866169273392783"/>
          <c:h val="9.9566128171285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5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24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4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7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5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4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4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0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4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6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04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80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2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00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06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0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r>
              <a:rPr lang="en-US" baseline="0" dirty="0" smtClean="0"/>
              <a:t> sample rate: 1kHz;</a:t>
            </a:r>
          </a:p>
          <a:p>
            <a:r>
              <a:rPr lang="en-US" baseline="0" dirty="0" smtClean="0"/>
              <a:t>CSI sample rate: 330Hz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9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8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Tony Xiao Han, Huawei,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Tony Xiao Han, Huawei, et al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Doc.: IEEE 802.11-19/1500r0</a:t>
            </a:r>
            <a:endParaRPr lang="en-US" sz="16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1637" y="304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September </a:t>
            </a:r>
            <a:r>
              <a:rPr lang="en-US" sz="1600" b="1" baseline="0" dirty="0" smtClean="0"/>
              <a:t>2019</a:t>
            </a:r>
            <a:endParaRPr lang="en-US" sz="1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33333.vsdx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22222.vsdx"/><Relationship Id="rId5" Type="http://schemas.openxmlformats.org/officeDocument/2006/relationships/image" Target="../media/image40.emf"/><Relationship Id="rId4" Type="http://schemas.openxmlformats.org/officeDocument/2006/relationships/package" Target="../embeddings/Microsoft_Visio_Drawing111111.vsdx"/><Relationship Id="rId9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Visio_Drawing444444.vsd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467662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Wi-Fi sensing – Follow up</a:t>
            </a:r>
            <a:endParaRPr lang="en-US" sz="28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2019-09-15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5" y="6475413"/>
            <a:ext cx="432812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31AB61F-ACC7-4806-8EC5-F675C64C5C64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1394657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0" y="6475413"/>
            <a:ext cx="2066860" cy="230187"/>
          </a:xfrm>
          <a:noFill/>
        </p:spPr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6660"/>
              </p:ext>
            </p:extLst>
          </p:nvPr>
        </p:nvGraphicFramePr>
        <p:xfrm>
          <a:off x="838200" y="1752600"/>
          <a:ext cx="7620000" cy="46826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03158"/>
                <a:gridCol w="2165684"/>
                <a:gridCol w="802105"/>
                <a:gridCol w="1925053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Rui Du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Baojian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Zhou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Xiao</a:t>
                      </a:r>
                      <a:r>
                        <a:rPr lang="en-US" sz="12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hui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Peng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Zhi</a:t>
                      </a:r>
                      <a:r>
                        <a:rPr lang="en-US" sz="12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chao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Rong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Ping Zhang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Jiajin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Luo</a:t>
                      </a:r>
                      <a:endParaRPr lang="en-US" sz="1200" i="0" kern="1200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Chenchen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Liu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 smtClean="0">
                          <a:latin typeface="+mn-lt"/>
                          <a:ea typeface="Times New Roman"/>
                          <a:cs typeface="Arial"/>
                        </a:rPr>
                        <a:t>Meihong</a:t>
                      </a:r>
                      <a:r>
                        <a:rPr lang="en-US" sz="1200" i="0" dirty="0" smtClean="0">
                          <a:latin typeface="+mn-lt"/>
                          <a:ea typeface="Times New Roman"/>
                          <a:cs typeface="Arial"/>
                        </a:rPr>
                        <a:t> Zhang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dirty="0" err="1" smtClean="0">
                          <a:latin typeface="+mn-lt"/>
                          <a:ea typeface="Times New Roman"/>
                          <a:cs typeface="Arial"/>
                        </a:rPr>
                        <a:t>Dengpeng</a:t>
                      </a:r>
                      <a:r>
                        <a:rPr lang="en-US" altLang="zh-CN" sz="1200" i="0" dirty="0" smtClean="0">
                          <a:latin typeface="+mn-lt"/>
                          <a:ea typeface="Times New Roman"/>
                          <a:cs typeface="Arial"/>
                        </a:rPr>
                        <a:t> Shang</a:t>
                      </a:r>
                      <a:endParaRPr lang="en-US" sz="1200" i="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 smtClean="0">
                          <a:latin typeface="+mn-lt"/>
                          <a:ea typeface="Times New Roman"/>
                          <a:cs typeface="Arial"/>
                        </a:rPr>
                        <a:t>Jianhui</a:t>
                      </a:r>
                      <a:r>
                        <a:rPr lang="en-US" sz="1200" i="0" baseline="0" dirty="0" smtClean="0">
                          <a:latin typeface="+mn-lt"/>
                          <a:ea typeface="Times New Roman"/>
                          <a:cs typeface="Arial"/>
                        </a:rPr>
                        <a:t> Li</a:t>
                      </a:r>
                      <a:endParaRPr lang="en-US" sz="1200" i="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Xun Yang</a:t>
                      </a:r>
                      <a:endParaRPr lang="en-US" altLang="zh-CN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Xin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Zuo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Tencent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Tencent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Building, </a:t>
                      </a:r>
                      <a:r>
                        <a:rPr lang="en-US" altLang="zh-CN" sz="12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Kejizhongyi</a:t>
                      </a: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Avenue, Hi-tech Park,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Nanshan District,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Shenzhen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xinzuo@tencent.com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Kate </a:t>
                      </a:r>
                      <a:r>
                        <a:rPr lang="en-US" sz="1200" dirty="0" err="1" smtClean="0">
                          <a:latin typeface="+mn-lt"/>
                          <a:ea typeface="Times New Roman"/>
                          <a:cs typeface="Arial"/>
                        </a:rPr>
                        <a:t>Meng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Glenn Xin Hu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Xiandong</a:t>
                      </a:r>
                      <a:r>
                        <a:rPr lang="en-US" sz="1200" baseline="0" dirty="0" smtClean="0"/>
                        <a:t> Dong</a:t>
                      </a:r>
                      <a:endParaRPr lang="en-US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Xiaomi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</a:rPr>
                        <a:t>dongxiandong@xiaomi.com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2.5 </a:t>
            </a:r>
            <a:r>
              <a:rPr lang="en-US" altLang="zh-CN" sz="2400" dirty="0"/>
              <a:t>Measurement results </a:t>
            </a:r>
            <a:r>
              <a:rPr lang="en-US" altLang="zh-CN" sz="2400" dirty="0" smtClean="0"/>
              <a:t>(Static) (1/5)</a:t>
            </a:r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095500" y="1066800"/>
            <a:ext cx="6591300" cy="5334000"/>
            <a:chOff x="1905000" y="609600"/>
            <a:chExt cx="6652590" cy="5965750"/>
          </a:xfrm>
        </p:grpSpPr>
        <p:grpSp>
          <p:nvGrpSpPr>
            <p:cNvPr id="6" name="组合 18"/>
            <p:cNvGrpSpPr/>
            <p:nvPr/>
          </p:nvGrpSpPr>
          <p:grpSpPr>
            <a:xfrm>
              <a:off x="1905000" y="609600"/>
              <a:ext cx="6037321" cy="3946950"/>
              <a:chOff x="1332344" y="1692564"/>
              <a:chExt cx="6870055" cy="4844473"/>
            </a:xfrm>
          </p:grpSpPr>
          <p:pic>
            <p:nvPicPr>
              <p:cNvPr id="8" name="图片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1"/>
              <a:stretch/>
            </p:blipFill>
            <p:spPr>
              <a:xfrm>
                <a:off x="1332344" y="4037676"/>
                <a:ext cx="6870055" cy="2499361"/>
              </a:xfrm>
              <a:prstGeom prst="rect">
                <a:avLst/>
              </a:prstGeom>
            </p:spPr>
          </p:pic>
          <p:pic>
            <p:nvPicPr>
              <p:cNvPr id="9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344" y="1692564"/>
                <a:ext cx="6705600" cy="2499360"/>
              </a:xfrm>
              <a:prstGeom prst="rect">
                <a:avLst/>
              </a:prstGeom>
            </p:spPr>
          </p:pic>
        </p:grpSp>
        <p:pic>
          <p:nvPicPr>
            <p:cNvPr id="10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877" y="4556550"/>
              <a:ext cx="6632713" cy="20188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 bwMode="auto">
          <a:xfrm>
            <a:off x="685799" y="1241907"/>
            <a:ext cx="1179513" cy="81568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Static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2577" y="2156498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600" b="1" dirty="0" smtClean="0"/>
              <a:t>Static</a:t>
            </a:r>
            <a:endParaRPr lang="en-US" sz="1600" b="1" dirty="0"/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/>
              <a:t>No special pattern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115194" y="4595783"/>
            <a:ext cx="61144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58383" y="3287265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CW radar-based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352091" y="5161809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CSI-based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7" name="右大括号 14"/>
          <p:cNvSpPr/>
          <p:nvPr/>
        </p:nvSpPr>
        <p:spPr bwMode="auto">
          <a:xfrm rot="10800000">
            <a:off x="2070460" y="1523998"/>
            <a:ext cx="215540" cy="2761027"/>
          </a:xfrm>
          <a:prstGeom prst="rightBrace">
            <a:avLst>
              <a:gd name="adj1" fmla="val 8333"/>
              <a:gd name="adj2" fmla="val 2732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990600"/>
            <a:ext cx="6751929" cy="5410201"/>
            <a:chOff x="1905000" y="405879"/>
            <a:chExt cx="7131251" cy="6270364"/>
          </a:xfrm>
        </p:grpSpPr>
        <p:pic>
          <p:nvPicPr>
            <p:cNvPr id="42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652" y="4557579"/>
              <a:ext cx="7086599" cy="2118664"/>
            </a:xfrm>
            <a:prstGeom prst="rect">
              <a:avLst/>
            </a:prstGeom>
          </p:spPr>
        </p:pic>
        <p:pic>
          <p:nvPicPr>
            <p:cNvPr id="44" name="图片 1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6"/>
            <a:stretch/>
          </p:blipFill>
          <p:spPr>
            <a:xfrm>
              <a:off x="1918104" y="2437123"/>
              <a:ext cx="6549412" cy="2128369"/>
            </a:xfrm>
            <a:prstGeom prst="rect">
              <a:avLst/>
            </a:prstGeom>
          </p:spPr>
        </p:pic>
        <p:pic>
          <p:nvPicPr>
            <p:cNvPr id="45" name="图片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405879"/>
              <a:ext cx="6395850" cy="2128369"/>
            </a:xfrm>
            <a:prstGeom prst="rect">
              <a:avLst/>
            </a:prstGeom>
          </p:spPr>
        </p:pic>
        <p:sp>
          <p:nvSpPr>
            <p:cNvPr id="46" name="矩形 11"/>
            <p:cNvSpPr/>
            <p:nvPr/>
          </p:nvSpPr>
          <p:spPr bwMode="auto">
            <a:xfrm>
              <a:off x="3595099" y="683252"/>
              <a:ext cx="885290" cy="57280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2.5 </a:t>
            </a:r>
            <a:r>
              <a:rPr lang="en-US" altLang="zh-CN" sz="2400" dirty="0"/>
              <a:t>Measurement results </a:t>
            </a:r>
            <a:r>
              <a:rPr lang="en-US" altLang="zh-CN" sz="2400" dirty="0" smtClean="0"/>
              <a:t>(Clap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(2/5</a:t>
            </a:r>
            <a:r>
              <a:rPr lang="en-US" altLang="zh-CN" sz="2400" dirty="0"/>
              <a:t>)</a:t>
            </a:r>
            <a:endParaRPr lang="en-GB" sz="2400" dirty="0"/>
          </a:p>
        </p:txBody>
      </p:sp>
      <p:pic>
        <p:nvPicPr>
          <p:cNvPr id="63" name="Picture 2" descr="âclapâçå¾çæç´¢ç»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9452"/>
            <a:ext cx="1480157" cy="8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/>
          <p:nvPr/>
        </p:nvSpPr>
        <p:spPr bwMode="auto">
          <a:xfrm>
            <a:off x="751427" y="2042719"/>
            <a:ext cx="1042058" cy="32616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/>
              <a:t>2</a:t>
            </a:r>
            <a:r>
              <a:rPr lang="en-US" sz="1800" b="1" dirty="0" smtClean="0"/>
              <a:t>. </a:t>
            </a:r>
            <a:r>
              <a:rPr lang="en-US" altLang="zh-CN" sz="1800" b="1" dirty="0" smtClean="0"/>
              <a:t>Clap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93485" y="1421624"/>
            <a:ext cx="1862721" cy="2306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15194" y="4595783"/>
            <a:ext cx="61144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58383" y="3287265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CW radar-based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352091" y="5161809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CSI-based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6" name="右大括号 14"/>
          <p:cNvSpPr/>
          <p:nvPr/>
        </p:nvSpPr>
        <p:spPr bwMode="auto">
          <a:xfrm rot="10800000">
            <a:off x="2070460" y="1523998"/>
            <a:ext cx="215540" cy="2761027"/>
          </a:xfrm>
          <a:prstGeom prst="rightBrace">
            <a:avLst>
              <a:gd name="adj1" fmla="val 8333"/>
              <a:gd name="adj2" fmla="val 2732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2.5 </a:t>
            </a:r>
            <a:r>
              <a:rPr lang="en-US" altLang="zh-CN" sz="2400" dirty="0"/>
              <a:t>Measurement results </a:t>
            </a:r>
            <a:r>
              <a:rPr lang="en-US" altLang="zh-CN" sz="2400" dirty="0" smtClean="0"/>
              <a:t>(Push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(3/5</a:t>
            </a:r>
            <a:r>
              <a:rPr lang="en-US" altLang="zh-CN" sz="2400" dirty="0"/>
              <a:t>)</a:t>
            </a:r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5187" y="1066800"/>
            <a:ext cx="6780213" cy="5410200"/>
            <a:chOff x="1676400" y="442237"/>
            <a:chExt cx="7239000" cy="6472512"/>
          </a:xfrm>
        </p:grpSpPr>
        <p:pic>
          <p:nvPicPr>
            <p:cNvPr id="6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316" y="4569288"/>
              <a:ext cx="7234084" cy="2345461"/>
            </a:xfrm>
            <a:prstGeom prst="rect">
              <a:avLst/>
            </a:prstGeom>
          </p:spPr>
        </p:pic>
        <p:pic>
          <p:nvPicPr>
            <p:cNvPr id="8" name="图片 16"/>
            <p:cNvPicPr>
              <a:picLocks noChangeAspect="1"/>
            </p:cNvPicPr>
            <p:nvPr/>
          </p:nvPicPr>
          <p:blipFill rotWithShape="1">
            <a:blip r:embed="rId4"/>
            <a:srcRect r="8135"/>
            <a:stretch/>
          </p:blipFill>
          <p:spPr>
            <a:xfrm>
              <a:off x="1676400" y="442237"/>
              <a:ext cx="6650101" cy="4020587"/>
            </a:xfrm>
            <a:prstGeom prst="rect">
              <a:avLst/>
            </a:prstGeom>
          </p:spPr>
        </p:pic>
        <p:pic>
          <p:nvPicPr>
            <p:cNvPr id="9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7252" y="685801"/>
              <a:ext cx="1057630" cy="5864301"/>
            </a:xfrm>
            <a:prstGeom prst="rect">
              <a:avLst/>
            </a:prstGeom>
          </p:spPr>
        </p:pic>
      </p:grpSp>
      <p:pic>
        <p:nvPicPr>
          <p:cNvPr id="10" name="Picture 6" descr="ç¸å³å¾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" y="1143001"/>
            <a:ext cx="1446446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61324" y="2187917"/>
            <a:ext cx="967702" cy="32668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3. Push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01063" y="1548556"/>
            <a:ext cx="1862721" cy="2306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15194" y="4478337"/>
            <a:ext cx="61144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58383" y="3287265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CW radar-based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352091" y="5161809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CSI-based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16" name="右大括号 14"/>
          <p:cNvSpPr/>
          <p:nvPr/>
        </p:nvSpPr>
        <p:spPr bwMode="auto">
          <a:xfrm rot="10800000">
            <a:off x="2070460" y="1779230"/>
            <a:ext cx="215540" cy="2505794"/>
          </a:xfrm>
          <a:prstGeom prst="rightBrace">
            <a:avLst>
              <a:gd name="adj1" fmla="val 8333"/>
              <a:gd name="adj2" fmla="val 2732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2.5 </a:t>
            </a:r>
            <a:r>
              <a:rPr lang="en-US" altLang="zh-CN" sz="2400" dirty="0"/>
              <a:t>Measurement results (Sweep </a:t>
            </a:r>
            <a:r>
              <a:rPr lang="en-US" altLang="zh-CN" sz="2400" dirty="0" smtClean="0"/>
              <a:t>left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(4/5</a:t>
            </a:r>
            <a:r>
              <a:rPr lang="en-US" altLang="zh-CN" sz="2400" dirty="0"/>
              <a:t>)</a:t>
            </a:r>
            <a:endParaRPr lang="en-GB" sz="2400" dirty="0"/>
          </a:p>
        </p:txBody>
      </p:sp>
      <p:pic>
        <p:nvPicPr>
          <p:cNvPr id="19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80" y="1342698"/>
            <a:ext cx="5886319" cy="1598140"/>
          </a:xfrm>
          <a:prstGeom prst="rect">
            <a:avLst/>
          </a:prstGeom>
        </p:spPr>
      </p:pic>
      <p:pic>
        <p:nvPicPr>
          <p:cNvPr id="20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7"/>
          <a:stretch/>
        </p:blipFill>
        <p:spPr>
          <a:xfrm>
            <a:off x="2178046" y="2953009"/>
            <a:ext cx="6127754" cy="1616470"/>
          </a:xfrm>
          <a:prstGeom prst="rect">
            <a:avLst/>
          </a:prstGeom>
        </p:spPr>
      </p:pic>
      <p:pic>
        <p:nvPicPr>
          <p:cNvPr id="21" name="Picture 8" descr="âhand swipe leftâçå¾çæç´¢ç»æ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6" t="29572"/>
          <a:stretch/>
        </p:blipFill>
        <p:spPr bwMode="auto">
          <a:xfrm>
            <a:off x="609600" y="1447799"/>
            <a:ext cx="1295400" cy="10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497288" y="2356364"/>
            <a:ext cx="1520024" cy="30925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4. Sweep left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3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81" y="4648200"/>
            <a:ext cx="6648319" cy="1802871"/>
          </a:xfrm>
          <a:prstGeom prst="rect">
            <a:avLst/>
          </a:prstGeom>
        </p:spPr>
      </p:pic>
      <p:pic>
        <p:nvPicPr>
          <p:cNvPr id="24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6751" y="1221722"/>
            <a:ext cx="836097" cy="510775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1794879" y="1548556"/>
            <a:ext cx="1862721" cy="2306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123583" y="4637728"/>
            <a:ext cx="61144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358383" y="3287265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CW radar-based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28" name="Rectangle 27"/>
          <p:cNvSpPr/>
          <p:nvPr/>
        </p:nvSpPr>
        <p:spPr bwMode="auto">
          <a:xfrm>
            <a:off x="352091" y="5161809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CSI-based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29" name="右大括号 14"/>
          <p:cNvSpPr/>
          <p:nvPr/>
        </p:nvSpPr>
        <p:spPr bwMode="auto">
          <a:xfrm rot="10800000">
            <a:off x="2070460" y="1789701"/>
            <a:ext cx="215540" cy="2495323"/>
          </a:xfrm>
          <a:prstGeom prst="rightBrace">
            <a:avLst>
              <a:gd name="adj1" fmla="val 8333"/>
              <a:gd name="adj2" fmla="val 2732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2.5 </a:t>
            </a:r>
            <a:r>
              <a:rPr lang="en-US" altLang="zh-CN" sz="2400" dirty="0"/>
              <a:t>Measurement results (Sweep right) </a:t>
            </a:r>
            <a:r>
              <a:rPr lang="en-US" altLang="zh-CN" sz="2400" dirty="0" smtClean="0"/>
              <a:t>(5/5</a:t>
            </a:r>
            <a:r>
              <a:rPr lang="en-US" altLang="zh-CN" sz="2400" dirty="0"/>
              <a:t>)</a:t>
            </a:r>
            <a:endParaRPr lang="en-GB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09799" y="1142999"/>
            <a:ext cx="6885048" cy="5257800"/>
            <a:chOff x="1676399" y="692386"/>
            <a:chExt cx="7229062" cy="6165614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4642322"/>
              <a:ext cx="7229061" cy="2215678"/>
            </a:xfrm>
            <a:prstGeom prst="rect">
              <a:avLst/>
            </a:prstGeom>
          </p:spPr>
        </p:pic>
        <p:grpSp>
          <p:nvGrpSpPr>
            <p:cNvPr id="22" name="组合 7"/>
            <p:cNvGrpSpPr/>
            <p:nvPr/>
          </p:nvGrpSpPr>
          <p:grpSpPr>
            <a:xfrm>
              <a:off x="1676399" y="692387"/>
              <a:ext cx="6640612" cy="3946763"/>
              <a:chOff x="685951" y="1646559"/>
              <a:chExt cx="7722881" cy="4874746"/>
            </a:xfrm>
          </p:grpSpPr>
          <p:pic>
            <p:nvPicPr>
              <p:cNvPr id="24" name="图片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40"/>
              <a:stretch/>
            </p:blipFill>
            <p:spPr>
              <a:xfrm>
                <a:off x="685951" y="4021943"/>
                <a:ext cx="7722881" cy="2499362"/>
              </a:xfrm>
              <a:prstGeom prst="rect">
                <a:avLst/>
              </a:prstGeom>
            </p:spPr>
          </p:pic>
          <p:pic>
            <p:nvPicPr>
              <p:cNvPr id="25" name="图片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952" y="1646559"/>
                <a:ext cx="7536786" cy="2499361"/>
              </a:xfrm>
              <a:prstGeom prst="rect">
                <a:avLst/>
              </a:prstGeom>
            </p:spPr>
          </p:pic>
        </p:grpSp>
        <p:pic>
          <p:nvPicPr>
            <p:cNvPr id="2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9769" y="692386"/>
              <a:ext cx="1086897" cy="5937012"/>
            </a:xfrm>
            <a:prstGeom prst="rect">
              <a:avLst/>
            </a:prstGeom>
          </p:spPr>
        </p:pic>
      </p:grpSp>
      <p:pic>
        <p:nvPicPr>
          <p:cNvPr id="26" name="Picture 8" descr="âhand swipe leftâçå¾çæç´¢ç»æ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6" r="50666"/>
          <a:stretch/>
        </p:blipFill>
        <p:spPr bwMode="auto">
          <a:xfrm>
            <a:off x="516727" y="1224605"/>
            <a:ext cx="1358234" cy="10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458436" y="2152553"/>
            <a:ext cx="1486251" cy="33779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/>
              <a:t>5</a:t>
            </a:r>
            <a:r>
              <a:rPr lang="en-US" sz="1600" b="1" dirty="0" smtClean="0"/>
              <a:t>. Sweep right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794879" y="1548556"/>
            <a:ext cx="1788109" cy="2040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131972" y="4537060"/>
            <a:ext cx="61144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58383" y="3287265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/>
              <a:t>CW radar-based platform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52091" y="5161809"/>
            <a:ext cx="1825955" cy="47699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CSI-based </a:t>
            </a:r>
            <a:r>
              <a:rPr lang="en-US" sz="1600" b="1" dirty="0"/>
              <a:t>platform</a:t>
            </a:r>
            <a:endParaRPr lang="en-US" sz="1600" b="1" dirty="0" smtClean="0"/>
          </a:p>
        </p:txBody>
      </p:sp>
      <p:sp>
        <p:nvSpPr>
          <p:cNvPr id="32" name="右大括号 14"/>
          <p:cNvSpPr/>
          <p:nvPr/>
        </p:nvSpPr>
        <p:spPr bwMode="auto">
          <a:xfrm rot="10800000">
            <a:off x="2070460" y="1752599"/>
            <a:ext cx="215540" cy="2532425"/>
          </a:xfrm>
          <a:prstGeom prst="rightBrace">
            <a:avLst>
              <a:gd name="adj1" fmla="val 8333"/>
              <a:gd name="adj2" fmla="val 2732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/>
              <a:t>2.6 </a:t>
            </a:r>
            <a:r>
              <a:rPr lang="en-GB" sz="2400" dirty="0" smtClean="0"/>
              <a:t>Classification and </a:t>
            </a:r>
            <a:r>
              <a:rPr lang="en-GB" sz="2400" dirty="0"/>
              <a:t>evaluation </a:t>
            </a:r>
            <a:r>
              <a:rPr lang="en-GB" sz="2400" dirty="0" smtClean="0"/>
              <a:t>results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4887852"/>
            <a:ext cx="7770813" cy="12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classification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details could be found in Appendix II, III)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be summarized :</a:t>
            </a:r>
          </a:p>
          <a:p>
            <a:pPr marL="536575" lvl="1" indent="-249238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Action/gesture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classified/recognized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CSI and CW radar based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schemes. Hence,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and </a:t>
            </a:r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radar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Wi-Fi sensing.</a:t>
            </a:r>
          </a:p>
          <a:p>
            <a:pPr marL="536575" lvl="1" indent="-249238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cooperation of three nodes is </a:t>
            </a:r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 the performance of a single node. Hence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 and cooperation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STAs should be considered.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1011" y="2970369"/>
            <a:ext cx="7878273" cy="1982631"/>
            <a:chOff x="771011" y="2209800"/>
            <a:chExt cx="7878273" cy="2196151"/>
          </a:xfrm>
        </p:grpSpPr>
        <p:graphicFrame>
          <p:nvGraphicFramePr>
            <p:cNvPr id="20" name="图表 7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7527210"/>
                </p:ext>
              </p:extLst>
            </p:nvPr>
          </p:nvGraphicFramePr>
          <p:xfrm>
            <a:off x="771011" y="2209800"/>
            <a:ext cx="7878273" cy="2196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1" name="直接连接符 2"/>
            <p:cNvCxnSpPr/>
            <p:nvPr/>
          </p:nvCxnSpPr>
          <p:spPr bwMode="auto">
            <a:xfrm>
              <a:off x="1253067" y="2994190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直接连接符 10"/>
            <p:cNvCxnSpPr/>
            <p:nvPr/>
          </p:nvCxnSpPr>
          <p:spPr bwMode="auto">
            <a:xfrm>
              <a:off x="3124200" y="311108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直接连接符 11"/>
            <p:cNvCxnSpPr/>
            <p:nvPr/>
          </p:nvCxnSpPr>
          <p:spPr bwMode="auto">
            <a:xfrm>
              <a:off x="4944611" y="2932769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" name="直接连接符 12"/>
            <p:cNvCxnSpPr/>
            <p:nvPr/>
          </p:nvCxnSpPr>
          <p:spPr bwMode="auto">
            <a:xfrm>
              <a:off x="6790189" y="2823013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6705600" y="1295400"/>
            <a:ext cx="1838260" cy="1447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705600" y="3200400"/>
            <a:ext cx="1838260" cy="1447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Content Placeholder 2"/>
          <p:cNvSpPr txBox="1">
            <a:spLocks noChangeArrowheads="1"/>
          </p:cNvSpPr>
          <p:nvPr/>
        </p:nvSpPr>
        <p:spPr bwMode="auto">
          <a:xfrm>
            <a:off x="6619940" y="2757866"/>
            <a:ext cx="2371660" cy="4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92075" indent="-920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 of three nodes</a:t>
            </a:r>
          </a:p>
          <a:p>
            <a:pPr marL="92075" indent="-920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is better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71010" y="1104795"/>
            <a:ext cx="7878273" cy="1943205"/>
            <a:chOff x="771010" y="4343094"/>
            <a:chExt cx="7878273" cy="2152479"/>
          </a:xfrm>
        </p:grpSpPr>
        <p:graphicFrame>
          <p:nvGraphicFramePr>
            <p:cNvPr id="38" name="图表 5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6657857"/>
                </p:ext>
              </p:extLst>
            </p:nvPr>
          </p:nvGraphicFramePr>
          <p:xfrm>
            <a:off x="4710148" y="4764829"/>
            <a:ext cx="2903722" cy="1254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图表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8773239"/>
                </p:ext>
              </p:extLst>
            </p:nvPr>
          </p:nvGraphicFramePr>
          <p:xfrm>
            <a:off x="771010" y="4343094"/>
            <a:ext cx="7878273" cy="21524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0" name="直接连接符 13"/>
            <p:cNvCxnSpPr/>
            <p:nvPr/>
          </p:nvCxnSpPr>
          <p:spPr bwMode="auto">
            <a:xfrm>
              <a:off x="1242060" y="5317386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直接连接符 14"/>
            <p:cNvCxnSpPr/>
            <p:nvPr/>
          </p:nvCxnSpPr>
          <p:spPr bwMode="auto">
            <a:xfrm>
              <a:off x="3098570" y="5247862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直接连接符 15"/>
            <p:cNvCxnSpPr/>
            <p:nvPr/>
          </p:nvCxnSpPr>
          <p:spPr bwMode="auto">
            <a:xfrm>
              <a:off x="4961389" y="5086215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直接连接符 16"/>
            <p:cNvCxnSpPr/>
            <p:nvPr/>
          </p:nvCxnSpPr>
          <p:spPr bwMode="auto">
            <a:xfrm>
              <a:off x="6798578" y="4955346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253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Some measurement and evaluation results 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Measurement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Evaluation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Evaluation procedure 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Machine learning (Convolutional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network)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Measurement results 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evaluation results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technology and standard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Existing training sequence based solution </a:t>
            </a:r>
            <a:endParaRPr lang="en-US" altLang="zh-CN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New signal/waveform/sequence design 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Radar based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Security and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Angular measurement based solution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References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18624"/>
              </p:ext>
            </p:extLst>
          </p:nvPr>
        </p:nvGraphicFramePr>
        <p:xfrm>
          <a:off x="457198" y="2166996"/>
          <a:ext cx="8153402" cy="4204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66"/>
                <a:gridCol w="4189022"/>
                <a:gridCol w="2335314"/>
              </a:tblGrid>
              <a:tr h="5762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 technologies </a:t>
                      </a:r>
                      <a:endParaRPr kumimoji="0" lang="en-US" sz="1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 standard impact</a:t>
                      </a:r>
                      <a:endParaRPr lang="en-US" dirty="0"/>
                    </a:p>
                  </a:txBody>
                  <a:tcPr anchor="ctr"/>
                </a:tc>
              </a:tr>
              <a:tr h="1115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5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42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dirty="0"/>
              <a:t>Potential technology and standard </a:t>
            </a:r>
            <a:r>
              <a:rPr lang="en-US" sz="2800" dirty="0" smtClean="0"/>
              <a:t>impact</a:t>
            </a:r>
            <a:endParaRPr lang="en-US" sz="2800" dirty="0"/>
          </a:p>
        </p:txBody>
      </p:sp>
      <p:sp>
        <p:nvSpPr>
          <p:cNvPr id="33" name="Rounded Rectangle 3"/>
          <p:cNvSpPr/>
          <p:nvPr/>
        </p:nvSpPr>
        <p:spPr>
          <a:xfrm>
            <a:off x="533401" y="2979326"/>
            <a:ext cx="1357297" cy="707909"/>
          </a:xfrm>
          <a:prstGeom prst="roundRect">
            <a:avLst>
              <a:gd name="adj" fmla="val 1366"/>
            </a:avLst>
          </a:prstGeom>
          <a:solidFill>
            <a:srgbClr val="F79646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CSI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based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533400" y="4078047"/>
            <a:ext cx="1357297" cy="122290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Radar based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Rounded Rectangle 3"/>
          <p:cNvSpPr/>
          <p:nvPr/>
        </p:nvSpPr>
        <p:spPr>
          <a:xfrm>
            <a:off x="543528" y="5593204"/>
            <a:ext cx="1346313" cy="489942"/>
          </a:xfrm>
          <a:prstGeom prst="roundRect">
            <a:avLst>
              <a:gd name="adj" fmla="val 0"/>
            </a:avLst>
          </a:prstGeom>
          <a:solidFill>
            <a:srgbClr val="4BACC6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Other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Rounded Rectangle 6"/>
          <p:cNvSpPr/>
          <p:nvPr/>
        </p:nvSpPr>
        <p:spPr>
          <a:xfrm>
            <a:off x="2814668" y="2979326"/>
            <a:ext cx="2138332" cy="70790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Existing training sequence based solution</a:t>
            </a:r>
          </a:p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e.g., LTF/CEF/Pilot/</a:t>
            </a:r>
            <a:r>
              <a:rPr kumimoji="0" lang="en-US" altLang="zh-CN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Midamble</a:t>
            </a:r>
            <a:r>
              <a:rPr kumimoji="0" lang="en-US" altLang="zh-CN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ounded Rectangle 6"/>
          <p:cNvSpPr/>
          <p:nvPr/>
        </p:nvSpPr>
        <p:spPr>
          <a:xfrm>
            <a:off x="3779295" y="4071555"/>
            <a:ext cx="2316705" cy="75804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Active radar based schemes</a:t>
            </a:r>
          </a:p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e.g., Mono-static/Bi-static/</a:t>
            </a:r>
          </a:p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Multi-static/MIMO Radar</a:t>
            </a:r>
            <a:endParaRPr lang="en-US" altLang="zh-CN" sz="1050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Rounded Rectangle 6"/>
          <p:cNvSpPr/>
          <p:nvPr/>
        </p:nvSpPr>
        <p:spPr>
          <a:xfrm>
            <a:off x="2119299" y="4078048"/>
            <a:ext cx="1599660" cy="12229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 </a:t>
            </a:r>
            <a:r>
              <a:rPr lang="en-US" altLang="zh-CN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signal / waveform / sequence design</a:t>
            </a:r>
          </a:p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e.g., CW/FMCW</a:t>
            </a:r>
            <a:r>
              <a:rPr lang="zh-CN" altLang="en-US" sz="1050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 </a:t>
            </a:r>
            <a:r>
              <a:rPr lang="en-US" altLang="zh-CN" sz="1050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Time/frequency radar sequence design</a:t>
            </a:r>
            <a:endParaRPr lang="en-US" altLang="zh-CN" sz="1050" kern="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Rounded Rectangle 6"/>
          <p:cNvSpPr/>
          <p:nvPr/>
        </p:nvSpPr>
        <p:spPr>
          <a:xfrm>
            <a:off x="4109442" y="5559917"/>
            <a:ext cx="1529358" cy="523229"/>
          </a:xfrm>
          <a:prstGeom prst="round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Angular </a:t>
            </a: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measurement based solution</a:t>
            </a:r>
          </a:p>
        </p:txBody>
      </p:sp>
      <p:sp>
        <p:nvSpPr>
          <p:cNvPr id="42" name="Rounded Rectangle 6"/>
          <p:cNvSpPr/>
          <p:nvPr/>
        </p:nvSpPr>
        <p:spPr>
          <a:xfrm>
            <a:off x="3779294" y="4880765"/>
            <a:ext cx="2316706" cy="419065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Passive radar based schemes</a:t>
            </a:r>
          </a:p>
        </p:txBody>
      </p:sp>
      <p:sp>
        <p:nvSpPr>
          <p:cNvPr id="43" name="Rounded Rectangle 6"/>
          <p:cNvSpPr/>
          <p:nvPr/>
        </p:nvSpPr>
        <p:spPr>
          <a:xfrm>
            <a:off x="2182254" y="5576560"/>
            <a:ext cx="1475346" cy="523229"/>
          </a:xfrm>
          <a:prstGeom prst="roundRect">
            <a:avLst/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2194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Security and </a:t>
            </a:r>
            <a:r>
              <a:rPr kumimoji="0" lang="en-US" altLang="zh-CN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privacy based schemes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Rounded Rectangle 3"/>
          <p:cNvSpPr/>
          <p:nvPr/>
        </p:nvSpPr>
        <p:spPr>
          <a:xfrm>
            <a:off x="6391276" y="2918667"/>
            <a:ext cx="2065337" cy="398913"/>
          </a:xfrm>
          <a:prstGeom prst="roundRect">
            <a:avLst>
              <a:gd name="adj" fmla="val 136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lvl="0"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New signal / waveform / sequence design</a:t>
            </a:r>
          </a:p>
        </p:txBody>
      </p:sp>
      <p:sp>
        <p:nvSpPr>
          <p:cNvPr id="59" name="Rounded Rectangle 3"/>
          <p:cNvSpPr/>
          <p:nvPr/>
        </p:nvSpPr>
        <p:spPr>
          <a:xfrm>
            <a:off x="6400800" y="3452067"/>
            <a:ext cx="2065337" cy="586533"/>
          </a:xfrm>
          <a:prstGeom prst="roundRect">
            <a:avLst>
              <a:gd name="adj" fmla="val 136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lvl="0"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Mechanism for low-overhead channel response measurement </a:t>
            </a:r>
            <a:endParaRPr lang="en-US" altLang="zh-CN" b="1" kern="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Rounded Rectangle 3"/>
          <p:cNvSpPr/>
          <p:nvPr/>
        </p:nvSpPr>
        <p:spPr>
          <a:xfrm>
            <a:off x="6400800" y="4141927"/>
            <a:ext cx="2065337" cy="398913"/>
          </a:xfrm>
          <a:prstGeom prst="roundRect">
            <a:avLst>
              <a:gd name="adj" fmla="val 136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lvl="0"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Specific sensing frame definition</a:t>
            </a:r>
          </a:p>
        </p:txBody>
      </p:sp>
      <p:sp>
        <p:nvSpPr>
          <p:cNvPr id="61" name="Rounded Rectangle 3"/>
          <p:cNvSpPr/>
          <p:nvPr/>
        </p:nvSpPr>
        <p:spPr>
          <a:xfrm>
            <a:off x="6400800" y="4675327"/>
            <a:ext cx="2065337" cy="551313"/>
          </a:xfrm>
          <a:prstGeom prst="roundRect">
            <a:avLst>
              <a:gd name="adj" fmla="val 136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lvl="0"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Sensing procedures/protocols design</a:t>
            </a:r>
          </a:p>
        </p:txBody>
      </p:sp>
      <p:sp>
        <p:nvSpPr>
          <p:cNvPr id="62" name="Rounded Rectangle 3"/>
          <p:cNvSpPr/>
          <p:nvPr/>
        </p:nvSpPr>
        <p:spPr>
          <a:xfrm>
            <a:off x="6400800" y="5392287"/>
            <a:ext cx="2065337" cy="551313"/>
          </a:xfrm>
          <a:prstGeom prst="roundRect">
            <a:avLst>
              <a:gd name="adj" fmla="val 1366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lvl="0" algn="ctr" defTabSz="12194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Multiple STAs negotiation and cooperation</a:t>
            </a:r>
            <a:endParaRPr lang="en-US" altLang="zh-CN" b="1" kern="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 noChangeArrowheads="1"/>
          </p:cNvSpPr>
          <p:nvPr/>
        </p:nvSpPr>
        <p:spPr bwMode="auto">
          <a:xfrm>
            <a:off x="685799" y="1248857"/>
            <a:ext cx="7770813" cy="81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on, but not limited to,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and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results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some further summary for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sensing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listed below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21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3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The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existing training sequence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is </a:t>
            </a:r>
            <a:r>
              <a:rPr lang="en-US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predefined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and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is </a:t>
            </a:r>
            <a:r>
              <a:rPr lang="en-US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known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both to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transmitter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and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receiver. It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could be used for </a:t>
            </a:r>
            <a:r>
              <a:rPr lang="en-US" sz="1800" b="1" kern="0" dirty="0">
                <a:solidFill>
                  <a:srgbClr val="0000FF"/>
                </a:solidFill>
                <a:latin typeface="Times New Roman"/>
                <a:ea typeface="+mn-ea"/>
              </a:rPr>
              <a:t>coherent integration </a:t>
            </a:r>
            <a:r>
              <a:rPr lang="en-US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sensing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,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which leads to higher SNR and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accuracy.   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For the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existing training sequence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based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solution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, the following question may need to be further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discussed: 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Which sequence (e.g., LTF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, CEF</a:t>
            </a: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, Pilot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1800" kern="0" dirty="0" err="1" smtClean="0">
                <a:solidFill>
                  <a:srgbClr val="000000"/>
                </a:solidFill>
                <a:latin typeface="Times New Roman"/>
              </a:rPr>
              <a:t>Midamble</a:t>
            </a: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…) </a:t>
            </a: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could be used for 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sensing?</a:t>
            </a:r>
            <a:endParaRPr lang="en-US" sz="1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How these sequences could be 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used</a:t>
            </a:r>
            <a:r>
              <a:rPr lang="zh-CN" altLang="en-US" sz="1800" kern="0" dirty="0" smtClean="0">
                <a:solidFill>
                  <a:srgbClr val="000000"/>
                </a:solidFill>
                <a:latin typeface="Times New Roman"/>
              </a:rPr>
              <a:t>？</a:t>
            </a:r>
            <a:endParaRPr lang="en-US" altLang="zh-CN" sz="1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800" kern="0" dirty="0">
                <a:solidFill>
                  <a:srgbClr val="000000"/>
                </a:solidFill>
                <a:latin typeface="Times New Roman"/>
              </a:rPr>
              <a:t>How to 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/>
              </a:rPr>
              <a:t>feedback </a:t>
            </a:r>
            <a:r>
              <a:rPr lang="en-US" altLang="zh-CN" sz="1800" kern="0" dirty="0">
                <a:solidFill>
                  <a:srgbClr val="000000"/>
                </a:solidFill>
                <a:latin typeface="Times New Roman"/>
              </a:rPr>
              <a:t>the sensing 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/>
              </a:rPr>
              <a:t>results?</a:t>
            </a:r>
            <a:endParaRPr lang="en-US" altLang="zh-CN" sz="18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800" kern="0" dirty="0">
                <a:solidFill>
                  <a:srgbClr val="000000"/>
                </a:solidFill>
                <a:latin typeface="Times New Roman"/>
              </a:rPr>
              <a:t>Other</a:t>
            </a:r>
            <a:r>
              <a:rPr lang="en-US" sz="1800" kern="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dirty="0" smtClean="0"/>
              <a:t>3.1 </a:t>
            </a:r>
            <a:r>
              <a:rPr lang="en-US" altLang="zh-CN" sz="2800" dirty="0"/>
              <a:t>Existing </a:t>
            </a:r>
            <a:r>
              <a:rPr lang="en-US" altLang="zh-CN" sz="2800" dirty="0" smtClean="0"/>
              <a:t>training sequence </a:t>
            </a:r>
            <a:r>
              <a:rPr lang="en-US" altLang="zh-CN" sz="2800" dirty="0"/>
              <a:t>based </a:t>
            </a:r>
            <a:r>
              <a:rPr lang="en-US" altLang="zh-CN" sz="2800" dirty="0" smtClean="0"/>
              <a:t>solution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7586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grpSp>
        <p:nvGrpSpPr>
          <p:cNvPr id="6" name="组合 7"/>
          <p:cNvGrpSpPr/>
          <p:nvPr/>
        </p:nvGrpSpPr>
        <p:grpSpPr>
          <a:xfrm>
            <a:off x="3124199" y="4800600"/>
            <a:ext cx="2894012" cy="1650536"/>
            <a:chOff x="722586" y="4025400"/>
            <a:chExt cx="2981740" cy="2160000"/>
          </a:xfrm>
        </p:grpSpPr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586" y="4025400"/>
              <a:ext cx="2981740" cy="2160000"/>
            </a:xfrm>
            <a:prstGeom prst="rect">
              <a:avLst/>
            </a:prstGeom>
          </p:spPr>
        </p:pic>
        <p:sp>
          <p:nvSpPr>
            <p:cNvPr id="8" name="文本框 5"/>
            <p:cNvSpPr txBox="1"/>
            <p:nvPr/>
          </p:nvSpPr>
          <p:spPr>
            <a:xfrm>
              <a:off x="990600" y="58952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</a:t>
              </a:r>
              <a:endParaRPr lang="en-US" dirty="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2672998" y="5908401"/>
              <a:ext cx="73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Doppler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685799" y="1325057"/>
                <a:ext cx="7770813" cy="3551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286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6858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342900" lvl="0" indent="-34290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Ambiguity </a:t>
                </a:r>
                <a:r>
                  <a:rPr lang="en-US" sz="1800" b="1" kern="0" dirty="0" smtClean="0">
                    <a:solidFill>
                      <a:srgbClr val="0000FF"/>
                    </a:solidFill>
                    <a:latin typeface="Times New Roman"/>
                    <a:ea typeface="+mn-ea"/>
                  </a:rPr>
                  <a:t>function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is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one of the most important tools for radar waveform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analysis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. </a:t>
                </a: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+mn-ea"/>
                </a:endParaRPr>
              </a:p>
              <a:p>
                <a:pPr marL="342900" lvl="0" indent="-34290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It is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a two-dimensional function of </a:t>
                </a: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time delay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and </a:t>
                </a: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Doppler </a:t>
                </a:r>
                <a:r>
                  <a:rPr lang="en-US" sz="1800" b="1" kern="0" dirty="0" smtClean="0">
                    <a:solidFill>
                      <a:srgbClr val="0000FF"/>
                    </a:solidFill>
                    <a:latin typeface="Times New Roman"/>
                    <a:ea typeface="+mn-ea"/>
                  </a:rPr>
                  <a:t>frequency</a:t>
                </a:r>
                <a:r>
                  <a:rPr lang="en-US" sz="1800" b="1" kern="0" dirty="0" smtClean="0">
                    <a:latin typeface="Times New Roman"/>
                    <a:ea typeface="+mn-ea"/>
                  </a:rPr>
                  <a:t>,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showing the output of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the </a:t>
                </a:r>
                <a:r>
                  <a:rPr lang="en-US" sz="1800" b="1" kern="0" dirty="0" smtClean="0">
                    <a:solidFill>
                      <a:srgbClr val="0000FF"/>
                    </a:solidFill>
                    <a:latin typeface="Times New Roman"/>
                    <a:ea typeface="+mn-ea"/>
                  </a:rPr>
                  <a:t>received </a:t>
                </a: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signal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through </a:t>
                </a: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match </a:t>
                </a:r>
                <a:r>
                  <a:rPr lang="en-US" sz="1800" b="1" kern="0" dirty="0" smtClean="0">
                    <a:solidFill>
                      <a:srgbClr val="0000FF"/>
                    </a:solidFill>
                    <a:latin typeface="Times New Roman"/>
                    <a:ea typeface="+mn-ea"/>
                  </a:rPr>
                  <a:t>filter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, and is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defined as </a:t>
                </a:r>
              </a:p>
              <a:p>
                <a:pPr marL="0" lvl="0" indent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d>
                        <m:dPr>
                          <m:ctrlP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CN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16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16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+mn-ea"/>
                </a:endParaRPr>
              </a:p>
              <a:p>
                <a:pPr marL="342900" lvl="0" indent="-34290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An </a:t>
                </a:r>
                <a:r>
                  <a:rPr lang="en-US" sz="1800" b="1" kern="0" dirty="0">
                    <a:solidFill>
                      <a:srgbClr val="0000FF"/>
                    </a:solidFill>
                    <a:latin typeface="Times New Roman"/>
                    <a:ea typeface="+mn-ea"/>
                  </a:rPr>
                  <a:t>ideal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ambiguity </a:t>
                </a:r>
                <a:r>
                  <a:rPr lang="en-US" sz="1800" b="1" kern="0" dirty="0">
                    <a:solidFill>
                      <a:srgbClr val="000000"/>
                    </a:solidFill>
                    <a:latin typeface="Times New Roman"/>
                    <a:ea typeface="+mn-ea"/>
                  </a:rPr>
                  <a:t>function is plotted 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below, including the following </a:t>
                </a:r>
                <a:r>
                  <a:rPr lang="en-US" sz="1800" b="1" kern="0" dirty="0" smtClean="0">
                    <a:solidFill>
                      <a:srgbClr val="0000FF"/>
                    </a:solidFill>
                    <a:latin typeface="Times New Roman"/>
                    <a:ea typeface="+mn-ea"/>
                  </a:rPr>
                  <a:t>properties</a:t>
                </a:r>
                <a:r>
                  <a:rPr lang="en-US" sz="1800" b="1" kern="0" dirty="0" smtClean="0">
                    <a:solidFill>
                      <a:srgbClr val="000000"/>
                    </a:solidFill>
                    <a:latin typeface="Times New Roman"/>
                    <a:ea typeface="+mn-ea"/>
                  </a:rPr>
                  <a:t>:</a:t>
                </a:r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+mn-ea"/>
                </a:endParaRPr>
              </a:p>
              <a:p>
                <a:pPr marL="742950" lvl="1" indent="-28575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–"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One </a:t>
                </a:r>
                <a:r>
                  <a:rPr lang="en-US" sz="1600" kern="0" dirty="0">
                    <a:solidFill>
                      <a:srgbClr val="000000"/>
                    </a:solidFill>
                    <a:latin typeface="Times New Roman"/>
                  </a:rPr>
                  <a:t>main peak at the center of time-frequency 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domain</a:t>
                </a:r>
                <a:endParaRPr lang="en-US" sz="16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742950" lvl="1" indent="-28575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–"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Good </a:t>
                </a:r>
                <a:r>
                  <a:rPr lang="en-US" sz="1600" kern="0" dirty="0">
                    <a:solidFill>
                      <a:srgbClr val="000000"/>
                    </a:solidFill>
                    <a:latin typeface="Times New Roman"/>
                  </a:rPr>
                  <a:t>auto-correlation property at time 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domain (i.e., good time/range </a:t>
                </a:r>
                <a:r>
                  <a:rPr lang="en-US" sz="1600" kern="0" dirty="0">
                    <a:solidFill>
                      <a:srgbClr val="000000"/>
                    </a:solidFill>
                    <a:latin typeface="Times New Roman"/>
                  </a:rPr>
                  <a:t>resolution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)</a:t>
                </a:r>
                <a:endParaRPr lang="en-US" sz="1600" kern="0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742950" lvl="1" indent="-285750" algn="just">
                  <a:spcBef>
                    <a:spcPts val="0"/>
                  </a:spcBef>
                  <a:spcAft>
                    <a:spcPts val="0"/>
                  </a:spcAft>
                  <a:buFontTx/>
                  <a:buChar char="–"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Good </a:t>
                </a:r>
                <a:r>
                  <a:rPr lang="en-US" sz="1600" kern="0" dirty="0">
                    <a:solidFill>
                      <a:srgbClr val="000000"/>
                    </a:solidFill>
                    <a:latin typeface="Times New Roman"/>
                  </a:rPr>
                  <a:t>auto-correlation property at frequency 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Times New Roman"/>
                  </a:rPr>
                  <a:t>domain (i.e., good </a:t>
                </a:r>
                <a:r>
                  <a:rPr lang="en-US" sz="1600" kern="0" dirty="0">
                    <a:solidFill>
                      <a:srgbClr val="000000"/>
                    </a:solidFill>
                    <a:latin typeface="Times New Roman"/>
                  </a:rPr>
                  <a:t>speed/Doppler sensitivity) </a:t>
                </a:r>
                <a:endParaRPr lang="en-US" sz="2000" b="1" kern="0" dirty="0">
                  <a:solidFill>
                    <a:srgbClr val="000000"/>
                  </a:solidFill>
                  <a:latin typeface="Times New Roman"/>
                  <a:ea typeface="+mn-ea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1325057"/>
                <a:ext cx="7770813" cy="3551743"/>
              </a:xfrm>
              <a:prstGeom prst="rect">
                <a:avLst/>
              </a:prstGeom>
              <a:blipFill rotWithShape="0">
                <a:blip r:embed="rId4"/>
                <a:stretch>
                  <a:fillRect l="-471" t="-858" r="-706" b="-1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3.2 </a:t>
            </a:r>
            <a:r>
              <a:rPr lang="en-US" sz="2800" dirty="0"/>
              <a:t>New </a:t>
            </a:r>
            <a:r>
              <a:rPr lang="en-US" sz="2800" dirty="0" smtClean="0"/>
              <a:t>signal/waveform/sequence design (1/2)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5023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 measurement and evaluation results 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Measurement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Evaluation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Evaluation procedure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Machine learning (Convolutional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network)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Measurement results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evaluation results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technology and standard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Existing training sequence based solution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New signal/waveform/sequence design 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Radar based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Security 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Angular measurement based solution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References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4724400"/>
            <a:ext cx="77708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0"/>
              </a:spcBef>
              <a:buFontTx/>
              <a:buChar char="•"/>
            </a:pPr>
            <a:r>
              <a:rPr lang="en-US" sz="1800" b="1" kern="0" smtClean="0">
                <a:solidFill>
                  <a:srgbClr val="000000"/>
                </a:solidFill>
                <a:latin typeface="Times New Roman"/>
              </a:rPr>
              <a:t>Because, the</a:t>
            </a:r>
            <a:r>
              <a:rPr lang="en-US" altLang="zh-CN" sz="1800" b="1" kern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</a:rPr>
              <a:t>existing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 training sequence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is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designed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for communication systems, and the property of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sensing (e.g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.,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time/range resolution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, speed/Doppler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sensitivity)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has </a:t>
            </a:r>
            <a:r>
              <a:rPr lang="en-US" altLang="zh-CN" sz="1800" b="1" kern="0" dirty="0">
                <a:solidFill>
                  <a:srgbClr val="0000FF"/>
                </a:solidFill>
                <a:latin typeface="Times New Roman"/>
              </a:rPr>
              <a:t>not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</a:rPr>
              <a:t> been taken into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consideration.</a:t>
            </a:r>
          </a:p>
          <a:p>
            <a:pPr marL="342900" indent="-342900" algn="just">
              <a:spcBef>
                <a:spcPts val="0"/>
              </a:spcBef>
              <a:buFontTx/>
              <a:buChar char="•"/>
            </a:pPr>
            <a:r>
              <a:rPr lang="en-US" sz="1800" b="1" kern="0" dirty="0">
                <a:solidFill>
                  <a:srgbClr val="000000"/>
                </a:solidFill>
                <a:latin typeface="Times New Roman"/>
              </a:rPr>
              <a:t>Hence,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</a:rPr>
              <a:t>ambiguity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</a:rPr>
              <a:t>function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</a:rPr>
              <a:t>of the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existing training sequence may be </a:t>
            </a: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</a:rPr>
              <a:t>not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</a:rPr>
              <a:t> good enough for sensing, and </a:t>
            </a:r>
            <a:r>
              <a:rPr lang="en-US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new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 signal/waveform/sequence may be needed.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3.2 </a:t>
            </a:r>
            <a:r>
              <a:rPr lang="en-US" sz="2800" dirty="0"/>
              <a:t>New </a:t>
            </a:r>
            <a:r>
              <a:rPr lang="en-US" sz="2800" dirty="0" smtClean="0"/>
              <a:t>signal/waveform/sequence Design (2/2)</a:t>
            </a:r>
            <a:endParaRPr lang="en-US" sz="2800" kern="0" dirty="0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104" y="2286000"/>
            <a:ext cx="3886201" cy="2514600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685799" y="1298028"/>
            <a:ext cx="7770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However, a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mbiguity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function of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time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domain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sequence in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11ay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(Length 512)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has the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following properties:</a:t>
            </a:r>
            <a:endParaRPr lang="en-US" sz="1400" dirty="0" smtClean="0"/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Tx/>
              <a:buChar char="–"/>
            </a:pP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Auto-correlation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property at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</a:rPr>
              <a:t>time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domain is good (i.e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.,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</a:rPr>
              <a:t>time/range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resolution is good)</a:t>
            </a:r>
            <a:endParaRPr lang="en-US" sz="1400" kern="0" dirty="0">
              <a:solidFill>
                <a:srgbClr val="000000"/>
              </a:solidFill>
              <a:latin typeface="Times New Roman"/>
              <a:ea typeface="宋体" panose="02010600030101010101" pitchFamily="2" charset="-122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Tx/>
              <a:buChar char="–"/>
            </a:pP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Auto-correlation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property at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</a:rPr>
              <a:t>frequency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domain is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</a:rPr>
              <a:t>not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 good (i.e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.,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宋体" panose="02010600030101010101" pitchFamily="2" charset="-122"/>
              </a:rPr>
              <a:t>speed/Doppler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 sensitivity is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not good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宋体" panose="02010600030101010101" pitchFamily="2" charset="-122"/>
              </a:rPr>
              <a:t>)</a:t>
            </a:r>
            <a:endParaRPr lang="en-US" sz="1400" kern="0" dirty="0">
              <a:solidFill>
                <a:srgbClr val="000000"/>
              </a:solidFill>
              <a:latin typeface="Times New Roman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4724401" cy="51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+mn-ea"/>
              </a:rPr>
              <a:t>Active radar 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(including mono-</a:t>
            </a: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+mn-ea"/>
              </a:rPr>
              <a:t>/bi-/multi-static mode)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Definition: radar systems that detect and track target by processing reflections from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</a:rPr>
              <a:t>cooperative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</a:rPr>
              <a:t>sources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, i.e., the signal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</a:rPr>
              <a:t>is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1400" kern="0" dirty="0">
                <a:solidFill>
                  <a:srgbClr val="000000"/>
                </a:solidFill>
                <a:latin typeface="Times New Roman"/>
              </a:rPr>
              <a:t>transmitted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by the radar systems.</a:t>
            </a:r>
            <a:endParaRPr lang="en-US" sz="14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May need the following standard support: </a:t>
            </a:r>
            <a:endParaRPr lang="en-US" sz="1400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The negotiation and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cooperation of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multiple mono-static radars (FDD/TDD/Feedback/…).</a:t>
            </a: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The negotiation and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cooperation of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bi-/multi-static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radars.</a:t>
            </a:r>
            <a:endParaRPr lang="en-US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Other.</a:t>
            </a:r>
            <a:endParaRPr lang="en-US" sz="1600" kern="0" dirty="0">
              <a:solidFill>
                <a:srgbClr val="000000"/>
              </a:solidFill>
              <a:latin typeface="Times New Roman"/>
            </a:endParaRPr>
          </a:p>
          <a:p>
            <a:pPr marL="0" lvl="0" indent="0" algn="just">
              <a:spcBef>
                <a:spcPct val="20000"/>
              </a:spcBef>
            </a:pPr>
            <a:endParaRPr lang="en-US" sz="1100" b="1" kern="0" dirty="0" smtClean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0" lvl="0" indent="0" algn="just">
              <a:spcBef>
                <a:spcPct val="20000"/>
              </a:spcBef>
            </a:pPr>
            <a:endParaRPr lang="en-US" sz="16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+mn-ea"/>
              </a:rPr>
              <a:t>Passive radar 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(including bi-</a:t>
            </a: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+mn-ea"/>
              </a:rPr>
              <a:t>/multi-static mode)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Definition: radar systems that detect and track target by processing reflections from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</a:rPr>
              <a:t>non-cooperative sources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environment,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i.e., the signal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</a:rPr>
              <a:t>is not </a:t>
            </a:r>
            <a:r>
              <a:rPr lang="en-US" altLang="zh-CN" sz="1400" kern="0" dirty="0" smtClean="0">
                <a:solidFill>
                  <a:srgbClr val="000000"/>
                </a:solidFill>
                <a:latin typeface="Times New Roman"/>
              </a:rPr>
              <a:t>transmitted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by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the radar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systems.</a:t>
            </a:r>
            <a:endParaRPr lang="en-US" sz="14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May need the following standard support: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1400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Times New Roman"/>
              </a:rPr>
              <a:t>The negotiation and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cooperation of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multiple passive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radars (FDD/TDD/Feedback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/…). </a:t>
            </a:r>
            <a:endParaRPr lang="en-US" kern="0" dirty="0" smtClean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Other</a:t>
            </a:r>
            <a:endParaRPr lang="en-US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lang="en-US" sz="16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3.3 </a:t>
            </a:r>
            <a:r>
              <a:rPr lang="en-US" sz="2800" dirty="0"/>
              <a:t>Radar based Scheme</a:t>
            </a:r>
            <a:endParaRPr lang="en-US" sz="2800" kern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85117"/>
              </p:ext>
            </p:extLst>
          </p:nvPr>
        </p:nvGraphicFramePr>
        <p:xfrm>
          <a:off x="5474664" y="990600"/>
          <a:ext cx="3442144" cy="156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" name="Visio" r:id="rId4" imgW="3962495" imgH="1695355" progId="Visio.Drawing.15">
                  <p:embed/>
                </p:oleObj>
              </mc:Choice>
              <mc:Fallback>
                <p:oleObj name="Visio" r:id="rId4" imgW="3962495" imgH="169535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664" y="990600"/>
                        <a:ext cx="3442144" cy="1566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976601"/>
              </p:ext>
            </p:extLst>
          </p:nvPr>
        </p:nvGraphicFramePr>
        <p:xfrm>
          <a:off x="5592191" y="2738892"/>
          <a:ext cx="3516613" cy="127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" name="Visio" r:id="rId6" imgW="4048220" imgH="1381030" progId="Visio.Drawing.15">
                  <p:embed/>
                </p:oleObj>
              </mc:Choice>
              <mc:Fallback>
                <p:oleObj name="Visio" r:id="rId6" imgW="4048220" imgH="138103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191" y="2738892"/>
                        <a:ext cx="3516613" cy="127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21536"/>
              </p:ext>
            </p:extLst>
          </p:nvPr>
        </p:nvGraphicFramePr>
        <p:xfrm>
          <a:off x="5561192" y="4343400"/>
          <a:ext cx="3582808" cy="208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" name="Visio" r:id="rId8" imgW="4124230" imgH="2257425" progId="Visio.Drawing.15">
                  <p:embed/>
                </p:oleObj>
              </mc:Choice>
              <mc:Fallback>
                <p:oleObj name="Visio" r:id="rId8" imgW="4124230" imgH="22574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192" y="4343400"/>
                        <a:ext cx="3582808" cy="2085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914400" y="41910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331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263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800" b="1" kern="0" dirty="0">
                <a:solidFill>
                  <a:srgbClr val="0000FF"/>
                </a:solidFill>
                <a:latin typeface="Times New Roman"/>
                <a:ea typeface="+mn-ea"/>
              </a:rPr>
              <a:t>Paradox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 between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‘Normal home sensing’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and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‘illegal monitoring’.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>
                <a:solidFill>
                  <a:srgbClr val="0000FF"/>
                </a:solidFill>
                <a:latin typeface="Times New Roman"/>
              </a:rPr>
              <a:t>Normal home </a:t>
            </a: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sensing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is a typical use case for Wi-Fi sensing, and may include </a:t>
            </a: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through wall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sensing.</a:t>
            </a:r>
            <a:endParaRPr lang="en-US" altLang="zh-CN" sz="1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Illegal monitor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may take advantage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of through wall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sensing to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do </a:t>
            </a:r>
            <a:r>
              <a:rPr lang="en-US" altLang="zh-CN" sz="1600" kern="0" dirty="0">
                <a:solidFill>
                  <a:srgbClr val="0000FF"/>
                </a:solidFill>
                <a:latin typeface="Times New Roman"/>
              </a:rPr>
              <a:t>illegal </a:t>
            </a: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monitoring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, which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may lead to some </a:t>
            </a: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issues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 of security and privacy.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600" kern="0" dirty="0" smtClean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endParaRPr lang="en-US" sz="18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lang="en-US" sz="1800" b="1" kern="0" dirty="0" smtClean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The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following question may need to be further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studied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When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 is the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security and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privacy need to be considered?</a:t>
            </a:r>
            <a:endParaRPr lang="en-US" altLang="zh-CN" sz="1600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 smtClean="0">
                <a:solidFill>
                  <a:srgbClr val="0000FF"/>
                </a:solidFill>
                <a:latin typeface="Times New Roman"/>
              </a:rPr>
              <a:t>How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 could the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security and privacy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to be guaranteed?</a:t>
            </a:r>
            <a:endParaRPr lang="en-US" altLang="zh-CN" sz="16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/>
              <a:t>3.4 </a:t>
            </a:r>
            <a:r>
              <a:rPr lang="en-US" sz="2800" dirty="0"/>
              <a:t>S</a:t>
            </a:r>
            <a:r>
              <a:rPr lang="en-US" altLang="zh-CN" sz="2800" dirty="0"/>
              <a:t>ecurity and </a:t>
            </a:r>
            <a:r>
              <a:rPr lang="en-US" altLang="zh-CN" sz="2800" dirty="0" smtClean="0"/>
              <a:t>privacy</a:t>
            </a:r>
            <a:endParaRPr lang="en-US" sz="2800" kern="0" dirty="0"/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57" y="2983474"/>
            <a:ext cx="3434881" cy="1722869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7" y="2819400"/>
            <a:ext cx="4077963" cy="18869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ChangeArrowheads="1"/>
          </p:cNvSpPr>
          <p:nvPr/>
        </p:nvSpPr>
        <p:spPr bwMode="auto">
          <a:xfrm>
            <a:off x="914400" y="4648200"/>
            <a:ext cx="4038600" cy="2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Normal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home sensing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(may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include through wall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sensing)</a:t>
            </a:r>
            <a:endParaRPr lang="en-US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12" name="Content Placeholder 2"/>
          <p:cNvSpPr txBox="1">
            <a:spLocks noChangeArrowheads="1"/>
          </p:cNvSpPr>
          <p:nvPr/>
        </p:nvSpPr>
        <p:spPr bwMode="auto">
          <a:xfrm>
            <a:off x="5004760" y="4659186"/>
            <a:ext cx="4139240" cy="2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Illegal </a:t>
            </a:r>
            <a:r>
              <a:rPr lang="en-US" kern="0" dirty="0">
                <a:solidFill>
                  <a:srgbClr val="000000"/>
                </a:solidFill>
                <a:latin typeface="Times New Roman"/>
              </a:rPr>
              <a:t>monitoring (may take advantage of through wall </a:t>
            </a:r>
            <a:r>
              <a:rPr lang="en-US" kern="0" dirty="0" smtClean="0">
                <a:solidFill>
                  <a:srgbClr val="000000"/>
                </a:solidFill>
                <a:latin typeface="Times New Roman"/>
              </a:rPr>
              <a:t>sensing)</a:t>
            </a:r>
            <a:endParaRPr lang="en-US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63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4" cy="73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The </a:t>
            </a:r>
            <a:r>
              <a:rPr lang="en-US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position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of the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target could be determined by, but not limited to, the </a:t>
            </a:r>
            <a:r>
              <a:rPr lang="en-US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following measurement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options: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685801"/>
            <a:ext cx="777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800" dirty="0" smtClean="0"/>
              <a:t>3.5 </a:t>
            </a:r>
            <a:r>
              <a:rPr lang="en-US" altLang="zh-CN" sz="2800" dirty="0"/>
              <a:t>Angular </a:t>
            </a:r>
            <a:r>
              <a:rPr lang="en-US" altLang="zh-CN" sz="2800" dirty="0" smtClean="0"/>
              <a:t>measurement based solution</a:t>
            </a:r>
            <a:endParaRPr lang="en-US" altLang="zh-CN" sz="2800" dirty="0"/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685799" y="1904999"/>
            <a:ext cx="41894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Option 1</a:t>
            </a: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AoD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(Angle of departure) of the signal sent from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1</a:t>
            </a:r>
            <a:endParaRPr lang="en-US" altLang="zh-CN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AoA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(Angle of arrival) of the received signal from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2</a:t>
            </a:r>
            <a:endParaRPr lang="en-US" altLang="zh-CN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position of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1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2</a:t>
            </a:r>
            <a:endParaRPr lang="en-US" altLang="zh-CN" kern="0" dirty="0">
              <a:solidFill>
                <a:srgbClr val="000000"/>
              </a:solidFill>
              <a:latin typeface="Times New Roman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</a:rPr>
              <a:t>Option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</a:rPr>
              <a:t>2</a:t>
            </a: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time difference of arrival between LOS path and reflecting path</a:t>
            </a: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position of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1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2</a:t>
            </a:r>
            <a:endParaRPr lang="en-US" altLang="zh-CN" kern="0" dirty="0">
              <a:solidFill>
                <a:srgbClr val="000000"/>
              </a:solidFill>
              <a:latin typeface="Times New Roman"/>
            </a:endParaRPr>
          </a:p>
          <a:p>
            <a:pPr marL="1076325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Either the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AoA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of the signal sent from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1, or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AoD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of the received signal from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STA 2</a:t>
            </a:r>
            <a:endParaRPr lang="en-US" altLang="zh-CN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n-US" altLang="zh-CN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685800" y="4724400"/>
            <a:ext cx="77708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Doppler frequency shift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can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provide additional information when tracking </a:t>
            </a: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  <a:ea typeface="+mn-ea"/>
              </a:rPr>
              <a:t>moving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 object.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The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following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+mn-ea"/>
              </a:rPr>
              <a:t>topics may </a:t>
            </a:r>
            <a:r>
              <a:rPr lang="en-US" altLang="zh-CN" sz="1800" b="1" kern="0" dirty="0">
                <a:solidFill>
                  <a:srgbClr val="000000"/>
                </a:solidFill>
                <a:latin typeface="Times New Roman"/>
                <a:ea typeface="+mn-ea"/>
              </a:rPr>
              <a:t>need to be further studied: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cooperation of multiple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</a:rPr>
              <a:t>STAs to do sensing based on angular measurement (Procedure/Feedback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/…).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n-US" altLang="zh-CN" sz="1800" b="1" kern="0" dirty="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graphicFrame>
        <p:nvGraphicFramePr>
          <p:cNvPr id="11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52351"/>
              </p:ext>
            </p:extLst>
          </p:nvPr>
        </p:nvGraphicFramePr>
        <p:xfrm>
          <a:off x="4844875" y="1981200"/>
          <a:ext cx="361173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Visio" r:id="rId4" imgW="5000625" imgH="3324130" progId="Visio.Drawing.15">
                  <p:embed/>
                </p:oleObj>
              </mc:Choice>
              <mc:Fallback>
                <p:oleObj name="Visio" r:id="rId4" imgW="5000625" imgH="332413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75" y="1981200"/>
                        <a:ext cx="3611737" cy="2400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4. Summary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presentation, the following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discussed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measurement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results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technology and standard impact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richer Wi-Fi applications and the growth of Wi-Fi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is the right time for the group to take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Wi-Fi sensing, and this could be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in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dedicated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Interest Group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Group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5. </a:t>
            </a:r>
            <a:r>
              <a:rPr lang="en-US" sz="2800" dirty="0"/>
              <a:t>References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MS Gothic"/>
              </a:rPr>
              <a:t>[1] 11-19-1164-00-0wng-wi-fi-sensing.pptx 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/>
                <a:ea typeface="MS Gothic"/>
              </a:rPr>
              <a:t>[2] 11-19-1293-00-0wng-wi-fi-sensing-usages-requirements-technical-feasibility-and-</a:t>
            </a: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/>
                <a:ea typeface="MS Gothic"/>
              </a:rPr>
              <a:t>standards-gaps.pptx</a:t>
            </a:r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Straw poll 1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preference for the proper venue for future work/presentations for “Wi-Fi sensing” technologies?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Interest Group (TIG)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Group (SG)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presentations in WNG before creating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TIG/SG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further work/presentations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802.11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opinion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Straw poll 2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support the formation of a new 802.11 TIG (Topic Interest Group) for “Wi-Fi sensing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70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Appendix I: </a:t>
            </a:r>
            <a:r>
              <a:rPr lang="en-US" sz="2800" dirty="0"/>
              <a:t>Different types of </a:t>
            </a:r>
            <a:r>
              <a:rPr lang="en-US" sz="2800" dirty="0" smtClean="0"/>
              <a:t>radar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24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Monostatic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radar is a type of radar in which the transmitter and receiver are collocated.</a:t>
            </a:r>
          </a:p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Bistatic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radar is the name given to a radar system comprising a transmitter and receiver that are separated by a distance comparable to the expected target distance.</a:t>
            </a:r>
          </a:p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A system containing multiple spatially diverse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MS Gothic"/>
              </a:rPr>
              <a:t>Monostatic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 radar or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MS Gothic"/>
              </a:rPr>
              <a:t>Bistatic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 radar components with a shared area of coverage is called 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Multistatic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MS Gothic"/>
              </a:rPr>
              <a:t>radar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.</a:t>
            </a: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pic>
        <p:nvPicPr>
          <p:cNvPr id="6" name="Picture 4" descr="âmonostatic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2454"/>
            <a:ext cx="1824137" cy="1589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24600" y="4484150"/>
            <a:ext cx="2202732" cy="1683385"/>
            <a:chOff x="7025517" y="4653136"/>
            <a:chExt cx="1871664" cy="1402500"/>
          </a:xfrm>
        </p:grpSpPr>
        <p:pic>
          <p:nvPicPr>
            <p:cNvPr id="10" name="Picture 2" descr="https://upload.wikimedia.org/wikipedia/commons/thumb/8/8d/Multistatic_system.jpg/220px-Multistatic_syste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517" y="4653136"/>
              <a:ext cx="1871664" cy="1343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31417" y="5809415"/>
              <a:ext cx="107914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tx1"/>
                  </a:solidFill>
                </a:rPr>
                <a:t>Multistatic</a:t>
              </a:r>
              <a:r>
                <a:rPr lang="en-US" sz="1000" dirty="0" smtClean="0">
                  <a:solidFill>
                    <a:schemeClr val="tx1"/>
                  </a:solidFill>
                </a:rPr>
                <a:t> Radar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98" descr="Bistatic ra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6146"/>
            <a:ext cx="3121300" cy="1617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85416" y="6064019"/>
            <a:ext cx="19271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https://en.wikipedia.org/wiki/Multistatic_radar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787" y="6064019"/>
            <a:ext cx="35195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http://www.rfwireless-world.com/Terminology/Monostatic-radar-vs-Bistatic-radar.html</a:t>
            </a:r>
          </a:p>
        </p:txBody>
      </p:sp>
    </p:spTree>
    <p:extLst>
      <p:ext uri="{BB962C8B-B14F-4D97-AF65-F5344CB8AC3E}">
        <p14:creationId xmlns:p14="http://schemas.microsoft.com/office/powerpoint/2010/main" val="10187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000" dirty="0" smtClean="0"/>
              <a:t>Appendix I</a:t>
            </a:r>
            <a:r>
              <a:rPr lang="en-US" altLang="zh-CN" sz="2000" dirty="0" smtClean="0"/>
              <a:t>I</a:t>
            </a:r>
            <a:r>
              <a:rPr lang="en-US" sz="2000" dirty="0"/>
              <a:t>: Confusion matrix </a:t>
            </a:r>
            <a:r>
              <a:rPr lang="en-US" sz="2000" dirty="0" smtClean="0"/>
              <a:t>for CSI based scheme</a:t>
            </a:r>
            <a:endParaRPr lang="en-US" sz="2000" dirty="0"/>
          </a:p>
        </p:txBody>
      </p:sp>
      <p:graphicFrame>
        <p:nvGraphicFramePr>
          <p:cNvPr id="9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80285"/>
              </p:ext>
            </p:extLst>
          </p:nvPr>
        </p:nvGraphicFramePr>
        <p:xfrm>
          <a:off x="421135" y="16002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(CSI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node 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95.80%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206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86.55%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202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84.87%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84.03%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80.25%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75.00%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86.92%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97.12%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86.96%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90.52%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86.30%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predict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class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93347"/>
              </p:ext>
            </p:extLst>
          </p:nvPr>
        </p:nvGraphicFramePr>
        <p:xfrm>
          <a:off x="4603663" y="16002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Confusion matrix (CSI </a:t>
                      </a:r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node B 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92.86%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83.61%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89.92%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91.18%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194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81.51%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78.37%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89.64%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97.27%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87.50%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88.99%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87.82%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1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23261"/>
              </p:ext>
            </p:extLst>
          </p:nvPr>
        </p:nvGraphicFramePr>
        <p:xfrm>
          <a:off x="421135" y="37338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CSI </a:t>
                      </a:r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node</a:t>
                      </a:r>
                      <a:r>
                        <a:rPr lang="en-US" altLang="zh-CN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C</a:t>
                      </a:r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92.86%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208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87.39%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96.22%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91.60%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97.06%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97.36%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96.74%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97.45%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92.77%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83.09%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93.03%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2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36202"/>
              </p:ext>
            </p:extLst>
          </p:nvPr>
        </p:nvGraphicFramePr>
        <p:xfrm>
          <a:off x="4603663" y="37338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CSI all </a:t>
                      </a:r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nodes 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2s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99.58%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94.96%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97.90%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97.90%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97.06%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95.18%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95.76%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99.57%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97.49%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99.57%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97.48%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 smtClean="0"/>
              <a:t>1. Introduction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317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IEEE 802.11 meeting in Vienna, we proposed the initial contribution about Wi-Fi sensing [1],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another aligned contribution was also presented [2]. These two contributions discussed the following topics:</a:t>
            </a:r>
            <a:endParaRPr lang="en-US" altLang="zh-CN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Advantage, Use case,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Wi-Fi sensing, Technical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for Wi-Fi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that our initial contribution has really drawn some attention of the group of IEEE 802.11, so more follow up contributions will be discussed this time in Hanoi.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the following points will be further discussed: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measurement and evaluation results, in order to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technical feasibility of Wi-Fi sensing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impact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000" dirty="0" smtClean="0"/>
              <a:t>Appendix II</a:t>
            </a:r>
            <a:r>
              <a:rPr lang="en-US" altLang="zh-CN" sz="2000" dirty="0" smtClean="0"/>
              <a:t>I</a:t>
            </a:r>
            <a:r>
              <a:rPr lang="en-US" sz="2000" dirty="0" smtClean="0"/>
              <a:t>: </a:t>
            </a:r>
            <a:r>
              <a:rPr lang="en-US" sz="2000" dirty="0"/>
              <a:t>Confusion matrix </a:t>
            </a:r>
            <a:r>
              <a:rPr lang="en-US" sz="2000" dirty="0" smtClean="0"/>
              <a:t>for CW radar-based scheme</a:t>
            </a:r>
            <a:endParaRPr lang="en-US" sz="2000" dirty="0"/>
          </a:p>
        </p:txBody>
      </p:sp>
      <p:graphicFrame>
        <p:nvGraphicFramePr>
          <p:cNvPr id="1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67538"/>
              </p:ext>
            </p:extLst>
          </p:nvPr>
        </p:nvGraphicFramePr>
        <p:xfrm>
          <a:off x="421135" y="16764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(Radar node A 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93.92%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90.41%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97.78%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87.80%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255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93.41%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87.59%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96.08%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94.29%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88.14%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95.86%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92.14%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40752"/>
              </p:ext>
            </p:extLst>
          </p:nvPr>
        </p:nvGraphicFramePr>
        <p:xfrm>
          <a:off x="4603663" y="16764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Confusion matrix (Radar node B 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88.97%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91.88%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95.56%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190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74.80%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91.58%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80.41%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89.57%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95.56%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86.36%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91.91%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87.96%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5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4353"/>
              </p:ext>
            </p:extLst>
          </p:nvPr>
        </p:nvGraphicFramePr>
        <p:xfrm>
          <a:off x="421135" y="38100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(Radar node C 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89.73%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264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97.42%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94.81%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94.88%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254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93.04%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96.33%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91.35%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97.71%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89.93%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96.58%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93.90%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</a:t>
                      </a:r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6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04940"/>
              </p:ext>
            </p:extLst>
          </p:nvPr>
        </p:nvGraphicFramePr>
        <p:xfrm>
          <a:off x="4603663" y="3810000"/>
          <a:ext cx="3962398" cy="1676400"/>
        </p:xfrm>
        <a:graphic>
          <a:graphicData uri="http://schemas.openxmlformats.org/drawingml/2006/table">
            <a:tbl>
              <a:tblPr/>
              <a:tblGrid>
                <a:gridCol w="2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54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Confusion matrix (Radar all nodes 2s)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Target Class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95.82%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263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97.05%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97.04%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96.06%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272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99.63%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98.44%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99.25%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99.24%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94.94%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95.10%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97.16%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clap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push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static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sweepR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predict class</a:t>
                      </a:r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Some measurement and evaluation results </a:t>
            </a:r>
            <a:endParaRPr lang="en-US" altLang="zh-CN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Measurement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Evaluation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Evaluation procedure </a:t>
            </a:r>
            <a:endParaRPr lang="en-US" altLang="zh-CN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Machine learning (Convolutional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network)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Measurement results </a:t>
            </a:r>
            <a:endParaRPr lang="en-US" altLang="zh-CN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evaluation results</a:t>
            </a:r>
            <a:endParaRPr lang="en-US" altLang="zh-CN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technology and standard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Existing training sequence based solution 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New signal/waveform/sequence design 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 Radar based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Security and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</a:p>
          <a:p>
            <a:pPr marL="715963" lvl="1" indent="-258763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Angular measurement based solution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References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 smtClean="0"/>
              <a:t>2.1 </a:t>
            </a:r>
            <a:r>
              <a:rPr lang="en-GB" sz="2800" dirty="0"/>
              <a:t>Measurement </a:t>
            </a:r>
            <a:r>
              <a:rPr lang="en-GB" sz="2800" dirty="0" smtClean="0"/>
              <a:t>configurations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6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technical feasibility of Wi-Fi sensing, we have performed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and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801" y="2010857"/>
            <a:ext cx="5029200" cy="419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Configurations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F3-5-A19R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Huawei, Shenzhen Campus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area: 3m×4.5m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measurement platforms (platform details could be found in the next slide):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193675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b="1" kern="0" dirty="0">
                <a:solidFill>
                  <a:srgbClr val="0000FF"/>
                </a:solidFill>
                <a:latin typeface="Times New Roman"/>
              </a:rPr>
              <a:t>CSI-based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: 1 Wi-Fi transmitter (with 1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Tx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antenna) placed in position D (as shown in the figure, with </a:t>
            </a:r>
            <a:r>
              <a:rPr lang="en-US" altLang="zh-CN" kern="0" dirty="0">
                <a:solidFill>
                  <a:srgbClr val="0000FF"/>
                </a:solidFill>
                <a:latin typeface="Times New Roman"/>
              </a:rPr>
              <a:t>height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0.5m),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and 3 Wi-Fi receiver (each with 1 Rx antenna) placed in </a:t>
            </a:r>
            <a:r>
              <a:rPr lang="en-US" altLang="zh-CN" kern="0" dirty="0">
                <a:solidFill>
                  <a:srgbClr val="0000FF"/>
                </a:solidFill>
                <a:latin typeface="Times New Roman"/>
              </a:rPr>
              <a:t>position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A, B, C, respectively (as shown in the figure, with </a:t>
            </a:r>
            <a:r>
              <a:rPr lang="en-US" altLang="zh-CN" kern="0" dirty="0">
                <a:solidFill>
                  <a:srgbClr val="0000FF"/>
                </a:solidFill>
                <a:latin typeface="Times New Roman"/>
              </a:rPr>
              <a:t>height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0.5, 0.5, 2.5m, respectively). T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he working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/>
              </a:rPr>
              <a:t>frequency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 is 5.35 GHz, and the </a:t>
            </a:r>
            <a:r>
              <a:rPr lang="en-US" altLang="zh-CN" kern="0" dirty="0">
                <a:solidFill>
                  <a:srgbClr val="0000FF"/>
                </a:solidFill>
                <a:latin typeface="Times New Roman"/>
              </a:rPr>
              <a:t>bandwidth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is 20MHz.</a:t>
            </a:r>
          </a:p>
          <a:p>
            <a:pPr marL="806450" lvl="2" indent="-193675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b="1" kern="0" dirty="0" smtClean="0">
                <a:solidFill>
                  <a:srgbClr val="0000FF"/>
                </a:solidFill>
                <a:latin typeface="Times New Roman"/>
              </a:rPr>
              <a:t>CW Radar-based</a:t>
            </a:r>
            <a:r>
              <a:rPr lang="en-US" altLang="zh-CN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: 3 mono-static CW Radar nodes, each node with 1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/>
              </a:rPr>
              <a:t>Tx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 antenna and 1 Rx antenna, placed in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/>
              </a:rPr>
              <a:t>position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 A, B, C, respectively (as shown in the figure, with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/>
              </a:rPr>
              <a:t>height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 0.5, 0.5, 2.5m, respectively).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The working </a:t>
            </a:r>
            <a:r>
              <a:rPr lang="en-US" altLang="zh-CN" kern="0" dirty="0" smtClean="0">
                <a:solidFill>
                  <a:srgbClr val="0000FF"/>
                </a:solidFill>
                <a:latin typeface="Times New Roman"/>
              </a:rPr>
              <a:t>frequency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of each node is 5.1, 5.3, 5.4GHz, respectively.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pattern: Omnidirectional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polarization: V-V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EIRP: 15dBm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15001" y="1709227"/>
            <a:ext cx="2741611" cy="2710373"/>
            <a:chOff x="252645" y="1447800"/>
            <a:chExt cx="4042532" cy="4157379"/>
          </a:xfrm>
        </p:grpSpPr>
        <p:grpSp>
          <p:nvGrpSpPr>
            <p:cNvPr id="10" name="组合 227"/>
            <p:cNvGrpSpPr/>
            <p:nvPr/>
          </p:nvGrpSpPr>
          <p:grpSpPr>
            <a:xfrm>
              <a:off x="252645" y="1447800"/>
              <a:ext cx="4042532" cy="4157379"/>
              <a:chOff x="130563" y="1240442"/>
              <a:chExt cx="6720000" cy="5040000"/>
            </a:xfrm>
          </p:grpSpPr>
          <p:grpSp>
            <p:nvGrpSpPr>
              <p:cNvPr id="13" name="组合 225"/>
              <p:cNvGrpSpPr/>
              <p:nvPr/>
            </p:nvGrpSpPr>
            <p:grpSpPr>
              <a:xfrm>
                <a:off x="130563" y="1240442"/>
                <a:ext cx="6720000" cy="5040000"/>
                <a:chOff x="130563" y="1240442"/>
                <a:chExt cx="6720000" cy="5040000"/>
              </a:xfrm>
            </p:grpSpPr>
            <p:grpSp>
              <p:nvGrpSpPr>
                <p:cNvPr id="15" name="组合 206"/>
                <p:cNvGrpSpPr/>
                <p:nvPr/>
              </p:nvGrpSpPr>
              <p:grpSpPr>
                <a:xfrm>
                  <a:off x="130563" y="1240442"/>
                  <a:ext cx="6720000" cy="5040000"/>
                  <a:chOff x="130563" y="1240442"/>
                  <a:chExt cx="6720000" cy="5040000"/>
                </a:xfrm>
              </p:grpSpPr>
              <p:pic>
                <p:nvPicPr>
                  <p:cNvPr id="21" name="图片 17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563" y="1240442"/>
                    <a:ext cx="6720000" cy="5040000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组合 205"/>
                  <p:cNvGrpSpPr/>
                  <p:nvPr/>
                </p:nvGrpSpPr>
                <p:grpSpPr>
                  <a:xfrm>
                    <a:off x="2887433" y="3134952"/>
                    <a:ext cx="2634485" cy="1435116"/>
                    <a:chOff x="2887433" y="3134952"/>
                    <a:chExt cx="2634485" cy="1435116"/>
                  </a:xfrm>
                </p:grpSpPr>
                <p:sp>
                  <p:nvSpPr>
                    <p:cNvPr id="23" name="椭圆 179"/>
                    <p:cNvSpPr/>
                    <p:nvPr/>
                  </p:nvSpPr>
                  <p:spPr>
                    <a:xfrm>
                      <a:off x="3577307" y="3232851"/>
                      <a:ext cx="302768" cy="251367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" name="椭圆 200"/>
                    <p:cNvSpPr/>
                    <p:nvPr/>
                  </p:nvSpPr>
                  <p:spPr>
                    <a:xfrm>
                      <a:off x="5177507" y="4309176"/>
                      <a:ext cx="302768" cy="251367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" name="椭圆 201"/>
                    <p:cNvSpPr/>
                    <p:nvPr/>
                  </p:nvSpPr>
                  <p:spPr>
                    <a:xfrm>
                      <a:off x="3091532" y="4318701"/>
                      <a:ext cx="302768" cy="251367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文本框 202"/>
                    <p:cNvSpPr txBox="1"/>
                    <p:nvPr/>
                  </p:nvSpPr>
                  <p:spPr>
                    <a:xfrm>
                      <a:off x="2887433" y="4198817"/>
                      <a:ext cx="524553" cy="3078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p:txBody>
                </p:sp>
                <p:sp>
                  <p:nvSpPr>
                    <p:cNvPr id="27" name="文本框 203"/>
                    <p:cNvSpPr txBox="1"/>
                    <p:nvPr/>
                  </p:nvSpPr>
                  <p:spPr>
                    <a:xfrm>
                      <a:off x="3428597" y="3134952"/>
                      <a:ext cx="524553" cy="3078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p:txBody>
                </p:sp>
                <p:sp>
                  <p:nvSpPr>
                    <p:cNvPr id="28" name="文本框 204"/>
                    <p:cNvSpPr txBox="1"/>
                    <p:nvPr/>
                  </p:nvSpPr>
                  <p:spPr>
                    <a:xfrm>
                      <a:off x="4997365" y="4208679"/>
                      <a:ext cx="524553" cy="3078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  <p:grpSp>
              <p:nvGrpSpPr>
                <p:cNvPr id="16" name="组合 224"/>
                <p:cNvGrpSpPr/>
                <p:nvPr/>
              </p:nvGrpSpPr>
              <p:grpSpPr>
                <a:xfrm>
                  <a:off x="533400" y="5069681"/>
                  <a:ext cx="6013450" cy="1059658"/>
                  <a:chOff x="533400" y="5069681"/>
                  <a:chExt cx="6013450" cy="1059658"/>
                </a:xfrm>
              </p:grpSpPr>
              <p:cxnSp>
                <p:nvCxnSpPr>
                  <p:cNvPr id="17" name="直接连接符 208"/>
                  <p:cNvCxnSpPr/>
                  <p:nvPr/>
                </p:nvCxnSpPr>
                <p:spPr>
                  <a:xfrm flipV="1">
                    <a:off x="533400" y="6115050"/>
                    <a:ext cx="6013450" cy="142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212"/>
                  <p:cNvCxnSpPr/>
                  <p:nvPr/>
                </p:nvCxnSpPr>
                <p:spPr>
                  <a:xfrm flipV="1">
                    <a:off x="571500" y="5073650"/>
                    <a:ext cx="1911350" cy="104140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216"/>
                  <p:cNvCxnSpPr/>
                  <p:nvPr/>
                </p:nvCxnSpPr>
                <p:spPr>
                  <a:xfrm flipH="1" flipV="1">
                    <a:off x="4669631" y="5072063"/>
                    <a:ext cx="1870869" cy="103663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220"/>
                  <p:cNvCxnSpPr/>
                  <p:nvPr/>
                </p:nvCxnSpPr>
                <p:spPr>
                  <a:xfrm flipV="1">
                    <a:off x="2476500" y="5069681"/>
                    <a:ext cx="2183606" cy="714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文本框 226"/>
              <p:cNvSpPr txBox="1"/>
              <p:nvPr/>
            </p:nvSpPr>
            <p:spPr>
              <a:xfrm>
                <a:off x="1811534" y="5541302"/>
                <a:ext cx="3595811" cy="486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Measurement Area</a:t>
                </a:r>
                <a:endParaRPr lang="en-US" sz="1100" b="1" dirty="0"/>
              </a:p>
            </p:txBody>
          </p:sp>
        </p:grpSp>
        <p:sp>
          <p:nvSpPr>
            <p:cNvPr id="11" name="椭圆 2"/>
            <p:cNvSpPr/>
            <p:nvPr/>
          </p:nvSpPr>
          <p:spPr bwMode="auto">
            <a:xfrm>
              <a:off x="518698" y="4079267"/>
              <a:ext cx="243302" cy="243302"/>
            </a:xfrm>
            <a:prstGeom prst="ellipse">
              <a:avLst/>
            </a:prstGeom>
            <a:noFill/>
            <a:ln w="38100" cap="flat" cmpd="sng" algn="ctr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文本框 203"/>
            <p:cNvSpPr txBox="1"/>
            <p:nvPr/>
          </p:nvSpPr>
          <p:spPr>
            <a:xfrm>
              <a:off x="446446" y="4002538"/>
              <a:ext cx="31555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9007" y="4380707"/>
            <a:ext cx="2472662" cy="2053910"/>
            <a:chOff x="5869007" y="4380707"/>
            <a:chExt cx="2472662" cy="2053910"/>
          </a:xfrm>
        </p:grpSpPr>
        <p:grpSp>
          <p:nvGrpSpPr>
            <p:cNvPr id="29" name="组合 177"/>
            <p:cNvGrpSpPr/>
            <p:nvPr/>
          </p:nvGrpSpPr>
          <p:grpSpPr>
            <a:xfrm>
              <a:off x="5869007" y="4380707"/>
              <a:ext cx="2472662" cy="2005762"/>
              <a:chOff x="677019" y="1168436"/>
              <a:chExt cx="2685667" cy="3158599"/>
            </a:xfrm>
          </p:grpSpPr>
          <p:grpSp>
            <p:nvGrpSpPr>
              <p:cNvPr id="30" name="组合 7"/>
              <p:cNvGrpSpPr/>
              <p:nvPr/>
            </p:nvGrpSpPr>
            <p:grpSpPr>
              <a:xfrm rot="12142243">
                <a:off x="2183804" y="1980044"/>
                <a:ext cx="283848" cy="471208"/>
                <a:chOff x="5139285" y="1989634"/>
                <a:chExt cx="670270" cy="1223826"/>
              </a:xfrm>
            </p:grpSpPr>
            <p:sp>
              <p:nvSpPr>
                <p:cNvPr id="66" name="等腰三角形 41"/>
                <p:cNvSpPr/>
                <p:nvPr/>
              </p:nvSpPr>
              <p:spPr>
                <a:xfrm rot="10800000">
                  <a:off x="516148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等腰三角形 42"/>
                <p:cNvSpPr/>
                <p:nvPr/>
              </p:nvSpPr>
              <p:spPr>
                <a:xfrm rot="10800000">
                  <a:off x="552152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矩形 43"/>
                <p:cNvSpPr/>
                <p:nvPr/>
              </p:nvSpPr>
              <p:spPr>
                <a:xfrm>
                  <a:off x="5139285" y="2346906"/>
                  <a:ext cx="641893" cy="86655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直接连接符 44"/>
                <p:cNvCxnSpPr/>
                <p:nvPr/>
              </p:nvCxnSpPr>
              <p:spPr>
                <a:xfrm>
                  <a:off x="5307882" y="2281524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45"/>
                <p:cNvCxnSpPr/>
                <p:nvPr/>
              </p:nvCxnSpPr>
              <p:spPr>
                <a:xfrm>
                  <a:off x="5665539" y="2277667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8"/>
              <p:cNvGrpSpPr/>
              <p:nvPr/>
            </p:nvGrpSpPr>
            <p:grpSpPr>
              <a:xfrm rot="4516796">
                <a:off x="745650" y="3226283"/>
                <a:ext cx="274448" cy="411710"/>
                <a:chOff x="5161483" y="1989634"/>
                <a:chExt cx="648072" cy="1069297"/>
              </a:xfrm>
            </p:grpSpPr>
            <p:sp>
              <p:nvSpPr>
                <p:cNvPr id="61" name="等腰三角形 36"/>
                <p:cNvSpPr/>
                <p:nvPr/>
              </p:nvSpPr>
              <p:spPr>
                <a:xfrm rot="10800000">
                  <a:off x="516148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等腰三角形 37"/>
                <p:cNvSpPr/>
                <p:nvPr/>
              </p:nvSpPr>
              <p:spPr>
                <a:xfrm rot="10800000">
                  <a:off x="552152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矩形 38"/>
                <p:cNvSpPr/>
                <p:nvPr/>
              </p:nvSpPr>
              <p:spPr>
                <a:xfrm>
                  <a:off x="5208094" y="2346905"/>
                  <a:ext cx="573087" cy="71202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4" name="直接连接符 39"/>
                <p:cNvCxnSpPr/>
                <p:nvPr/>
              </p:nvCxnSpPr>
              <p:spPr>
                <a:xfrm>
                  <a:off x="5307882" y="2281524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40"/>
                <p:cNvCxnSpPr/>
                <p:nvPr/>
              </p:nvCxnSpPr>
              <p:spPr>
                <a:xfrm>
                  <a:off x="5665539" y="2277667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9"/>
              <p:cNvGrpSpPr/>
              <p:nvPr/>
            </p:nvGrpSpPr>
            <p:grpSpPr>
              <a:xfrm rot="8877799">
                <a:off x="834769" y="1444164"/>
                <a:ext cx="291583" cy="486084"/>
                <a:chOff x="5161483" y="1989634"/>
                <a:chExt cx="648072" cy="1341285"/>
              </a:xfrm>
            </p:grpSpPr>
            <p:sp>
              <p:nvSpPr>
                <p:cNvPr id="56" name="等腰三角形 31"/>
                <p:cNvSpPr/>
                <p:nvPr/>
              </p:nvSpPr>
              <p:spPr>
                <a:xfrm rot="10800000">
                  <a:off x="516148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等腰三角形 32"/>
                <p:cNvSpPr/>
                <p:nvPr/>
              </p:nvSpPr>
              <p:spPr>
                <a:xfrm rot="10800000">
                  <a:off x="5521523" y="1989634"/>
                  <a:ext cx="288032" cy="28803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33"/>
                <p:cNvSpPr/>
                <p:nvPr/>
              </p:nvSpPr>
              <p:spPr>
                <a:xfrm>
                  <a:off x="5188954" y="2346915"/>
                  <a:ext cx="592227" cy="9840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9" name="直接连接符 34"/>
                <p:cNvCxnSpPr/>
                <p:nvPr/>
              </p:nvCxnSpPr>
              <p:spPr>
                <a:xfrm>
                  <a:off x="5307882" y="2281524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35"/>
                <p:cNvCxnSpPr/>
                <p:nvPr/>
              </p:nvCxnSpPr>
              <p:spPr>
                <a:xfrm>
                  <a:off x="5665539" y="2277667"/>
                  <a:ext cx="0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3" name="图片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313" y="2890875"/>
                <a:ext cx="301963" cy="54447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34" name="组合 11"/>
              <p:cNvGrpSpPr/>
              <p:nvPr/>
            </p:nvGrpSpPr>
            <p:grpSpPr>
              <a:xfrm>
                <a:off x="693118" y="1168436"/>
                <a:ext cx="2669568" cy="3158599"/>
                <a:chOff x="896121" y="902579"/>
                <a:chExt cx="4614850" cy="5801137"/>
              </a:xfrm>
            </p:grpSpPr>
            <p:grpSp>
              <p:nvGrpSpPr>
                <p:cNvPr id="49" name="组合 24"/>
                <p:cNvGrpSpPr/>
                <p:nvPr/>
              </p:nvGrpSpPr>
              <p:grpSpPr>
                <a:xfrm>
                  <a:off x="896121" y="1302050"/>
                  <a:ext cx="4604497" cy="5139224"/>
                  <a:chOff x="804187" y="1518074"/>
                  <a:chExt cx="4604497" cy="5139224"/>
                </a:xfrm>
              </p:grpSpPr>
              <p:cxnSp>
                <p:nvCxnSpPr>
                  <p:cNvPr id="53" name="直接箭头连接符 28"/>
                  <p:cNvCxnSpPr/>
                  <p:nvPr/>
                </p:nvCxnSpPr>
                <p:spPr>
                  <a:xfrm>
                    <a:off x="2168325" y="3980246"/>
                    <a:ext cx="3240359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箭头连接符 29"/>
                  <p:cNvCxnSpPr>
                    <a:endCxn id="50" idx="1"/>
                  </p:cNvCxnSpPr>
                  <p:nvPr/>
                </p:nvCxnSpPr>
                <p:spPr>
                  <a:xfrm flipH="1">
                    <a:off x="804187" y="3980247"/>
                    <a:ext cx="1371331" cy="267705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箭头连接符 30"/>
                  <p:cNvCxnSpPr/>
                  <p:nvPr/>
                </p:nvCxnSpPr>
                <p:spPr>
                  <a:xfrm flipH="1" flipV="1">
                    <a:off x="2170334" y="1518077"/>
                    <a:ext cx="2982" cy="250306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文本框 25"/>
                <p:cNvSpPr txBox="1"/>
                <p:nvPr/>
              </p:nvSpPr>
              <p:spPr>
                <a:xfrm>
                  <a:off x="896121" y="6178830"/>
                  <a:ext cx="353397" cy="524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00" dirty="0">
                      <a:cs typeface="Times New Roman" panose="02020603050405020304" pitchFamily="18" charset="0"/>
                    </a:rPr>
                    <a:t>x</a:t>
                  </a:r>
                  <a:endParaRPr 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文本框 26"/>
                <p:cNvSpPr txBox="1"/>
                <p:nvPr/>
              </p:nvSpPr>
              <p:spPr>
                <a:xfrm>
                  <a:off x="5157572" y="3636199"/>
                  <a:ext cx="353399" cy="524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00" dirty="0">
                      <a:cs typeface="Times New Roman" panose="02020603050405020304" pitchFamily="18" charset="0"/>
                    </a:rPr>
                    <a:t>y</a:t>
                  </a:r>
                  <a:endParaRPr lang="en-US" sz="9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文本框 27"/>
                <p:cNvSpPr txBox="1"/>
                <p:nvPr/>
              </p:nvSpPr>
              <p:spPr>
                <a:xfrm>
                  <a:off x="2199468" y="902579"/>
                  <a:ext cx="353397" cy="524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00" dirty="0">
                      <a:cs typeface="Times New Roman" panose="02020603050405020304" pitchFamily="18" charset="0"/>
                    </a:rPr>
                    <a:t>z</a:t>
                  </a:r>
                  <a:endParaRPr lang="en-US" sz="900" dirty="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文本框 12"/>
              <p:cNvSpPr txBox="1"/>
              <p:nvPr/>
            </p:nvSpPr>
            <p:spPr>
              <a:xfrm>
                <a:off x="683524" y="3267132"/>
                <a:ext cx="322806" cy="285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6" name="文本框 13"/>
              <p:cNvSpPr txBox="1"/>
              <p:nvPr/>
            </p:nvSpPr>
            <p:spPr>
              <a:xfrm>
                <a:off x="2207376" y="1981894"/>
                <a:ext cx="208166" cy="285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7" name="文本框 14"/>
              <p:cNvSpPr txBox="1"/>
              <p:nvPr/>
            </p:nvSpPr>
            <p:spPr>
              <a:xfrm rot="20960159">
                <a:off x="811656" y="1475601"/>
                <a:ext cx="208166" cy="285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38" name="直接连接符 15"/>
              <p:cNvCxnSpPr/>
              <p:nvPr/>
            </p:nvCxnSpPr>
            <p:spPr>
              <a:xfrm flipH="1">
                <a:off x="852488" y="3296456"/>
                <a:ext cx="1055966" cy="59450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16"/>
              <p:cNvCxnSpPr/>
              <p:nvPr/>
            </p:nvCxnSpPr>
            <p:spPr>
              <a:xfrm flipV="1">
                <a:off x="2149890" y="2726542"/>
                <a:ext cx="105642" cy="3054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8"/>
              <p:cNvCxnSpPr/>
              <p:nvPr/>
            </p:nvCxnSpPr>
            <p:spPr>
              <a:xfrm>
                <a:off x="1562177" y="2875764"/>
                <a:ext cx="138671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19"/>
              <p:cNvCxnSpPr/>
              <p:nvPr/>
            </p:nvCxnSpPr>
            <p:spPr>
              <a:xfrm>
                <a:off x="1191820" y="3585300"/>
                <a:ext cx="136758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20"/>
              <p:cNvCxnSpPr/>
              <p:nvPr/>
            </p:nvCxnSpPr>
            <p:spPr>
              <a:xfrm flipH="1">
                <a:off x="1185556" y="2875764"/>
                <a:ext cx="377500" cy="7174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21"/>
              <p:cNvCxnSpPr/>
              <p:nvPr/>
            </p:nvCxnSpPr>
            <p:spPr>
              <a:xfrm flipH="1">
                <a:off x="2559409" y="2867825"/>
                <a:ext cx="377500" cy="7174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22"/>
              <p:cNvSpPr txBox="1"/>
              <p:nvPr/>
            </p:nvSpPr>
            <p:spPr>
              <a:xfrm>
                <a:off x="1289703" y="3207537"/>
                <a:ext cx="1669287" cy="363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Measurement Area</a:t>
                </a:r>
                <a:endParaRPr lang="en-US" sz="900" dirty="0"/>
              </a:p>
            </p:txBody>
          </p:sp>
          <p:cxnSp>
            <p:nvCxnSpPr>
              <p:cNvPr id="45" name="直接连接符 23"/>
              <p:cNvCxnSpPr/>
              <p:nvPr/>
            </p:nvCxnSpPr>
            <p:spPr>
              <a:xfrm flipH="1" flipV="1">
                <a:off x="1128793" y="1903970"/>
                <a:ext cx="820983" cy="120319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197"/>
              <p:cNvCxnSpPr>
                <a:endCxn id="56" idx="2"/>
              </p:cNvCxnSpPr>
              <p:nvPr/>
            </p:nvCxnSpPr>
            <p:spPr>
              <a:xfrm flipH="1" flipV="1">
                <a:off x="1123218" y="1884641"/>
                <a:ext cx="29307" cy="146815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198"/>
              <p:cNvCxnSpPr>
                <a:endCxn id="63" idx="3"/>
              </p:cNvCxnSpPr>
              <p:nvPr/>
            </p:nvCxnSpPr>
            <p:spPr>
              <a:xfrm flipH="1" flipV="1">
                <a:off x="838293" y="3575035"/>
                <a:ext cx="4226" cy="3416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199"/>
              <p:cNvCxnSpPr/>
              <p:nvPr/>
            </p:nvCxnSpPr>
            <p:spPr>
              <a:xfrm flipV="1">
                <a:off x="2247901" y="2438400"/>
                <a:ext cx="4762" cy="29051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7272684" y="5967633"/>
              <a:ext cx="652116" cy="466984"/>
              <a:chOff x="7424668" y="5933764"/>
              <a:chExt cx="652116" cy="466984"/>
            </a:xfrm>
          </p:grpSpPr>
          <p:sp>
            <p:nvSpPr>
              <p:cNvPr id="71" name="矩形 111"/>
              <p:cNvSpPr/>
              <p:nvPr/>
            </p:nvSpPr>
            <p:spPr>
              <a:xfrm rot="3254346" flipV="1">
                <a:off x="7606976" y="6019265"/>
                <a:ext cx="178503" cy="187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等腰三角形 3"/>
              <p:cNvSpPr/>
              <p:nvPr/>
            </p:nvSpPr>
            <p:spPr bwMode="auto">
              <a:xfrm rot="8233756">
                <a:off x="7605731" y="5933764"/>
                <a:ext cx="102923" cy="82079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等腰三角形 114"/>
              <p:cNvSpPr/>
              <p:nvPr/>
            </p:nvSpPr>
            <p:spPr bwMode="auto">
              <a:xfrm rot="8233756">
                <a:off x="7503516" y="6007743"/>
                <a:ext cx="101916" cy="70111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文本框 115"/>
              <p:cNvSpPr txBox="1"/>
              <p:nvPr/>
            </p:nvSpPr>
            <p:spPr>
              <a:xfrm>
                <a:off x="7424668" y="6169916"/>
                <a:ext cx="652116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cs typeface="Times New Roman" panose="02020603050405020304" pitchFamily="18" charset="0"/>
                  </a:rPr>
                  <a:t>Wi-Fi </a:t>
                </a:r>
                <a:r>
                  <a:rPr lang="en-US" sz="900" dirty="0" err="1" smtClean="0">
                    <a:cs typeface="Times New Roman" panose="02020603050405020304" pitchFamily="18" charset="0"/>
                  </a:rPr>
                  <a:t>Tx</a:t>
                </a:r>
                <a:endParaRPr lang="en-US" sz="900" dirty="0"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5" name="文本框 12"/>
          <p:cNvSpPr txBox="1"/>
          <p:nvPr/>
        </p:nvSpPr>
        <p:spPr>
          <a:xfrm>
            <a:off x="7398996" y="6019800"/>
            <a:ext cx="29720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D</a:t>
            </a:r>
            <a:endParaRPr lang="en-US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2.2 Evaluation </a:t>
            </a:r>
            <a:r>
              <a:rPr lang="en-GB" sz="2800" dirty="0" smtClean="0"/>
              <a:t>platforms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800" y="1114485"/>
            <a:ext cx="4318320" cy="53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CSI-based platform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CSI-based platform is based on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WLAN Toolbox in MATLAB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Zynq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802.11ax WLAN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generated by the WLAN Toolbox, and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Zynq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SDR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for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hardware support package.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Zynq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SDR (Rx node A, B, C)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RF signal reflected from the target, and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to WLAN Toolbox for CSI analysis. 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are performed afterwards.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Rx nodes receive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 Radar-based platform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 radar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generated by the HMC T2220 Signal Generator, and then passed to 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create two copies, one for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one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input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mixer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receives RF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from the target, and transforms the RF signals to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mixer. The baseband signal is passed through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LPF,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sampled by an ADC.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are performed afterwards.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radar-based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operate simultaneously.</a:t>
            </a:r>
          </a:p>
          <a:p>
            <a:pPr marL="630238" lvl="1" indent="-342900" algn="just"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endParaRPr lang="en-US" altLang="zh-CN" sz="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l00484055\AppData\Roaming\eSpace_Desktop\UserData\l00484055\imagefiles\F30973A2-A076-444D-A09E-3396FF9413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20" y="4191000"/>
            <a:ext cx="3982669" cy="2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009076" y="1319335"/>
            <a:ext cx="4053228" cy="2262065"/>
            <a:chOff x="4724400" y="4213348"/>
            <a:chExt cx="4337904" cy="2262065"/>
          </a:xfrm>
        </p:grpSpPr>
        <p:pic>
          <p:nvPicPr>
            <p:cNvPr id="9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4213348"/>
              <a:ext cx="4337904" cy="2262065"/>
            </a:xfrm>
            <a:prstGeom prst="rect">
              <a:avLst/>
            </a:prstGeom>
          </p:spPr>
        </p:pic>
        <p:sp>
          <p:nvSpPr>
            <p:cNvPr id="10" name="文本框 202"/>
            <p:cNvSpPr txBox="1"/>
            <p:nvPr/>
          </p:nvSpPr>
          <p:spPr>
            <a:xfrm>
              <a:off x="8333323" y="4959331"/>
              <a:ext cx="53017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FF"/>
                  </a:solidFill>
                </a:rPr>
                <a:t>Node A</a:t>
              </a:r>
              <a:endParaRPr lang="en-US" sz="7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文本框 202"/>
            <p:cNvSpPr txBox="1"/>
            <p:nvPr/>
          </p:nvSpPr>
          <p:spPr>
            <a:xfrm>
              <a:off x="8333323" y="5600452"/>
              <a:ext cx="53017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FF"/>
                  </a:solidFill>
                </a:rPr>
                <a:t>Node B</a:t>
              </a:r>
              <a:endParaRPr lang="en-US" sz="7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文本框 202"/>
            <p:cNvSpPr txBox="1"/>
            <p:nvPr/>
          </p:nvSpPr>
          <p:spPr>
            <a:xfrm>
              <a:off x="8333323" y="6243528"/>
              <a:ext cx="53017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FF"/>
                  </a:solidFill>
                </a:rPr>
                <a:t>Node C</a:t>
              </a:r>
              <a:endParaRPr lang="en-US" sz="700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文本框 202"/>
            <p:cNvSpPr txBox="1"/>
            <p:nvPr/>
          </p:nvSpPr>
          <p:spPr>
            <a:xfrm>
              <a:off x="6961932" y="4526280"/>
              <a:ext cx="53017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0000FF"/>
                  </a:solidFill>
                </a:rPr>
                <a:t>Node D</a:t>
              </a:r>
              <a:endParaRPr lang="en-US" sz="7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66800" y="3810000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606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296446" cy="1742837"/>
          </a:xfrm>
          <a:prstGeom prst="rect">
            <a:avLst/>
          </a:prstGeom>
        </p:spPr>
      </p:pic>
      <p:cxnSp>
        <p:nvCxnSpPr>
          <p:cNvPr id="29" name="肘形连接符 11"/>
          <p:cNvCxnSpPr>
            <a:stCxn id="27" idx="2"/>
            <a:endCxn id="21" idx="0"/>
          </p:cNvCxnSpPr>
          <p:nvPr/>
        </p:nvCxnSpPr>
        <p:spPr bwMode="auto">
          <a:xfrm rot="5400000">
            <a:off x="5565622" y="1968030"/>
            <a:ext cx="587889" cy="1520487"/>
          </a:xfrm>
          <a:prstGeom prst="bentConnector3">
            <a:avLst>
              <a:gd name="adj1" fmla="val 34303"/>
            </a:avLst>
          </a:prstGeom>
          <a:ln w="28575"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1"/>
          <p:cNvSpPr txBox="1"/>
          <p:nvPr/>
        </p:nvSpPr>
        <p:spPr>
          <a:xfrm>
            <a:off x="520046" y="2891531"/>
            <a:ext cx="3490454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cs typeface="Times New Roman" panose="02020603050405020304" pitchFamily="18" charset="0"/>
              </a:rPr>
              <a:t>Procedure to get the n</a:t>
            </a:r>
            <a:r>
              <a:rPr lang="en-US" sz="1400" b="1" dirty="0" smtClean="0">
                <a:cs typeface="Times New Roman" panose="02020603050405020304" pitchFamily="18" charset="0"/>
              </a:rPr>
              <a:t>ormalized CSI </a:t>
            </a:r>
            <a:endParaRPr lang="en-US" sz="1400" b="1" dirty="0">
              <a:cs typeface="Times New Roman" panose="02020603050405020304" pitchFamily="18" charset="0"/>
            </a:endParaRPr>
          </a:p>
          <a:p>
            <a:pPr marL="360363" lvl="1" indent="-171450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100" dirty="0" smtClean="0">
                <a:cs typeface="Times New Roman" panose="02020603050405020304" pitchFamily="18" charset="0"/>
              </a:rPr>
              <a:t>Choose available data subcarriers.</a:t>
            </a:r>
            <a:endParaRPr lang="en-US" sz="1100" dirty="0">
              <a:cs typeface="Times New Roman" panose="02020603050405020304" pitchFamily="18" charset="0"/>
            </a:endParaRPr>
          </a:p>
          <a:p>
            <a:pPr marL="360363" lvl="1" indent="-171450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100" dirty="0">
                <a:cs typeface="Times New Roman" panose="02020603050405020304" pitchFamily="18" charset="0"/>
              </a:rPr>
              <a:t>Find Max and </a:t>
            </a:r>
            <a:r>
              <a:rPr lang="en-US" sz="1100" dirty="0" smtClean="0">
                <a:cs typeface="Times New Roman" panose="02020603050405020304" pitchFamily="18" charset="0"/>
              </a:rPr>
              <a:t>Min, </a:t>
            </a:r>
            <a:r>
              <a:rPr lang="en-US" sz="1100" dirty="0">
                <a:cs typeface="Times New Roman" panose="02020603050405020304" pitchFamily="18" charset="0"/>
              </a:rPr>
              <a:t>minus each CSI amplitude by Min, and </a:t>
            </a:r>
            <a:r>
              <a:rPr lang="en-US" sz="1100" dirty="0" smtClean="0">
                <a:cs typeface="Times New Roman" panose="02020603050405020304" pitchFamily="18" charset="0"/>
              </a:rPr>
              <a:t>divide </a:t>
            </a:r>
            <a:r>
              <a:rPr lang="en-US" sz="1100" dirty="0">
                <a:cs typeface="Times New Roman" panose="02020603050405020304" pitchFamily="18" charset="0"/>
              </a:rPr>
              <a:t>each CSI </a:t>
            </a:r>
            <a:r>
              <a:rPr lang="en-US" sz="1100" dirty="0" smtClean="0">
                <a:cs typeface="Times New Roman" panose="02020603050405020304" pitchFamily="18" charset="0"/>
              </a:rPr>
              <a:t>amplitude </a:t>
            </a:r>
            <a:r>
              <a:rPr lang="en-US" sz="1100" dirty="0">
                <a:cs typeface="Times New Roman" panose="02020603050405020304" pitchFamily="18" charset="0"/>
              </a:rPr>
              <a:t>by (Max-Min). </a:t>
            </a:r>
            <a:endParaRPr lang="en-US" sz="1100" dirty="0" smtClean="0">
              <a:cs typeface="Times New Roman" panose="02020603050405020304" pitchFamily="18" charset="0"/>
            </a:endParaRPr>
          </a:p>
          <a:p>
            <a:pPr marL="360363" lvl="1" indent="-171450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100" dirty="0" smtClean="0">
                <a:cs typeface="Times New Roman" panose="02020603050405020304" pitchFamily="18" charset="0"/>
              </a:rPr>
              <a:t>Map </a:t>
            </a:r>
            <a:r>
              <a:rPr lang="en-US" sz="1100" dirty="0">
                <a:cs typeface="Times New Roman" panose="02020603050405020304" pitchFamily="18" charset="0"/>
              </a:rPr>
              <a:t>each CSI amplitude linearly to color 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2.3 </a:t>
            </a:r>
            <a:r>
              <a:rPr lang="en-US" altLang="zh-CN" sz="2400" dirty="0" smtClean="0"/>
              <a:t>Evaluation procedure (CSI-based platform)</a:t>
            </a:r>
            <a:endParaRPr lang="en-GB" sz="2400" dirty="0"/>
          </a:p>
        </p:txBody>
      </p:sp>
      <p:sp>
        <p:nvSpPr>
          <p:cNvPr id="10" name="圆角矩形 47"/>
          <p:cNvSpPr/>
          <p:nvPr/>
        </p:nvSpPr>
        <p:spPr bwMode="auto">
          <a:xfrm>
            <a:off x="4178330" y="4343400"/>
            <a:ext cx="1841470" cy="439652"/>
          </a:xfrm>
          <a:prstGeom prst="roundRect">
            <a:avLst/>
          </a:pr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349" b="1" dirty="0">
                <a:solidFill>
                  <a:schemeClr val="bg1"/>
                </a:solidFill>
                <a:latin typeface="Times New Roman" pitchFamily="18" charset="0"/>
              </a:rPr>
              <a:t>ML (CNN) </a:t>
            </a:r>
            <a:endParaRPr lang="en-US" altLang="zh-CN" sz="1349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(Details in slide </a:t>
            </a:r>
            <a:r>
              <a:rPr lang="en-US" altLang="zh-CN" sz="1100" dirty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圆角矩形 49"/>
          <p:cNvSpPr/>
          <p:nvPr/>
        </p:nvSpPr>
        <p:spPr bwMode="auto">
          <a:xfrm>
            <a:off x="4038601" y="4953000"/>
            <a:ext cx="2133600" cy="520233"/>
          </a:xfrm>
          <a:prstGeom prst="roundRect">
            <a:avLst/>
          </a:pr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Action</a:t>
            </a:r>
            <a:endParaRPr lang="en-US" altLang="zh-CN" sz="1349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classification probabilities</a:t>
            </a:r>
            <a:endParaRPr lang="zh-CN" altLang="en-US" sz="1349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圆角矩形 55"/>
          <p:cNvSpPr/>
          <p:nvPr/>
        </p:nvSpPr>
        <p:spPr bwMode="auto">
          <a:xfrm>
            <a:off x="4430434" y="3655106"/>
            <a:ext cx="1324411" cy="459693"/>
          </a:xfrm>
          <a:prstGeom prst="roundRect">
            <a:avLst/>
          </a:pr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Resize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(224*224)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圆角矩形 57"/>
          <p:cNvSpPr/>
          <p:nvPr/>
        </p:nvSpPr>
        <p:spPr bwMode="auto">
          <a:xfrm>
            <a:off x="3906036" y="1947056"/>
            <a:ext cx="1520487" cy="487275"/>
          </a:xfrm>
          <a:prstGeom prst="roundRect">
            <a:avLst/>
          </a:pr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Normalized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 CSI </a:t>
            </a:r>
            <a:r>
              <a:rPr lang="en-US" altLang="zh-CN" sz="1349" b="1" dirty="0">
                <a:solidFill>
                  <a:schemeClr val="bg1"/>
                </a:solidFill>
                <a:latin typeface="Times New Roman" pitchFamily="18" charset="0"/>
              </a:rPr>
              <a:t>signals</a:t>
            </a:r>
            <a:endParaRPr lang="zh-CN" altLang="en-US" sz="1349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圆角矩形 59"/>
          <p:cNvSpPr/>
          <p:nvPr/>
        </p:nvSpPr>
        <p:spPr bwMode="auto">
          <a:xfrm>
            <a:off x="5957603" y="1367531"/>
            <a:ext cx="1324412" cy="33068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dirty="0">
                <a:solidFill>
                  <a:srgbClr val="000000"/>
                </a:solidFill>
                <a:latin typeface="Times New Roman" pitchFamily="18" charset="0"/>
              </a:rPr>
              <a:t>Radar signals</a:t>
            </a:r>
            <a:endParaRPr lang="zh-CN" altLang="en-US" sz="1349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左箭头 12"/>
          <p:cNvSpPr/>
          <p:nvPr/>
        </p:nvSpPr>
        <p:spPr>
          <a:xfrm>
            <a:off x="3371537" y="1967399"/>
            <a:ext cx="469393" cy="4669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8" name="左箭头 36"/>
          <p:cNvSpPr/>
          <p:nvPr/>
        </p:nvSpPr>
        <p:spPr>
          <a:xfrm rot="10800000">
            <a:off x="5965190" y="2954095"/>
            <a:ext cx="435610" cy="4669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9" name="左箭头 37"/>
          <p:cNvSpPr/>
          <p:nvPr/>
        </p:nvSpPr>
        <p:spPr>
          <a:xfrm rot="12191079">
            <a:off x="5891449" y="3917305"/>
            <a:ext cx="661569" cy="4669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1" name="圆角矩形 38"/>
          <p:cNvSpPr/>
          <p:nvPr/>
        </p:nvSpPr>
        <p:spPr bwMode="auto">
          <a:xfrm>
            <a:off x="4437116" y="3022218"/>
            <a:ext cx="1324412" cy="443339"/>
          </a:xfrm>
          <a:prstGeom prst="roundRect">
            <a:avLst/>
          </a:pr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Crop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(2s sample) 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22" name="肘形连接符 9"/>
          <p:cNvCxnSpPr>
            <a:stCxn id="13" idx="2"/>
            <a:endCxn id="21" idx="0"/>
          </p:cNvCxnSpPr>
          <p:nvPr/>
        </p:nvCxnSpPr>
        <p:spPr bwMode="auto">
          <a:xfrm rot="16200000" flipH="1">
            <a:off x="4588858" y="2511753"/>
            <a:ext cx="587887" cy="433042"/>
          </a:xfrm>
          <a:prstGeom prst="bentConnector3">
            <a:avLst>
              <a:gd name="adj1" fmla="val 32876"/>
            </a:avLst>
          </a:prstGeom>
          <a:ln w="38100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16"/>
          <p:cNvCxnSpPr>
            <a:stCxn id="21" idx="2"/>
            <a:endCxn id="12" idx="0"/>
          </p:cNvCxnSpPr>
          <p:nvPr/>
        </p:nvCxnSpPr>
        <p:spPr bwMode="auto">
          <a:xfrm flipH="1">
            <a:off x="5092640" y="3465557"/>
            <a:ext cx="6682" cy="189549"/>
          </a:xfrm>
          <a:prstGeom prst="straightConnector1">
            <a:avLst/>
          </a:prstGeom>
          <a:ln w="38100"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8"/>
          <p:cNvCxnSpPr>
            <a:stCxn id="12" idx="2"/>
            <a:endCxn id="10" idx="0"/>
          </p:cNvCxnSpPr>
          <p:nvPr/>
        </p:nvCxnSpPr>
        <p:spPr bwMode="auto">
          <a:xfrm>
            <a:off x="5092640" y="4114799"/>
            <a:ext cx="6425" cy="228601"/>
          </a:xfrm>
          <a:prstGeom prst="straightConnector1">
            <a:avLst/>
          </a:prstGeom>
          <a:ln w="38100"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0"/>
          <p:cNvCxnSpPr>
            <a:stCxn id="10" idx="2"/>
            <a:endCxn id="11" idx="0"/>
          </p:cNvCxnSpPr>
          <p:nvPr/>
        </p:nvCxnSpPr>
        <p:spPr bwMode="auto">
          <a:xfrm>
            <a:off x="5099065" y="4783052"/>
            <a:ext cx="6336" cy="169948"/>
          </a:xfrm>
          <a:prstGeom prst="straightConnector1">
            <a:avLst/>
          </a:prstGeom>
          <a:ln w="38100"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8"/>
          <p:cNvSpPr/>
          <p:nvPr/>
        </p:nvSpPr>
        <p:spPr bwMode="auto">
          <a:xfrm>
            <a:off x="5590717" y="1900930"/>
            <a:ext cx="2058183" cy="53339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dirty="0" smtClean="0">
                <a:solidFill>
                  <a:srgbClr val="000000"/>
                </a:solidFill>
                <a:latin typeface="Times New Roman" pitchFamily="18" charset="0"/>
              </a:rPr>
              <a:t>Time-frequency transformation</a:t>
            </a:r>
            <a:endParaRPr lang="zh-CN" altLang="en-US" sz="1349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8" name="直接箭头连接符 4"/>
          <p:cNvCxnSpPr>
            <a:stCxn id="14" idx="2"/>
            <a:endCxn id="27" idx="0"/>
          </p:cNvCxnSpPr>
          <p:nvPr/>
        </p:nvCxnSpPr>
        <p:spPr bwMode="auto">
          <a:xfrm>
            <a:off x="6619809" y="1698215"/>
            <a:ext cx="0" cy="202715"/>
          </a:xfrm>
          <a:prstGeom prst="straightConnector1">
            <a:avLst/>
          </a:prstGeom>
          <a:ln w="28575">
            <a:solidFill>
              <a:srgbClr val="0070C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209800" y="5213117"/>
            <a:ext cx="5791200" cy="1220589"/>
            <a:chOff x="2209800" y="5213117"/>
            <a:chExt cx="5791200" cy="1220589"/>
          </a:xfrm>
        </p:grpSpPr>
        <p:pic>
          <p:nvPicPr>
            <p:cNvPr id="3074" name="Picture 2" descr="âclapâçå¾çæç´¢ç»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90" y="5522852"/>
              <a:ext cx="1083925" cy="6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ç¸å³å¾ç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009" y="5592182"/>
              <a:ext cx="910227" cy="57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âhand swipe leftâçå¾çæç´¢ç»æ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06" r="50666"/>
            <a:stretch/>
          </p:blipFill>
          <p:spPr bwMode="auto">
            <a:xfrm>
              <a:off x="6964390" y="5541192"/>
              <a:ext cx="960410" cy="77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âhand swipe leftâçå¾çæç´¢ç»æ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6" t="29572"/>
            <a:stretch/>
          </p:blipFill>
          <p:spPr bwMode="auto">
            <a:xfrm>
              <a:off x="5803605" y="5545606"/>
              <a:ext cx="932185" cy="76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 bwMode="auto">
            <a:xfrm>
              <a:off x="2362200" y="5669460"/>
              <a:ext cx="723910" cy="40845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Static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51840" y="6161948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2</a:t>
              </a:r>
              <a:r>
                <a:rPr lang="en-US" b="1" dirty="0" smtClean="0"/>
                <a:t>. </a:t>
              </a:r>
              <a:r>
                <a:rPr lang="en-US" altLang="zh-CN" b="1" dirty="0" smtClean="0"/>
                <a:t>Clap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365046" y="6160361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1. Static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714711" y="6160517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3. Push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794363" y="6171620"/>
              <a:ext cx="1093827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4. Sweep left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58000" y="6172200"/>
              <a:ext cx="114300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5</a:t>
              </a:r>
              <a:r>
                <a:rPr lang="en-US" b="1" dirty="0" smtClean="0"/>
                <a:t>. Sweep right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" name="Straight Arrow Connector 8"/>
            <p:cNvCxnSpPr>
              <a:stCxn id="11" idx="1"/>
            </p:cNvCxnSpPr>
            <p:nvPr/>
          </p:nvCxnSpPr>
          <p:spPr bwMode="auto">
            <a:xfrm flipH="1">
              <a:off x="2209800" y="5213117"/>
              <a:ext cx="1828801" cy="3280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stealth"/>
            </a:ln>
            <a:effectLst/>
          </p:spPr>
        </p:cxnSp>
        <p:cxnSp>
          <p:nvCxnSpPr>
            <p:cNvPr id="51" name="Straight Arrow Connector 50"/>
            <p:cNvCxnSpPr>
              <a:stCxn id="11" idx="3"/>
            </p:cNvCxnSpPr>
            <p:nvPr/>
          </p:nvCxnSpPr>
          <p:spPr bwMode="auto">
            <a:xfrm>
              <a:off x="6172201" y="5213117"/>
              <a:ext cx="1752598" cy="3324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stealth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2209800" y="5549277"/>
              <a:ext cx="5714999" cy="88442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50" name="图片 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1" y="2743200"/>
            <a:ext cx="1400778" cy="1050184"/>
          </a:xfrm>
          <a:prstGeom prst="rect">
            <a:avLst/>
          </a:prstGeom>
        </p:spPr>
      </p:pic>
      <p:pic>
        <p:nvPicPr>
          <p:cNvPr id="53" name="图片 6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41" y="4016561"/>
            <a:ext cx="1127260" cy="11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2.3 </a:t>
            </a:r>
            <a:r>
              <a:rPr lang="en-US" altLang="zh-CN" sz="2400" dirty="0" smtClean="0"/>
              <a:t>Evaluation procedure (CW radar-based platform)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2770" y="1447289"/>
            <a:ext cx="8692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47"/>
          <p:cNvSpPr/>
          <p:nvPr/>
        </p:nvSpPr>
        <p:spPr bwMode="auto">
          <a:xfrm>
            <a:off x="4178330" y="4343400"/>
            <a:ext cx="1841470" cy="439652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ML (CNN)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(Details in slide </a:t>
            </a:r>
            <a:r>
              <a:rPr lang="en-US" altLang="zh-CN" sz="1100" dirty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圆角矩形 49"/>
          <p:cNvSpPr/>
          <p:nvPr/>
        </p:nvSpPr>
        <p:spPr bwMode="auto">
          <a:xfrm>
            <a:off x="4038601" y="4953000"/>
            <a:ext cx="2133600" cy="520233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Action</a:t>
            </a:r>
            <a:endParaRPr lang="en-US" altLang="zh-CN" sz="1349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zh-CN" sz="1349" b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lassification probabilities</a:t>
            </a:r>
            <a:endParaRPr lang="zh-CN" altLang="en-US" sz="1349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圆角矩形 55"/>
          <p:cNvSpPr/>
          <p:nvPr/>
        </p:nvSpPr>
        <p:spPr bwMode="auto">
          <a:xfrm>
            <a:off x="4430434" y="3655106"/>
            <a:ext cx="1324411" cy="459693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Resize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(224*224)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圆角矩形 57"/>
          <p:cNvSpPr/>
          <p:nvPr/>
        </p:nvSpPr>
        <p:spPr bwMode="auto">
          <a:xfrm>
            <a:off x="3906036" y="1947056"/>
            <a:ext cx="1520487" cy="487275"/>
          </a:xfrm>
          <a:prstGeom prst="round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Normalized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CSI </a:t>
            </a:r>
            <a:r>
              <a:rPr lang="en-US" altLang="zh-CN" sz="1349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signals</a:t>
            </a:r>
            <a:endParaRPr lang="zh-CN" altLang="en-US" sz="1349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圆角矩形 59"/>
          <p:cNvSpPr/>
          <p:nvPr/>
        </p:nvSpPr>
        <p:spPr bwMode="auto">
          <a:xfrm>
            <a:off x="5957603" y="1367531"/>
            <a:ext cx="1324412" cy="330684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dirty="0">
                <a:solidFill>
                  <a:schemeClr val="bg1"/>
                </a:solidFill>
                <a:latin typeface="Times New Roman" pitchFamily="18" charset="0"/>
              </a:rPr>
              <a:t>Radar signals</a:t>
            </a:r>
            <a:endParaRPr lang="zh-CN" altLang="en-US" sz="1349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左箭头 12"/>
          <p:cNvSpPr/>
          <p:nvPr/>
        </p:nvSpPr>
        <p:spPr>
          <a:xfrm>
            <a:off x="3813795" y="1442102"/>
            <a:ext cx="1417108" cy="46693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8" name="左箭头 36"/>
          <p:cNvSpPr/>
          <p:nvPr/>
        </p:nvSpPr>
        <p:spPr>
          <a:xfrm rot="10800000">
            <a:off x="5965190" y="2954095"/>
            <a:ext cx="435610" cy="46693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1" name="圆角矩形 38"/>
          <p:cNvSpPr/>
          <p:nvPr/>
        </p:nvSpPr>
        <p:spPr bwMode="auto">
          <a:xfrm>
            <a:off x="4437116" y="3022218"/>
            <a:ext cx="1324412" cy="443339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b="1" dirty="0" smtClean="0">
                <a:solidFill>
                  <a:schemeClr val="bg1"/>
                </a:solidFill>
                <a:latin typeface="Times New Roman" pitchFamily="18" charset="0"/>
              </a:rPr>
              <a:t>Crop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100" dirty="0" smtClean="0">
                <a:solidFill>
                  <a:schemeClr val="bg1"/>
                </a:solidFill>
                <a:latin typeface="Times New Roman" pitchFamily="18" charset="0"/>
              </a:rPr>
              <a:t>(2s sample) </a:t>
            </a:r>
            <a:endParaRPr lang="zh-CN" altLang="en-US" sz="11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22" name="肘形连接符 9"/>
          <p:cNvCxnSpPr>
            <a:stCxn id="13" idx="2"/>
            <a:endCxn id="21" idx="0"/>
          </p:cNvCxnSpPr>
          <p:nvPr/>
        </p:nvCxnSpPr>
        <p:spPr bwMode="auto">
          <a:xfrm rot="16200000" flipH="1">
            <a:off x="4588858" y="2511753"/>
            <a:ext cx="587887" cy="433042"/>
          </a:xfrm>
          <a:prstGeom prst="bentConnector3">
            <a:avLst>
              <a:gd name="adj1" fmla="val 32876"/>
            </a:avLst>
          </a:prstGeom>
          <a:ln w="28575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16"/>
          <p:cNvCxnSpPr>
            <a:stCxn id="21" idx="2"/>
            <a:endCxn id="12" idx="0"/>
          </p:cNvCxnSpPr>
          <p:nvPr/>
        </p:nvCxnSpPr>
        <p:spPr bwMode="auto">
          <a:xfrm flipH="1">
            <a:off x="5092640" y="3465557"/>
            <a:ext cx="6682" cy="189549"/>
          </a:xfrm>
          <a:prstGeom prst="straightConnector1">
            <a:avLst/>
          </a:prstGeom>
          <a:ln w="34925">
            <a:solidFill>
              <a:srgbClr val="0070C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8"/>
          <p:cNvCxnSpPr>
            <a:stCxn id="12" idx="2"/>
            <a:endCxn id="10" idx="0"/>
          </p:cNvCxnSpPr>
          <p:nvPr/>
        </p:nvCxnSpPr>
        <p:spPr bwMode="auto">
          <a:xfrm>
            <a:off x="5092640" y="4114799"/>
            <a:ext cx="6425" cy="228601"/>
          </a:xfrm>
          <a:prstGeom prst="straightConnector1">
            <a:avLst/>
          </a:prstGeom>
          <a:ln w="34925">
            <a:solidFill>
              <a:srgbClr val="0070C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0"/>
          <p:cNvCxnSpPr>
            <a:stCxn id="10" idx="2"/>
            <a:endCxn id="11" idx="0"/>
          </p:cNvCxnSpPr>
          <p:nvPr/>
        </p:nvCxnSpPr>
        <p:spPr bwMode="auto">
          <a:xfrm>
            <a:off x="5099065" y="4783052"/>
            <a:ext cx="6336" cy="169948"/>
          </a:xfrm>
          <a:prstGeom prst="straightConnector1">
            <a:avLst/>
          </a:prstGeom>
          <a:ln w="34925">
            <a:solidFill>
              <a:srgbClr val="0070C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8"/>
          <p:cNvSpPr/>
          <p:nvPr/>
        </p:nvSpPr>
        <p:spPr bwMode="auto">
          <a:xfrm>
            <a:off x="5590717" y="1900931"/>
            <a:ext cx="2058183" cy="539988"/>
          </a:xfrm>
          <a:prstGeom prst="roundRect">
            <a:avLst/>
          </a:prstGeom>
          <a:solidFill>
            <a:srgbClr val="0070C0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60" tIns="34280" rIns="68560" bIns="3428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49" dirty="0" smtClean="0">
                <a:solidFill>
                  <a:schemeClr val="bg1"/>
                </a:solidFill>
                <a:latin typeface="Times New Roman" pitchFamily="18" charset="0"/>
              </a:rPr>
              <a:t>Time-frequency transformation</a:t>
            </a:r>
            <a:endParaRPr lang="zh-CN" altLang="en-US" sz="1349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28" name="直接箭头连接符 4"/>
          <p:cNvCxnSpPr>
            <a:stCxn id="14" idx="2"/>
            <a:endCxn id="27" idx="0"/>
          </p:cNvCxnSpPr>
          <p:nvPr/>
        </p:nvCxnSpPr>
        <p:spPr bwMode="auto">
          <a:xfrm>
            <a:off x="6619809" y="1698215"/>
            <a:ext cx="0" cy="202716"/>
          </a:xfrm>
          <a:prstGeom prst="straightConnector1">
            <a:avLst/>
          </a:prstGeom>
          <a:ln w="34925">
            <a:solidFill>
              <a:srgbClr val="0070C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11"/>
          <p:cNvCxnSpPr>
            <a:stCxn id="27" idx="2"/>
            <a:endCxn id="21" idx="0"/>
          </p:cNvCxnSpPr>
          <p:nvPr/>
        </p:nvCxnSpPr>
        <p:spPr bwMode="auto">
          <a:xfrm rot="5400000">
            <a:off x="5568917" y="1971325"/>
            <a:ext cx="581299" cy="1520487"/>
          </a:xfrm>
          <a:prstGeom prst="bentConnector3">
            <a:avLst>
              <a:gd name="adj1" fmla="val 32682"/>
            </a:avLst>
          </a:prstGeom>
          <a:ln w="34925">
            <a:solidFill>
              <a:srgbClr val="0070C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209800" y="5213117"/>
            <a:ext cx="5791200" cy="1220589"/>
            <a:chOff x="2209800" y="5213117"/>
            <a:chExt cx="5791200" cy="1220589"/>
          </a:xfrm>
        </p:grpSpPr>
        <p:pic>
          <p:nvPicPr>
            <p:cNvPr id="3074" name="Picture 2" descr="âclapâçå¾çæç´¢ç»æ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90" y="5522852"/>
              <a:ext cx="1083925" cy="6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ç¸å³å¾ç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009" y="5592182"/>
              <a:ext cx="910227" cy="57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âhand swipe leftâçå¾çæç´¢ç»æ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06" r="50666"/>
            <a:stretch/>
          </p:blipFill>
          <p:spPr bwMode="auto">
            <a:xfrm>
              <a:off x="6964390" y="5541192"/>
              <a:ext cx="960410" cy="77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âhand swipe leftâçå¾çæç´¢ç»æ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16" t="29572"/>
            <a:stretch/>
          </p:blipFill>
          <p:spPr bwMode="auto">
            <a:xfrm>
              <a:off x="5803605" y="5545606"/>
              <a:ext cx="932185" cy="76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 bwMode="auto">
            <a:xfrm>
              <a:off x="2362200" y="5669460"/>
              <a:ext cx="723910" cy="40845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Static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51840" y="6161948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2</a:t>
              </a:r>
              <a:r>
                <a:rPr lang="en-US" b="1" dirty="0" smtClean="0"/>
                <a:t>. </a:t>
              </a:r>
              <a:r>
                <a:rPr lang="en-US" altLang="zh-CN" b="1" dirty="0" smtClean="0"/>
                <a:t>Clap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365046" y="6160361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1. Static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714711" y="6160517"/>
              <a:ext cx="72391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3. Push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794363" y="6171620"/>
              <a:ext cx="1093827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/>
                <a:t>4. Sweep left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858000" y="6172200"/>
              <a:ext cx="1143000" cy="2388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/>
                <a:t>5</a:t>
              </a:r>
              <a:r>
                <a:rPr lang="en-US" b="1" dirty="0" smtClean="0"/>
                <a:t>. Sweep right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" name="Straight Arrow Connector 8"/>
            <p:cNvCxnSpPr>
              <a:stCxn id="11" idx="1"/>
            </p:cNvCxnSpPr>
            <p:nvPr/>
          </p:nvCxnSpPr>
          <p:spPr bwMode="auto">
            <a:xfrm flipH="1">
              <a:off x="2209800" y="5213117"/>
              <a:ext cx="1828801" cy="3280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stealth"/>
            </a:ln>
            <a:effectLst/>
          </p:spPr>
        </p:cxnSp>
        <p:cxnSp>
          <p:nvCxnSpPr>
            <p:cNvPr id="51" name="Straight Arrow Connector 50"/>
            <p:cNvCxnSpPr>
              <a:stCxn id="11" idx="3"/>
            </p:cNvCxnSpPr>
            <p:nvPr/>
          </p:nvCxnSpPr>
          <p:spPr bwMode="auto">
            <a:xfrm>
              <a:off x="6172201" y="5213117"/>
              <a:ext cx="1752598" cy="3324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stealth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2209800" y="5549277"/>
              <a:ext cx="5714999" cy="88442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9" name="左箭头 37"/>
          <p:cNvSpPr/>
          <p:nvPr/>
        </p:nvSpPr>
        <p:spPr>
          <a:xfrm rot="12191079">
            <a:off x="5891449" y="3917305"/>
            <a:ext cx="661569" cy="46693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0" name="左大括号 15"/>
          <p:cNvSpPr/>
          <p:nvPr/>
        </p:nvSpPr>
        <p:spPr bwMode="auto">
          <a:xfrm>
            <a:off x="5410200" y="1295400"/>
            <a:ext cx="143236" cy="74227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4" name="图片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7" y="1225103"/>
            <a:ext cx="2925646" cy="1693358"/>
          </a:xfrm>
          <a:prstGeom prst="rect">
            <a:avLst/>
          </a:prstGeom>
        </p:spPr>
      </p:pic>
      <p:sp>
        <p:nvSpPr>
          <p:cNvPr id="55" name="右大括号 14"/>
          <p:cNvSpPr/>
          <p:nvPr/>
        </p:nvSpPr>
        <p:spPr bwMode="auto">
          <a:xfrm>
            <a:off x="3249288" y="1431467"/>
            <a:ext cx="284404" cy="2496745"/>
          </a:xfrm>
          <a:prstGeom prst="rightBrace">
            <a:avLst>
              <a:gd name="adj1" fmla="val 8333"/>
              <a:gd name="adj2" fmla="val 1539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2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85" y="2704662"/>
            <a:ext cx="1614664" cy="1210537"/>
          </a:xfrm>
          <a:prstGeom prst="rect">
            <a:avLst/>
          </a:prstGeom>
        </p:spPr>
      </p:pic>
      <p:pic>
        <p:nvPicPr>
          <p:cNvPr id="44" name="图片 5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82" y="4183958"/>
            <a:ext cx="1218462" cy="913498"/>
          </a:xfrm>
          <a:prstGeom prst="rect">
            <a:avLst/>
          </a:prstGeom>
        </p:spPr>
      </p:pic>
      <p:pic>
        <p:nvPicPr>
          <p:cNvPr id="48" name="图片 3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/>
        </p:blipFill>
        <p:spPr>
          <a:xfrm>
            <a:off x="337778" y="2797744"/>
            <a:ext cx="2748332" cy="15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9" grpId="0" animBg="1"/>
      <p:bldP spid="50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400" dirty="0" smtClean="0"/>
              <a:t>2.4 </a:t>
            </a:r>
            <a:r>
              <a:rPr lang="en-US" altLang="zh-CN" sz="2400" dirty="0" smtClean="0"/>
              <a:t>Machine </a:t>
            </a:r>
            <a:r>
              <a:rPr lang="en-US" altLang="zh-CN" sz="2400" dirty="0"/>
              <a:t>learning (Convolutional </a:t>
            </a:r>
            <a:r>
              <a:rPr lang="en-US" altLang="zh-CN" sz="2400" dirty="0" smtClean="0"/>
              <a:t>neural network</a:t>
            </a:r>
            <a:r>
              <a:rPr lang="en-US" altLang="zh-CN" sz="2400" dirty="0"/>
              <a:t>)</a:t>
            </a:r>
            <a:endParaRPr lang="en-GB" sz="2400" dirty="0"/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685799" y="1248857"/>
            <a:ext cx="7770813" cy="5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different actions by deep convolutional neural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network, with the procedure shown below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8436" y="1934656"/>
            <a:ext cx="7956096" cy="4473302"/>
            <a:chOff x="658436" y="1676400"/>
            <a:chExt cx="7956096" cy="4731558"/>
          </a:xfrm>
        </p:grpSpPr>
        <p:sp>
          <p:nvSpPr>
            <p:cNvPr id="8" name="圆角矩形 4"/>
            <p:cNvSpPr/>
            <p:nvPr/>
          </p:nvSpPr>
          <p:spPr bwMode="auto">
            <a:xfrm>
              <a:off x="658436" y="1676400"/>
              <a:ext cx="2590800" cy="1905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/>
                <a:t>Load </a:t>
              </a:r>
              <a:r>
                <a:rPr lang="en-US" altLang="zh-CN" sz="1600" b="1" dirty="0" err="1" smtClean="0"/>
                <a:t>pretrained</a:t>
              </a:r>
              <a:r>
                <a:rPr lang="en-US" altLang="zh-CN" sz="1600" b="1" dirty="0" smtClean="0"/>
                <a:t> </a:t>
              </a:r>
              <a:r>
                <a:rPr lang="en-US" altLang="zh-CN" sz="1600" b="1" dirty="0"/>
                <a:t>model</a:t>
              </a:r>
              <a:endParaRPr lang="zh-CN" altLang="en-US" sz="1600" b="1" dirty="0"/>
            </a:p>
          </p:txBody>
        </p:sp>
        <p:sp>
          <p:nvSpPr>
            <p:cNvPr id="9" name="等腰三角形 9"/>
            <p:cNvSpPr/>
            <p:nvPr/>
          </p:nvSpPr>
          <p:spPr bwMode="auto">
            <a:xfrm rot="5400000">
              <a:off x="2575682" y="2533650"/>
              <a:ext cx="1828800" cy="266700"/>
            </a:xfrm>
            <a:prstGeom prst="triangle">
              <a:avLst>
                <a:gd name="adj" fmla="val 55357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文本框 3"/>
            <p:cNvSpPr txBox="1"/>
            <p:nvPr/>
          </p:nvSpPr>
          <p:spPr>
            <a:xfrm>
              <a:off x="685651" y="1981200"/>
              <a:ext cx="10695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Early layers</a:t>
              </a:r>
            </a:p>
            <a:p>
              <a:pPr algn="ctr"/>
              <a:r>
                <a:rPr lang="en-US" altLang="zh-CN" sz="1100" dirty="0"/>
                <a:t>(level features)</a:t>
              </a:r>
              <a:endParaRPr lang="zh-CN" altLang="en-US" sz="1100" dirty="0"/>
            </a:p>
          </p:txBody>
        </p:sp>
        <p:sp>
          <p:nvSpPr>
            <p:cNvPr id="11" name="文本框 21"/>
            <p:cNvSpPr txBox="1"/>
            <p:nvPr/>
          </p:nvSpPr>
          <p:spPr>
            <a:xfrm>
              <a:off x="2057400" y="1981200"/>
              <a:ext cx="12015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Last layers</a:t>
              </a:r>
            </a:p>
            <a:p>
              <a:pPr algn="ctr"/>
              <a:r>
                <a:rPr lang="en-US" altLang="zh-CN" sz="1100" dirty="0"/>
                <a:t>(specific features)</a:t>
              </a:r>
              <a:endParaRPr lang="zh-CN" altLang="en-US" sz="1100" dirty="0"/>
            </a:p>
          </p:txBody>
        </p:sp>
        <p:sp>
          <p:nvSpPr>
            <p:cNvPr id="12" name="左大括号 22"/>
            <p:cNvSpPr/>
            <p:nvPr/>
          </p:nvSpPr>
          <p:spPr bwMode="auto">
            <a:xfrm rot="5400000">
              <a:off x="1095366" y="2153910"/>
              <a:ext cx="115378" cy="673554"/>
            </a:xfrm>
            <a:prstGeom prst="leftBrace">
              <a:avLst>
                <a:gd name="adj1" fmla="val 8333"/>
                <a:gd name="adj2" fmla="val 5445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左大括号 24"/>
            <p:cNvSpPr/>
            <p:nvPr/>
          </p:nvSpPr>
          <p:spPr bwMode="auto">
            <a:xfrm rot="5400000">
              <a:off x="2595016" y="2250838"/>
              <a:ext cx="153060" cy="458428"/>
            </a:xfrm>
            <a:prstGeom prst="leftBrace">
              <a:avLst>
                <a:gd name="adj1" fmla="val 8333"/>
                <a:gd name="adj2" fmla="val 5445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圆角矩形 28"/>
            <p:cNvSpPr/>
            <p:nvPr/>
          </p:nvSpPr>
          <p:spPr bwMode="auto">
            <a:xfrm>
              <a:off x="3684663" y="1752600"/>
              <a:ext cx="2110469" cy="1905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b="1" dirty="0"/>
                <a:t>Replace</a:t>
              </a:r>
              <a:r>
                <a:rPr lang="zh-CN" altLang="en-US" sz="1600" b="1" dirty="0"/>
                <a:t> </a:t>
              </a:r>
              <a:r>
                <a:rPr lang="en-US" altLang="zh-CN" sz="1600" b="1" dirty="0"/>
                <a:t>final</a:t>
              </a:r>
              <a:r>
                <a:rPr lang="zh-CN" altLang="en-US" sz="1600" b="1" dirty="0"/>
                <a:t> </a:t>
              </a:r>
              <a:r>
                <a:rPr lang="en-US" altLang="zh-CN" sz="1600" b="1" dirty="0"/>
                <a:t>layers</a:t>
              </a:r>
              <a:endParaRPr lang="zh-CN" altLang="en-US" sz="1600" b="1" dirty="0"/>
            </a:p>
          </p:txBody>
        </p:sp>
        <p:sp>
          <p:nvSpPr>
            <p:cNvPr id="16" name="等腰三角形 29"/>
            <p:cNvSpPr/>
            <p:nvPr/>
          </p:nvSpPr>
          <p:spPr bwMode="auto">
            <a:xfrm rot="5400000">
              <a:off x="5078036" y="2533650"/>
              <a:ext cx="1828800" cy="266700"/>
            </a:xfrm>
            <a:prstGeom prst="triangle">
              <a:avLst>
                <a:gd name="adj" fmla="val 55357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组合 2"/>
            <p:cNvGrpSpPr/>
            <p:nvPr/>
          </p:nvGrpSpPr>
          <p:grpSpPr>
            <a:xfrm>
              <a:off x="765932" y="2590800"/>
              <a:ext cx="781050" cy="609600"/>
              <a:chOff x="762000" y="3581400"/>
              <a:chExt cx="781050" cy="609600"/>
            </a:xfrm>
          </p:grpSpPr>
          <p:sp>
            <p:nvSpPr>
              <p:cNvPr id="18" name="矩形 1"/>
              <p:cNvSpPr/>
              <p:nvPr/>
            </p:nvSpPr>
            <p:spPr bwMode="auto">
              <a:xfrm>
                <a:off x="762000" y="3581400"/>
                <a:ext cx="1524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矩形 10"/>
              <p:cNvSpPr/>
              <p:nvPr/>
            </p:nvSpPr>
            <p:spPr bwMode="auto">
              <a:xfrm>
                <a:off x="971550" y="3581400"/>
                <a:ext cx="1524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矩形 11"/>
              <p:cNvSpPr/>
              <p:nvPr/>
            </p:nvSpPr>
            <p:spPr bwMode="auto">
              <a:xfrm>
                <a:off x="1181100" y="3581400"/>
                <a:ext cx="1524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矩形 12"/>
              <p:cNvSpPr/>
              <p:nvPr/>
            </p:nvSpPr>
            <p:spPr bwMode="auto">
              <a:xfrm>
                <a:off x="1390650" y="3581400"/>
                <a:ext cx="1524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2" name="文本框 30"/>
            <p:cNvSpPr txBox="1"/>
            <p:nvPr/>
          </p:nvSpPr>
          <p:spPr>
            <a:xfrm>
              <a:off x="1864028" y="274608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…</a:t>
              </a:r>
              <a:endParaRPr lang="zh-CN" altLang="en-US" sz="1400" dirty="0"/>
            </a:p>
          </p:txBody>
        </p:sp>
        <p:grpSp>
          <p:nvGrpSpPr>
            <p:cNvPr id="23" name="组合 62"/>
            <p:cNvGrpSpPr/>
            <p:nvPr/>
          </p:nvGrpSpPr>
          <p:grpSpPr>
            <a:xfrm>
              <a:off x="3766307" y="2552700"/>
              <a:ext cx="1704975" cy="628650"/>
              <a:chOff x="3762375" y="2019300"/>
              <a:chExt cx="1704975" cy="628650"/>
            </a:xfrm>
          </p:grpSpPr>
          <p:grpSp>
            <p:nvGrpSpPr>
              <p:cNvPr id="24" name="组合 33"/>
              <p:cNvGrpSpPr/>
              <p:nvPr/>
            </p:nvGrpSpPr>
            <p:grpSpPr>
              <a:xfrm>
                <a:off x="3762375" y="2038350"/>
                <a:ext cx="781050" cy="609600"/>
                <a:chOff x="762000" y="3581400"/>
                <a:chExt cx="781050" cy="609600"/>
              </a:xfrm>
            </p:grpSpPr>
            <p:sp>
              <p:nvSpPr>
                <p:cNvPr id="29" name="矩形 39"/>
                <p:cNvSpPr/>
                <p:nvPr/>
              </p:nvSpPr>
              <p:spPr bwMode="auto">
                <a:xfrm>
                  <a:off x="76200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0" name="矩形 40"/>
                <p:cNvSpPr/>
                <p:nvPr/>
              </p:nvSpPr>
              <p:spPr bwMode="auto">
                <a:xfrm>
                  <a:off x="97155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1" name="矩形 41"/>
                <p:cNvSpPr/>
                <p:nvPr/>
              </p:nvSpPr>
              <p:spPr bwMode="auto">
                <a:xfrm>
                  <a:off x="118110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2" name="矩形 42"/>
                <p:cNvSpPr/>
                <p:nvPr/>
              </p:nvSpPr>
              <p:spPr bwMode="auto">
                <a:xfrm>
                  <a:off x="139065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5" name="组合 34"/>
              <p:cNvGrpSpPr/>
              <p:nvPr/>
            </p:nvGrpSpPr>
            <p:grpSpPr>
              <a:xfrm>
                <a:off x="5105400" y="2019300"/>
                <a:ext cx="361950" cy="609600"/>
                <a:chOff x="762000" y="3581400"/>
                <a:chExt cx="361950" cy="609600"/>
              </a:xfrm>
            </p:grpSpPr>
            <p:sp>
              <p:nvSpPr>
                <p:cNvPr id="27" name="矩形 36"/>
                <p:cNvSpPr/>
                <p:nvPr/>
              </p:nvSpPr>
              <p:spPr bwMode="auto">
                <a:xfrm>
                  <a:off x="762000" y="3581400"/>
                  <a:ext cx="152400" cy="609600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8" name="矩形 37"/>
                <p:cNvSpPr/>
                <p:nvPr/>
              </p:nvSpPr>
              <p:spPr bwMode="auto">
                <a:xfrm>
                  <a:off x="971550" y="3581400"/>
                  <a:ext cx="152400" cy="609600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6" name="文本框 35"/>
              <p:cNvSpPr txBox="1"/>
              <p:nvPr/>
            </p:nvSpPr>
            <p:spPr>
              <a:xfrm>
                <a:off x="4766846" y="2193637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…</a:t>
                </a:r>
                <a:endParaRPr lang="zh-CN" altLang="en-US" sz="1400" dirty="0"/>
              </a:p>
            </p:txBody>
          </p:sp>
        </p:grpSp>
        <p:sp>
          <p:nvSpPr>
            <p:cNvPr id="33" name="文本框 44"/>
            <p:cNvSpPr txBox="1"/>
            <p:nvPr/>
          </p:nvSpPr>
          <p:spPr>
            <a:xfrm>
              <a:off x="3977777" y="3273467"/>
              <a:ext cx="16241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/>
                <a:t>Fewer classes learn faster</a:t>
              </a:r>
              <a:endParaRPr lang="zh-CN" altLang="en-US" sz="1100" dirty="0"/>
            </a:p>
          </p:txBody>
        </p:sp>
        <p:sp>
          <p:nvSpPr>
            <p:cNvPr id="34" name="文本框 45"/>
            <p:cNvSpPr txBox="1"/>
            <p:nvPr/>
          </p:nvSpPr>
          <p:spPr>
            <a:xfrm>
              <a:off x="4797992" y="2093616"/>
              <a:ext cx="1201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/>
                <a:t>New layers</a:t>
              </a:r>
              <a:endParaRPr lang="zh-CN" altLang="en-US" sz="1100" dirty="0"/>
            </a:p>
          </p:txBody>
        </p:sp>
        <p:sp>
          <p:nvSpPr>
            <p:cNvPr id="35" name="左大括号 46"/>
            <p:cNvSpPr/>
            <p:nvPr/>
          </p:nvSpPr>
          <p:spPr bwMode="auto">
            <a:xfrm rot="5400000">
              <a:off x="5182602" y="2315913"/>
              <a:ext cx="186741" cy="256495"/>
            </a:xfrm>
            <a:prstGeom prst="leftBrace">
              <a:avLst>
                <a:gd name="adj1" fmla="val 8333"/>
                <a:gd name="adj2" fmla="val 54453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6" name="组合 48"/>
            <p:cNvGrpSpPr/>
            <p:nvPr/>
          </p:nvGrpSpPr>
          <p:grpSpPr>
            <a:xfrm>
              <a:off x="2366132" y="2571750"/>
              <a:ext cx="561324" cy="609600"/>
              <a:chOff x="2362200" y="2038350"/>
              <a:chExt cx="561324" cy="609600"/>
            </a:xfrm>
          </p:grpSpPr>
          <p:sp>
            <p:nvSpPr>
              <p:cNvPr id="37" name="矩形 15"/>
              <p:cNvSpPr/>
              <p:nvPr/>
            </p:nvSpPr>
            <p:spPr bwMode="auto">
              <a:xfrm>
                <a:off x="2362200" y="2038350"/>
                <a:ext cx="152400" cy="609600"/>
              </a:xfrm>
              <a:prstGeom prst="rect">
                <a:avLst/>
              </a:prstGeom>
              <a:solidFill>
                <a:srgbClr val="FF9900"/>
              </a:solidFill>
              <a:ln w="12700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矩形 16"/>
              <p:cNvSpPr/>
              <p:nvPr/>
            </p:nvSpPr>
            <p:spPr bwMode="auto">
              <a:xfrm>
                <a:off x="2566662" y="2038350"/>
                <a:ext cx="152400" cy="609600"/>
              </a:xfrm>
              <a:prstGeom prst="rect">
                <a:avLst/>
              </a:prstGeom>
              <a:solidFill>
                <a:srgbClr val="FF9900"/>
              </a:solidFill>
              <a:ln w="12700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矩形 17"/>
              <p:cNvSpPr/>
              <p:nvPr/>
            </p:nvSpPr>
            <p:spPr bwMode="auto">
              <a:xfrm>
                <a:off x="2771124" y="2038350"/>
                <a:ext cx="152400" cy="609600"/>
              </a:xfrm>
              <a:prstGeom prst="rect">
                <a:avLst/>
              </a:prstGeom>
              <a:solidFill>
                <a:srgbClr val="FF9900"/>
              </a:solidFill>
              <a:ln w="12700" cap="flat" cmpd="sng" algn="ctr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0" name="圆角矩形 49"/>
            <p:cNvSpPr/>
            <p:nvPr/>
          </p:nvSpPr>
          <p:spPr bwMode="auto">
            <a:xfrm>
              <a:off x="685651" y="3970525"/>
              <a:ext cx="2590800" cy="1905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ts val="1500"/>
                </a:lnSpc>
                <a:buClrTx/>
                <a:buSzTx/>
                <a:buFontTx/>
                <a:buNone/>
                <a:tabLst/>
              </a:pPr>
              <a:r>
                <a:rPr lang="en-US" altLang="zh-CN" sz="1600" b="1" dirty="0"/>
                <a:t>Train</a:t>
              </a:r>
              <a:r>
                <a:rPr lang="zh-CN" altLang="en-US" sz="1600" b="1" dirty="0"/>
                <a:t> </a:t>
              </a:r>
              <a:r>
                <a:rPr lang="en-US" altLang="zh-CN" sz="1600" b="1" dirty="0"/>
                <a:t>network</a:t>
              </a:r>
              <a:endParaRPr lang="zh-CN" altLang="en-US" sz="1600" b="1" dirty="0"/>
            </a:p>
          </p:txBody>
        </p:sp>
        <p:sp>
          <p:nvSpPr>
            <p:cNvPr id="41" name="等腰三角形 50"/>
            <p:cNvSpPr/>
            <p:nvPr/>
          </p:nvSpPr>
          <p:spPr bwMode="auto">
            <a:xfrm rot="5400000">
              <a:off x="2602897" y="4827775"/>
              <a:ext cx="1828800" cy="266700"/>
            </a:xfrm>
            <a:prstGeom prst="triangle">
              <a:avLst>
                <a:gd name="adj" fmla="val 55357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2" name="组合 63"/>
            <p:cNvGrpSpPr/>
            <p:nvPr/>
          </p:nvGrpSpPr>
          <p:grpSpPr>
            <a:xfrm>
              <a:off x="918332" y="4967723"/>
              <a:ext cx="1901068" cy="628650"/>
              <a:chOff x="3762375" y="2019300"/>
              <a:chExt cx="1901068" cy="628650"/>
            </a:xfrm>
          </p:grpSpPr>
          <p:grpSp>
            <p:nvGrpSpPr>
              <p:cNvPr id="43" name="组合 64"/>
              <p:cNvGrpSpPr/>
              <p:nvPr/>
            </p:nvGrpSpPr>
            <p:grpSpPr>
              <a:xfrm>
                <a:off x="3762375" y="2038350"/>
                <a:ext cx="781050" cy="609600"/>
                <a:chOff x="762000" y="3581400"/>
                <a:chExt cx="781050" cy="609600"/>
              </a:xfrm>
            </p:grpSpPr>
            <p:sp>
              <p:nvSpPr>
                <p:cNvPr id="48" name="矩形 70"/>
                <p:cNvSpPr/>
                <p:nvPr/>
              </p:nvSpPr>
              <p:spPr bwMode="auto">
                <a:xfrm>
                  <a:off x="76200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9" name="矩形 71"/>
                <p:cNvSpPr/>
                <p:nvPr/>
              </p:nvSpPr>
              <p:spPr bwMode="auto">
                <a:xfrm>
                  <a:off x="97155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0" name="矩形 72"/>
                <p:cNvSpPr/>
                <p:nvPr/>
              </p:nvSpPr>
              <p:spPr bwMode="auto">
                <a:xfrm>
                  <a:off x="118110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1" name="矩形 73"/>
                <p:cNvSpPr/>
                <p:nvPr/>
              </p:nvSpPr>
              <p:spPr bwMode="auto">
                <a:xfrm>
                  <a:off x="1390650" y="3581400"/>
                  <a:ext cx="152400" cy="609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4" name="组合 65"/>
              <p:cNvGrpSpPr/>
              <p:nvPr/>
            </p:nvGrpSpPr>
            <p:grpSpPr>
              <a:xfrm>
                <a:off x="5301493" y="2019300"/>
                <a:ext cx="361950" cy="609600"/>
                <a:chOff x="958093" y="3581400"/>
                <a:chExt cx="361950" cy="609600"/>
              </a:xfrm>
            </p:grpSpPr>
            <p:sp>
              <p:nvSpPr>
                <p:cNvPr id="46" name="矩形 67"/>
                <p:cNvSpPr/>
                <p:nvPr/>
              </p:nvSpPr>
              <p:spPr bwMode="auto">
                <a:xfrm>
                  <a:off x="958093" y="3581400"/>
                  <a:ext cx="152400" cy="609600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7" name="矩形 68"/>
                <p:cNvSpPr/>
                <p:nvPr/>
              </p:nvSpPr>
              <p:spPr bwMode="auto">
                <a:xfrm>
                  <a:off x="1167643" y="3581400"/>
                  <a:ext cx="152400" cy="609600"/>
                </a:xfrm>
                <a:prstGeom prst="rect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5" name="文本框 66"/>
              <p:cNvSpPr txBox="1"/>
              <p:nvPr/>
            </p:nvSpPr>
            <p:spPr>
              <a:xfrm>
                <a:off x="4766846" y="2193637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…</a:t>
                </a:r>
                <a:endParaRPr lang="zh-CN" altLang="en-US" sz="1400" dirty="0"/>
              </a:p>
            </p:txBody>
          </p:sp>
        </p:grpSp>
        <p:sp>
          <p:nvSpPr>
            <p:cNvPr id="52" name="圆角矩形 76"/>
            <p:cNvSpPr/>
            <p:nvPr/>
          </p:nvSpPr>
          <p:spPr bwMode="auto">
            <a:xfrm>
              <a:off x="816276" y="4923025"/>
              <a:ext cx="2222369" cy="715775"/>
            </a:xfrm>
            <a:prstGeom prst="roundRect">
              <a:avLst/>
            </a:prstGeom>
            <a:no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文本框 78"/>
            <p:cNvSpPr txBox="1"/>
            <p:nvPr/>
          </p:nvSpPr>
          <p:spPr>
            <a:xfrm>
              <a:off x="1166561" y="5638094"/>
              <a:ext cx="13949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/>
                <a:t>20k images, 5 classes</a:t>
              </a:r>
              <a:endParaRPr lang="zh-CN" altLang="en-US" sz="1100" dirty="0"/>
            </a:p>
          </p:txBody>
        </p:sp>
        <p:pic>
          <p:nvPicPr>
            <p:cNvPr id="54" name="图片 79"/>
            <p:cNvPicPr preferRelativeResize="0">
              <a:picLocks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320" y="4360627"/>
              <a:ext cx="360000" cy="360000"/>
            </a:xfrm>
            <a:prstGeom prst="rect">
              <a:avLst/>
            </a:prstGeom>
          </p:spPr>
        </p:pic>
        <p:pic>
          <p:nvPicPr>
            <p:cNvPr id="55" name="图片 80"/>
            <p:cNvPicPr preferRelativeResize="0"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7882" y="4461826"/>
              <a:ext cx="360000" cy="360000"/>
            </a:xfrm>
            <a:prstGeom prst="rect">
              <a:avLst/>
            </a:prstGeom>
          </p:spPr>
        </p:pic>
        <p:pic>
          <p:nvPicPr>
            <p:cNvPr id="56" name="图片 81"/>
            <p:cNvPicPr preferRelativeResize="0"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3632" y="4548870"/>
              <a:ext cx="360000" cy="360000"/>
            </a:xfrm>
            <a:prstGeom prst="rect">
              <a:avLst/>
            </a:prstGeom>
          </p:spPr>
        </p:pic>
        <p:sp>
          <p:nvSpPr>
            <p:cNvPr id="57" name="缺角矩形 82"/>
            <p:cNvSpPr/>
            <p:nvPr/>
          </p:nvSpPr>
          <p:spPr bwMode="auto">
            <a:xfrm>
              <a:off x="2642891" y="4622173"/>
              <a:ext cx="252709" cy="239375"/>
            </a:xfrm>
            <a:prstGeom prst="plaqu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文本框 83"/>
            <p:cNvSpPr txBox="1"/>
            <p:nvPr/>
          </p:nvSpPr>
          <p:spPr>
            <a:xfrm>
              <a:off x="1216254" y="4312145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/>
                <a:t>Training images</a:t>
              </a:r>
              <a:endParaRPr lang="zh-CN" altLang="en-US" sz="1050" dirty="0"/>
            </a:p>
          </p:txBody>
        </p:sp>
        <p:sp>
          <p:nvSpPr>
            <p:cNvPr id="59" name="文本框 84"/>
            <p:cNvSpPr txBox="1"/>
            <p:nvPr/>
          </p:nvSpPr>
          <p:spPr>
            <a:xfrm>
              <a:off x="2235186" y="4318845"/>
              <a:ext cx="1117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/>
                <a:t>Training options</a:t>
              </a:r>
              <a:endParaRPr lang="zh-CN" altLang="en-US" sz="1050" dirty="0"/>
            </a:p>
          </p:txBody>
        </p:sp>
        <p:sp>
          <p:nvSpPr>
            <p:cNvPr id="60" name="圆角矩形 85"/>
            <p:cNvSpPr/>
            <p:nvPr/>
          </p:nvSpPr>
          <p:spPr bwMode="auto">
            <a:xfrm>
              <a:off x="3684371" y="3985693"/>
              <a:ext cx="2590800" cy="1905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b="1" dirty="0"/>
                <a:t>Predict and assess 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zh-CN" sz="1600" b="1" dirty="0"/>
                <a:t>network accuracy</a:t>
              </a:r>
              <a:endParaRPr lang="zh-CN" altLang="en-US" sz="1600" b="1" dirty="0"/>
            </a:p>
          </p:txBody>
        </p:sp>
        <p:sp>
          <p:nvSpPr>
            <p:cNvPr id="61" name="等腰三角形 86"/>
            <p:cNvSpPr/>
            <p:nvPr/>
          </p:nvSpPr>
          <p:spPr bwMode="auto">
            <a:xfrm rot="5400000">
              <a:off x="5601617" y="4842943"/>
              <a:ext cx="1828800" cy="266700"/>
            </a:xfrm>
            <a:prstGeom prst="triangle">
              <a:avLst>
                <a:gd name="adj" fmla="val 55357"/>
              </a:avLst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2" name="图片 87"/>
            <p:cNvPicPr preferRelativeResize="0">
              <a:picLocks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27647" y="4558366"/>
              <a:ext cx="636352" cy="636352"/>
            </a:xfrm>
            <a:prstGeom prst="rect">
              <a:avLst/>
            </a:prstGeom>
          </p:spPr>
        </p:pic>
        <p:pic>
          <p:nvPicPr>
            <p:cNvPr id="63" name="图片 88"/>
            <p:cNvPicPr preferRelativeResize="0">
              <a:picLocks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32168" y="4648200"/>
              <a:ext cx="612000" cy="612000"/>
            </a:xfrm>
            <a:prstGeom prst="rect">
              <a:avLst/>
            </a:prstGeom>
          </p:spPr>
        </p:pic>
        <p:pic>
          <p:nvPicPr>
            <p:cNvPr id="64" name="图片 89"/>
            <p:cNvPicPr preferRelativeResize="0">
              <a:picLocks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6689" y="4724400"/>
              <a:ext cx="612000" cy="612000"/>
            </a:xfrm>
            <a:prstGeom prst="rect">
              <a:avLst/>
            </a:prstGeom>
          </p:spPr>
        </p:pic>
        <p:sp>
          <p:nvSpPr>
            <p:cNvPr id="65" name="文本框 90"/>
            <p:cNvSpPr txBox="1"/>
            <p:nvPr/>
          </p:nvSpPr>
          <p:spPr>
            <a:xfrm>
              <a:off x="4881045" y="4821826"/>
              <a:ext cx="11641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/>
                <a:t>Validation images</a:t>
              </a:r>
              <a:endParaRPr lang="zh-CN" altLang="en-US" sz="1050" dirty="0"/>
            </a:p>
          </p:txBody>
        </p:sp>
        <p:sp>
          <p:nvSpPr>
            <p:cNvPr id="66" name="圆角矩形 91"/>
            <p:cNvSpPr/>
            <p:nvPr/>
          </p:nvSpPr>
          <p:spPr bwMode="auto">
            <a:xfrm>
              <a:off x="4199417" y="5417453"/>
              <a:ext cx="1553049" cy="38415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Trained network</a:t>
              </a:r>
              <a:endPara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7" name="直接箭头连接符 95"/>
            <p:cNvCxnSpPr/>
            <p:nvPr/>
          </p:nvCxnSpPr>
          <p:spPr bwMode="auto">
            <a:xfrm>
              <a:off x="5404220" y="5055925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68" name="圆角矩形 96"/>
            <p:cNvSpPr/>
            <p:nvPr/>
          </p:nvSpPr>
          <p:spPr bwMode="auto">
            <a:xfrm>
              <a:off x="6703449" y="3974145"/>
              <a:ext cx="1911083" cy="1905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1500"/>
                </a:lnSpc>
              </a:pPr>
              <a:r>
                <a:rPr lang="en-US" altLang="zh-CN" sz="1600" b="1" dirty="0"/>
                <a:t>Classification  results</a:t>
              </a:r>
              <a:endParaRPr lang="zh-CN" altLang="en-US" sz="1600" b="1" dirty="0"/>
            </a:p>
          </p:txBody>
        </p:sp>
        <p:pic>
          <p:nvPicPr>
            <p:cNvPr id="69" name="图片 9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06023" y="4786748"/>
              <a:ext cx="504825" cy="504825"/>
            </a:xfrm>
            <a:prstGeom prst="rect">
              <a:avLst/>
            </a:prstGeom>
          </p:spPr>
        </p:pic>
        <p:cxnSp>
          <p:nvCxnSpPr>
            <p:cNvPr id="70" name="直接连接符 99"/>
            <p:cNvCxnSpPr/>
            <p:nvPr/>
          </p:nvCxnSpPr>
          <p:spPr bwMode="auto">
            <a:xfrm>
              <a:off x="7846817" y="4720627"/>
              <a:ext cx="685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直接连接符 101"/>
            <p:cNvCxnSpPr/>
            <p:nvPr/>
          </p:nvCxnSpPr>
          <p:spPr bwMode="auto">
            <a:xfrm>
              <a:off x="7852532" y="4724400"/>
              <a:ext cx="0" cy="9432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2" name="矩形 102"/>
            <p:cNvSpPr/>
            <p:nvPr/>
          </p:nvSpPr>
          <p:spPr bwMode="auto">
            <a:xfrm>
              <a:off x="7852532" y="4821826"/>
              <a:ext cx="609600" cy="870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矩形 103"/>
            <p:cNvSpPr/>
            <p:nvPr/>
          </p:nvSpPr>
          <p:spPr bwMode="auto">
            <a:xfrm>
              <a:off x="7852532" y="4974226"/>
              <a:ext cx="152400" cy="870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矩形 104"/>
            <p:cNvSpPr/>
            <p:nvPr/>
          </p:nvSpPr>
          <p:spPr bwMode="auto">
            <a:xfrm>
              <a:off x="7852532" y="5126626"/>
              <a:ext cx="76200" cy="870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矩形 105"/>
            <p:cNvSpPr/>
            <p:nvPr/>
          </p:nvSpPr>
          <p:spPr bwMode="auto">
            <a:xfrm>
              <a:off x="7852532" y="5279026"/>
              <a:ext cx="228600" cy="870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矩形 106"/>
            <p:cNvSpPr/>
            <p:nvPr/>
          </p:nvSpPr>
          <p:spPr bwMode="auto">
            <a:xfrm>
              <a:off x="7852532" y="5431426"/>
              <a:ext cx="45719" cy="8704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文本框 107"/>
            <p:cNvSpPr txBox="1"/>
            <p:nvPr/>
          </p:nvSpPr>
          <p:spPr>
            <a:xfrm>
              <a:off x="7430754" y="4728006"/>
              <a:ext cx="489236" cy="2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/>
                <a:t>Static</a:t>
              </a:r>
              <a:endParaRPr lang="zh-CN" altLang="en-US" sz="1050" dirty="0"/>
            </a:p>
          </p:txBody>
        </p:sp>
        <p:sp>
          <p:nvSpPr>
            <p:cNvPr id="78" name="文本框 108"/>
            <p:cNvSpPr txBox="1"/>
            <p:nvPr/>
          </p:nvSpPr>
          <p:spPr>
            <a:xfrm>
              <a:off x="7486860" y="4880405"/>
              <a:ext cx="437940" cy="2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/>
                <a:t>Clap</a:t>
              </a:r>
              <a:endParaRPr lang="zh-CN" altLang="en-US" sz="1050" dirty="0"/>
            </a:p>
          </p:txBody>
        </p:sp>
        <p:sp>
          <p:nvSpPr>
            <p:cNvPr id="79" name="文本框 109"/>
            <p:cNvSpPr txBox="1"/>
            <p:nvPr/>
          </p:nvSpPr>
          <p:spPr>
            <a:xfrm>
              <a:off x="7477242" y="5029200"/>
              <a:ext cx="447558" cy="2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/>
                <a:t>P</a:t>
              </a:r>
              <a:r>
                <a:rPr lang="en-US" altLang="zh-CN" sz="1050" dirty="0" smtClean="0"/>
                <a:t>ush</a:t>
              </a:r>
              <a:endParaRPr lang="zh-CN" altLang="en-US" sz="1050" dirty="0"/>
            </a:p>
          </p:txBody>
        </p:sp>
        <p:sp>
          <p:nvSpPr>
            <p:cNvPr id="80" name="文本框 110"/>
            <p:cNvSpPr txBox="1"/>
            <p:nvPr/>
          </p:nvSpPr>
          <p:spPr>
            <a:xfrm>
              <a:off x="7291293" y="5185205"/>
              <a:ext cx="625492" cy="2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 smtClean="0"/>
                <a:t>SweepL</a:t>
              </a:r>
              <a:endParaRPr lang="zh-CN" altLang="en-US" sz="1050" dirty="0"/>
            </a:p>
          </p:txBody>
        </p:sp>
        <p:sp>
          <p:nvSpPr>
            <p:cNvPr id="81" name="文本框 111"/>
            <p:cNvSpPr txBox="1"/>
            <p:nvPr/>
          </p:nvSpPr>
          <p:spPr>
            <a:xfrm>
              <a:off x="7291293" y="5337605"/>
              <a:ext cx="633507" cy="26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err="1"/>
                <a:t>S</a:t>
              </a:r>
              <a:r>
                <a:rPr lang="en-US" altLang="zh-CN" sz="1050" dirty="0" err="1" smtClean="0"/>
                <a:t>weepR</a:t>
              </a:r>
              <a:endParaRPr lang="zh-CN" altLang="en-US" sz="1050" dirty="0"/>
            </a:p>
          </p:txBody>
        </p:sp>
        <p:sp>
          <p:nvSpPr>
            <p:cNvPr id="82" name="矩形 112"/>
            <p:cNvSpPr/>
            <p:nvPr/>
          </p:nvSpPr>
          <p:spPr>
            <a:xfrm>
              <a:off x="4220707" y="6100181"/>
              <a:ext cx="15231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/>
                <a:t>Improve network</a:t>
              </a:r>
              <a:endParaRPr lang="zh-CN" altLang="en-US" sz="1400" b="1" dirty="0"/>
            </a:p>
          </p:txBody>
        </p:sp>
        <p:cxnSp>
          <p:nvCxnSpPr>
            <p:cNvPr id="83" name="肘形连接符 114"/>
            <p:cNvCxnSpPr>
              <a:stCxn id="68" idx="2"/>
              <a:endCxn id="82" idx="3"/>
            </p:cNvCxnSpPr>
            <p:nvPr/>
          </p:nvCxnSpPr>
          <p:spPr bwMode="auto">
            <a:xfrm rot="5400000">
              <a:off x="6513942" y="5109020"/>
              <a:ext cx="374925" cy="1915175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4" name="肘形连接符 116"/>
            <p:cNvCxnSpPr>
              <a:stCxn id="82" idx="1"/>
              <a:endCxn id="53" idx="2"/>
            </p:cNvCxnSpPr>
            <p:nvPr/>
          </p:nvCxnSpPr>
          <p:spPr bwMode="auto">
            <a:xfrm rot="10800000">
              <a:off x="1864029" y="5899704"/>
              <a:ext cx="2356679" cy="354366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5" name="肘形连接符 118"/>
            <p:cNvCxnSpPr>
              <a:stCxn id="16" idx="0"/>
              <a:endCxn id="40" idx="0"/>
            </p:cNvCxnSpPr>
            <p:nvPr/>
          </p:nvCxnSpPr>
          <p:spPr bwMode="auto">
            <a:xfrm flipH="1">
              <a:off x="1981051" y="2764969"/>
              <a:ext cx="4144735" cy="1205556"/>
            </a:xfrm>
            <a:prstGeom prst="bentConnector4">
              <a:avLst>
                <a:gd name="adj1" fmla="val -5515"/>
                <a:gd name="adj2" fmla="val 82113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916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75013</TotalTime>
  <Words>3486</Words>
  <Application>Microsoft Office PowerPoint</Application>
  <PresentationFormat>全屏显示(4:3)</PresentationFormat>
  <Paragraphs>943</Paragraphs>
  <Slides>30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MS Gothic</vt:lpstr>
      <vt:lpstr>宋体</vt:lpstr>
      <vt:lpstr>Arial</vt:lpstr>
      <vt:lpstr>Cambria Math</vt:lpstr>
      <vt:lpstr>Times New Roman</vt:lpstr>
      <vt:lpstr>Wingdings</vt:lpstr>
      <vt:lpstr>ACcord Submission Template</vt:lpstr>
      <vt:lpstr>Visio</vt:lpstr>
      <vt:lpstr>Wi-Fi sensing – Follow up</vt:lpstr>
      <vt:lpstr>Outline</vt:lpstr>
      <vt:lpstr>1. Introduction</vt:lpstr>
      <vt:lpstr>Outline</vt:lpstr>
      <vt:lpstr>2.1 Measurement configurations</vt:lpstr>
      <vt:lpstr>2.2 Evaluation platforms</vt:lpstr>
      <vt:lpstr>2.3 Evaluation procedure (CSI-based platform)</vt:lpstr>
      <vt:lpstr>2.3 Evaluation procedure (CW radar-based platform)</vt:lpstr>
      <vt:lpstr>2.4 Machine learning (Convolutional neural network)</vt:lpstr>
      <vt:lpstr>2.5 Measurement results (Static) (1/5)</vt:lpstr>
      <vt:lpstr>2.5 Measurement results (Clap) (2/5)</vt:lpstr>
      <vt:lpstr>2.5 Measurement results (Push) (3/5)</vt:lpstr>
      <vt:lpstr>2.5 Measurement results (Sweep left) (4/5)</vt:lpstr>
      <vt:lpstr>2.5 Measurement results (Sweep right) (5/5)</vt:lpstr>
      <vt:lpstr>2.6 Classification and evaluation results</vt:lpstr>
      <vt:lpstr>Outline</vt:lpstr>
      <vt:lpstr>3. Potential technology and standard impact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 Summary</vt:lpstr>
      <vt:lpstr>5. References</vt:lpstr>
      <vt:lpstr>Straw poll 1</vt:lpstr>
      <vt:lpstr>Straw poll 2</vt:lpstr>
      <vt:lpstr>Appendix I: Different types of radar</vt:lpstr>
      <vt:lpstr>Appendix II: Confusion matrix for CSI based scheme</vt:lpstr>
      <vt:lpstr>Appendix III: Confusion matrix for CW radar-based scheme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sensing – Follow up</dc:title>
  <cp:lastModifiedBy>Hanxiao (Tony, CT Lab)</cp:lastModifiedBy>
  <cp:revision>2</cp:revision>
  <cp:lastPrinted>1998-02-10T13:28:06Z</cp:lastPrinted>
  <dcterms:created xsi:type="dcterms:W3CDTF">2009-12-02T19:05:24Z</dcterms:created>
  <dcterms:modified xsi:type="dcterms:W3CDTF">2019-09-14T00:07:51Z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(3)XY+ies0ciqGzTvY292sApoFpURsAloUaUPU2vJDiC+RNwG+NGoFyC79KepgZduLPNTdTH8Dh
wAmsNqbIXynwh6T1gCP6K5Cesy2DPxp6RvFeCZfvRsbe3/Zt9R8Mq9RGqb4CkY0fGhg/PD4m
Yk/NblQH7012hYpJKzfMKBcRrAimBromSJqnPLsskwaXyitA34bxuBmZQkZY6Lt2taaBmLoy
apuXKqM+FsZQ+8iNgx</vt:lpwstr>
  </property>
  <property fmtid="{D5CDD505-2E9C-101B-9397-08002B2CF9AE}" pid="10" name="_2015_ms_pID_7253431">
    <vt:lpwstr>VsUXiHCeMsyyPGN8M84Rgs/Q0w7G2kW1a6J6F04iOxXS/4bw2Fh+a4
PcX8eNj+dWf214WwVqH9TnVYK2KhLaFMer10ihOpzHCanGubdgZsD05eLFtoIaxl2co4+sv9
1hePV/2gvQyK9pG6twheNbgGxMCrZO/LY87Akh6y5CDgb7MzIewavwmOpOsvo30IWzVWEhJn
nLy0oeRfz3rDNQXgQe6zFaaUIMcDoVUVDvGw</vt:lpwstr>
  </property>
  <property fmtid="{D5CDD505-2E9C-101B-9397-08002B2CF9AE}" pid="11" name="_2015_ms_pID_7253432">
    <vt:lpwstr>NiuiXgVgeZFTC6YLN5agPSs=</vt:lpwstr>
  </property>
  <property fmtid="{D5CDD505-2E9C-101B-9397-08002B2CF9AE}" pid="12" name="_readonly">
    <vt:lpwstr/>
  </property>
  <property fmtid="{D5CDD505-2E9C-101B-9397-08002B2CF9AE}" pid="13" name="_change">
    <vt:lpwstr/>
  </property>
  <property fmtid="{D5CDD505-2E9C-101B-9397-08002B2CF9AE}" pid="14" name="_full-control">
    <vt:lpwstr/>
  </property>
  <property fmtid="{D5CDD505-2E9C-101B-9397-08002B2CF9AE}" pid="15" name="sflag">
    <vt:lpwstr>1568332202</vt:lpwstr>
  </property>
</Properties>
</file>