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69" r:id="rId2"/>
    <p:sldId id="292" r:id="rId3"/>
    <p:sldId id="324" r:id="rId4"/>
    <p:sldId id="326" r:id="rId5"/>
    <p:sldId id="329" r:id="rId6"/>
    <p:sldId id="331" r:id="rId7"/>
    <p:sldId id="333" r:id="rId8"/>
    <p:sldId id="321" r:id="rId9"/>
    <p:sldId id="322" r:id="rId10"/>
    <p:sldId id="323" r:id="rId11"/>
    <p:sldId id="296" r:id="rId12"/>
    <p:sldId id="327" r:id="rId13"/>
    <p:sldId id="328" r:id="rId14"/>
    <p:sldId id="330" r:id="rId15"/>
    <p:sldId id="332" r:id="rId16"/>
    <p:sldId id="334" r:id="rId17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3" autoAdjust="0"/>
    <p:restoredTop sz="99548" autoAdjust="0"/>
  </p:normalViewPr>
  <p:slideViewPr>
    <p:cSldViewPr>
      <p:cViewPr varScale="1">
        <p:scale>
          <a:sx n="116" d="100"/>
          <a:sy n="116" d="100"/>
        </p:scale>
        <p:origin x="146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3822" y="102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doc.: IEEE 802.11-yy/0371r0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982232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5539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Sept 2019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Sept 2019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Sept 2019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5539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Sept 2019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5539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Sept 2019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5539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Sept 2019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Sept 2019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Sept 2019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Sept 2019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Sept 2019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Sept 2019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5539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Sept 2019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5" y="6475413"/>
            <a:ext cx="16484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802.11-19/1495r0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5539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Sept 2019</a:t>
            </a:r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95524" y="6475413"/>
            <a:ext cx="164840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Wook Bong Lee, Samsung</a:t>
            </a:r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dirty="0" smtClean="0"/>
              <a:t>Further Discussion on </a:t>
            </a:r>
            <a:br>
              <a:rPr lang="en-US" dirty="0" smtClean="0"/>
            </a:br>
            <a:r>
              <a:rPr lang="en-US" dirty="0" smtClean="0"/>
              <a:t>Feedback Overhead Reduction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</a:t>
            </a:r>
            <a:r>
              <a:rPr lang="en-US" sz="2000" smtClean="0"/>
              <a:t>:</a:t>
            </a:r>
            <a:r>
              <a:rPr lang="en-US" sz="2000" b="0" smtClean="0"/>
              <a:t> </a:t>
            </a:r>
            <a:r>
              <a:rPr lang="en-US" sz="2000" b="0" smtClean="0"/>
              <a:t>2019-09-09</a:t>
            </a:r>
            <a:endParaRPr lang="en-US" sz="2000" b="0" dirty="0" smtClean="0"/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2098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1758711"/>
              </p:ext>
            </p:extLst>
          </p:nvPr>
        </p:nvGraphicFramePr>
        <p:xfrm>
          <a:off x="522288" y="2751138"/>
          <a:ext cx="8081962" cy="3754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3" name="Document" r:id="rId5" imgW="9526421" imgH="4421512" progId="Word.Document.8">
                  <p:embed/>
                </p:oleObj>
              </mc:Choice>
              <mc:Fallback>
                <p:oleObj name="Document" r:id="rId5" imgW="9526421" imgH="4421512" progId="Word.Document.8">
                  <p:embed/>
                  <p:pic>
                    <p:nvPicPr>
                      <p:cNvPr id="0" name="Picture 18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288" y="2751138"/>
                        <a:ext cx="8081962" cy="37544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support to have an overhead </a:t>
            </a:r>
            <a:r>
              <a:rPr lang="en-US" dirty="0"/>
              <a:t>reduction scheme </a:t>
            </a:r>
            <a:r>
              <a:rPr lang="en-US" dirty="0" smtClean="0"/>
              <a:t>for explicit feedback in 11be?</a:t>
            </a:r>
          </a:p>
          <a:p>
            <a:pPr lvl="1"/>
            <a:r>
              <a:rPr lang="en-US" dirty="0" smtClean="0"/>
              <a:t>Focusing </a:t>
            </a:r>
            <a:r>
              <a:rPr lang="en-US" dirty="0"/>
              <a:t>on MU-MIMO feedback with number of </a:t>
            </a:r>
            <a:r>
              <a:rPr lang="en-US" dirty="0" smtClean="0"/>
              <a:t>columns/streams (</a:t>
            </a:r>
            <a:r>
              <a:rPr lang="en-US" dirty="0" err="1" smtClean="0"/>
              <a:t>Nc</a:t>
            </a:r>
            <a:r>
              <a:rPr lang="en-US" dirty="0"/>
              <a:t>) </a:t>
            </a:r>
            <a:r>
              <a:rPr lang="en-US" dirty="0" smtClean="0"/>
              <a:t>1-4 and number of rows/antennas (</a:t>
            </a:r>
            <a:r>
              <a:rPr lang="en-US" dirty="0" err="1" smtClean="0"/>
              <a:t>Nr</a:t>
            </a:r>
            <a:r>
              <a:rPr lang="en-US" dirty="0" smtClean="0"/>
              <a:t>) 9-16.</a:t>
            </a:r>
          </a:p>
          <a:p>
            <a:pPr lvl="1"/>
            <a:r>
              <a:rPr lang="en-US" dirty="0" smtClean="0"/>
              <a:t>Other cases, TBD.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1240392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[1] </a:t>
            </a:r>
            <a:r>
              <a:rPr lang="en-US" dirty="0"/>
              <a:t>11-18/1575r0, “Further study on potential </a:t>
            </a:r>
            <a:r>
              <a:rPr lang="en-US" dirty="0" smtClean="0"/>
              <a:t>features”</a:t>
            </a:r>
          </a:p>
          <a:p>
            <a:pPr marL="0" indent="0">
              <a:buNone/>
            </a:pPr>
            <a:r>
              <a:rPr lang="en-US" dirty="0" smtClean="0"/>
              <a:t>[2] </a:t>
            </a:r>
            <a:r>
              <a:rPr lang="en-US" dirty="0"/>
              <a:t>11-19/1018r1, “Feedback Overhead Reduction</a:t>
            </a:r>
            <a:r>
              <a:rPr lang="en-US" dirty="0" smtClean="0"/>
              <a:t>”</a:t>
            </a:r>
          </a:p>
          <a:p>
            <a:pPr marL="0" indent="0">
              <a:buNone/>
            </a:pPr>
            <a:r>
              <a:rPr lang="en-US" dirty="0" smtClean="0"/>
              <a:t>[3] 11-19/0719r1, “</a:t>
            </a:r>
            <a:r>
              <a:rPr lang="en-US" dirty="0" err="1" smtClean="0"/>
              <a:t>TGbe</a:t>
            </a:r>
            <a:r>
              <a:rPr lang="en-US" dirty="0" smtClean="0"/>
              <a:t> channel model document”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Sept 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Wook Bong Lee, Samsung</a:t>
            </a:r>
          </a:p>
        </p:txBody>
      </p:sp>
    </p:spTree>
    <p:extLst>
      <p:ext uri="{BB962C8B-B14F-4D97-AF65-F5344CB8AC3E}">
        <p14:creationId xmlns:p14="http://schemas.microsoft.com/office/powerpoint/2010/main" val="9012621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Dimension Reduction Scheme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 smtClean="0"/>
              <a:t>Wideband/sub band beamforming feedback combined with subcarrier beamforming feedback with reduced dimension</a:t>
            </a:r>
          </a:p>
          <a:p>
            <a:pPr lvl="1"/>
            <a:r>
              <a:rPr lang="en-US" dirty="0"/>
              <a:t>Wideband/sub band beamforming </a:t>
            </a:r>
            <a:r>
              <a:rPr lang="en-US" dirty="0" smtClean="0"/>
              <a:t>matrix could has dimension </a:t>
            </a:r>
            <a:r>
              <a:rPr lang="en-GB" dirty="0"/>
              <a:t>N</a:t>
            </a:r>
            <a:r>
              <a:rPr lang="en-GB" baseline="-25000" dirty="0"/>
              <a:t>TX</a:t>
            </a:r>
            <a:r>
              <a:rPr lang="en-GB" dirty="0"/>
              <a:t> </a:t>
            </a:r>
            <a:r>
              <a:rPr lang="en-GB" dirty="0" smtClean="0"/>
              <a:t>× </a:t>
            </a:r>
            <a:r>
              <a:rPr lang="en-GB" dirty="0"/>
              <a:t>K where N</a:t>
            </a:r>
            <a:r>
              <a:rPr lang="en-GB" baseline="-25000" dirty="0"/>
              <a:t>TX</a:t>
            </a:r>
            <a:r>
              <a:rPr lang="en-GB" dirty="0"/>
              <a:t> is Number of transmit antennas and K is design parameter for dimension </a:t>
            </a:r>
            <a:r>
              <a:rPr lang="en-GB" dirty="0" smtClean="0"/>
              <a:t>reduction. This is to project the space of channel H to its K dimensional principal subspace. </a:t>
            </a:r>
          </a:p>
          <a:p>
            <a:pPr lvl="1"/>
            <a:r>
              <a:rPr lang="en-GB" dirty="0" smtClean="0"/>
              <a:t>Subcarrier beamforming feedback will have reduced dimension N</a:t>
            </a:r>
            <a:r>
              <a:rPr lang="en-GB" baseline="-25000" dirty="0" smtClean="0"/>
              <a:t>RX</a:t>
            </a:r>
            <a:r>
              <a:rPr lang="en-GB" dirty="0"/>
              <a:t> ×</a:t>
            </a:r>
            <a:r>
              <a:rPr lang="en-GB" dirty="0" smtClean="0"/>
              <a:t> K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July 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Wook Bong Lee, Samsung</a:t>
            </a:r>
          </a:p>
        </p:txBody>
      </p:sp>
      <p:grpSp>
        <p:nvGrpSpPr>
          <p:cNvPr id="53" name="Group 52"/>
          <p:cNvGrpSpPr/>
          <p:nvPr/>
        </p:nvGrpSpPr>
        <p:grpSpPr>
          <a:xfrm>
            <a:off x="1828800" y="4724400"/>
            <a:ext cx="5715000" cy="1447800"/>
            <a:chOff x="1752600" y="4876800"/>
            <a:chExt cx="5715000" cy="1447800"/>
          </a:xfrm>
        </p:grpSpPr>
        <p:sp>
          <p:nvSpPr>
            <p:cNvPr id="9" name="Round Same Side Corner Rectangle 8"/>
            <p:cNvSpPr/>
            <p:nvPr/>
          </p:nvSpPr>
          <p:spPr bwMode="auto">
            <a:xfrm>
              <a:off x="1905000" y="5334000"/>
              <a:ext cx="5562600" cy="228600"/>
            </a:xfrm>
            <a:prstGeom prst="round2Same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11" name="Straight Arrow Connector 10"/>
            <p:cNvCxnSpPr/>
            <p:nvPr/>
          </p:nvCxnSpPr>
          <p:spPr bwMode="auto">
            <a:xfrm flipV="1">
              <a:off x="2032686" y="5334000"/>
              <a:ext cx="0" cy="2286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12" name="Straight Arrow Connector 11"/>
            <p:cNvCxnSpPr/>
            <p:nvPr/>
          </p:nvCxnSpPr>
          <p:spPr bwMode="auto">
            <a:xfrm flipV="1">
              <a:off x="2185086" y="5334000"/>
              <a:ext cx="0" cy="2286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13" name="Straight Arrow Connector 12"/>
            <p:cNvCxnSpPr/>
            <p:nvPr/>
          </p:nvCxnSpPr>
          <p:spPr bwMode="auto">
            <a:xfrm flipV="1">
              <a:off x="2337486" y="5334000"/>
              <a:ext cx="0" cy="2286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14" name="Straight Arrow Connector 13"/>
            <p:cNvCxnSpPr/>
            <p:nvPr/>
          </p:nvCxnSpPr>
          <p:spPr bwMode="auto">
            <a:xfrm flipV="1">
              <a:off x="2489886" y="5334000"/>
              <a:ext cx="0" cy="2286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15" name="Straight Arrow Connector 14"/>
            <p:cNvCxnSpPr/>
            <p:nvPr/>
          </p:nvCxnSpPr>
          <p:spPr bwMode="auto">
            <a:xfrm flipV="1">
              <a:off x="2642286" y="5334000"/>
              <a:ext cx="0" cy="2286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16" name="Straight Arrow Connector 15"/>
            <p:cNvCxnSpPr/>
            <p:nvPr/>
          </p:nvCxnSpPr>
          <p:spPr bwMode="auto">
            <a:xfrm flipV="1">
              <a:off x="2794686" y="5334000"/>
              <a:ext cx="0" cy="2286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17" name="Straight Arrow Connector 16"/>
            <p:cNvCxnSpPr/>
            <p:nvPr/>
          </p:nvCxnSpPr>
          <p:spPr bwMode="auto">
            <a:xfrm flipV="1">
              <a:off x="2947086" y="5334000"/>
              <a:ext cx="0" cy="2286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18" name="Straight Arrow Connector 17"/>
            <p:cNvCxnSpPr/>
            <p:nvPr/>
          </p:nvCxnSpPr>
          <p:spPr bwMode="auto">
            <a:xfrm flipV="1">
              <a:off x="3099486" y="5334000"/>
              <a:ext cx="0" cy="2286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19" name="Straight Arrow Connector 18"/>
            <p:cNvCxnSpPr/>
            <p:nvPr/>
          </p:nvCxnSpPr>
          <p:spPr bwMode="auto">
            <a:xfrm flipV="1">
              <a:off x="3251886" y="5334000"/>
              <a:ext cx="0" cy="2286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20" name="Straight Arrow Connector 19"/>
            <p:cNvCxnSpPr/>
            <p:nvPr/>
          </p:nvCxnSpPr>
          <p:spPr bwMode="auto">
            <a:xfrm flipV="1">
              <a:off x="3404286" y="5334000"/>
              <a:ext cx="0" cy="2286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21" name="Straight Arrow Connector 20"/>
            <p:cNvCxnSpPr/>
            <p:nvPr/>
          </p:nvCxnSpPr>
          <p:spPr bwMode="auto">
            <a:xfrm flipV="1">
              <a:off x="3556686" y="5334000"/>
              <a:ext cx="0" cy="2286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22" name="Straight Arrow Connector 21"/>
            <p:cNvCxnSpPr/>
            <p:nvPr/>
          </p:nvCxnSpPr>
          <p:spPr bwMode="auto">
            <a:xfrm flipV="1">
              <a:off x="3709086" y="5334000"/>
              <a:ext cx="0" cy="2286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23" name="Straight Arrow Connector 22"/>
            <p:cNvCxnSpPr/>
            <p:nvPr/>
          </p:nvCxnSpPr>
          <p:spPr bwMode="auto">
            <a:xfrm flipV="1">
              <a:off x="3861486" y="5334000"/>
              <a:ext cx="0" cy="2286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24" name="Straight Arrow Connector 23"/>
            <p:cNvCxnSpPr/>
            <p:nvPr/>
          </p:nvCxnSpPr>
          <p:spPr bwMode="auto">
            <a:xfrm flipV="1">
              <a:off x="4013886" y="5334000"/>
              <a:ext cx="0" cy="2286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25" name="Straight Arrow Connector 24"/>
            <p:cNvCxnSpPr/>
            <p:nvPr/>
          </p:nvCxnSpPr>
          <p:spPr bwMode="auto">
            <a:xfrm flipV="1">
              <a:off x="4166286" y="5334000"/>
              <a:ext cx="0" cy="2286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26" name="Straight Arrow Connector 25"/>
            <p:cNvCxnSpPr/>
            <p:nvPr/>
          </p:nvCxnSpPr>
          <p:spPr bwMode="auto">
            <a:xfrm flipV="1">
              <a:off x="4318686" y="5334000"/>
              <a:ext cx="0" cy="2286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27" name="Straight Arrow Connector 26"/>
            <p:cNvCxnSpPr/>
            <p:nvPr/>
          </p:nvCxnSpPr>
          <p:spPr bwMode="auto">
            <a:xfrm flipV="1">
              <a:off x="4471086" y="5334000"/>
              <a:ext cx="0" cy="2286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28" name="Straight Arrow Connector 27"/>
            <p:cNvCxnSpPr/>
            <p:nvPr/>
          </p:nvCxnSpPr>
          <p:spPr bwMode="auto">
            <a:xfrm flipV="1">
              <a:off x="4623486" y="5334000"/>
              <a:ext cx="0" cy="2286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29" name="Straight Arrow Connector 28"/>
            <p:cNvCxnSpPr/>
            <p:nvPr/>
          </p:nvCxnSpPr>
          <p:spPr bwMode="auto">
            <a:xfrm flipV="1">
              <a:off x="4775886" y="5334000"/>
              <a:ext cx="0" cy="2286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30" name="Straight Arrow Connector 29"/>
            <p:cNvCxnSpPr/>
            <p:nvPr/>
          </p:nvCxnSpPr>
          <p:spPr bwMode="auto">
            <a:xfrm flipV="1">
              <a:off x="4928286" y="5334000"/>
              <a:ext cx="0" cy="2286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31" name="Straight Arrow Connector 30"/>
            <p:cNvCxnSpPr/>
            <p:nvPr/>
          </p:nvCxnSpPr>
          <p:spPr bwMode="auto">
            <a:xfrm flipV="1">
              <a:off x="5080686" y="5334000"/>
              <a:ext cx="0" cy="2286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32" name="Straight Arrow Connector 31"/>
            <p:cNvCxnSpPr/>
            <p:nvPr/>
          </p:nvCxnSpPr>
          <p:spPr bwMode="auto">
            <a:xfrm flipV="1">
              <a:off x="5233086" y="5334000"/>
              <a:ext cx="0" cy="2286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33" name="Straight Arrow Connector 32"/>
            <p:cNvCxnSpPr/>
            <p:nvPr/>
          </p:nvCxnSpPr>
          <p:spPr bwMode="auto">
            <a:xfrm flipV="1">
              <a:off x="5385486" y="5334000"/>
              <a:ext cx="0" cy="2286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34" name="Straight Arrow Connector 33"/>
            <p:cNvCxnSpPr/>
            <p:nvPr/>
          </p:nvCxnSpPr>
          <p:spPr bwMode="auto">
            <a:xfrm flipV="1">
              <a:off x="5537886" y="5334000"/>
              <a:ext cx="0" cy="2286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35" name="Straight Arrow Connector 34"/>
            <p:cNvCxnSpPr/>
            <p:nvPr/>
          </p:nvCxnSpPr>
          <p:spPr bwMode="auto">
            <a:xfrm flipV="1">
              <a:off x="5690286" y="5334000"/>
              <a:ext cx="0" cy="2286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36" name="Straight Arrow Connector 35"/>
            <p:cNvCxnSpPr/>
            <p:nvPr/>
          </p:nvCxnSpPr>
          <p:spPr bwMode="auto">
            <a:xfrm flipV="1">
              <a:off x="5842686" y="5334000"/>
              <a:ext cx="0" cy="2286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37" name="Straight Arrow Connector 36"/>
            <p:cNvCxnSpPr/>
            <p:nvPr/>
          </p:nvCxnSpPr>
          <p:spPr bwMode="auto">
            <a:xfrm flipV="1">
              <a:off x="5995086" y="5334000"/>
              <a:ext cx="0" cy="2286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38" name="Straight Arrow Connector 37"/>
            <p:cNvCxnSpPr/>
            <p:nvPr/>
          </p:nvCxnSpPr>
          <p:spPr bwMode="auto">
            <a:xfrm flipV="1">
              <a:off x="6147486" y="5334000"/>
              <a:ext cx="0" cy="2286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39" name="Straight Arrow Connector 38"/>
            <p:cNvCxnSpPr/>
            <p:nvPr/>
          </p:nvCxnSpPr>
          <p:spPr bwMode="auto">
            <a:xfrm flipV="1">
              <a:off x="6299886" y="5334000"/>
              <a:ext cx="0" cy="2286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40" name="Straight Arrow Connector 39"/>
            <p:cNvCxnSpPr/>
            <p:nvPr/>
          </p:nvCxnSpPr>
          <p:spPr bwMode="auto">
            <a:xfrm flipV="1">
              <a:off x="6452286" y="5334000"/>
              <a:ext cx="0" cy="2286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41" name="Straight Arrow Connector 40"/>
            <p:cNvCxnSpPr/>
            <p:nvPr/>
          </p:nvCxnSpPr>
          <p:spPr bwMode="auto">
            <a:xfrm flipV="1">
              <a:off x="6604686" y="5334000"/>
              <a:ext cx="0" cy="2286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42" name="Straight Arrow Connector 41"/>
            <p:cNvCxnSpPr/>
            <p:nvPr/>
          </p:nvCxnSpPr>
          <p:spPr bwMode="auto">
            <a:xfrm flipV="1">
              <a:off x="6757086" y="5334000"/>
              <a:ext cx="0" cy="2286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43" name="Straight Arrow Connector 42"/>
            <p:cNvCxnSpPr/>
            <p:nvPr/>
          </p:nvCxnSpPr>
          <p:spPr bwMode="auto">
            <a:xfrm flipV="1">
              <a:off x="6909486" y="5334000"/>
              <a:ext cx="0" cy="2286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44" name="Straight Arrow Connector 43"/>
            <p:cNvCxnSpPr/>
            <p:nvPr/>
          </p:nvCxnSpPr>
          <p:spPr bwMode="auto">
            <a:xfrm flipV="1">
              <a:off x="7061886" y="5334000"/>
              <a:ext cx="0" cy="2286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45" name="Straight Arrow Connector 44"/>
            <p:cNvCxnSpPr/>
            <p:nvPr/>
          </p:nvCxnSpPr>
          <p:spPr bwMode="auto">
            <a:xfrm flipV="1">
              <a:off x="7214286" y="5334000"/>
              <a:ext cx="0" cy="2286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46" name="Straight Arrow Connector 45"/>
            <p:cNvCxnSpPr/>
            <p:nvPr/>
          </p:nvCxnSpPr>
          <p:spPr bwMode="auto">
            <a:xfrm flipV="1">
              <a:off x="7366686" y="5334000"/>
              <a:ext cx="0" cy="2286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48" name="Left Brace 47"/>
            <p:cNvSpPr/>
            <p:nvPr/>
          </p:nvSpPr>
          <p:spPr bwMode="auto">
            <a:xfrm rot="5400000">
              <a:off x="4610100" y="2400300"/>
              <a:ext cx="152400" cy="5562600"/>
            </a:xfrm>
            <a:prstGeom prst="leftBrace">
              <a:avLst/>
            </a:prstGeom>
            <a:solidFill>
              <a:schemeClr val="bg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9" name="TextBox 48"/>
                <p:cNvSpPr txBox="1"/>
                <p:nvPr/>
              </p:nvSpPr>
              <p:spPr>
                <a:xfrm>
                  <a:off x="2819400" y="4876800"/>
                  <a:ext cx="3844322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Feedback Wideband beamforming matrix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>
                              <a:latin typeface="Cambria Math" panose="02040503050406030204" pitchFamily="18" charset="0"/>
                            </a:rPr>
                            <m:t>𝐕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WB</m:t>
                          </m:r>
                        </m:sub>
                      </m:sSub>
                    </m:oMath>
                  </a14:m>
                  <a:r>
                    <a:rPr lang="en-US" dirty="0" smtClean="0"/>
                    <a:t> of </a:t>
                  </a:r>
                  <a:r>
                    <a:rPr lang="en-GB" dirty="0"/>
                    <a:t>N</a:t>
                  </a:r>
                  <a:r>
                    <a:rPr lang="en-GB" baseline="-25000" dirty="0"/>
                    <a:t>TX</a:t>
                  </a:r>
                  <a:r>
                    <a:rPr lang="en-GB" dirty="0"/>
                    <a:t> × K </a:t>
                  </a:r>
                  <a:endParaRPr lang="en-US" dirty="0"/>
                </a:p>
              </p:txBody>
            </p:sp>
          </mc:Choice>
          <mc:Fallback xmlns="">
            <p:sp>
              <p:nvSpPr>
                <p:cNvPr id="49" name="TextBox 4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819400" y="4876800"/>
                  <a:ext cx="3844322" cy="276999"/>
                </a:xfrm>
                <a:prstGeom prst="rect">
                  <a:avLst/>
                </a:prstGeom>
                <a:blipFill rotWithShape="0">
                  <a:blip r:embed="rId2"/>
                  <a:stretch>
                    <a:fillRect t="-2222" b="-1777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0" name="TextBox 49"/>
                <p:cNvSpPr txBox="1"/>
                <p:nvPr/>
              </p:nvSpPr>
              <p:spPr>
                <a:xfrm>
                  <a:off x="1752600" y="5862935"/>
                  <a:ext cx="3070969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For each sub carrier/group of subcarriers, </a:t>
                  </a:r>
                </a:p>
                <a:p>
                  <a:r>
                    <a:rPr lang="en-US" dirty="0"/>
                    <a:t>f</a:t>
                  </a:r>
                  <a:r>
                    <a:rPr lang="en-US" dirty="0" smtClean="0"/>
                    <a:t>eedback beamforming matrix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>
                              <a:latin typeface="Cambria Math" panose="02040503050406030204" pitchFamily="18" charset="0"/>
                            </a:rPr>
                            <m:t>𝐕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sc</m:t>
                          </m:r>
                        </m:sub>
                      </m:sSub>
                    </m:oMath>
                  </a14:m>
                  <a:r>
                    <a:rPr lang="en-US" dirty="0" smtClean="0"/>
                    <a:t> of  </a:t>
                  </a:r>
                  <a:r>
                    <a:rPr lang="en-GB" dirty="0" smtClean="0"/>
                    <a:t>N</a:t>
                  </a:r>
                  <a:r>
                    <a:rPr lang="en-GB" baseline="-25000" dirty="0" smtClean="0"/>
                    <a:t>RX</a:t>
                  </a:r>
                  <a:r>
                    <a:rPr lang="en-GB" dirty="0" smtClean="0"/>
                    <a:t> </a:t>
                  </a:r>
                  <a:r>
                    <a:rPr lang="en-GB" dirty="0"/>
                    <a:t>× K</a:t>
                  </a:r>
                </a:p>
              </p:txBody>
            </p:sp>
          </mc:Choice>
          <mc:Fallback xmlns="">
            <p:sp>
              <p:nvSpPr>
                <p:cNvPr id="50" name="TextBox 4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752600" y="5862935"/>
                  <a:ext cx="3070969" cy="461665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 t="-1316" b="-921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52" name="Straight Arrow Connector 51"/>
            <p:cNvCxnSpPr/>
            <p:nvPr/>
          </p:nvCxnSpPr>
          <p:spPr bwMode="auto">
            <a:xfrm flipV="1">
              <a:off x="3015996" y="5562600"/>
              <a:ext cx="368808" cy="381000"/>
            </a:xfrm>
            <a:prstGeom prst="straightConnector1">
              <a:avLst/>
            </a:prstGeom>
            <a:solidFill>
              <a:schemeClr val="accent1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5323406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Implementation of DR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77500" lnSpcReduction="20000"/>
              </a:bodyPr>
              <a:lstStyle/>
              <a:p>
                <a:r>
                  <a:rPr lang="en-US" dirty="0" smtClean="0"/>
                  <a:t>Note that how to obtain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>
                            <a:latin typeface="Cambria Math" panose="02040503050406030204" pitchFamily="18" charset="0"/>
                          </a:rPr>
                          <m:t>𝐕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WB</m:t>
                        </m:r>
                      </m:sub>
                    </m:sSub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>
                            <a:latin typeface="Cambria Math" panose="02040503050406030204" pitchFamily="18" charset="0"/>
                          </a:rPr>
                          <m:t>𝐕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b="0">
                            <a:latin typeface="Cambria Math" panose="02040503050406030204" pitchFamily="18" charset="0"/>
                          </a:rPr>
                          <m:t>sc</m:t>
                        </m:r>
                      </m:sub>
                    </m:sSub>
                  </m:oMath>
                </a14:m>
                <a:r>
                  <a:rPr lang="en-US" dirty="0" smtClean="0"/>
                  <a:t> can be implementation specific</a:t>
                </a:r>
              </a:p>
              <a:p>
                <a:r>
                  <a:rPr lang="en-US" dirty="0" smtClean="0"/>
                  <a:t>Following method is one exemplary implementation 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>
                            <a:latin typeface="Cambria Math" panose="02040503050406030204" pitchFamily="18" charset="0"/>
                          </a:rPr>
                          <m:t>𝐕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WB</m:t>
                        </m:r>
                      </m:sub>
                    </m:sSub>
                  </m:oMath>
                </a14:m>
                <a:r>
                  <a:rPr lang="en-US" dirty="0" smtClean="0"/>
                  <a:t>: </a:t>
                </a:r>
              </a:p>
              <a:p>
                <a:pPr lvl="2"/>
                <a:r>
                  <a:rPr lang="en-US" dirty="0" smtClean="0"/>
                  <a:t>Obtain wideband/</a:t>
                </a:r>
                <a:r>
                  <a:rPr lang="en-US" dirty="0" err="1" smtClean="0"/>
                  <a:t>subband</a:t>
                </a:r>
                <a:r>
                  <a:rPr lang="en-US" dirty="0" smtClean="0"/>
                  <a:t> covariance matrix by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Cov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den>
                    </m:f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H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𝐻</m:t>
                            </m:r>
                          </m:sup>
                        </m:sSup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</m:nary>
                  </m:oMath>
                </a14:m>
                <a:endParaRPr lang="en-US" dirty="0" smtClean="0"/>
              </a:p>
              <a:p>
                <a:pPr lvl="2"/>
                <a:r>
                  <a:rPr lang="en-US" dirty="0" smtClean="0"/>
                  <a:t>Perform SVD of </a:t>
                </a:r>
                <a:r>
                  <a:rPr lang="en-US" dirty="0" err="1" smtClean="0"/>
                  <a:t>Cov</a:t>
                </a:r>
                <a:r>
                  <a:rPr lang="en-US" dirty="0" smtClean="0"/>
                  <a:t> to find K right singular vectors</a:t>
                </a:r>
              </a:p>
              <a:p>
                <a:pPr lvl="2"/>
                <a:r>
                  <a:rPr lang="en-US" dirty="0" smtClean="0"/>
                  <a:t>Quantize K right singular vectors to make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>
                            <a:latin typeface="Cambria Math" panose="02040503050406030204" pitchFamily="18" charset="0"/>
                          </a:rPr>
                          <m:t>𝐕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WB</m:t>
                        </m:r>
                      </m:sub>
                    </m:sSub>
                  </m:oMath>
                </a14:m>
                <a:r>
                  <a:rPr lang="en-US" dirty="0" smtClean="0"/>
                  <a:t> using compressed beamforming method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>
                            <a:latin typeface="Cambria Math" panose="02040503050406030204" pitchFamily="18" charset="0"/>
                          </a:rPr>
                          <m:t>𝐕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sc</m:t>
                        </m:r>
                      </m:sub>
                    </m:sSub>
                  </m:oMath>
                </a14:m>
                <a:r>
                  <a:rPr lang="en-US" dirty="0" smtClean="0"/>
                  <a:t>:</a:t>
                </a:r>
              </a:p>
              <a:p>
                <a:pPr lvl="2"/>
                <a:r>
                  <a:rPr lang="en-US" dirty="0" smtClean="0"/>
                  <a:t>Multiplying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>
                            <a:latin typeface="Cambria Math" panose="02040503050406030204" pitchFamily="18" charset="0"/>
                          </a:rPr>
                          <m:t>𝐕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WB</m:t>
                        </m:r>
                      </m:sub>
                    </m:sSub>
                  </m:oMath>
                </a14:m>
                <a:r>
                  <a:rPr lang="en-US" dirty="0" smtClean="0"/>
                  <a:t> with k-</a:t>
                </a:r>
                <a:r>
                  <a:rPr lang="en-US" dirty="0" err="1" smtClean="0"/>
                  <a:t>th</a:t>
                </a:r>
                <a:r>
                  <a:rPr lang="en-US" dirty="0" smtClean="0"/>
                  <a:t> subcarrier channel matrix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>
                            <a:latin typeface="Cambria Math" panose="02040503050406030204" pitchFamily="18" charset="0"/>
                          </a:rPr>
                          <m:t>𝐇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dirty="0" smtClean="0"/>
                  <a:t>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1">
                                <a:latin typeface="Cambria Math" panose="02040503050406030204" pitchFamily="18" charset="0"/>
                              </a:rPr>
                              <m:t>𝐇</m:t>
                            </m:r>
                          </m:e>
                        </m:acc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>
                            <a:latin typeface="Cambria Math" panose="02040503050406030204" pitchFamily="18" charset="0"/>
                          </a:rPr>
                          <m:t>𝐇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>
                            <a:latin typeface="Cambria Math" panose="02040503050406030204" pitchFamily="18" charset="0"/>
                          </a:rPr>
                          <m:t>𝐕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WB</m:t>
                        </m:r>
                      </m:sub>
                    </m:sSub>
                  </m:oMath>
                </a14:m>
                <a:endParaRPr lang="en-US" dirty="0" smtClean="0"/>
              </a:p>
              <a:p>
                <a:pPr lvl="2"/>
                <a:r>
                  <a:rPr lang="en-US" dirty="0" smtClean="0"/>
                  <a:t>Perform SVD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1">
                                <a:latin typeface="Cambria Math" panose="02040503050406030204" pitchFamily="18" charset="0"/>
                              </a:rPr>
                              <m:t>𝐇</m:t>
                            </m:r>
                          </m:e>
                        </m:acc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dirty="0" smtClean="0"/>
                  <a:t>to find </a:t>
                </a:r>
                <a:r>
                  <a:rPr lang="en-US" dirty="0" err="1" smtClean="0"/>
                  <a:t>Nc</a:t>
                </a:r>
                <a:r>
                  <a:rPr lang="en-US" dirty="0" smtClean="0"/>
                  <a:t> right singular vectors</a:t>
                </a:r>
              </a:p>
              <a:p>
                <a:pPr lvl="2"/>
                <a:r>
                  <a:rPr lang="en-US" dirty="0" smtClean="0"/>
                  <a:t>Quantize </a:t>
                </a:r>
                <a:r>
                  <a:rPr lang="en-US" dirty="0" err="1" smtClean="0"/>
                  <a:t>Nc</a:t>
                </a:r>
                <a:r>
                  <a:rPr lang="en-US" dirty="0" smtClean="0"/>
                  <a:t> right singular vectors to make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>
                            <a:latin typeface="Cambria Math" panose="02040503050406030204" pitchFamily="18" charset="0"/>
                          </a:rPr>
                          <m:t>𝐕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sc</m:t>
                        </m:r>
                      </m:sub>
                    </m:sSub>
                  </m:oMath>
                </a14:m>
                <a:r>
                  <a:rPr lang="en-US" dirty="0" smtClean="0"/>
                  <a:t> using compressed beamforming method</a:t>
                </a:r>
              </a:p>
              <a:p>
                <a:r>
                  <a:rPr lang="en-US" dirty="0" smtClean="0"/>
                  <a:t>Complexity note (80MHz, Ng=4, HE): </a:t>
                </a:r>
              </a:p>
              <a:p>
                <a:pPr lvl="1"/>
                <a:r>
                  <a:rPr lang="en-US" dirty="0" smtClean="0"/>
                  <a:t>Baseline requires 250 of 16 </a:t>
                </a:r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x</a:t>
                </a:r>
                <a:r>
                  <a:rPr lang="en-GB" dirty="0" smtClean="0"/>
                  <a:t> </a:t>
                </a:r>
                <a:r>
                  <a:rPr lang="en-GB" dirty="0"/>
                  <a:t>N</a:t>
                </a:r>
                <a:r>
                  <a:rPr lang="en-GB" baseline="-25000" dirty="0"/>
                  <a:t>RX</a:t>
                </a:r>
                <a:r>
                  <a:rPr lang="en-US" dirty="0" smtClean="0"/>
                  <a:t> SVD</a:t>
                </a:r>
              </a:p>
              <a:p>
                <a:pPr lvl="1"/>
                <a:r>
                  <a:rPr lang="en-US" dirty="0" smtClean="0"/>
                  <a:t>DR requires N</a:t>
                </a:r>
                <a:r>
                  <a:rPr lang="en-US" baseline="-25000" dirty="0" smtClean="0"/>
                  <a:t>SB</a:t>
                </a:r>
                <a:r>
                  <a:rPr lang="en-US" dirty="0" smtClean="0"/>
                  <a:t> (number of </a:t>
                </a:r>
                <a:r>
                  <a:rPr lang="en-US" dirty="0" err="1" smtClean="0"/>
                  <a:t>subbands</a:t>
                </a:r>
                <a:r>
                  <a:rPr lang="en-US" dirty="0" smtClean="0"/>
                  <a:t>) of 16 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x</a:t>
                </a:r>
                <a:r>
                  <a:rPr lang="en-GB" dirty="0"/>
                  <a:t> </a:t>
                </a:r>
                <a:r>
                  <a:rPr lang="en-US" dirty="0"/>
                  <a:t>16</a:t>
                </a:r>
                <a:r>
                  <a:rPr lang="en-US" dirty="0" smtClean="0"/>
                  <a:t> SVD + </a:t>
                </a:r>
                <a:r>
                  <a:rPr lang="en-US" dirty="0"/>
                  <a:t>250 of </a:t>
                </a:r>
                <a:r>
                  <a:rPr lang="en-US" dirty="0" smtClean="0"/>
                  <a:t>8 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x</a:t>
                </a:r>
                <a:r>
                  <a:rPr lang="en-GB" dirty="0"/>
                  <a:t> N</a:t>
                </a:r>
                <a:r>
                  <a:rPr lang="en-GB" baseline="-25000" dirty="0"/>
                  <a:t>RX</a:t>
                </a:r>
                <a:r>
                  <a:rPr lang="en-US" dirty="0"/>
                  <a:t> </a:t>
                </a:r>
                <a:r>
                  <a:rPr lang="en-US" dirty="0" smtClean="0"/>
                  <a:t>SVD</a:t>
                </a:r>
              </a:p>
              <a:p>
                <a:pPr lvl="1"/>
                <a:r>
                  <a:rPr lang="en-US" dirty="0" smtClean="0"/>
                  <a:t>16 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x</a:t>
                </a:r>
                <a:r>
                  <a:rPr lang="en-GB" dirty="0"/>
                  <a:t> N</a:t>
                </a:r>
                <a:r>
                  <a:rPr lang="en-GB" baseline="-25000" dirty="0"/>
                  <a:t>RX</a:t>
                </a:r>
                <a:r>
                  <a:rPr lang="en-US" dirty="0"/>
                  <a:t> </a:t>
                </a:r>
                <a:r>
                  <a:rPr lang="en-US" dirty="0" smtClean="0"/>
                  <a:t>or </a:t>
                </a:r>
                <a:r>
                  <a:rPr lang="en-US" dirty="0"/>
                  <a:t>8 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x</a:t>
                </a:r>
                <a:r>
                  <a:rPr lang="en-GB" dirty="0"/>
                  <a:t> N</a:t>
                </a:r>
                <a:r>
                  <a:rPr lang="en-GB" baseline="-25000" dirty="0"/>
                  <a:t>RX</a:t>
                </a:r>
                <a:r>
                  <a:rPr lang="en-US" dirty="0"/>
                  <a:t> </a:t>
                </a:r>
                <a:r>
                  <a:rPr lang="en-US" dirty="0" smtClean="0"/>
                  <a:t>SVD requires only finding </a:t>
                </a:r>
                <a:r>
                  <a:rPr lang="en-US" dirty="0" err="1" smtClean="0"/>
                  <a:t>Nc</a:t>
                </a:r>
                <a:r>
                  <a:rPr lang="en-US" dirty="0" smtClean="0"/>
                  <a:t> right singular vectors</a:t>
                </a:r>
              </a:p>
              <a:p>
                <a:pPr lvl="1"/>
                <a:r>
                  <a:rPr lang="en-US" dirty="0"/>
                  <a:t>16 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x</a:t>
                </a:r>
                <a:r>
                  <a:rPr lang="en-GB" dirty="0"/>
                  <a:t> </a:t>
                </a:r>
                <a:r>
                  <a:rPr lang="en-US" dirty="0"/>
                  <a:t>16 </a:t>
                </a:r>
                <a:r>
                  <a:rPr lang="en-US" dirty="0" smtClean="0"/>
                  <a:t>SVD</a:t>
                </a:r>
                <a:r>
                  <a:rPr lang="en-US" dirty="0"/>
                  <a:t> requires only finding </a:t>
                </a:r>
                <a:r>
                  <a:rPr lang="en-US" dirty="0" smtClean="0"/>
                  <a:t>K </a:t>
                </a:r>
                <a:r>
                  <a:rPr lang="en-US" dirty="0"/>
                  <a:t>right singular vectors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627" t="-20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6387793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Detail MU Simulation Results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286000"/>
            <a:ext cx="4572000" cy="343258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2286000"/>
            <a:ext cx="4572000" cy="3432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25443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Total SU Feedback Overhead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0605154"/>
              </p:ext>
            </p:extLst>
          </p:nvPr>
        </p:nvGraphicFramePr>
        <p:xfrm>
          <a:off x="685800" y="2057400"/>
          <a:ext cx="7772402" cy="36906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90995"/>
                <a:gridCol w="833005"/>
                <a:gridCol w="703457"/>
                <a:gridCol w="616105"/>
                <a:gridCol w="616105"/>
                <a:gridCol w="616105"/>
                <a:gridCol w="616105"/>
                <a:gridCol w="616105"/>
                <a:gridCol w="616105"/>
                <a:gridCol w="616105"/>
                <a:gridCol w="616105"/>
                <a:gridCol w="616105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Total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Nss2, MCS3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Nss2, MCS4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Nss2, MCS5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Nss2, MCS6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Nss2, MCS7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Nss2, MCS8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Nss2, MCS9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Nss2, MCS10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Nss2, MCS11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8x2, 80MHz, Ng=4, SU Fine, HE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Baseline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4064B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472us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424us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408us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392us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392us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376us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376us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376us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360us</a:t>
                      </a:r>
                      <a:endParaRPr lang="en-US" sz="1050" dirty="0"/>
                    </a:p>
                  </a:txBody>
                  <a:tcPr anchor="ctr"/>
                </a:tc>
              </a:tr>
              <a:tr h="370840">
                <a:tc rowSpan="6"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16x2, 80MHz, Ng=4, SU Fine, HE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Baseline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solidFill>
                            <a:srgbClr val="FF0000"/>
                          </a:solidFill>
                        </a:rPr>
                        <a:t>14502B</a:t>
                      </a:r>
                      <a:endParaRPr lang="en-US" sz="105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808us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648us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568us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552us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520us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488us</a:t>
                      </a:r>
                      <a:endParaRPr lang="en-US" sz="105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472us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456us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456us</a:t>
                      </a:r>
                    </a:p>
                  </a:txBody>
                  <a:tcPr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DR, K=8, 5MHz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5904B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536us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472us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440us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424us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408us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408us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392us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392us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376us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DR, K=8, 10MHz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4984B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504us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440us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424us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408us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408us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392us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392us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376us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376us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DR, K=4, 5MHz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2644B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424us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392us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376us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376us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376us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360us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360us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360us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360us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DR, K=4, 10MHz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2104B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408us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376us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376us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360us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360us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360us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360us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360us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360us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1% Required SNR</a:t>
                      </a:r>
                      <a:endParaRPr lang="en-US" sz="105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4.2dB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7.3dB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11.3dB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12.6dB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14.0dB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18.0dB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19.8dB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23.6dB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26.0dB</a:t>
                      </a:r>
                      <a:endParaRPr lang="en-US" sz="105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62000" y="6096000"/>
            <a:ext cx="762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1% required SNR is from MU feedback result. Difference will be small.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8882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Detail </a:t>
            </a:r>
            <a:r>
              <a:rPr lang="en-US" dirty="0" smtClean="0"/>
              <a:t>SU </a:t>
            </a:r>
            <a:r>
              <a:rPr lang="en-US" dirty="0"/>
              <a:t>Simulation Results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286000"/>
            <a:ext cx="4572000" cy="343258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2286000"/>
            <a:ext cx="4572000" cy="3432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58718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In [1], we showed the benefit of supporting </a:t>
            </a:r>
            <a:r>
              <a:rPr lang="en-GB" dirty="0" smtClean="0"/>
              <a:t>16 streams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 smtClean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In [2], we showed that beamforming gain of overhead reduction scheme matches with subcarrier level compressed beamforming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 smtClean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In this contribution, we provide our thought further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539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Sept 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Wook Bong Lee, Samsung</a:t>
            </a:r>
          </a:p>
        </p:txBody>
      </p:sp>
    </p:spTree>
    <p:extLst>
      <p:ext uri="{BB962C8B-B14F-4D97-AF65-F5344CB8AC3E}">
        <p14:creationId xmlns:p14="http://schemas.microsoft.com/office/powerpoint/2010/main" val="38059068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 Feedback Overhead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4248"/>
            <a:ext cx="7772400" cy="21336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We consider following HE MU feedback with 8 STAs</a:t>
            </a:r>
          </a:p>
          <a:p>
            <a:r>
              <a:rPr lang="en-US" dirty="0" smtClean="0"/>
              <a:t>Following is feedback overhead computation</a:t>
            </a:r>
          </a:p>
          <a:p>
            <a:pPr lvl="1"/>
            <a:r>
              <a:rPr lang="en-US" dirty="0" smtClean="0"/>
              <a:t>HE NDP Announcement: 21+4*</a:t>
            </a:r>
            <a:r>
              <a:rPr lang="en-US" dirty="0" err="1" smtClean="0"/>
              <a:t>NumUser</a:t>
            </a:r>
            <a:r>
              <a:rPr lang="en-US" dirty="0" smtClean="0"/>
              <a:t>(8)=53B, MCS0, Non-HT PPDU: 96us</a:t>
            </a:r>
          </a:p>
          <a:p>
            <a:pPr lvl="1"/>
            <a:r>
              <a:rPr lang="en-US" dirty="0" smtClean="0"/>
              <a:t>HE NDP: 168us (2x HE-LTF)</a:t>
            </a:r>
          </a:p>
          <a:p>
            <a:pPr lvl="1"/>
            <a:r>
              <a:rPr lang="en-US" dirty="0" smtClean="0"/>
              <a:t>BFRP Trigger: 28+6*</a:t>
            </a:r>
            <a:r>
              <a:rPr lang="en-US" dirty="0" err="1"/>
              <a:t>NumUser</a:t>
            </a:r>
            <a:r>
              <a:rPr lang="en-US" dirty="0"/>
              <a:t>(8</a:t>
            </a:r>
            <a:r>
              <a:rPr lang="en-US" dirty="0" smtClean="0"/>
              <a:t>)=76B, MCS0, Non-HT PPDU: 128us</a:t>
            </a:r>
          </a:p>
          <a:p>
            <a:pPr lvl="1"/>
            <a:r>
              <a:rPr lang="en-US" dirty="0" smtClean="0"/>
              <a:t>SIFS: 3*16=48us </a:t>
            </a:r>
          </a:p>
          <a:p>
            <a:pPr lvl="1"/>
            <a:r>
              <a:rPr lang="en-US" dirty="0" smtClean="0"/>
              <a:t>440us + TB PPDU (8 users with 106-tone RU) (HE </a:t>
            </a:r>
            <a:r>
              <a:rPr lang="en-US" dirty="0"/>
              <a:t>Compressed </a:t>
            </a:r>
            <a:r>
              <a:rPr lang="en-US" dirty="0" smtClean="0"/>
              <a:t>Beamforming)</a:t>
            </a:r>
          </a:p>
          <a:p>
            <a:pPr lvl="1"/>
            <a:r>
              <a:rPr lang="en-US" dirty="0" smtClean="0"/>
              <a:t>See next page for total feedback overhead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  <p:pic>
        <p:nvPicPr>
          <p:cNvPr id="7" name="Picture 6">
            <a:extLst>
              <a:ext uri="{FF2B5EF4-FFF2-40B4-BE49-F238E27FC236}">
                <a16:creationId xmlns:lc="http://schemas.openxmlformats.org/drawingml/2006/lockedCanvas" xmlns="" xmlns:a16="http://schemas.microsoft.com/office/drawing/2014/main" id="{D75908E5-FA8D-4885-B58E-657AD89A3025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751410" y="4191000"/>
            <a:ext cx="5943600" cy="2259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71537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Total MU Feedback Overhead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8481938"/>
              </p:ext>
            </p:extLst>
          </p:nvPr>
        </p:nvGraphicFramePr>
        <p:xfrm>
          <a:off x="685800" y="2133600"/>
          <a:ext cx="7772402" cy="36906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90995"/>
                <a:gridCol w="833005"/>
                <a:gridCol w="703457"/>
                <a:gridCol w="616105"/>
                <a:gridCol w="616105"/>
                <a:gridCol w="616105"/>
                <a:gridCol w="616105"/>
                <a:gridCol w="616105"/>
                <a:gridCol w="616105"/>
                <a:gridCol w="616105"/>
                <a:gridCol w="616105"/>
                <a:gridCol w="616105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Total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Nss2, MCS3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Nss2, MCS4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Nss2, MCS5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Nss2, MCS6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Nss2, MCS7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Nss2, MCS8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Nss2, MCS9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Nss2, MCS10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Nss2, MCS11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8x2, 80MHz, Ng=4, MU Fine, HE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Baseline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6752B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2640us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1936us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1584us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1456us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1360us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1232us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1152us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1088us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1024us</a:t>
                      </a:r>
                      <a:endParaRPr lang="en-US" sz="1050" dirty="0"/>
                    </a:p>
                  </a:txBody>
                  <a:tcPr anchor="ctr"/>
                </a:tc>
              </a:tr>
              <a:tr h="370840">
                <a:tc rowSpan="6"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16x2, 80MHz, Ng=4, MU Fine, HE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Baseline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solidFill>
                            <a:srgbClr val="FF0000"/>
                          </a:solidFill>
                        </a:rPr>
                        <a:t>14752B</a:t>
                      </a:r>
                      <a:endParaRPr lang="en-US" sz="105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5152us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3600us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2832us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2576us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2368us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2064us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1904us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1760us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1632us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DR, K=8, 5MHz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9696B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3568us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2544us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2048us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1872us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1744us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1536us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1440us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1328us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1248us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DR, K=8, 10MHz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8224B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3104us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2240us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1808us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1664us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1552us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1376us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1296us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1216us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1136us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DR, K=4, 5MHz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4480B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1920us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1456us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1216us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1152us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1088us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992us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944us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896us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864us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DR, K=4, 10MHz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3616B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1648us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1280us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1088us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1024us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976us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896us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864us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816us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800us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1% Required SNR</a:t>
                      </a:r>
                      <a:endParaRPr lang="en-US" sz="105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4.2dB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7.3dB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11.3dB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12.6dB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14.0dB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18.0dB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19.8dB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23.6dB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26.0dB</a:t>
                      </a:r>
                      <a:endParaRPr lang="en-US" sz="105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62000" y="5867400"/>
            <a:ext cx="762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1% Required SNR computed based on following assumptions: </a:t>
            </a:r>
            <a:r>
              <a:rPr lang="en-US" dirty="0"/>
              <a:t>2Tx STA, 16Rx </a:t>
            </a:r>
            <a:r>
              <a:rPr lang="en-US" dirty="0" smtClean="0"/>
              <a:t>AP, </a:t>
            </a:r>
            <a:r>
              <a:rPr lang="en-US" dirty="0" err="1"/>
              <a:t>TGbe</a:t>
            </a:r>
            <a:r>
              <a:rPr lang="en-US" dirty="0"/>
              <a:t> channel D [3</a:t>
            </a:r>
            <a:r>
              <a:rPr lang="en-US" dirty="0" smtClean="0"/>
              <a:t>], packet size 4000B, with all impairments and compensations.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See Appendix for detail dimension reduction (DR) scheme.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42801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 System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57800" y="1981200"/>
            <a:ext cx="3200400" cy="4114800"/>
          </a:xfrm>
        </p:spPr>
        <p:txBody>
          <a:bodyPr>
            <a:normAutofit fontScale="92500"/>
          </a:bodyPr>
          <a:lstStyle/>
          <a:p>
            <a:r>
              <a:rPr lang="en-US" sz="1600" dirty="0" smtClean="0"/>
              <a:t>Assume 10dB power difference in downlink and uplink </a:t>
            </a:r>
          </a:p>
          <a:p>
            <a:r>
              <a:rPr lang="en-US" sz="1600" dirty="0" smtClean="0"/>
              <a:t>Best performance chosen from 5ms, 10ms, 20ms and 40ms feedback period for each scheme</a:t>
            </a:r>
          </a:p>
          <a:p>
            <a:r>
              <a:rPr lang="en-US" sz="1600" dirty="0"/>
              <a:t>In case of </a:t>
            </a:r>
            <a:r>
              <a:rPr lang="en-US" sz="1600" dirty="0" smtClean="0"/>
              <a:t>16 antenna MU</a:t>
            </a:r>
            <a:r>
              <a:rPr lang="en-US" sz="1600" dirty="0"/>
              <a:t>, feedback periodicity </a:t>
            </a:r>
            <a:r>
              <a:rPr lang="en-US" sz="1600" dirty="0" smtClean="0"/>
              <a:t>should </a:t>
            </a:r>
            <a:r>
              <a:rPr lang="en-US" sz="1600" dirty="0"/>
              <a:t>be </a:t>
            </a:r>
            <a:r>
              <a:rPr lang="en-US" sz="1600" dirty="0" smtClean="0"/>
              <a:t>5-10ms </a:t>
            </a:r>
            <a:endParaRPr lang="en-US" sz="1600" dirty="0"/>
          </a:p>
          <a:p>
            <a:r>
              <a:rPr lang="en-US" sz="1600" dirty="0" smtClean="0"/>
              <a:t>Dimension reduction scheme shows 2-3dB better than conventional compressed beamforming scheme thanks to smaller overhead while maintaining beamforming gain</a:t>
            </a:r>
          </a:p>
          <a:p>
            <a:r>
              <a:rPr lang="en-US" sz="1600" dirty="0" smtClean="0"/>
              <a:t>See appendix for more simulation result</a:t>
            </a:r>
          </a:p>
          <a:p>
            <a:endParaRPr 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755648"/>
            <a:ext cx="5575501" cy="41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30590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 Feedback Overhead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4248"/>
            <a:ext cx="7772400" cy="21336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We consider following HE SU feedback </a:t>
            </a:r>
          </a:p>
          <a:p>
            <a:r>
              <a:rPr lang="en-US" dirty="0" smtClean="0"/>
              <a:t>Following is feedback overhead computation</a:t>
            </a:r>
          </a:p>
          <a:p>
            <a:pPr lvl="1"/>
            <a:r>
              <a:rPr lang="en-US" dirty="0" smtClean="0"/>
              <a:t>HE NDP Announcement: 21+4*</a:t>
            </a:r>
            <a:r>
              <a:rPr lang="en-US" dirty="0" err="1" smtClean="0"/>
              <a:t>NumUser</a:t>
            </a:r>
            <a:r>
              <a:rPr lang="en-US" dirty="0" smtClean="0"/>
              <a:t>(1)=25B, MCS0, Non-HT PPDU: 60us</a:t>
            </a:r>
          </a:p>
          <a:p>
            <a:pPr lvl="1"/>
            <a:r>
              <a:rPr lang="en-US" dirty="0" smtClean="0"/>
              <a:t>HE NDP: 168us (2x HE-LTF)</a:t>
            </a:r>
          </a:p>
          <a:p>
            <a:pPr lvl="1"/>
            <a:r>
              <a:rPr lang="en-US" dirty="0" smtClean="0"/>
              <a:t>SIFS: 2*16=32us </a:t>
            </a:r>
          </a:p>
          <a:p>
            <a:pPr lvl="1"/>
            <a:r>
              <a:rPr lang="en-US" dirty="0" smtClean="0"/>
              <a:t>260us + HE SU PPDU (HE </a:t>
            </a:r>
            <a:r>
              <a:rPr lang="en-US" dirty="0"/>
              <a:t>Compressed </a:t>
            </a:r>
            <a:r>
              <a:rPr lang="en-US" dirty="0" smtClean="0"/>
              <a:t>Beamforming)</a:t>
            </a:r>
          </a:p>
          <a:p>
            <a:pPr lvl="1"/>
            <a:r>
              <a:rPr lang="en-US" dirty="0" smtClean="0"/>
              <a:t>See appendix for total feedback overhead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4724400"/>
            <a:ext cx="6400800" cy="1266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81814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 System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57800" y="1981200"/>
            <a:ext cx="3200400" cy="4114800"/>
          </a:xfrm>
        </p:spPr>
        <p:txBody>
          <a:bodyPr>
            <a:noAutofit/>
          </a:bodyPr>
          <a:lstStyle/>
          <a:p>
            <a:r>
              <a:rPr lang="en-US" sz="1600" dirty="0" smtClean="0"/>
              <a:t>Assume 10dB power difference in downlink and uplink </a:t>
            </a:r>
          </a:p>
          <a:p>
            <a:r>
              <a:rPr lang="en-US" sz="1600" dirty="0" smtClean="0"/>
              <a:t>Best performance chosen from 5ms, 10ms, 15ms, 20ms, 40ms and 80ms feedback period for each scheme</a:t>
            </a:r>
          </a:p>
          <a:p>
            <a:r>
              <a:rPr lang="en-US" sz="1600" dirty="0" smtClean="0"/>
              <a:t>In case of 16 antenna SU, feedback periodicity can be as large as 15-20ms </a:t>
            </a:r>
          </a:p>
          <a:p>
            <a:r>
              <a:rPr lang="en-US" sz="1600" dirty="0" smtClean="0"/>
              <a:t>In this case, performance gain due to feedback overhead reduction is minimal</a:t>
            </a:r>
          </a:p>
          <a:p>
            <a:r>
              <a:rPr lang="en-US" sz="1600" dirty="0" smtClean="0"/>
              <a:t>See appendix for more simulation result</a:t>
            </a:r>
          </a:p>
          <a:p>
            <a:endParaRPr 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752600"/>
            <a:ext cx="5575501" cy="41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58591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case of SU, conventional compressed beamforming overhead is not affecting overall performance much</a:t>
            </a:r>
          </a:p>
          <a:p>
            <a:pPr lvl="1"/>
            <a:r>
              <a:rPr lang="en-US" dirty="0" smtClean="0"/>
              <a:t>Feedback periodicity can be longer than MU-MIMO</a:t>
            </a:r>
          </a:p>
          <a:p>
            <a:pPr lvl="1"/>
            <a:r>
              <a:rPr lang="en-US" dirty="0" smtClean="0"/>
              <a:t>Overhead itself is smaller than MU-MIMO feedback</a:t>
            </a:r>
          </a:p>
          <a:p>
            <a:r>
              <a:rPr lang="en-US" dirty="0"/>
              <a:t>In </a:t>
            </a:r>
            <a:r>
              <a:rPr lang="en-US" dirty="0" smtClean="0"/>
              <a:t>case of MU, </a:t>
            </a:r>
            <a:r>
              <a:rPr lang="en-US" dirty="0"/>
              <a:t>we need an overhead reduction scheme</a:t>
            </a:r>
          </a:p>
          <a:p>
            <a:pPr lvl="1"/>
            <a:r>
              <a:rPr lang="en-US" dirty="0"/>
              <a:t>In 16x2 MU-MIMO case, </a:t>
            </a:r>
            <a:r>
              <a:rPr lang="en-US" dirty="0" smtClean="0"/>
              <a:t>overhead reduction scheme provides 2-3dB gain over conventional compressed beamforming feedback</a:t>
            </a:r>
            <a:endParaRPr lang="en-US" dirty="0"/>
          </a:p>
          <a:p>
            <a:r>
              <a:rPr lang="en-US" dirty="0" smtClean="0"/>
              <a:t>We </a:t>
            </a:r>
            <a:r>
              <a:rPr lang="en-US" dirty="0"/>
              <a:t>propose to have an overhead reduction scheme focusing on MU-MIMO feedback with number of stream (</a:t>
            </a:r>
            <a:r>
              <a:rPr lang="en-US" dirty="0" err="1"/>
              <a:t>Nc</a:t>
            </a:r>
            <a:r>
              <a:rPr lang="en-US" dirty="0"/>
              <a:t>) 1-4</a:t>
            </a:r>
          </a:p>
          <a:p>
            <a:pPr lvl="2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0422606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support to have a SU compressed beamforming scheme in 11be?</a:t>
            </a:r>
          </a:p>
          <a:p>
            <a:pPr lvl="1"/>
            <a:r>
              <a:rPr lang="en-US" dirty="0" smtClean="0"/>
              <a:t>Number </a:t>
            </a:r>
            <a:r>
              <a:rPr lang="en-US" dirty="0"/>
              <a:t>of </a:t>
            </a:r>
            <a:r>
              <a:rPr lang="en-US" dirty="0" smtClean="0"/>
              <a:t>rows (antennas), </a:t>
            </a:r>
            <a:r>
              <a:rPr lang="en-US" dirty="0" err="1" smtClean="0"/>
              <a:t>Nr</a:t>
            </a:r>
            <a:r>
              <a:rPr lang="en-US" dirty="0" smtClean="0"/>
              <a:t> = 2</a:t>
            </a:r>
            <a:r>
              <a:rPr lang="en-US" dirty="0"/>
              <a:t> – </a:t>
            </a:r>
            <a:r>
              <a:rPr lang="en-US" dirty="0" smtClean="0"/>
              <a:t>16</a:t>
            </a:r>
          </a:p>
          <a:p>
            <a:pPr lvl="1"/>
            <a:r>
              <a:rPr lang="en-US" dirty="0" smtClean="0"/>
              <a:t>Number </a:t>
            </a:r>
            <a:r>
              <a:rPr lang="en-US" dirty="0"/>
              <a:t>of </a:t>
            </a:r>
            <a:r>
              <a:rPr lang="en-US" dirty="0" smtClean="0"/>
              <a:t>columns (streams), </a:t>
            </a:r>
            <a:r>
              <a:rPr lang="en-US" dirty="0" err="1" smtClean="0"/>
              <a:t>Nc</a:t>
            </a:r>
            <a:r>
              <a:rPr lang="en-US" dirty="0" smtClean="0"/>
              <a:t> = 1 – 16</a:t>
            </a:r>
          </a:p>
          <a:p>
            <a:pPr lvl="1"/>
            <a:r>
              <a:rPr lang="en-US" dirty="0" smtClean="0"/>
              <a:t>Develop simple extension/modification to 11ax compressed beamforming if necessary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98962525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124297</TotalTime>
  <Words>1122</Words>
  <Application>Microsoft Office PowerPoint</Application>
  <PresentationFormat>On-screen Show (4:3)</PresentationFormat>
  <Paragraphs>316</Paragraphs>
  <Slides>16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Cambria Math</vt:lpstr>
      <vt:lpstr>Times New Roman</vt:lpstr>
      <vt:lpstr>802-11-Submission</vt:lpstr>
      <vt:lpstr>Document</vt:lpstr>
      <vt:lpstr>Further Discussion on  Feedback Overhead Reduction</vt:lpstr>
      <vt:lpstr>Introduction</vt:lpstr>
      <vt:lpstr>MU Feedback Overhead</vt:lpstr>
      <vt:lpstr>Total MU Feedback Overhead</vt:lpstr>
      <vt:lpstr>MU System Performance</vt:lpstr>
      <vt:lpstr>SU Feedback Overhead</vt:lpstr>
      <vt:lpstr>SU System Performance</vt:lpstr>
      <vt:lpstr>Discussions</vt:lpstr>
      <vt:lpstr>Straw Poll #1</vt:lpstr>
      <vt:lpstr>Straw Poll #2</vt:lpstr>
      <vt:lpstr>Reference</vt:lpstr>
      <vt:lpstr>Dimension Reduction Scheme</vt:lpstr>
      <vt:lpstr>Example Implementation of DR</vt:lpstr>
      <vt:lpstr>Detail MU Simulation Results</vt:lpstr>
      <vt:lpstr>Total SU Feedback Overhead</vt:lpstr>
      <vt:lpstr>Detail SU Simulation Results</vt:lpstr>
    </vt:vector>
  </TitlesOfParts>
  <Company>AT&amp;T Labs Research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Porat</dc:creator>
  <cp:lastModifiedBy>Wook Bong Lee</cp:lastModifiedBy>
  <cp:revision>2005</cp:revision>
  <cp:lastPrinted>1998-02-10T13:28:06Z</cp:lastPrinted>
  <dcterms:created xsi:type="dcterms:W3CDTF">2007-05-21T21:00:37Z</dcterms:created>
  <dcterms:modified xsi:type="dcterms:W3CDTF">2019-09-09T18:27:47Z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NSCPROP_SA">
    <vt:lpwstr>C:\Users\tianyu.wu\Downloads\11-17-0371-04-00ba-wur-duty-cycle-mode-and-timing-synchronization-follow-up.pptx</vt:lpwstr>
  </property>
</Properties>
</file>