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8"/>
  </p:notesMasterIdLst>
  <p:handoutMasterIdLst>
    <p:handoutMasterId r:id="rId29"/>
  </p:handoutMasterIdLst>
  <p:sldIdLst>
    <p:sldId id="269" r:id="rId2"/>
    <p:sldId id="302" r:id="rId3"/>
    <p:sldId id="300" r:id="rId4"/>
    <p:sldId id="295" r:id="rId5"/>
    <p:sldId id="298" r:id="rId6"/>
    <p:sldId id="503" r:id="rId7"/>
    <p:sldId id="738" r:id="rId8"/>
    <p:sldId id="1508" r:id="rId9"/>
    <p:sldId id="306" r:id="rId10"/>
    <p:sldId id="516" r:id="rId11"/>
    <p:sldId id="515" r:id="rId12"/>
    <p:sldId id="1095" r:id="rId13"/>
    <p:sldId id="1096" r:id="rId14"/>
    <p:sldId id="1425" r:id="rId15"/>
    <p:sldId id="1495" r:id="rId16"/>
    <p:sldId id="1496" r:id="rId17"/>
    <p:sldId id="1497" r:id="rId18"/>
    <p:sldId id="1498" r:id="rId19"/>
    <p:sldId id="1505" r:id="rId20"/>
    <p:sldId id="1506" r:id="rId21"/>
    <p:sldId id="1507" r:id="rId22"/>
    <p:sldId id="1509" r:id="rId23"/>
    <p:sldId id="1465" r:id="rId24"/>
    <p:sldId id="868" r:id="rId25"/>
    <p:sldId id="874" r:id="rId26"/>
    <p:sldId id="305"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114" d="100"/>
          <a:sy n="114" d="100"/>
        </p:scale>
        <p:origin x="178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802.11-19/1446r0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9/11-19-1381-00-coex-minutes-of-the-july-2019-coexistence-sc-meet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113" TargetMode="External"/><Relationship Id="rId2" Type="http://schemas.openxmlformats.org/officeDocument/2006/relationships/hyperlink" Target="http://grouper.ieee.org/groups/802/11/Workshops/2019-July-Coex/2019-07-Coex-agenda-2.htm"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16" TargetMode="External"/><Relationship Id="rId5" Type="http://schemas.openxmlformats.org/officeDocument/2006/relationships/hyperlink" Target="https://mentor.ieee.org/802.11/dcn/19/11-19-1380" TargetMode="External"/><Relationship Id="rId4" Type="http://schemas.openxmlformats.org/officeDocument/2006/relationships/hyperlink" Target="https://mentor.ieee.org/802.11/dcn/19/11-19-111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surveymonkey.com/r/XY3ZRD3" TargetMode="External"/><Relationship Id="rId2" Type="http://schemas.openxmlformats.org/officeDocument/2006/relationships/hyperlink" Target="https://www.surveymonkey.com/r/85RNCW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1404" TargetMode="External"/><Relationship Id="rId2" Type="http://schemas.openxmlformats.org/officeDocument/2006/relationships/hyperlink" Target="https://mentor.ieee.org/802.11/dcn/19/11-19-139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Hanoi </a:t>
            </a:r>
            <a:r>
              <a:rPr lang="en-US" dirty="0" smtClean="0">
                <a:solidFill>
                  <a:schemeClr val="accent6"/>
                </a:solidFill>
              </a:rPr>
              <a:t>in September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21 </a:t>
            </a:r>
            <a:r>
              <a:rPr lang="en-US" b="0" dirty="0" smtClean="0">
                <a:solidFill>
                  <a:schemeClr val="accent2">
                    <a:lumMod val="50000"/>
                  </a:schemeClr>
                </a:solidFill>
              </a:rPr>
              <a:t>August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approval of the meeting minutes from Vienna in July 2019</a:t>
            </a:r>
            <a:endParaRPr lang="en-AU" dirty="0"/>
          </a:p>
        </p:txBody>
      </p:sp>
      <p:sp>
        <p:nvSpPr>
          <p:cNvPr id="3" name="Content Placeholder 2"/>
          <p:cNvSpPr>
            <a:spLocks noGrp="1"/>
          </p:cNvSpPr>
          <p:nvPr>
            <p:ph idx="1"/>
          </p:nvPr>
        </p:nvSpPr>
        <p:spPr/>
        <p:txBody>
          <a:bodyPr/>
          <a:lstStyle/>
          <a:p>
            <a:pPr lvl="1"/>
            <a:r>
              <a:rPr lang="en-AU" smtClean="0"/>
              <a:t>The minutes for the Coex SC at the Vienna meeting in July 2019 are available on Mentor:</a:t>
            </a:r>
          </a:p>
          <a:p>
            <a:pPr lvl="2"/>
            <a:r>
              <a:rPr lang="en-AU" smtClean="0"/>
              <a:t>See </a:t>
            </a:r>
            <a:r>
              <a:rPr lang="en-AU" smtClean="0">
                <a:hlinkClick r:id="rId2"/>
              </a:rPr>
              <a:t>11-19-1381-00</a:t>
            </a:r>
            <a:endParaRPr lang="en-AU" smtClean="0"/>
          </a:p>
          <a:p>
            <a:pPr lvl="1"/>
            <a:r>
              <a:rPr lang="en-AU" smtClean="0"/>
              <a:t>Motion:</a:t>
            </a:r>
          </a:p>
          <a:p>
            <a:pPr lvl="2"/>
            <a:r>
              <a:rPr lang="en-AU" smtClean="0"/>
              <a:t>The IEEE 802 Coex SC approves </a:t>
            </a:r>
            <a:r>
              <a:rPr lang="en-AU" smtClean="0">
                <a:hlinkClick r:id="rId2"/>
              </a:rPr>
              <a:t>11-19-1381-00</a:t>
            </a:r>
            <a:r>
              <a:rPr lang="en-AU" smtClean="0"/>
              <a:t> as minutes of its meeting in Atlanta in May 2019</a:t>
            </a:r>
          </a:p>
          <a:p>
            <a:pPr lvl="2"/>
            <a:r>
              <a:rPr lang="en-AU" smtClean="0"/>
              <a:t>Moved: </a:t>
            </a:r>
          </a:p>
          <a:p>
            <a:pPr lvl="2"/>
            <a:r>
              <a:rPr lang="en-AU" smtClean="0"/>
              <a:t>Seconded:</a:t>
            </a:r>
          </a:p>
          <a:p>
            <a:pPr lvl="2"/>
            <a:r>
              <a:rPr lang="en-AU" smtClean="0"/>
              <a:t>Result: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First up …</a:t>
            </a:r>
            <a:endParaRPr lang="en-AU" sz="2400" b="1" dirty="0" smtClean="0">
              <a:solidFill>
                <a:schemeClr val="accent2"/>
              </a:solidFill>
            </a:endParaRP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All the documentation from the workshop is now available on-line</a:t>
            </a:r>
            <a:endParaRPr lang="en-AU" dirty="0"/>
          </a:p>
        </p:txBody>
      </p:sp>
      <p:sp>
        <p:nvSpPr>
          <p:cNvPr id="3" name="Content Placeholder 2"/>
          <p:cNvSpPr>
            <a:spLocks noGrp="1"/>
          </p:cNvSpPr>
          <p:nvPr>
            <p:ph idx="1"/>
          </p:nvPr>
        </p:nvSpPr>
        <p:spPr/>
        <p:txBody>
          <a:bodyPr/>
          <a:lstStyle/>
          <a:p>
            <a:r>
              <a:rPr lang="en-AU" dirty="0" smtClean="0"/>
              <a:t>Coexistence Workshop documentation</a:t>
            </a:r>
            <a:endParaRPr lang="en-AU" dirty="0"/>
          </a:p>
          <a:p>
            <a:pPr lvl="1"/>
            <a:r>
              <a:rPr lang="en-AU" u="sng" dirty="0">
                <a:hlinkClick r:id="rId2"/>
              </a:rPr>
              <a:t>Workshop agenda</a:t>
            </a:r>
            <a:r>
              <a:rPr lang="en-AU" dirty="0"/>
              <a:t> (</a:t>
            </a:r>
            <a:r>
              <a:rPr lang="en-AU" u="sng" dirty="0" err="1">
                <a:hlinkClick r:id="rId3"/>
              </a:rPr>
              <a:t>ppt</a:t>
            </a:r>
            <a:r>
              <a:rPr lang="en-AU" u="sng" dirty="0">
                <a:hlinkClick r:id="rId3"/>
              </a:rPr>
              <a:t> version</a:t>
            </a:r>
            <a:r>
              <a:rPr lang="en-AU" dirty="0"/>
              <a:t> including abstracts, </a:t>
            </a:r>
            <a:r>
              <a:rPr lang="en-AU" dirty="0" smtClean="0"/>
              <a:t>&amp; </a:t>
            </a:r>
            <a:r>
              <a:rPr lang="en-AU" u="sng" dirty="0" err="1">
                <a:hlinkClick r:id="rId4"/>
              </a:rPr>
              <a:t>xls</a:t>
            </a:r>
            <a:r>
              <a:rPr lang="en-AU" u="sng" dirty="0">
                <a:hlinkClick r:id="rId4"/>
              </a:rPr>
              <a:t> version</a:t>
            </a:r>
            <a:r>
              <a:rPr lang="en-AU" dirty="0"/>
              <a:t>)</a:t>
            </a:r>
          </a:p>
          <a:p>
            <a:pPr lvl="1"/>
            <a:r>
              <a:rPr lang="en-AU" u="sng" dirty="0">
                <a:hlinkClick r:id="rId5"/>
              </a:rPr>
              <a:t>Workshop </a:t>
            </a:r>
            <a:r>
              <a:rPr lang="en-AU" u="sng" dirty="0" smtClean="0">
                <a:hlinkClick r:id="rId5"/>
              </a:rPr>
              <a:t>minutes</a:t>
            </a:r>
            <a:endParaRPr lang="en-AU" dirty="0"/>
          </a:p>
          <a:p>
            <a:pPr lvl="1"/>
            <a:r>
              <a:rPr lang="en-AU" u="sng" dirty="0" smtClean="0">
                <a:hlinkClick r:id="rId6"/>
              </a:rPr>
              <a:t>Workshop </a:t>
            </a:r>
            <a:r>
              <a:rPr lang="en-AU" u="sng" dirty="0">
                <a:hlinkClick r:id="rId6"/>
              </a:rPr>
              <a:t>attendees</a:t>
            </a:r>
            <a:r>
              <a:rPr lang="en-AU" dirty="0"/>
              <a:t> – </a:t>
            </a:r>
            <a:r>
              <a:rPr lang="en-AU" dirty="0" smtClean="0"/>
              <a:t>only </a:t>
            </a:r>
            <a:r>
              <a:rPr lang="en-AU" dirty="0"/>
              <a:t>missing 12 consents.</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06091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two surveys conducted after the workshop among attendees are available</a:t>
            </a:r>
            <a:endParaRPr lang="en-AU" dirty="0"/>
          </a:p>
        </p:txBody>
      </p:sp>
      <p:sp>
        <p:nvSpPr>
          <p:cNvPr id="3" name="Content Placeholder 2"/>
          <p:cNvSpPr>
            <a:spLocks noGrp="1"/>
          </p:cNvSpPr>
          <p:nvPr>
            <p:ph idx="1"/>
          </p:nvPr>
        </p:nvSpPr>
        <p:spPr/>
        <p:txBody>
          <a:bodyPr/>
          <a:lstStyle/>
          <a:p>
            <a:pPr lvl="1"/>
            <a:r>
              <a:rPr lang="en-AU" dirty="0" smtClean="0"/>
              <a:t>Two of </a:t>
            </a:r>
            <a:r>
              <a:rPr lang="en-AU" dirty="0"/>
              <a:t>surveys </a:t>
            </a:r>
            <a:r>
              <a:rPr lang="en-AU" dirty="0" smtClean="0"/>
              <a:t>were sent to attendees following </a:t>
            </a:r>
            <a:r>
              <a:rPr lang="en-AU" dirty="0"/>
              <a:t>the IEEE 802.11 Coexistence </a:t>
            </a:r>
            <a:r>
              <a:rPr lang="en-AU" dirty="0" smtClean="0"/>
              <a:t>Workshop</a:t>
            </a:r>
            <a:endParaRPr lang="en-AU" dirty="0"/>
          </a:p>
          <a:p>
            <a:pPr lvl="2"/>
            <a:r>
              <a:rPr lang="en-AU" u="sng" dirty="0">
                <a:hlinkClick r:id="rId2"/>
              </a:rPr>
              <a:t>Survey 1</a:t>
            </a:r>
            <a:r>
              <a:rPr lang="en-AU" dirty="0"/>
              <a:t> </a:t>
            </a:r>
            <a:r>
              <a:rPr lang="en-AU" dirty="0" smtClean="0"/>
              <a:t>gathered </a:t>
            </a:r>
            <a:r>
              <a:rPr lang="en-AU" dirty="0"/>
              <a:t>feedback on the operation </a:t>
            </a:r>
            <a:r>
              <a:rPr lang="en-AU" dirty="0" smtClean="0"/>
              <a:t>of </a:t>
            </a:r>
            <a:r>
              <a:rPr lang="en-AU" dirty="0"/>
              <a:t>the </a:t>
            </a:r>
            <a:r>
              <a:rPr lang="en-AU" dirty="0" smtClean="0"/>
              <a:t>workshop</a:t>
            </a:r>
            <a:endParaRPr lang="en-AU" dirty="0"/>
          </a:p>
          <a:p>
            <a:pPr lvl="2"/>
            <a:r>
              <a:rPr lang="en-AU" u="sng" dirty="0">
                <a:hlinkClick r:id="rId3"/>
              </a:rPr>
              <a:t>Survey 2</a:t>
            </a:r>
            <a:r>
              <a:rPr lang="en-AU" dirty="0"/>
              <a:t> </a:t>
            </a:r>
            <a:r>
              <a:rPr lang="en-AU" dirty="0" smtClean="0"/>
              <a:t>gathered </a:t>
            </a:r>
            <a:r>
              <a:rPr lang="en-AU" dirty="0"/>
              <a:t>views on various issues raised at the </a:t>
            </a:r>
            <a:r>
              <a:rPr lang="en-AU" dirty="0" smtClean="0"/>
              <a:t>workshop</a:t>
            </a:r>
          </a:p>
          <a:p>
            <a:pPr lvl="1"/>
            <a:r>
              <a:rPr lang="en-AU" dirty="0" smtClean="0"/>
              <a:t>The purpose of sending the two surveys was to:</a:t>
            </a:r>
          </a:p>
          <a:p>
            <a:pPr lvl="2"/>
            <a:r>
              <a:rPr lang="en-AU" dirty="0" smtClean="0"/>
              <a:t>Draw lessons from the operational survey that can be used to run similar workshops better in future</a:t>
            </a:r>
          </a:p>
          <a:p>
            <a:pPr lvl="2"/>
            <a:r>
              <a:rPr lang="en-AU" dirty="0" smtClean="0"/>
              <a:t>Use feedback from the issues survey to drive immediate activities in IEEE 802.11 </a:t>
            </a:r>
            <a:r>
              <a:rPr lang="en-AU" dirty="0" err="1" smtClean="0"/>
              <a:t>Coex</a:t>
            </a:r>
            <a:r>
              <a:rPr lang="en-AU" dirty="0" smtClean="0"/>
              <a:t> SC, 3GPP RAN/RAN1 and ETSI BRAN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90231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two surveys conducted after the workshop among attendees are available</a:t>
            </a:r>
            <a:endParaRPr lang="en-AU" dirty="0"/>
          </a:p>
        </p:txBody>
      </p:sp>
      <p:sp>
        <p:nvSpPr>
          <p:cNvPr id="3" name="Content Placeholder 2"/>
          <p:cNvSpPr>
            <a:spLocks noGrp="1"/>
          </p:cNvSpPr>
          <p:nvPr>
            <p:ph idx="1"/>
          </p:nvPr>
        </p:nvSpPr>
        <p:spPr/>
        <p:txBody>
          <a:bodyPr/>
          <a:lstStyle/>
          <a:p>
            <a:pPr lvl="1"/>
            <a:r>
              <a:rPr lang="en-AU" dirty="0" smtClean="0"/>
              <a:t>The results of the survey, including every comment, are available:</a:t>
            </a:r>
          </a:p>
          <a:p>
            <a:pPr lvl="2"/>
            <a:r>
              <a:rPr lang="en-AU" dirty="0" smtClean="0"/>
              <a:t>“Operational survey” </a:t>
            </a:r>
            <a:r>
              <a:rPr lang="en-AU" dirty="0"/>
              <a:t>results: </a:t>
            </a:r>
            <a:r>
              <a:rPr lang="en-AU" dirty="0" smtClean="0">
                <a:hlinkClick r:id="rId2"/>
              </a:rPr>
              <a:t>11-19-1398</a:t>
            </a:r>
            <a:endParaRPr lang="en-AU" dirty="0" smtClean="0"/>
          </a:p>
          <a:p>
            <a:pPr lvl="2"/>
            <a:r>
              <a:rPr lang="en-AU" dirty="0" smtClean="0"/>
              <a:t>“Issues survey” results: </a:t>
            </a:r>
            <a:r>
              <a:rPr lang="en-AU" dirty="0" smtClean="0">
                <a:hlinkClick r:id="rId3"/>
              </a:rPr>
              <a:t>19/11-19-1404</a:t>
            </a:r>
            <a:endParaRPr lang="en-AU" dirty="0" smtClean="0"/>
          </a:p>
          <a:p>
            <a:pPr lvl="1"/>
            <a:r>
              <a:rPr lang="en-AU" dirty="0" smtClean="0"/>
              <a:t>The response rate for both surveys was excellent/spectacular:</a:t>
            </a:r>
          </a:p>
          <a:p>
            <a:pPr lvl="2"/>
            <a:r>
              <a:rPr lang="en-AU" dirty="0" smtClean="0"/>
              <a:t>Survey 1: 74 out of ~145</a:t>
            </a:r>
          </a:p>
          <a:p>
            <a:pPr lvl="2"/>
            <a:r>
              <a:rPr lang="en-AU" dirty="0" smtClean="0"/>
              <a:t>Survey 2: 66 out of ~145</a:t>
            </a:r>
          </a:p>
          <a:p>
            <a:pPr lvl="1"/>
            <a:r>
              <a:rPr lang="en-AU" dirty="0" smtClean="0"/>
              <a:t>The results are very interesting but come with an important caveat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a:off x="685799" y="4495799"/>
            <a:ext cx="7858125" cy="197961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400" i="1" dirty="0">
                <a:latin typeface="+mj-lt"/>
              </a:rPr>
              <a:t>The results of this voluntary survey only represent the views of those that responded to the post workshop survey on </a:t>
            </a:r>
            <a:r>
              <a:rPr lang="en-AU" sz="1400" i="1" dirty="0" smtClean="0">
                <a:latin typeface="+mj-lt"/>
              </a:rPr>
              <a:t>&lt;topic&gt;:</a:t>
            </a:r>
            <a:endParaRPr lang="en-AU" sz="1400" i="1" dirty="0">
              <a:latin typeface="+mj-lt"/>
            </a:endParaRPr>
          </a:p>
          <a:p>
            <a:pPr marL="171450" indent="-171450">
              <a:spcBef>
                <a:spcPts val="300"/>
              </a:spcBef>
              <a:buFont typeface="Arial" panose="020B0604020202020204" pitchFamily="34" charset="0"/>
              <a:buChar char="•"/>
            </a:pPr>
            <a:r>
              <a:rPr lang="en-AU" sz="1400" i="1" dirty="0">
                <a:latin typeface="+mj-lt"/>
              </a:rPr>
              <a:t>They may or may not represent the views of other attendees at the workshop (depending on whether the survey sample is random)</a:t>
            </a:r>
          </a:p>
          <a:p>
            <a:pPr marL="171450" indent="-171450">
              <a:spcBef>
                <a:spcPts val="300"/>
              </a:spcBef>
              <a:buFont typeface="Arial" panose="020B0604020202020204" pitchFamily="34" charset="0"/>
              <a:buChar char="•"/>
            </a:pPr>
            <a:r>
              <a:rPr lang="en-AU" sz="1400" i="1" dirty="0">
                <a:latin typeface="+mj-lt"/>
              </a:rPr>
              <a:t>They do not represent the views of the many stakeholders who did not attend the workshop (attendance were biased towards Wi-Fi stakeholders) </a:t>
            </a:r>
          </a:p>
          <a:p>
            <a:pPr>
              <a:spcBef>
                <a:spcPts val="600"/>
              </a:spcBef>
            </a:pPr>
            <a:r>
              <a:rPr lang="en-AU" sz="1400" i="1" dirty="0">
                <a:latin typeface="+mj-lt"/>
              </a:rPr>
              <a:t>Care should be taken in using these results to draw any conclusions about coexistence issues between Wi-Fi &amp; NR-U/LAA</a:t>
            </a:r>
          </a:p>
        </p:txBody>
      </p:sp>
    </p:spTree>
    <p:extLst>
      <p:ext uri="{BB962C8B-B14F-4D97-AF65-F5344CB8AC3E}">
        <p14:creationId xmlns:p14="http://schemas.microsoft.com/office/powerpoint/2010/main" val="1538244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It is proposed that the workshop documents &amp; survey results be liaised to those invited to the workshop</a:t>
            </a:r>
            <a:endParaRPr lang="en-AU"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Workshop</a:t>
            </a:r>
            <a:r>
              <a:rPr lang="en-AU" i="1" dirty="0" smtClean="0"/>
              <a:t> and results from the post workshop surveys</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731432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Technical topics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51178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14th F2F meeting of the </a:t>
            </a:r>
            <a:r>
              <a:rPr lang="en-AU" i="1" dirty="0" err="1" smtClean="0"/>
              <a:t>Coex</a:t>
            </a:r>
            <a:r>
              <a:rPr lang="en-AU" i="1" dirty="0" smtClean="0"/>
              <a:t> SC </a:t>
            </a:r>
            <a:r>
              <a:rPr lang="en-AU" dirty="0" smtClean="0"/>
              <a:t>in Hanoi in September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WBA survey &amp; a post workshop identified ten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prioritised list of coexistence issues suggests what the </a:t>
            </a:r>
            <a:r>
              <a:rPr lang="en-AU" dirty="0" err="1" smtClean="0"/>
              <a:t>Coex</a:t>
            </a:r>
            <a:r>
              <a:rPr lang="en-AU" dirty="0" smtClean="0"/>
              <a:t> SC should focus on</a:t>
            </a:r>
            <a:endParaRPr lang="en-AU" dirty="0"/>
          </a:p>
        </p:txBody>
      </p:sp>
      <p:sp>
        <p:nvSpPr>
          <p:cNvPr id="3" name="Content Placeholder 2"/>
          <p:cNvSpPr>
            <a:spLocks noGrp="1"/>
          </p:cNvSpPr>
          <p:nvPr>
            <p:ph idx="1"/>
          </p:nvPr>
        </p:nvSpPr>
        <p:spPr/>
        <p:txBody>
          <a:bodyPr/>
          <a:lstStyle/>
          <a:p>
            <a:r>
              <a:rPr lang="en-AU" dirty="0" smtClean="0"/>
              <a:t>Prioritised list of </a:t>
            </a:r>
            <a:r>
              <a:rPr lang="en-AU" dirty="0" err="1" smtClean="0"/>
              <a:t>coex</a:t>
            </a:r>
            <a:r>
              <a:rPr lang="en-AU" dirty="0" smtClean="0"/>
              <a:t> issues from survey</a:t>
            </a:r>
          </a:p>
          <a:p>
            <a:pPr marL="344488" lvl="1" indent="-342900">
              <a:buFont typeface="+mj-lt"/>
              <a:buAutoNum type="arabicPeriod"/>
            </a:pPr>
            <a:r>
              <a:rPr lang="en-AU" dirty="0" smtClean="0"/>
              <a:t>Use </a:t>
            </a:r>
            <a:r>
              <a:rPr lang="en-AU" dirty="0"/>
              <a:t>of 802.11 preambles or common preambles for coexistence</a:t>
            </a:r>
          </a:p>
          <a:p>
            <a:pPr marL="344488" lvl="1" indent="-342900">
              <a:buFont typeface="+mj-lt"/>
              <a:buAutoNum type="arabicPeriod"/>
            </a:pPr>
            <a:r>
              <a:rPr lang="en-AU" dirty="0"/>
              <a:t>Energy Detection only vs. Preamble or Energy Detection vs. both</a:t>
            </a:r>
          </a:p>
          <a:p>
            <a:pPr marL="344488" lvl="1" indent="-342900">
              <a:buFont typeface="+mj-lt"/>
              <a:buAutoNum type="arabicPeriod"/>
            </a:pPr>
            <a:r>
              <a:rPr lang="en-AU" dirty="0"/>
              <a:t>Use of no/short LBT for control </a:t>
            </a:r>
            <a:r>
              <a:rPr lang="en-AU" dirty="0" smtClean="0"/>
              <a:t>signalling</a:t>
            </a:r>
            <a:endParaRPr lang="en-AU" dirty="0"/>
          </a:p>
          <a:p>
            <a:pPr marL="344488" lvl="1" indent="-342900">
              <a:buFont typeface="+mj-lt"/>
              <a:buAutoNum type="arabicPeriod"/>
            </a:pPr>
            <a:r>
              <a:rPr lang="en-AU" dirty="0"/>
              <a:t>Blocking energy/reservation signals</a:t>
            </a:r>
          </a:p>
          <a:p>
            <a:pPr marL="344488" lvl="1" indent="-342900">
              <a:buFont typeface="+mj-lt"/>
              <a:buAutoNum type="arabicPeriod"/>
            </a:pPr>
            <a:r>
              <a:rPr lang="en-AU" dirty="0" smtClean="0"/>
              <a:t>Multi-channel </a:t>
            </a:r>
            <a:r>
              <a:rPr lang="en-AU" dirty="0"/>
              <a:t>sharing </a:t>
            </a:r>
            <a:r>
              <a:rPr lang="en-AU" dirty="0" smtClean="0"/>
              <a:t>mechanisms</a:t>
            </a:r>
          </a:p>
          <a:p>
            <a:pPr marL="344488" lvl="1" indent="-342900">
              <a:buFont typeface="+mj-lt"/>
              <a:buAutoNum type="arabicPeriod"/>
            </a:pPr>
            <a:r>
              <a:rPr lang="en-AU" dirty="0" smtClean="0"/>
              <a:t>CW adjustment </a:t>
            </a:r>
            <a:r>
              <a:rPr lang="en-AU" dirty="0"/>
              <a:t>mechanisms with delayed </a:t>
            </a:r>
            <a:r>
              <a:rPr lang="en-AU" dirty="0" err="1" smtClean="0"/>
              <a:t>acks</a:t>
            </a:r>
            <a:endParaRPr lang="en-AU" dirty="0"/>
          </a:p>
          <a:p>
            <a:pPr marL="344488" lvl="1" indent="-342900">
              <a:buFont typeface="+mj-lt"/>
              <a:buAutoNum type="arabicPeriod"/>
            </a:pPr>
            <a:r>
              <a:rPr lang="en-AU" dirty="0" smtClean="0"/>
              <a:t>Synchronous </a:t>
            </a:r>
            <a:r>
              <a:rPr lang="en-AU" dirty="0"/>
              <a:t>access proposals in U-NII-7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839566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Relationships</a:t>
            </a:r>
            <a:endParaRPr lang="en-AU" sz="2400" b="1" dirty="0" smtClean="0">
              <a:solidFill>
                <a:schemeClr val="accent2"/>
              </a:solidFill>
            </a:endParaRPr>
          </a:p>
          <a:p>
            <a:pPr marL="342900" lvl="1" indent="-342900" algn="ctr">
              <a:buNone/>
            </a:pPr>
            <a:r>
              <a:rPr lang="en-AU" sz="2400" b="1" i="1" dirty="0" smtClean="0">
                <a:solidFill>
                  <a:srgbClr val="FF0000"/>
                </a:solidFill>
              </a:rPr>
              <a:t>ETSI BRAN activities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3525173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Relationships</a:t>
            </a:r>
            <a:endParaRPr lang="en-AU" sz="2400" b="1" dirty="0" smtClean="0">
              <a:solidFill>
                <a:schemeClr val="accent2"/>
              </a:solidFill>
            </a:endParaRPr>
          </a:p>
          <a:p>
            <a:pPr marL="342900" lvl="1" indent="-342900" algn="ctr">
              <a:buNone/>
            </a:pPr>
            <a:r>
              <a:rPr lang="en-AU" sz="2400" b="1" i="1" dirty="0" smtClean="0">
                <a:solidFill>
                  <a:srgbClr val="FF0000"/>
                </a:solidFill>
              </a:rPr>
              <a:t>3GPP RAN/RAN1 </a:t>
            </a:r>
            <a:r>
              <a:rPr lang="en-AU" sz="2400" b="1" i="1" dirty="0" smtClean="0">
                <a:solidFill>
                  <a:srgbClr val="FF0000"/>
                </a:solidFill>
              </a:rPr>
              <a:t>activities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a:t>
            </a:r>
            <a:r>
              <a:rPr lang="en-AU" dirty="0" smtClean="0"/>
              <a:t>continue normal </a:t>
            </a:r>
            <a:r>
              <a:rPr lang="en-AU" dirty="0" smtClean="0"/>
              <a:t>business in </a:t>
            </a:r>
            <a:r>
              <a:rPr lang="en-AU" dirty="0" smtClean="0"/>
              <a:t>Nov  </a:t>
            </a:r>
            <a:r>
              <a:rPr lang="en-AU" dirty="0" smtClean="0"/>
              <a:t>2019</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461979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Hanoi </a:t>
            </a:r>
            <a:r>
              <a:rPr lang="en-AU" dirty="0" smtClean="0"/>
              <a:t>in </a:t>
            </a:r>
            <a:r>
              <a:rPr lang="en-AU" dirty="0" smtClean="0"/>
              <a:t>Sept </a:t>
            </a:r>
            <a:r>
              <a:rPr lang="en-AU" dirty="0" smtClean="0"/>
              <a:t>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 </a:t>
            </a:r>
            <a:r>
              <a:rPr lang="en-AU" dirty="0" err="1" smtClean="0"/>
              <a:t>inc.</a:t>
            </a:r>
            <a:endParaRPr lang="en-AU" dirty="0" smtClean="0"/>
          </a:p>
          <a:p>
            <a:pPr lvl="3"/>
            <a:r>
              <a:rPr lang="en-AU" dirty="0"/>
              <a:t>“Operational survey” </a:t>
            </a:r>
            <a:r>
              <a:rPr lang="en-AU" dirty="0" smtClean="0"/>
              <a:t>results</a:t>
            </a:r>
            <a:endParaRPr lang="en-AU" dirty="0"/>
          </a:p>
          <a:p>
            <a:pPr lvl="3"/>
            <a:r>
              <a:rPr lang="en-AU" dirty="0"/>
              <a:t>“Issues survey” </a:t>
            </a:r>
            <a:r>
              <a:rPr lang="en-AU" dirty="0" smtClean="0"/>
              <a:t>results</a:t>
            </a:r>
          </a:p>
          <a:p>
            <a:pPr lvl="2"/>
            <a:r>
              <a:rPr lang="en-AU" dirty="0" smtClean="0"/>
              <a:t>Relationships</a:t>
            </a:r>
          </a:p>
          <a:p>
            <a:pPr lvl="3"/>
            <a:r>
              <a:rPr lang="en-AU" dirty="0" smtClean="0"/>
              <a:t>Review of recent ETSI BRAN activities</a:t>
            </a:r>
          </a:p>
          <a:p>
            <a:pPr lvl="4"/>
            <a:r>
              <a:rPr lang="en-AU" sz="1200" dirty="0" smtClean="0"/>
              <a:t>6GHz WI</a:t>
            </a:r>
          </a:p>
          <a:p>
            <a:pPr lvl="4"/>
            <a:r>
              <a:rPr lang="en-AU" sz="1200" dirty="0" smtClean="0"/>
              <a:t>Spectral </a:t>
            </a:r>
            <a:r>
              <a:rPr lang="en-AU" sz="1200" dirty="0" smtClean="0"/>
              <a:t>mask</a:t>
            </a:r>
          </a:p>
          <a:p>
            <a:pPr lvl="4"/>
            <a:r>
              <a:rPr lang="en-AU" sz="1200" dirty="0" smtClean="0"/>
              <a:t>Testing for ED threshold with background noise </a:t>
            </a:r>
          </a:p>
          <a:p>
            <a:pPr lvl="4"/>
            <a:r>
              <a:rPr lang="en-AU" sz="1200" dirty="0" smtClean="0"/>
              <a:t>Testing ad </a:t>
            </a:r>
            <a:r>
              <a:rPr lang="en-AU" sz="1200" dirty="0" smtClean="0"/>
              <a:t>hoc</a:t>
            </a:r>
          </a:p>
          <a:p>
            <a:pPr lvl="4"/>
            <a:r>
              <a:rPr lang="en-AU" sz="1200" dirty="0" smtClean="0"/>
              <a:t>Paused COT</a:t>
            </a:r>
            <a:endParaRPr lang="en-AU" sz="1200" dirty="0" smtClean="0"/>
          </a:p>
          <a:p>
            <a:pPr lvl="3"/>
            <a:r>
              <a:rPr lang="en-AU" dirty="0" smtClean="0"/>
              <a:t>Review of recent 3GPP RAN/RAN1 activities</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Technical issues (based on post workshop survey)</a:t>
            </a:r>
          </a:p>
          <a:p>
            <a:pPr lvl="3"/>
            <a:r>
              <a:rPr lang="en-AU" dirty="0" smtClean="0"/>
              <a:t>Use of 802.11 preambles or common preambles for coexistence</a:t>
            </a:r>
          </a:p>
          <a:p>
            <a:pPr lvl="3"/>
            <a:r>
              <a:rPr lang="en-AU" dirty="0" smtClean="0"/>
              <a:t>Energy Detection only vs. Preamble or Energy Detection vs. both</a:t>
            </a:r>
          </a:p>
          <a:p>
            <a:pPr lvl="3"/>
            <a:r>
              <a:rPr lang="en-AU" dirty="0" smtClean="0"/>
              <a:t>Use of no/short LBT for control signalling</a:t>
            </a:r>
          </a:p>
          <a:p>
            <a:pPr lvl="3"/>
            <a:r>
              <a:rPr lang="en-AU" dirty="0" smtClean="0"/>
              <a:t>Blocking energy/reservation signals</a:t>
            </a:r>
          </a:p>
          <a:p>
            <a:pPr lvl="3"/>
            <a:r>
              <a:rPr lang="en-AU" dirty="0" smtClean="0"/>
              <a:t>Multi-channel sharing mechanisms</a:t>
            </a:r>
          </a:p>
          <a:p>
            <a:pPr lvl="3"/>
            <a:r>
              <a:rPr lang="en-AU" dirty="0" smtClean="0"/>
              <a:t>CW adjustment mechanisms with delayed </a:t>
            </a:r>
            <a:r>
              <a:rPr lang="en-AU" dirty="0" err="1" smtClean="0"/>
              <a:t>acks</a:t>
            </a:r>
            <a:endParaRPr lang="en-AU" dirty="0" smtClean="0"/>
          </a:p>
          <a:p>
            <a:pPr lvl="3"/>
            <a:r>
              <a:rPr lang="en-AU" dirty="0" smtClean="0"/>
              <a:t>Synchronous access proposals in U-NII-7</a:t>
            </a:r>
          </a:p>
          <a:p>
            <a:pPr lvl="3"/>
            <a:r>
              <a:rPr lang="en-AU" dirty="0" smtClean="0"/>
              <a:t>…</a:t>
            </a:r>
          </a:p>
          <a:p>
            <a:pPr lvl="1"/>
            <a:r>
              <a:rPr lang="en-AU" dirty="0" smtClean="0"/>
              <a:t>Other business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1659</Words>
  <Application>Microsoft Office PowerPoint</Application>
  <PresentationFormat>On-screen Show (4:3)</PresentationFormat>
  <Paragraphs>207</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Times New Roman</vt:lpstr>
      <vt:lpstr>Wingdings</vt:lpstr>
      <vt:lpstr>802-11-Submission</vt:lpstr>
      <vt:lpstr>Agenda for IEEE 802.11 Coexistence SC meeting in Hanoi in September 2019</vt:lpstr>
      <vt:lpstr>Welcome to the 14th F2F meeting of the Coex SC in Hanoi in September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Hanoi in Sept 2019</vt:lpstr>
      <vt:lpstr>The Coex SC will consider a proposed agenda for Hanoi in Sept 2019</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the meeting minutes from Vienna in July 2019</vt:lpstr>
      <vt:lpstr>PowerPoint Presentation</vt:lpstr>
      <vt:lpstr>All the documentation from the workshop is now available on-line</vt:lpstr>
      <vt:lpstr>The results of two surveys conducted after the workshop among attendees are available</vt:lpstr>
      <vt:lpstr>The results of two surveys conducted after the workshop among attendees are available</vt:lpstr>
      <vt:lpstr>It is proposed that the workshop documents &amp; survey results be liaised to those invited to the workshop</vt:lpstr>
      <vt:lpstr>PowerPoint Presentation</vt:lpstr>
      <vt:lpstr>A WBA survey &amp; a post workshop identified ten relative importance of various coexistence issues</vt:lpstr>
      <vt:lpstr>The prioritised list of coexistence issues suggests what the Coex SC should focus on</vt:lpstr>
      <vt:lpstr>PowerPoint Presentation</vt:lpstr>
      <vt:lpstr>PowerPoint Presentation</vt:lpstr>
      <vt:lpstr>PowerPoint Presentation</vt:lpstr>
      <vt:lpstr>The Coex SC will continue normal business in Nov  2019</vt:lpstr>
      <vt:lpstr>The IEEE 802.11 Coexistence SC meeting in Hanoi in Sept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2019-08-21T06:18:33Z</dcterms:modified>
</cp:coreProperties>
</file>