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8" r:id="rId3"/>
    <p:sldId id="265" r:id="rId4"/>
    <p:sldId id="266" r:id="rId5"/>
    <p:sldId id="267" r:id="rId6"/>
    <p:sldId id="272" r:id="rId7"/>
    <p:sldId id="270" r:id="rId8"/>
    <p:sldId id="280" r:id="rId9"/>
    <p:sldId id="271" r:id="rId10"/>
    <p:sldId id="273" r:id="rId11"/>
    <p:sldId id="281" r:id="rId12"/>
    <p:sldId id="264" r:id="rId13"/>
    <p:sldId id="286" r:id="rId14"/>
    <p:sldId id="278" r:id="rId15"/>
    <p:sldId id="287" r:id="rId16"/>
    <p:sldId id="279" r:id="rId17"/>
    <p:sldId id="282" r:id="rId18"/>
    <p:sldId id="269" r:id="rId19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71" autoAdjust="0"/>
    <p:restoredTop sz="94660"/>
  </p:normalViewPr>
  <p:slideViewPr>
    <p:cSldViewPr>
      <p:cViewPr>
        <p:scale>
          <a:sx n="81" d="100"/>
          <a:sy n="81" d="100"/>
        </p:scale>
        <p:origin x="758" y="67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doc.: IEEE 802.11-19/1405r7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Nov 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doc.: IEEE 802.11-19/1405r7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Nov 2019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802.11-19/1405r7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802.11-19/1405r7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10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5683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802.11-19/1405r7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11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4143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802.11-19/1405r7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12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468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802.11-19/1405r7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13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2262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802.11-19/1405r7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14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4868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802.11-19/1405r7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15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987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802.11-19/1405r7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16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2217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802.11-19/1405r7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17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9110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802.11-19/1405r7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18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3656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802.11-19/1405r7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2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60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802.11-19/1405r7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3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3109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802.11-19/1405r7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4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4180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802.11-19/1405r7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5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5584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802.11-19/1405r7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6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4019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802.11-19/1405r7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7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5688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802.11-19/1405r7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8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1598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802.11-19/1405r7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9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580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Nov 2019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D09C756B-EB39-4236-ADBB-73052B179AE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21331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da-DK" smtClean="0"/>
              <a:t>Sharan Naribole (Samsung), et al.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Nov 2019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 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 2019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da-DK" smtClean="0"/>
              <a:t>Sharan Naribole (Samsung), et al.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 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 2019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Nov 2019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da-DK" smtClean="0"/>
              <a:t>Sharan Naribole (Samsung), et al.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802.11-19/1405r7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  <p:sldLayoutId id="2147483660" r:id="rId10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Multi-link Channel Access Discussion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552024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dirty="0" smtClean="0"/>
              <a:t>2019-10-31</a:t>
            </a:r>
            <a:endParaRPr lang="en-GB" dirty="0"/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Nov 2019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276907"/>
              </p:ext>
            </p:extLst>
          </p:nvPr>
        </p:nvGraphicFramePr>
        <p:xfrm>
          <a:off x="1000125" y="2998788"/>
          <a:ext cx="10155238" cy="246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0" name="Document" r:id="rId4" imgW="10439485" imgH="2546686" progId="Word.Document.8">
                  <p:embed/>
                </p:oleObj>
              </mc:Choice>
              <mc:Fallback>
                <p:oleObj name="Document" r:id="rId4" imgW="10439485" imgH="2546686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125" y="2998788"/>
                        <a:ext cx="10155238" cy="24638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104900" y="2493169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885526" y="333375"/>
            <a:ext cx="10361084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Multi-link Channel Access with Proposed Enhancements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 2019</a:t>
            </a:r>
            <a:endParaRPr lang="en-GB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81000" y="1781707"/>
            <a:ext cx="12101396" cy="9144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Proposed methods can be applied by non-STR STAs and AP</a:t>
            </a:r>
            <a:endParaRPr lang="en-US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Snapshot </a:t>
            </a:r>
            <a:r>
              <a:rPr lang="en-US" b="0" dirty="0"/>
              <a:t>from a multi-link BSS timeline from non-STR STA’s </a:t>
            </a:r>
            <a:r>
              <a:rPr lang="en-US" b="0" dirty="0" smtClean="0"/>
              <a:t>perspective</a:t>
            </a:r>
          </a:p>
          <a:p>
            <a:pPr>
              <a:buFont typeface="Arial" panose="020B0604020202020204" pitchFamily="34" charset="0"/>
              <a:buChar char="•"/>
            </a:pPr>
            <a:endParaRPr lang="en-US" b="0" dirty="0"/>
          </a:p>
          <a:p>
            <a:pPr>
              <a:buFont typeface="Arial" panose="020B0604020202020204" pitchFamily="34" charset="0"/>
              <a:buChar char="•"/>
            </a:pPr>
            <a:endParaRPr lang="en-US" b="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b="0" dirty="0"/>
          </a:p>
          <a:p>
            <a:pPr>
              <a:buFont typeface="Arial" panose="020B0604020202020204" pitchFamily="34" charset="0"/>
              <a:buChar char="•"/>
            </a:pPr>
            <a:endParaRPr lang="en-US" b="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b="0" dirty="0"/>
          </a:p>
          <a:p>
            <a:pPr>
              <a:buFont typeface="Arial" panose="020B0604020202020204" pitchFamily="34" charset="0"/>
              <a:buChar char="•"/>
            </a:pPr>
            <a:endParaRPr lang="en-US" b="0" dirty="0" smtClean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399984"/>
            <a:ext cx="11734800" cy="1769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1566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885526" y="333375"/>
            <a:ext cx="10361084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Multi-link Channel Access Rules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 2019</a:t>
            </a:r>
            <a:endParaRPr lang="en-GB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90604" y="1143000"/>
            <a:ext cx="11567996" cy="9144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Rules for STR STAs and AP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Follows EDCA channel access protocol on each link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Additionally, if AP,</a:t>
            </a:r>
          </a:p>
          <a:p>
            <a:pPr marL="1200150" lvl="2" indent="-342900">
              <a:buFont typeface="Courier New" panose="02070309020205020404" pitchFamily="49" charset="0"/>
              <a:buChar char="o"/>
            </a:pPr>
            <a:r>
              <a:rPr lang="en-US" sz="2000" dirty="0" smtClean="0"/>
              <a:t>shall not transmit to a non-STR STA from which it is receiving frame(s)</a:t>
            </a:r>
          </a:p>
          <a:p>
            <a:pPr marL="1200150" lvl="2" indent="-342900">
              <a:buFont typeface="Courier New" panose="02070309020205020404" pitchFamily="49" charset="0"/>
              <a:buChar char="o"/>
            </a:pPr>
            <a:r>
              <a:rPr lang="en-US" sz="2000" dirty="0" smtClean="0"/>
              <a:t>shall include busy status in feedback to non-STR STA if transmitting or receiving an intra-BSS PPDU on other link </a:t>
            </a:r>
            <a:endParaRPr lang="en-US" sz="2200" dirty="0" smtClean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dirty="0" smtClean="0"/>
              <a:t>Rules for Non-STR STAs</a:t>
            </a:r>
            <a:endParaRPr lang="en-US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EDCA </a:t>
            </a:r>
            <a:r>
              <a:rPr lang="en-US" sz="2200" dirty="0"/>
              <a:t>channel access protocol on each link with following </a:t>
            </a:r>
            <a:r>
              <a:rPr lang="en-US" sz="2200" dirty="0" smtClean="0"/>
              <a:t>restrictions</a:t>
            </a:r>
            <a:endParaRPr lang="en-US" sz="2200" dirty="0"/>
          </a:p>
          <a:p>
            <a:pPr marL="1200150" lvl="2" indent="-342900">
              <a:buFont typeface="Wingdings" panose="05000000000000000000" pitchFamily="2" charset="2"/>
              <a:buChar char="§"/>
            </a:pPr>
            <a:r>
              <a:rPr lang="en-US" sz="2000" dirty="0"/>
              <a:t>Suspend </a:t>
            </a:r>
            <a:r>
              <a:rPr lang="en-US" sz="2000" dirty="0" err="1"/>
              <a:t>backoff</a:t>
            </a:r>
            <a:r>
              <a:rPr lang="en-US" sz="2000" dirty="0"/>
              <a:t> countdown when RX on link A and vice versa </a:t>
            </a:r>
          </a:p>
          <a:p>
            <a:pPr marL="1200150" lvl="2" indent="-342900">
              <a:buFont typeface="Wingdings" panose="05000000000000000000" pitchFamily="2" charset="2"/>
              <a:buChar char="§"/>
            </a:pPr>
            <a:r>
              <a:rPr lang="en-US" sz="2000" dirty="0"/>
              <a:t>Perform Opportunistic </a:t>
            </a:r>
            <a:r>
              <a:rPr lang="en-US" sz="2000" dirty="0" err="1"/>
              <a:t>Backoff</a:t>
            </a:r>
            <a:r>
              <a:rPr lang="en-US" sz="2000" dirty="0"/>
              <a:t> Countdown Recommencement </a:t>
            </a:r>
            <a:r>
              <a:rPr lang="en-US" sz="2000" dirty="0" smtClean="0"/>
              <a:t> </a:t>
            </a:r>
          </a:p>
          <a:p>
            <a:pPr marL="1200150" lvl="2" indent="-342900">
              <a:buFont typeface="Wingdings" panose="05000000000000000000" pitchFamily="2" charset="2"/>
              <a:buChar char="§"/>
            </a:pPr>
            <a:r>
              <a:rPr lang="en-US" sz="2000" dirty="0" smtClean="0"/>
              <a:t>Suspend </a:t>
            </a:r>
            <a:r>
              <a:rPr lang="en-US" sz="2000" dirty="0" err="1"/>
              <a:t>backoff</a:t>
            </a:r>
            <a:r>
              <a:rPr lang="en-US" sz="2000" dirty="0"/>
              <a:t> countdown on link A when TX on link B and vice versa</a:t>
            </a:r>
          </a:p>
          <a:p>
            <a:pPr marL="1200150" lvl="2" indent="-342900">
              <a:buFont typeface="Wingdings" panose="05000000000000000000" pitchFamily="2" charset="2"/>
              <a:buChar char="§"/>
            </a:pPr>
            <a:r>
              <a:rPr lang="en-US" sz="2000" dirty="0"/>
              <a:t>Suspend </a:t>
            </a:r>
            <a:r>
              <a:rPr lang="en-US" sz="2000" dirty="0" err="1"/>
              <a:t>backoff</a:t>
            </a:r>
            <a:r>
              <a:rPr lang="en-US" sz="2000" dirty="0"/>
              <a:t> countdown on link B when AP indicates Busy State of link </a:t>
            </a:r>
            <a:r>
              <a:rPr lang="en-US" sz="2000" dirty="0" smtClean="0"/>
              <a:t>B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We can further consider multi-link TXOP aggregation [8]</a:t>
            </a:r>
            <a:endParaRPr lang="en-US" sz="2000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19918806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612776" y="339148"/>
            <a:ext cx="10361084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219200"/>
            <a:ext cx="10668000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Multi-link BSS AP shall have simultaneous transmit and receive (STR) </a:t>
            </a:r>
            <a:r>
              <a:rPr lang="en-US" b="0" dirty="0" smtClean="0"/>
              <a:t>capability</a:t>
            </a:r>
          </a:p>
          <a:p>
            <a:pPr>
              <a:buFont typeface="Arial" panose="020B0604020202020204" pitchFamily="34" charset="0"/>
              <a:buChar char="•"/>
            </a:pPr>
            <a:endParaRPr lang="en-US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Non-AP STAs may or may not have STR </a:t>
            </a:r>
            <a:r>
              <a:rPr lang="en-US" b="0" dirty="0" smtClean="0"/>
              <a:t>capability and indicate this info to AP</a:t>
            </a:r>
          </a:p>
          <a:p>
            <a:pPr>
              <a:buFont typeface="Arial" panose="020B0604020202020204" pitchFamily="34" charset="0"/>
              <a:buChar char="•"/>
            </a:pPr>
            <a:endParaRPr lang="en-US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P</a:t>
            </a:r>
            <a:r>
              <a:rPr lang="en-US" b="0" dirty="0" smtClean="0"/>
              <a:t>roblem scenarios for asynchronous multi-link operation with non-STR STAs</a:t>
            </a:r>
          </a:p>
          <a:p>
            <a:pPr marL="0" indent="0"/>
            <a:endParaRPr lang="en-US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Proposed mechanisms to improve the medium utilization by non-STR STAs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b="0" dirty="0" smtClean="0"/>
              <a:t>Opportunistic </a:t>
            </a:r>
            <a:r>
              <a:rPr lang="en-US" sz="2200" b="0" dirty="0" err="1"/>
              <a:t>backoff</a:t>
            </a:r>
            <a:r>
              <a:rPr lang="en-US" sz="2200" b="0" dirty="0"/>
              <a:t> countdown </a:t>
            </a:r>
            <a:r>
              <a:rPr lang="en-US" sz="2200" b="0" dirty="0" smtClean="0"/>
              <a:t>recommencement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b="0" dirty="0" smtClean="0"/>
              <a:t>STA ID indication in EHT PHY preamble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b="0" dirty="0" smtClean="0"/>
              <a:t>Secondary </a:t>
            </a:r>
            <a:r>
              <a:rPr lang="en-US" sz="2200" b="0" dirty="0"/>
              <a:t>link busy status in feedback to non-STR </a:t>
            </a:r>
            <a:r>
              <a:rPr lang="en-US" sz="2200" b="0" dirty="0" smtClean="0"/>
              <a:t>STA</a:t>
            </a:r>
            <a:endParaRPr lang="en-GB" sz="2200" b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 2019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Straw Poll #1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2776" y="1676400"/>
            <a:ext cx="11045824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Do you </a:t>
            </a:r>
            <a:r>
              <a:rPr lang="en-US" dirty="0" smtClean="0"/>
              <a:t>agree that 802.11be shall </a:t>
            </a:r>
            <a:r>
              <a:rPr lang="en-US" dirty="0" smtClean="0"/>
              <a:t>allow </a:t>
            </a:r>
            <a:r>
              <a:rPr lang="en-US" dirty="0" smtClean="0"/>
              <a:t>a </a:t>
            </a:r>
            <a:r>
              <a:rPr lang="en-US" dirty="0" smtClean="0"/>
              <a:t>multi-link </a:t>
            </a:r>
            <a:r>
              <a:rPr lang="en-US" dirty="0" smtClean="0"/>
              <a:t>device* </a:t>
            </a:r>
            <a:r>
              <a:rPr lang="en-US" dirty="0" smtClean="0"/>
              <a:t>that has constraints to simultaneously transmit and receive on a pair of links to operate over this pair of links?</a:t>
            </a:r>
          </a:p>
          <a:p>
            <a:pPr marL="800100" lvl="1" indent="-342900">
              <a:buFontTx/>
              <a:buChar char="-"/>
            </a:pPr>
            <a:r>
              <a:rPr lang="en-US" dirty="0" smtClean="0"/>
              <a:t>Signaling of this constraints is TBD</a:t>
            </a:r>
          </a:p>
          <a:p>
            <a:pPr marL="57150" indent="0"/>
            <a:r>
              <a:rPr lang="en-US" sz="2000" b="0" dirty="0" smtClean="0"/>
              <a:t>*exact name can be </a:t>
            </a:r>
            <a:r>
              <a:rPr lang="en-US" sz="2000" b="0" dirty="0" smtClean="0"/>
              <a:t>changed</a:t>
            </a:r>
          </a:p>
          <a:p>
            <a:pPr marL="57150" indent="0"/>
            <a:endParaRPr lang="en-US" sz="2000" b="0" dirty="0"/>
          </a:p>
          <a:p>
            <a:pPr marL="57150" indent="0"/>
            <a:r>
              <a:rPr lang="en-US" sz="2000" b="0" dirty="0" smtClean="0"/>
              <a:t>- Accepted with unanimous consent</a:t>
            </a:r>
            <a:endParaRPr lang="en-GB" sz="2000" b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8352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Straw Poll #2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Do you </a:t>
            </a:r>
            <a:r>
              <a:rPr lang="en-US" dirty="0" smtClean="0"/>
              <a:t>agree that in 802.11be, a multi-link </a:t>
            </a:r>
            <a:r>
              <a:rPr lang="en-US" dirty="0" smtClean="0"/>
              <a:t>device </a:t>
            </a:r>
            <a:r>
              <a:rPr lang="en-US" dirty="0" smtClean="0"/>
              <a:t>that has constraints to simultaneously transmit and receive on a pair of links require channel access rules on this pair of links different from a multi-link </a:t>
            </a:r>
            <a:r>
              <a:rPr lang="en-US" dirty="0" smtClean="0"/>
              <a:t>device* </a:t>
            </a:r>
            <a:r>
              <a:rPr lang="en-US" dirty="0" smtClean="0"/>
              <a:t>that has no constraints to simultaneously transmit and receive on the same pair of links</a:t>
            </a:r>
            <a:r>
              <a:rPr lang="en-US" dirty="0" smtClean="0"/>
              <a:t>?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3529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Motion</a:t>
            </a:r>
            <a:r>
              <a:rPr lang="en-GB" dirty="0" smtClean="0"/>
              <a:t> </a:t>
            </a:r>
            <a:r>
              <a:rPr lang="en-GB" dirty="0" smtClean="0"/>
              <a:t>#1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2776" y="1676400"/>
            <a:ext cx="11045824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Move to add the following to the 11be SFD:</a:t>
            </a:r>
          </a:p>
          <a:p>
            <a:pPr marL="800100" lvl="1" indent="-342900">
              <a:buFontTx/>
              <a:buChar char="-"/>
            </a:pPr>
            <a:r>
              <a:rPr lang="en-US" dirty="0" smtClean="0"/>
              <a:t>S</a:t>
            </a:r>
            <a:r>
              <a:rPr lang="en-US" dirty="0" smtClean="0"/>
              <a:t>hall </a:t>
            </a:r>
            <a:r>
              <a:rPr lang="en-US" dirty="0" smtClean="0"/>
              <a:t>allow </a:t>
            </a:r>
            <a:r>
              <a:rPr lang="en-US" dirty="0" smtClean="0"/>
              <a:t>a </a:t>
            </a:r>
            <a:r>
              <a:rPr lang="en-US" dirty="0" smtClean="0"/>
              <a:t>multi-link </a:t>
            </a:r>
            <a:r>
              <a:rPr lang="en-US" dirty="0" smtClean="0"/>
              <a:t>device </a:t>
            </a:r>
            <a:r>
              <a:rPr lang="en-US" dirty="0" smtClean="0"/>
              <a:t>that has constraints to simultaneously transmit and receive on a pair of links to operate over this pair of </a:t>
            </a:r>
            <a:r>
              <a:rPr lang="en-US" dirty="0" smtClean="0"/>
              <a:t>links?</a:t>
            </a:r>
          </a:p>
          <a:p>
            <a:pPr marL="120015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Signaling </a:t>
            </a:r>
            <a:r>
              <a:rPr lang="en-US" dirty="0" smtClean="0"/>
              <a:t>of this constraints is TBD</a:t>
            </a:r>
          </a:p>
          <a:p>
            <a:pPr marL="57150" indent="0"/>
            <a:endParaRPr lang="en-US" sz="2000" b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25316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830390"/>
            <a:ext cx="11430000" cy="4113213"/>
          </a:xfrm>
        </p:spPr>
        <p:txBody>
          <a:bodyPr/>
          <a:lstStyle/>
          <a:p>
            <a:pPr marL="0" indent="0"/>
            <a:r>
              <a:rPr lang="en-GB" b="0" dirty="0" smtClean="0"/>
              <a:t>[1] 11-19/979, “EHT Multi-link Operation Follow-up”</a:t>
            </a:r>
          </a:p>
          <a:p>
            <a:r>
              <a:rPr lang="en-GB" b="0" dirty="0" smtClean="0"/>
              <a:t>[2] 11-19/822</a:t>
            </a:r>
            <a:r>
              <a:rPr lang="en-GB" b="0" dirty="0"/>
              <a:t>, “Extremely Efficient Multi-band </a:t>
            </a:r>
            <a:r>
              <a:rPr lang="en-GB" b="0" dirty="0" smtClean="0"/>
              <a:t>Operation”</a:t>
            </a:r>
            <a:endParaRPr lang="en-GB" b="0" dirty="0"/>
          </a:p>
          <a:p>
            <a:r>
              <a:rPr lang="en-GB" b="0" dirty="0" smtClean="0"/>
              <a:t>[</a:t>
            </a:r>
            <a:r>
              <a:rPr lang="en-GB" b="0" dirty="0"/>
              <a:t>3</a:t>
            </a:r>
            <a:r>
              <a:rPr lang="en-GB" b="0" dirty="0" smtClean="0"/>
              <a:t>] 11-19/1116, “Channel Access in multi-band operation”</a:t>
            </a:r>
          </a:p>
          <a:p>
            <a:r>
              <a:rPr lang="en-GB" b="0" dirty="0" smtClean="0"/>
              <a:t>[4] 11-19/1144, “Channel Access for Multi-link Operation”</a:t>
            </a:r>
          </a:p>
          <a:p>
            <a:r>
              <a:rPr lang="en-GB" b="0" dirty="0" smtClean="0"/>
              <a:t>[5] 11-19/766, “Enhanced Multi-band/Multi-channel Operation”</a:t>
            </a:r>
          </a:p>
          <a:p>
            <a:r>
              <a:rPr lang="en-GB" b="0" dirty="0" smtClean="0"/>
              <a:t>[6] 11-19/1548, “Channel Access Design for Synchronized Multi-Links”</a:t>
            </a:r>
          </a:p>
          <a:p>
            <a:r>
              <a:rPr lang="en-GB" b="0" dirty="0" smtClean="0"/>
              <a:t>[7] 11-19/1550, “Simultaneous </a:t>
            </a:r>
            <a:r>
              <a:rPr lang="en-GB" b="0" dirty="0" err="1" smtClean="0"/>
              <a:t>Tx</a:t>
            </a:r>
            <a:r>
              <a:rPr lang="en-GB" b="0" dirty="0" smtClean="0"/>
              <a:t>/Rx Capability indication for multi-link operation”</a:t>
            </a:r>
          </a:p>
          <a:p>
            <a:pPr marL="0" indent="0"/>
            <a:r>
              <a:rPr lang="en-GB" b="0" dirty="0" smtClean="0"/>
              <a:t>[</a:t>
            </a:r>
            <a:r>
              <a:rPr lang="en-GB" b="0" dirty="0"/>
              <a:t>8</a:t>
            </a:r>
            <a:r>
              <a:rPr lang="en-GB" b="0" dirty="0" smtClean="0"/>
              <a:t>] 11-19/1505, “Multi-link Aggregation Considerations”</a:t>
            </a:r>
            <a:endParaRPr lang="en-GB" b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8680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838200" y="2362200"/>
            <a:ext cx="10361084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5400" dirty="0" smtClean="0"/>
              <a:t>Appendix</a:t>
            </a:r>
            <a:endParaRPr lang="en-GB" sz="5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6537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4689840"/>
            <a:ext cx="6621075" cy="1532452"/>
          </a:xfrm>
          <a:prstGeom prst="rect">
            <a:avLst/>
          </a:prstGeom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62000" y="333375"/>
            <a:ext cx="10361084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Collision Prevention with Non-STR STAs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 2019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47648" y="1398588"/>
            <a:ext cx="11744352" cy="184559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1" dirty="0" smtClean="0"/>
              <a:t>Conservative approach at non-STR STA</a:t>
            </a:r>
            <a:endParaRPr lang="en-US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Suspend </a:t>
            </a:r>
            <a:r>
              <a:rPr lang="en-US" sz="2200" dirty="0" err="1" smtClean="0"/>
              <a:t>backoff</a:t>
            </a:r>
            <a:r>
              <a:rPr lang="en-US" sz="2200" dirty="0" smtClean="0"/>
              <a:t> countdown on link A when RX on link B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/>
              <a:t>Suspend </a:t>
            </a:r>
            <a:r>
              <a:rPr lang="en-US" sz="2200" dirty="0" err="1"/>
              <a:t>backoff</a:t>
            </a:r>
            <a:r>
              <a:rPr lang="en-US" sz="2200" dirty="0"/>
              <a:t> countdown on link A when T</a:t>
            </a:r>
            <a:r>
              <a:rPr lang="en-US" sz="2200" dirty="0" smtClean="0"/>
              <a:t>X </a:t>
            </a:r>
            <a:r>
              <a:rPr lang="en-US" sz="2200" dirty="0"/>
              <a:t>on link </a:t>
            </a:r>
            <a:r>
              <a:rPr lang="en-US" sz="2200" dirty="0" smtClean="0"/>
              <a:t>B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dirty="0" smtClean="0"/>
              <a:t>Conservative approach at AP</a:t>
            </a:r>
          </a:p>
          <a:p>
            <a:pPr marL="85725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Shall not transmit to non-STR STA when receiving an intra-BSS PPDU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Prevents STR collisions at non-STR STAs without any additional information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Despite TXOP aggregation, there can be significant multi-link under-utilization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05800" y="4748180"/>
            <a:ext cx="518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STA 1: Non-STR STA, </a:t>
            </a:r>
          </a:p>
          <a:p>
            <a:r>
              <a:rPr lang="en-US" sz="2000" b="1" dirty="0" smtClean="0">
                <a:solidFill>
                  <a:schemeClr val="tx1"/>
                </a:solidFill>
              </a:rPr>
              <a:t>STA 2: single link STA</a:t>
            </a:r>
            <a:endParaRPr lang="en-US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5488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62000" y="333375"/>
            <a:ext cx="10361084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 2019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85556" y="1147155"/>
            <a:ext cx="12311244" cy="532825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Multi-link Operation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/>
              <a:t>C</a:t>
            </a:r>
            <a:r>
              <a:rPr lang="en-US" sz="2200" dirty="0" smtClean="0"/>
              <a:t>andidate feature being discussed in </a:t>
            </a:r>
            <a:r>
              <a:rPr lang="en-US" sz="2200" dirty="0" err="1" smtClean="0"/>
              <a:t>TGbe</a:t>
            </a:r>
            <a:r>
              <a:rPr lang="en-US" sz="2200" dirty="0" smtClean="0"/>
              <a:t> group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Several aspects</a:t>
            </a:r>
          </a:p>
          <a:p>
            <a:pPr marL="1200150" lvl="2" indent="-342900">
              <a:buFont typeface="Wingdings" panose="05000000000000000000" pitchFamily="2" charset="2"/>
              <a:buChar char="§"/>
            </a:pPr>
            <a:r>
              <a:rPr lang="en-US" sz="2000" dirty="0" smtClean="0"/>
              <a:t>Transmission of frames of a TID over multiple links [1]</a:t>
            </a:r>
          </a:p>
          <a:p>
            <a:pPr marL="1200150" lvl="2" indent="-342900">
              <a:buFont typeface="Wingdings" panose="05000000000000000000" pitchFamily="2" charset="2"/>
              <a:buChar char="§"/>
            </a:pPr>
            <a:r>
              <a:rPr lang="en-US" sz="2000" dirty="0" smtClean="0"/>
              <a:t>Minimizing negotiation overhead for fast link switching [2]</a:t>
            </a:r>
          </a:p>
          <a:p>
            <a:pPr marL="1200150" lvl="2" indent="-342900">
              <a:buFont typeface="Wingdings" panose="05000000000000000000" pitchFamily="2" charset="2"/>
              <a:buChar char="§"/>
            </a:pPr>
            <a:endParaRPr lang="en-US" sz="22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Multi-link Channel Access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/>
              <a:t>Several discussions on multi-link channel </a:t>
            </a:r>
            <a:r>
              <a:rPr lang="en-US" sz="2200" dirty="0" smtClean="0"/>
              <a:t>access, asynchronous and synchronous operations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A</a:t>
            </a:r>
            <a:r>
              <a:rPr lang="en-US" sz="2200" dirty="0"/>
              <a:t> </a:t>
            </a:r>
            <a:r>
              <a:rPr lang="en-US" sz="2200" dirty="0" smtClean="0"/>
              <a:t>few contributions have considered multi-link operation with single primary [3,4]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US" sz="2000" dirty="0" smtClean="0"/>
              <a:t>Similar to 80 + 80 operation in which all devices perform </a:t>
            </a:r>
            <a:r>
              <a:rPr lang="en-US" sz="2000" dirty="0" err="1" smtClean="0"/>
              <a:t>backoff</a:t>
            </a:r>
            <a:r>
              <a:rPr lang="en-US" sz="2000" dirty="0" smtClean="0"/>
              <a:t> only one link</a:t>
            </a:r>
          </a:p>
          <a:p>
            <a:pPr marL="914400" lvl="2" indent="0"/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In this presentation, we focus on multi-link channel access with per-link </a:t>
            </a:r>
            <a:r>
              <a:rPr lang="en-US" dirty="0" err="1" smtClean="0"/>
              <a:t>backoff</a:t>
            </a: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457188" lvl="1" indent="0">
              <a:buNone/>
            </a:pP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62000" y="333375"/>
            <a:ext cx="10361084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Asynchronous Operation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 2019</a:t>
            </a:r>
            <a:endParaRPr lang="en-GB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04800" y="1237642"/>
            <a:ext cx="11920371" cy="532825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Asynchronous multi-link channel access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Per-link </a:t>
            </a:r>
            <a:r>
              <a:rPr lang="en-US" sz="2200" dirty="0" err="1" smtClean="0"/>
              <a:t>backoff</a:t>
            </a:r>
            <a:r>
              <a:rPr lang="en-US" sz="2200" dirty="0" smtClean="0"/>
              <a:t> procedure with no synchronization of multi-link transmissions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Single link STAs and legacy STAs can operate on any link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/>
              <a:t>Simultaneous transmit and receive operation (</a:t>
            </a:r>
            <a:r>
              <a:rPr lang="en-US" sz="2200" b="1" dirty="0"/>
              <a:t>STR</a:t>
            </a:r>
            <a:r>
              <a:rPr lang="en-US" sz="2200" dirty="0"/>
              <a:t>) </a:t>
            </a:r>
            <a:endParaRPr lang="en-US" sz="2200" dirty="0" smtClean="0"/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Shall </a:t>
            </a:r>
            <a:r>
              <a:rPr lang="en-US" sz="2200" dirty="0"/>
              <a:t>be the default multi-link access </a:t>
            </a:r>
            <a:r>
              <a:rPr lang="en-US" sz="2200" dirty="0" smtClean="0"/>
              <a:t>mode</a:t>
            </a: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0" indent="0"/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STR Constraint [3,5,6,7]</a:t>
            </a:r>
            <a:endParaRPr lang="en-US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STA may not be capable due to in-device </a:t>
            </a:r>
            <a:r>
              <a:rPr lang="en-US" sz="2200" dirty="0"/>
              <a:t>power leakage </a:t>
            </a:r>
            <a:r>
              <a:rPr lang="en-US" sz="2200" dirty="0" smtClean="0"/>
              <a:t>from insufficient </a:t>
            </a:r>
            <a:r>
              <a:rPr lang="en-US" sz="2200" dirty="0"/>
              <a:t>frequency </a:t>
            </a:r>
            <a:r>
              <a:rPr lang="en-US" sz="2200" dirty="0" smtClean="0"/>
              <a:t>separation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Example: Link A operating in lower 5 GHz and link B operating in upper 5 GHz </a:t>
            </a:r>
            <a:endParaRPr lang="en-US" sz="2200" dirty="0"/>
          </a:p>
          <a:p>
            <a:pPr>
              <a:buFont typeface="Courier New" panose="02070309020205020404" pitchFamily="49" charset="0"/>
              <a:buChar char="o"/>
            </a:pPr>
            <a:endParaRPr lang="en-US" dirty="0" smtClean="0"/>
          </a:p>
          <a:p>
            <a:pPr marL="800088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3429000"/>
            <a:ext cx="7001852" cy="1438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1570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62000" y="333375"/>
            <a:ext cx="10361084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STR Constraint at AP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 2019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17965" y="3536670"/>
            <a:ext cx="11784632" cy="328834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STR collision example</a:t>
            </a:r>
            <a:endParaRPr lang="en-US" b="0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/>
              <a:t>AP </a:t>
            </a:r>
            <a:r>
              <a:rPr lang="en-US" sz="2200" dirty="0" smtClean="0"/>
              <a:t>is not capable of STR and hence fails </a:t>
            </a:r>
            <a:r>
              <a:rPr lang="en-US" sz="2200" dirty="0"/>
              <a:t>to receive STA 2’s </a:t>
            </a:r>
            <a:r>
              <a:rPr lang="en-US" sz="2200" dirty="0" smtClean="0"/>
              <a:t>transmission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Several collision scenarios present in multi-link BSS with AP not capable of STR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Challenging to perform complete synchronized operation due to legacy devices, single link STAs, OBSS traffic, etc.</a:t>
            </a: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Therefore, AP that establishes multi-link BSS for EHT multi-link operation shall have STR capability for all link pairs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9986" y="1371156"/>
            <a:ext cx="6084096" cy="175304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47681" y="1644206"/>
            <a:ext cx="5562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AP </a:t>
            </a:r>
          </a:p>
          <a:p>
            <a:r>
              <a:rPr lang="en-US" sz="2000" b="1" dirty="0" smtClean="0">
                <a:solidFill>
                  <a:schemeClr val="tx1"/>
                </a:solidFill>
              </a:rPr>
              <a:t>(Not STR</a:t>
            </a:r>
          </a:p>
          <a:p>
            <a:r>
              <a:rPr lang="en-US" sz="2000" b="1" dirty="0" smtClean="0">
                <a:solidFill>
                  <a:schemeClr val="tx1"/>
                </a:solidFill>
              </a:rPr>
              <a:t>capable)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05800" y="1654245"/>
            <a:ext cx="518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STA 1: Multi-link STA</a:t>
            </a:r>
          </a:p>
          <a:p>
            <a:r>
              <a:rPr lang="en-US" sz="2000" b="1" dirty="0" smtClean="0">
                <a:solidFill>
                  <a:schemeClr val="tx1"/>
                </a:solidFill>
              </a:rPr>
              <a:t>STA 2: Single link STA</a:t>
            </a:r>
            <a:endParaRPr lang="en-US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827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62000" y="333375"/>
            <a:ext cx="10361084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Non-AP STA’s STR Capability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 2019</a:t>
            </a:r>
            <a:endParaRPr lang="en-GB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605851" y="1295400"/>
            <a:ext cx="11784632" cy="328834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kern="0" dirty="0" smtClean="0"/>
              <a:t>Multi-link STAs indicate STR capability to AP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kern="0" dirty="0" smtClean="0"/>
              <a:t>Dynamic indication by ML STA based on operating links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sz="2600" kern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kern="0" dirty="0" smtClean="0"/>
              <a:t>In this context, classification of non-AP STAs on a link pair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b="1" kern="0" dirty="0" smtClean="0"/>
              <a:t>STR STA</a:t>
            </a:r>
            <a:endParaRPr lang="en-US" sz="2200" kern="0" dirty="0" smtClean="0"/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en-US" sz="2000" kern="0" dirty="0" smtClean="0"/>
              <a:t>ML STA operating on both links and capable of STR on that link pair</a:t>
            </a:r>
          </a:p>
          <a:p>
            <a:pPr marL="1257277" lvl="2" indent="-342900">
              <a:buFont typeface="Arial" panose="020B0604020202020204" pitchFamily="34" charset="0"/>
              <a:buChar char="•"/>
            </a:pPr>
            <a:endParaRPr lang="en-US" sz="2200" kern="0" dirty="0" smtClean="0"/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b="1" kern="0" dirty="0" smtClean="0"/>
              <a:t>Non-STR STA</a:t>
            </a:r>
            <a:endParaRPr lang="en-US" sz="2200" kern="0" dirty="0" smtClean="0"/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en-US" sz="2000" kern="0" dirty="0" smtClean="0"/>
              <a:t>ML STA operating on both links and not capable of STR on that link pair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en-US" sz="2200" b="1" kern="0" dirty="0" smtClean="0"/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b="1" kern="0" dirty="0" smtClean="0"/>
              <a:t>Single link STA</a:t>
            </a:r>
            <a:endParaRPr lang="en-US" sz="2200" kern="0" dirty="0" smtClean="0"/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en-US" sz="2000" kern="0" dirty="0" smtClean="0"/>
              <a:t>STA operating only on one of the links of the link pair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600" kern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600" kern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600" kern="0" dirty="0" smtClean="0"/>
          </a:p>
        </p:txBody>
      </p:sp>
    </p:spTree>
    <p:extLst>
      <p:ext uri="{BB962C8B-B14F-4D97-AF65-F5344CB8AC3E}">
        <p14:creationId xmlns:p14="http://schemas.microsoft.com/office/powerpoint/2010/main" val="11049878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8908" y="1852675"/>
            <a:ext cx="4865956" cy="1691375"/>
          </a:xfrm>
          <a:prstGeom prst="rect">
            <a:avLst/>
          </a:prstGeom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62000" y="333375"/>
            <a:ext cx="10361084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Collision Scenarios for Non-STR STAs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 2019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52400" y="1286062"/>
            <a:ext cx="11784632" cy="1195758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Independent medium access with no channel status sharing between the links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Timelines shown for non-STR STA (STA 1)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Scenario 1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STA 1 transmits while receiving frame destined to it</a:t>
            </a:r>
            <a:endParaRPr lang="en-US" dirty="0" smtClean="0"/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AP transmits to STA 1 while receiving from STA 1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STA 1 fails to receive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Scenario 2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STA 1 does not detect STA 2’s </a:t>
            </a:r>
          </a:p>
          <a:p>
            <a:pPr marL="457200" lvl="1" indent="0"/>
            <a:r>
              <a:rPr lang="en-US" sz="2200" dirty="0"/>
              <a:t> </a:t>
            </a:r>
            <a:r>
              <a:rPr lang="en-US" sz="2200" dirty="0" smtClean="0"/>
              <a:t>    transmission by ED check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/>
              <a:t>C</a:t>
            </a:r>
            <a:r>
              <a:rPr lang="en-US" sz="2200" dirty="0" smtClean="0"/>
              <a:t>ollision at AP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6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6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6871086" y="1740149"/>
            <a:ext cx="518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STA 1: Non-STR STA, STA 2: single link STA</a:t>
            </a:r>
            <a:endParaRPr lang="en-US" sz="2000" b="1" dirty="0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4460" y="3775462"/>
            <a:ext cx="6496603" cy="1696874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473194" y="5638622"/>
            <a:ext cx="115794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Objective: </a:t>
            </a:r>
            <a:r>
              <a:rPr lang="en-US" dirty="0">
                <a:solidFill>
                  <a:schemeClr val="tx1"/>
                </a:solidFill>
              </a:rPr>
              <a:t>To </a:t>
            </a:r>
            <a:r>
              <a:rPr lang="en-US" dirty="0" smtClean="0">
                <a:solidFill>
                  <a:schemeClr val="tx1"/>
                </a:solidFill>
              </a:rPr>
              <a:t>improve </a:t>
            </a:r>
            <a:r>
              <a:rPr lang="en-US" dirty="0">
                <a:solidFill>
                  <a:schemeClr val="tx1"/>
                </a:solidFill>
              </a:rPr>
              <a:t>multi-link </a:t>
            </a:r>
            <a:r>
              <a:rPr lang="en-US" dirty="0" smtClean="0">
                <a:solidFill>
                  <a:schemeClr val="tx1"/>
                </a:solidFill>
              </a:rPr>
              <a:t>utilization of non-STR STAs with the constraint of preventing STR collisions</a:t>
            </a:r>
          </a:p>
          <a:p>
            <a:endParaRPr lang="en-US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0155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2626222"/>
            <a:ext cx="4191742" cy="1948543"/>
          </a:xfrm>
          <a:prstGeom prst="rect">
            <a:avLst/>
          </a:prstGeom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1105" y="366728"/>
            <a:ext cx="10849274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Opportunistic </a:t>
            </a:r>
            <a:r>
              <a:rPr lang="en-GB" dirty="0" err="1" smtClean="0"/>
              <a:t>Backoff</a:t>
            </a:r>
            <a:r>
              <a:rPr lang="en-GB" dirty="0" smtClean="0"/>
              <a:t> Countdown Resume at non-STR STA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 2019</a:t>
            </a:r>
            <a:endParaRPr lang="en-GB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05466" y="1219200"/>
            <a:ext cx="12080551" cy="5757848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200" b="0" dirty="0" smtClean="0">
                <a:solidFill>
                  <a:schemeClr val="tx1"/>
                </a:solidFill>
              </a:rPr>
              <a:t>For </a:t>
            </a:r>
            <a:r>
              <a:rPr lang="en-US" sz="2200" b="0" dirty="0">
                <a:solidFill>
                  <a:schemeClr val="tx1"/>
                </a:solidFill>
              </a:rPr>
              <a:t>certain conditions, non-STR STA </a:t>
            </a:r>
            <a:r>
              <a:rPr lang="en-US" sz="2200" b="0" dirty="0" smtClean="0">
                <a:solidFill>
                  <a:schemeClr val="tx1"/>
                </a:solidFill>
              </a:rPr>
              <a:t>resumes countdown </a:t>
            </a:r>
            <a:r>
              <a:rPr lang="en-US" sz="2200" b="0" dirty="0">
                <a:solidFill>
                  <a:schemeClr val="tx1"/>
                </a:solidFill>
              </a:rPr>
              <a:t>on link B during busy state </a:t>
            </a:r>
            <a:r>
              <a:rPr lang="en-US" sz="2200" b="0" dirty="0" smtClean="0">
                <a:solidFill>
                  <a:schemeClr val="tx1"/>
                </a:solidFill>
              </a:rPr>
              <a:t>on link 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b="0" dirty="0">
                <a:solidFill>
                  <a:schemeClr val="tx1"/>
                </a:solidFill>
              </a:rPr>
              <a:t>S</a:t>
            </a:r>
            <a:r>
              <a:rPr lang="en-US" sz="2200" b="0" dirty="0" smtClean="0">
                <a:solidFill>
                  <a:schemeClr val="tx1"/>
                </a:solidFill>
              </a:rPr>
              <a:t>imilar to 802.11ax SRP-based spatial reuse </a:t>
            </a:r>
            <a:r>
              <a:rPr lang="en-US" sz="2200" b="0" dirty="0" err="1" smtClean="0">
                <a:solidFill>
                  <a:schemeClr val="tx1"/>
                </a:solidFill>
              </a:rPr>
              <a:t>backoff</a:t>
            </a:r>
            <a:r>
              <a:rPr lang="en-US" sz="2200" b="0" dirty="0" smtClean="0">
                <a:solidFill>
                  <a:schemeClr val="tx1"/>
                </a:solidFill>
              </a:rPr>
              <a:t> procedure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Inter-BSS PPDU </a:t>
            </a:r>
            <a:r>
              <a:rPr lang="en-US" sz="2200" b="0" dirty="0" smtClean="0"/>
              <a:t>(e.g. BSS Color)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 err="1" smtClean="0"/>
              <a:t>Backoff</a:t>
            </a:r>
            <a:r>
              <a:rPr lang="en-US" dirty="0" smtClean="0"/>
              <a:t> countdown can be resumed as frame not for non-STR STA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Intra-BSS Uplink PPDU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 err="1" smtClean="0"/>
              <a:t>Backoff</a:t>
            </a:r>
            <a:r>
              <a:rPr lang="en-US" dirty="0" smtClean="0"/>
              <a:t> countdown can be resumed, similar to above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 smtClean="0"/>
              <a:t>UL/DL bit in HE-SIG-A for HE SU PPDU/ER SU PPDU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 smtClean="0"/>
              <a:t>UL MU identified by HE TB PPDU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Intra-BSS Downlink PPDU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 err="1" smtClean="0"/>
              <a:t>Backoff</a:t>
            </a:r>
            <a:r>
              <a:rPr lang="en-US" dirty="0" smtClean="0"/>
              <a:t> countdown can be resumed if PPDU identified to be not destined to itself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 smtClean="0"/>
              <a:t>STA ID in HE-SIG-B for HE MU PPDU or unable to decode HE-SIG-B of HE MU PPDU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 smtClean="0"/>
              <a:t>No STA ID info in PHY preamble for SU PPDU</a:t>
            </a:r>
            <a:r>
              <a:rPr lang="en-US" dirty="0"/>
              <a:t> </a:t>
            </a:r>
            <a:r>
              <a:rPr lang="en-US" dirty="0" smtClean="0"/>
              <a:t>and MAC header decoding can take long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400" b="1" dirty="0" smtClean="0"/>
              <a:t>Proposal: </a:t>
            </a:r>
            <a:r>
              <a:rPr lang="en-US" sz="2400" dirty="0" smtClean="0"/>
              <a:t>STA ID info in EHT PHY preamble for SU PPDU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2574599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62000" y="431095"/>
            <a:ext cx="10361084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Non-STR STA indication in Uplink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 2019</a:t>
            </a:r>
            <a:endParaRPr lang="en-GB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349809" y="3276600"/>
            <a:ext cx="11842191" cy="1009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8281" indent="-268281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7A3"/>
              </a:buClr>
              <a:buSzPct val="120000"/>
              <a:buFont typeface="Wingdings" pitchFamily="2" charset="2"/>
              <a:buChar char="§"/>
              <a:defRPr sz="24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1pPr>
            <a:lvl2pPr marL="742932" indent="-285744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1142971" indent="-228594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600160" indent="-228594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2057349" indent="-228594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Preventing AP from transmitting to any non-STR STA while receiving any intra-BSS PPDU may be too conservative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Trigger-based PPDU</a:t>
            </a:r>
          </a:p>
          <a:p>
            <a:pPr lvl="1">
              <a:buClrTx/>
              <a:buFont typeface="Courier New" panose="02070309020205020404" pitchFamily="49" charset="0"/>
              <a:buChar char="o"/>
            </a:pPr>
            <a:r>
              <a:rPr lang="en-US" sz="2200" dirty="0" smtClean="0">
                <a:solidFill>
                  <a:schemeClr val="tx1"/>
                </a:solidFill>
              </a:rPr>
              <a:t>AP knows which non-STR STAs are transmitting (except random RUs)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SU PPDU</a:t>
            </a:r>
            <a:endParaRPr lang="en-US" dirty="0" smtClean="0"/>
          </a:p>
          <a:p>
            <a:pPr lvl="1">
              <a:buClrTx/>
              <a:buFont typeface="Courier New" panose="02070309020205020404" pitchFamily="49" charset="0"/>
              <a:buChar char="o"/>
            </a:pPr>
            <a:r>
              <a:rPr lang="en-US" sz="2200" dirty="0" smtClean="0">
                <a:solidFill>
                  <a:schemeClr val="tx1"/>
                </a:solidFill>
              </a:rPr>
              <a:t>STA ID info in EHT PHY preamble</a:t>
            </a:r>
          </a:p>
          <a:p>
            <a:pPr lvl="1">
              <a:buClrTx/>
              <a:buFont typeface="Courier New" panose="02070309020205020404" pitchFamily="49" charset="0"/>
              <a:buChar char="o"/>
            </a:pPr>
            <a:r>
              <a:rPr lang="en-US" sz="2200" dirty="0" smtClean="0">
                <a:solidFill>
                  <a:schemeClr val="tx1"/>
                </a:solidFill>
              </a:rPr>
              <a:t>If STA ID info indicates a non-STR STA,  AP can still transmit to other non-STR STAs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8926" y="1480033"/>
            <a:ext cx="5058481" cy="140037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179099" y="1826275"/>
            <a:ext cx="518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STA 1 </a:t>
            </a:r>
          </a:p>
          <a:p>
            <a:r>
              <a:rPr lang="en-US" sz="2000" b="1" dirty="0" smtClean="0">
                <a:solidFill>
                  <a:schemeClr val="tx1"/>
                </a:solidFill>
              </a:rPr>
              <a:t>(Non-STR STA)</a:t>
            </a:r>
            <a:endParaRPr lang="en-US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1574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885526" y="333375"/>
            <a:ext cx="10361084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Multi-link Busy State Feedback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 2019</a:t>
            </a:r>
            <a:endParaRPr lang="en-GB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144972" y="3059776"/>
            <a:ext cx="11842191" cy="1009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8281" indent="-268281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7A3"/>
              </a:buClr>
              <a:buSzPct val="120000"/>
              <a:buFont typeface="Wingdings" pitchFamily="2" charset="2"/>
              <a:buChar char="§"/>
              <a:defRPr sz="24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1pPr>
            <a:lvl2pPr marL="742932" indent="-285744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1142971" indent="-228594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600160" indent="-228594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2057349" indent="-228594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Non-STR STA misses PHY preamble on link B during its TX on link A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Performs ED check on link B after its link A TXOP and cause collision at AP on link </a:t>
            </a:r>
            <a:r>
              <a:rPr lang="en-US" dirty="0" smtClean="0">
                <a:solidFill>
                  <a:schemeClr val="tx1"/>
                </a:solidFill>
              </a:rPr>
              <a:t>B</a:t>
            </a:r>
            <a:endParaRPr lang="en-US" dirty="0">
              <a:solidFill>
                <a:schemeClr val="tx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AP knows ML STA’s non-STR constraint and AP’s current reception of intra-BSS PPDU </a:t>
            </a:r>
            <a:endParaRPr lang="en-US" b="1" dirty="0" smtClean="0">
              <a:solidFill>
                <a:schemeClr val="tx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Proposal</a:t>
            </a:r>
            <a:r>
              <a:rPr lang="en-US" dirty="0">
                <a:solidFill>
                  <a:schemeClr val="tx1"/>
                </a:solidFill>
              </a:rPr>
              <a:t>: </a:t>
            </a:r>
            <a:r>
              <a:rPr lang="en-US" dirty="0" smtClean="0">
                <a:solidFill>
                  <a:schemeClr val="tx1"/>
                </a:solidFill>
              </a:rPr>
              <a:t>When non-STR STA completes transmission in link A, if AP is currently receiving intra-BSS PPDU on link B or if AP is transmitting on link B, then AP indicates Busy Status in feedback (ACK in figure) to non-STR STA on link A. Accordingly, non-STR STA suspends </a:t>
            </a:r>
            <a:r>
              <a:rPr lang="en-US" dirty="0" err="1" smtClean="0">
                <a:solidFill>
                  <a:schemeClr val="tx1"/>
                </a:solidFill>
              </a:rPr>
              <a:t>backoff</a:t>
            </a:r>
            <a:r>
              <a:rPr lang="en-US" dirty="0" smtClean="0">
                <a:solidFill>
                  <a:schemeClr val="tx1"/>
                </a:solidFill>
              </a:rPr>
              <a:t> procedure until the occurrence of an intra-BSS PPDU reception or </a:t>
            </a:r>
            <a:r>
              <a:rPr lang="en-US" dirty="0" err="1" smtClean="0">
                <a:solidFill>
                  <a:schemeClr val="tx1"/>
                </a:solidFill>
              </a:rPr>
              <a:t>aPPDUMaxTime</a:t>
            </a:r>
            <a:r>
              <a:rPr lang="en-US" dirty="0" smtClean="0">
                <a:solidFill>
                  <a:schemeClr val="tx1"/>
                </a:solidFill>
              </a:rPr>
              <a:t> countdown expiry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327094"/>
            <a:ext cx="5807668" cy="15169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512942" y="1497638"/>
            <a:ext cx="518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STA 1: Non-STR STA, </a:t>
            </a:r>
          </a:p>
          <a:p>
            <a:r>
              <a:rPr lang="en-US" sz="2000" b="1" dirty="0" smtClean="0">
                <a:solidFill>
                  <a:schemeClr val="tx1"/>
                </a:solidFill>
              </a:rPr>
              <a:t>STA 2: single link STA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9091" y="1670675"/>
            <a:ext cx="518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STA 1</a:t>
            </a:r>
            <a:endParaRPr lang="en-US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0340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11-19-1405-00-00be-multi-link-operation-channel-access-discussion</Template>
  <TotalTime>5629</TotalTime>
  <Words>1836</Words>
  <Application>Microsoft Office PowerPoint</Application>
  <PresentationFormat>Widescreen</PresentationFormat>
  <Paragraphs>297</Paragraphs>
  <Slides>18</Slides>
  <Notes>18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 Unicode MS</vt:lpstr>
      <vt:lpstr>MS Gothic</vt:lpstr>
      <vt:lpstr>Arial</vt:lpstr>
      <vt:lpstr>Courier New</vt:lpstr>
      <vt:lpstr>Times New Roman</vt:lpstr>
      <vt:lpstr>Wingdings</vt:lpstr>
      <vt:lpstr>Office Theme</vt:lpstr>
      <vt:lpstr>Document</vt:lpstr>
      <vt:lpstr>Multi-link Channel Access Discussion</vt:lpstr>
      <vt:lpstr>Introduction</vt:lpstr>
      <vt:lpstr>Asynchronous Operation</vt:lpstr>
      <vt:lpstr>STR Constraint at AP</vt:lpstr>
      <vt:lpstr>Non-AP STA’s STR Capability</vt:lpstr>
      <vt:lpstr>Collision Scenarios for Non-STR STAs</vt:lpstr>
      <vt:lpstr>Opportunistic Backoff Countdown Resume at non-STR STA</vt:lpstr>
      <vt:lpstr>Non-STR STA indication in Uplink</vt:lpstr>
      <vt:lpstr>Multi-link Busy State Feedback </vt:lpstr>
      <vt:lpstr>Multi-link Channel Access with Proposed Enhancements </vt:lpstr>
      <vt:lpstr>Multi-link Channel Access Rules</vt:lpstr>
      <vt:lpstr>Summary</vt:lpstr>
      <vt:lpstr>Straw Poll #1</vt:lpstr>
      <vt:lpstr>Straw Poll #2</vt:lpstr>
      <vt:lpstr>Motion #1</vt:lpstr>
      <vt:lpstr>References</vt:lpstr>
      <vt:lpstr>Appendix</vt:lpstr>
      <vt:lpstr>Collision Prevention with Non-STR STAs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Multi-link Operation Channel Access Discussion</dc:title>
  <dc:creator>Sharan Naribole</dc:creator>
  <cp:lastModifiedBy>Sharan Naribole</cp:lastModifiedBy>
  <cp:revision>203</cp:revision>
  <cp:lastPrinted>1601-01-01T00:00:00Z</cp:lastPrinted>
  <dcterms:created xsi:type="dcterms:W3CDTF">2019-09-09T01:56:09Z</dcterms:created>
  <dcterms:modified xsi:type="dcterms:W3CDTF">2019-11-14T03:49:55Z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SCPROP_SA">
    <vt:lpwstr>C:\Users\n.sharan\Documents\6 GHz and EHT\EHT internal discussions\Multi-Link Operation\Sep-2019\11-19-1405-00-00be-multi-link-operation-channel-access-discussion.pptx</vt:lpwstr>
  </property>
</Properties>
</file>