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56"/>
  </p:notesMasterIdLst>
  <p:handoutMasterIdLst>
    <p:handoutMasterId r:id="rId57"/>
  </p:handoutMasterIdLst>
  <p:sldIdLst>
    <p:sldId id="269" r:id="rId2"/>
    <p:sldId id="323" r:id="rId3"/>
    <p:sldId id="325" r:id="rId4"/>
    <p:sldId id="270" r:id="rId5"/>
    <p:sldId id="271" r:id="rId6"/>
    <p:sldId id="326" r:id="rId7"/>
    <p:sldId id="327" r:id="rId8"/>
    <p:sldId id="328" r:id="rId9"/>
    <p:sldId id="337" r:id="rId10"/>
    <p:sldId id="338" r:id="rId11"/>
    <p:sldId id="339" r:id="rId12"/>
    <p:sldId id="340" r:id="rId13"/>
    <p:sldId id="341" r:id="rId14"/>
    <p:sldId id="347" r:id="rId15"/>
    <p:sldId id="353" r:id="rId16"/>
    <p:sldId id="348" r:id="rId17"/>
    <p:sldId id="349" r:id="rId18"/>
    <p:sldId id="350" r:id="rId19"/>
    <p:sldId id="361" r:id="rId20"/>
    <p:sldId id="364" r:id="rId21"/>
    <p:sldId id="371" r:id="rId22"/>
    <p:sldId id="373" r:id="rId23"/>
    <p:sldId id="375" r:id="rId24"/>
    <p:sldId id="387" r:id="rId25"/>
    <p:sldId id="376" r:id="rId26"/>
    <p:sldId id="378" r:id="rId27"/>
    <p:sldId id="379" r:id="rId28"/>
    <p:sldId id="380" r:id="rId29"/>
    <p:sldId id="329" r:id="rId30"/>
    <p:sldId id="330" r:id="rId31"/>
    <p:sldId id="331" r:id="rId32"/>
    <p:sldId id="332" r:id="rId33"/>
    <p:sldId id="333" r:id="rId34"/>
    <p:sldId id="334" r:id="rId35"/>
    <p:sldId id="335" r:id="rId36"/>
    <p:sldId id="336" r:id="rId37"/>
    <p:sldId id="343" r:id="rId38"/>
    <p:sldId id="344" r:id="rId39"/>
    <p:sldId id="345" r:id="rId40"/>
    <p:sldId id="346" r:id="rId41"/>
    <p:sldId id="354" r:id="rId42"/>
    <p:sldId id="355" r:id="rId43"/>
    <p:sldId id="356" r:id="rId44"/>
    <p:sldId id="357" r:id="rId45"/>
    <p:sldId id="358" r:id="rId46"/>
    <p:sldId id="359" r:id="rId47"/>
    <p:sldId id="360" r:id="rId48"/>
    <p:sldId id="365" r:id="rId49"/>
    <p:sldId id="366" r:id="rId50"/>
    <p:sldId id="367" r:id="rId51"/>
    <p:sldId id="368" r:id="rId52"/>
    <p:sldId id="369" r:id="rId53"/>
    <p:sldId id="386" r:id="rId54"/>
    <p:sldId id="370" r:id="rId5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2DB9"/>
    <a:srgbClr val="FF3300"/>
    <a:srgbClr val="CCFF99"/>
    <a:srgbClr val="FFCC66"/>
    <a:srgbClr val="FF9900"/>
    <a:srgbClr val="FF0000"/>
    <a:srgbClr val="FF9999"/>
    <a:srgbClr val="B2B2B2"/>
    <a:srgbClr val="FFCCCC"/>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71403" autoAdjust="0"/>
  </p:normalViewPr>
  <p:slideViewPr>
    <p:cSldViewPr>
      <p:cViewPr varScale="1">
        <p:scale>
          <a:sx n="66" d="100"/>
          <a:sy n="66" d="100"/>
        </p:scale>
        <p:origin x="1156" y="3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1"/>
            <c:invertIfNegative val="0"/>
            <c:bubble3D val="0"/>
            <c:spPr>
              <a:solidFill>
                <a:srgbClr val="FF0000"/>
              </a:solidFill>
              <a:ln>
                <a:noFill/>
              </a:ln>
              <a:effectLst/>
            </c:spPr>
            <c:extLst>
              <c:ext xmlns:c16="http://schemas.microsoft.com/office/drawing/2014/chart" uri="{C3380CC4-5D6E-409C-BE32-E72D297353CC}">
                <c16:uniqueId val="{00000004-6F30-4F89-9058-BF3D04E01BAE}"/>
              </c:ext>
            </c:extLst>
          </c:dPt>
          <c:cat>
            <c:strRef>
              <c:f>Sheet1!$A$2:$A$3</c:f>
              <c:strCache>
                <c:ptCount val="2"/>
                <c:pt idx="0">
                  <c:v>Yes</c:v>
                </c:pt>
                <c:pt idx="1">
                  <c:v>No</c:v>
                </c:pt>
              </c:strCache>
            </c:strRef>
          </c:cat>
          <c:val>
            <c:numRef>
              <c:f>Sheet1!$B$2:$B$3</c:f>
              <c:numCache>
                <c:formatCode>General</c:formatCode>
                <c:ptCount val="2"/>
                <c:pt idx="0">
                  <c:v>10</c:v>
                </c:pt>
                <c:pt idx="1">
                  <c:v>56</c:v>
                </c:pt>
              </c:numCache>
            </c:numRef>
          </c:val>
          <c:extLst>
            <c:ext xmlns:c16="http://schemas.microsoft.com/office/drawing/2014/chart" uri="{C3380CC4-5D6E-409C-BE32-E72D297353CC}">
              <c16:uniqueId val="{00000000-6F30-4F89-9058-BF3D04E01BAE}"/>
            </c:ext>
          </c:extLst>
        </c:ser>
        <c:dLbls>
          <c:showLegendKey val="0"/>
          <c:showVal val="0"/>
          <c:showCatName val="0"/>
          <c:showSerName val="0"/>
          <c:showPercent val="0"/>
          <c:showBubbleSize val="0"/>
        </c:dLbls>
        <c:gapWidth val="182"/>
        <c:axId val="372373944"/>
        <c:axId val="372374600"/>
      </c:barChart>
      <c:catAx>
        <c:axId val="372373944"/>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AU"/>
                  <a:t>Respondents</a:t>
                </a:r>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600" b="1"/>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5504111986001744"/>
          <c:y val="0.13487448720045167"/>
          <c:w val="0.50130228266921184"/>
          <c:h val="0.86478951495757361"/>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1"/>
            <c:invertIfNegative val="0"/>
            <c:bubble3D val="0"/>
            <c:spPr>
              <a:solidFill>
                <a:srgbClr val="2D2DB9"/>
              </a:solidFill>
              <a:ln>
                <a:noFill/>
              </a:ln>
              <a:effectLst/>
            </c:spPr>
            <c:extLst>
              <c:ext xmlns:c16="http://schemas.microsoft.com/office/drawing/2014/chart" uri="{C3380CC4-5D6E-409C-BE32-E72D297353CC}">
                <c16:uniqueId val="{00000004-6F30-4F89-9058-BF3D04E01BAE}"/>
              </c:ext>
            </c:extLst>
          </c:dPt>
          <c:cat>
            <c:strRef>
              <c:f>Sheet1!$A$2:$A$8</c:f>
              <c:strCache>
                <c:ptCount val="7"/>
                <c:pt idx="0">
                  <c:v>Work independently, collaboration similar to the past</c:v>
                </c:pt>
                <c:pt idx="1">
                  <c:v>Work independently, with better collaboration than in the past</c:v>
                </c:pt>
                <c:pt idx="2">
                  <c:v>Something else to promote good coexistence
</c:v>
                </c:pt>
                <c:pt idx="3">
                  <c:v>Nothing, other forces will ensure coexistence</c:v>
                </c:pt>
                <c:pt idx="4">
                  <c:v>Nothing, there will only be one winner</c:v>
                </c:pt>
                <c:pt idx="5">
                  <c:v>Don't know</c:v>
                </c:pt>
                <c:pt idx="6">
                  <c:v>Prefer not to say</c:v>
                </c:pt>
              </c:strCache>
            </c:strRef>
          </c:cat>
          <c:val>
            <c:numRef>
              <c:f>Sheet1!$B$2:$B$8</c:f>
              <c:numCache>
                <c:formatCode>0%</c:formatCode>
                <c:ptCount val="7"/>
                <c:pt idx="0">
                  <c:v>0.21212121212121213</c:v>
                </c:pt>
                <c:pt idx="1">
                  <c:v>0.62121212121212122</c:v>
                </c:pt>
                <c:pt idx="2">
                  <c:v>9.0909090909090912E-2</c:v>
                </c:pt>
                <c:pt idx="3">
                  <c:v>0</c:v>
                </c:pt>
                <c:pt idx="4">
                  <c:v>1.5151515151515152E-2</c:v>
                </c:pt>
                <c:pt idx="5">
                  <c:v>1.5151515151515152E-2</c:v>
                </c:pt>
                <c:pt idx="6">
                  <c:v>4.5454545454545456E-2</c:v>
                </c:pt>
              </c:numCache>
            </c:numRef>
          </c:val>
          <c:extLst>
            <c:ext xmlns:c16="http://schemas.microsoft.com/office/drawing/2014/chart" uri="{C3380CC4-5D6E-409C-BE32-E72D297353CC}">
              <c16:uniqueId val="{00000000-6F30-4F89-9058-BF3D04E01BAE}"/>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5504111986001744"/>
          <c:y val="0.13487448720045167"/>
          <c:w val="0.50130228266921184"/>
          <c:h val="0.84627102167784585"/>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6"/>
              </a:solidFill>
              <a:ln>
                <a:noFill/>
              </a:ln>
              <a:effectLst/>
            </c:spPr>
            <c:extLst>
              <c:ext xmlns:c16="http://schemas.microsoft.com/office/drawing/2014/chart" uri="{C3380CC4-5D6E-409C-BE32-E72D297353CC}">
                <c16:uniqueId val="{00000001-8241-4498-AA91-D5A294E6DAC0}"/>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8241-4498-AA91-D5A294E6DAC0}"/>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4-9B1D-4C3A-94BB-2D6FF58BEAEB}"/>
              </c:ext>
            </c:extLst>
          </c:dPt>
          <c:cat>
            <c:strRef>
              <c:f>Sheet1!$A$2:$A$8</c:f>
              <c:strCache>
                <c:ptCount val="7"/>
                <c:pt idx="0">
                  <c:v>Similar role, EN 301 893 as starting point</c:v>
                </c:pt>
                <c:pt idx="1">
                  <c:v>Similar role, “clean sheet” as starting point</c:v>
                </c:pt>
                <c:pt idx="2">
                  <c:v>Specify high level adaptivity requirements only</c:v>
                </c:pt>
                <c:pt idx="3">
                  <c:v>Don’t specify adaptivity requirements </c:v>
                </c:pt>
                <c:pt idx="4">
                  <c:v>Something else</c:v>
                </c:pt>
                <c:pt idx="5">
                  <c:v>Don't know</c:v>
                </c:pt>
                <c:pt idx="6">
                  <c:v>Prefer not to say</c:v>
                </c:pt>
              </c:strCache>
            </c:strRef>
          </c:cat>
          <c:val>
            <c:numRef>
              <c:f>Sheet1!$B$2:$B$8</c:f>
              <c:numCache>
                <c:formatCode>0%</c:formatCode>
                <c:ptCount val="7"/>
                <c:pt idx="0">
                  <c:v>0.33333333333333331</c:v>
                </c:pt>
                <c:pt idx="1">
                  <c:v>0.15151515151515152</c:v>
                </c:pt>
                <c:pt idx="2">
                  <c:v>0.24242424242424243</c:v>
                </c:pt>
                <c:pt idx="3">
                  <c:v>4.5454545454545456E-2</c:v>
                </c:pt>
                <c:pt idx="4">
                  <c:v>4.5454545454545456E-2</c:v>
                </c:pt>
                <c:pt idx="5">
                  <c:v>9.0909090909090912E-2</c:v>
                </c:pt>
                <c:pt idx="6">
                  <c:v>9.0909090909090912E-2</c:v>
                </c:pt>
              </c:numCache>
            </c:numRef>
          </c:val>
          <c:extLst>
            <c:ext xmlns:c16="http://schemas.microsoft.com/office/drawing/2014/chart" uri="{C3380CC4-5D6E-409C-BE32-E72D297353CC}">
              <c16:uniqueId val="{00000004-8241-4498-AA91-D5A294E6DAC0}"/>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3086486916408179"/>
          <c:y val="0.13487448720045167"/>
          <c:w val="0.53679573689652427"/>
          <c:h val="0.84627102167784585"/>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6"/>
              </a:solidFill>
              <a:ln>
                <a:noFill/>
              </a:ln>
              <a:effectLst/>
            </c:spPr>
            <c:extLst>
              <c:ext xmlns:c16="http://schemas.microsoft.com/office/drawing/2014/chart" uri="{C3380CC4-5D6E-409C-BE32-E72D297353CC}">
                <c16:uniqueId val="{00000000-1727-4E10-93E7-AD3FCCAC2D0F}"/>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4-6F30-4F89-9058-BF3D04E01BAE}"/>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4-D27E-4F47-84CE-D185E3609832}"/>
              </c:ext>
            </c:extLst>
          </c:dPt>
          <c:cat>
            <c:strRef>
              <c:f>Sheet1!$A$2:$A$8</c:f>
              <c:strCache>
                <c:ptCount val="7"/>
                <c:pt idx="0">
                  <c:v>Common mandatory preamble</c:v>
                </c:pt>
                <c:pt idx="1">
                  <c:v>Common optional preamble</c:v>
                </c:pt>
                <c:pt idx="2">
                  <c:v>No common preamble, but 802.11a preamble allowed</c:v>
                </c:pt>
                <c:pt idx="3">
                  <c:v>Energy detection only</c:v>
                </c:pt>
                <c:pt idx="4">
                  <c:v>Something else</c:v>
                </c:pt>
                <c:pt idx="5">
                  <c:v>Don't know</c:v>
                </c:pt>
                <c:pt idx="6">
                  <c:v>Prefer not to say</c:v>
                </c:pt>
              </c:strCache>
            </c:strRef>
          </c:cat>
          <c:val>
            <c:numRef>
              <c:f>Sheet1!$B$2:$B$8</c:f>
              <c:numCache>
                <c:formatCode>0%</c:formatCode>
                <c:ptCount val="7"/>
                <c:pt idx="0">
                  <c:v>0.39393939393939392</c:v>
                </c:pt>
                <c:pt idx="1">
                  <c:v>0.18181818181818182</c:v>
                </c:pt>
                <c:pt idx="2">
                  <c:v>6.0606060606060608E-2</c:v>
                </c:pt>
                <c:pt idx="3">
                  <c:v>9.0909090909090912E-2</c:v>
                </c:pt>
                <c:pt idx="4">
                  <c:v>0.10606060606060606</c:v>
                </c:pt>
                <c:pt idx="5">
                  <c:v>6.0606060606060608E-2</c:v>
                </c:pt>
                <c:pt idx="6">
                  <c:v>0.10606060606060606</c:v>
                </c:pt>
              </c:numCache>
            </c:numRef>
          </c:val>
          <c:extLst>
            <c:ext xmlns:c16="http://schemas.microsoft.com/office/drawing/2014/chart" uri="{C3380CC4-5D6E-409C-BE32-E72D297353CC}">
              <c16:uniqueId val="{00000000-6F30-4F89-9058-BF3D04E01BAE}"/>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5504111986001744"/>
          <c:y val="0.13487448720045167"/>
          <c:w val="0.50130228266921184"/>
          <c:h val="0.86478951495757361"/>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2-F1FC-4DB6-AEB8-5C967055523F}"/>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4-6F30-4F89-9058-BF3D04E01BAE}"/>
              </c:ext>
            </c:extLst>
          </c:dPt>
          <c:cat>
            <c:strRef>
              <c:f>Sheet1!$A$2:$A$7</c:f>
              <c:strCache>
                <c:ptCount val="6"/>
                <c:pt idx="0">
                  <c:v>IEEE 802.11a preamble</c:v>
                </c:pt>
                <c:pt idx="1">
                  <c:v>IEEE 802.11a preamble, but with the possibility of "correlator-based physical carrier sensing" (see 3-11 by Ralf Bendlin from AT&amp;T)</c:v>
                </c:pt>
                <c:pt idx="2">
                  <c:v>A new common preamble</c:v>
                </c:pt>
                <c:pt idx="3">
                  <c:v>Something else</c:v>
                </c:pt>
                <c:pt idx="4">
                  <c:v>Don't know</c:v>
                </c:pt>
                <c:pt idx="5">
                  <c:v>Prefer not to say</c:v>
                </c:pt>
              </c:strCache>
            </c:strRef>
          </c:cat>
          <c:val>
            <c:numRef>
              <c:f>Sheet1!$B$2:$B$7</c:f>
              <c:numCache>
                <c:formatCode>0%</c:formatCode>
                <c:ptCount val="6"/>
                <c:pt idx="0">
                  <c:v>0.25</c:v>
                </c:pt>
                <c:pt idx="1">
                  <c:v>0.1875</c:v>
                </c:pt>
                <c:pt idx="2">
                  <c:v>0.25</c:v>
                </c:pt>
                <c:pt idx="3">
                  <c:v>7.8125E-2</c:v>
                </c:pt>
                <c:pt idx="4">
                  <c:v>0.109375</c:v>
                </c:pt>
                <c:pt idx="5">
                  <c:v>0.125</c:v>
                </c:pt>
              </c:numCache>
            </c:numRef>
          </c:val>
          <c:extLst>
            <c:ext xmlns:c16="http://schemas.microsoft.com/office/drawing/2014/chart" uri="{C3380CC4-5D6E-409C-BE32-E72D297353CC}">
              <c16:uniqueId val="{00000000-6F30-4F89-9058-BF3D04E01BAE}"/>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298608128529388"/>
          <c:y val="0.13487448720045167"/>
          <c:w val="0.76467452477531217"/>
          <c:h val="0.84627102167784585"/>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6"/>
              </a:solidFill>
              <a:ln>
                <a:noFill/>
              </a:ln>
              <a:effectLst/>
            </c:spPr>
            <c:extLst>
              <c:ext xmlns:c16="http://schemas.microsoft.com/office/drawing/2014/chart" uri="{C3380CC4-5D6E-409C-BE32-E72D297353CC}">
                <c16:uniqueId val="{00000001-53E5-4D58-A7C7-2EAFEFA1B748}"/>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53E5-4D58-A7C7-2EAFEFA1B748}"/>
              </c:ext>
            </c:extLst>
          </c:dPt>
          <c:cat>
            <c:strRef>
              <c:f>Sheet1!$A$2:$A$6</c:f>
              <c:strCache>
                <c:ptCount val="5"/>
                <c:pt idx="0">
                  <c:v>Short LBT banned</c:v>
                </c:pt>
                <c:pt idx="1">
                  <c:v>Short LBT allowed</c:v>
                </c:pt>
                <c:pt idx="2">
                  <c:v>Something else</c:v>
                </c:pt>
                <c:pt idx="3">
                  <c:v>Don't know</c:v>
                </c:pt>
                <c:pt idx="4">
                  <c:v>Prefer not to say</c:v>
                </c:pt>
              </c:strCache>
            </c:strRef>
          </c:cat>
          <c:val>
            <c:numRef>
              <c:f>Sheet1!$B$2:$B$6</c:f>
              <c:numCache>
                <c:formatCode>0%</c:formatCode>
                <c:ptCount val="5"/>
                <c:pt idx="0">
                  <c:v>0.38461538461538464</c:v>
                </c:pt>
                <c:pt idx="1">
                  <c:v>0.24615384615384617</c:v>
                </c:pt>
                <c:pt idx="2">
                  <c:v>1.5384615384615385E-2</c:v>
                </c:pt>
                <c:pt idx="3">
                  <c:v>0.2153846153846154</c:v>
                </c:pt>
                <c:pt idx="4">
                  <c:v>0.13846153846153847</c:v>
                </c:pt>
              </c:numCache>
            </c:numRef>
          </c:val>
          <c:extLst>
            <c:ext xmlns:c16="http://schemas.microsoft.com/office/drawing/2014/chart" uri="{C3380CC4-5D6E-409C-BE32-E72D297353CC}">
              <c16:uniqueId val="{00000004-53E5-4D58-A7C7-2EAFEFA1B748}"/>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3608907977411913"/>
          <c:y val="0.10096428451432989"/>
          <c:w val="0.42528058538137276"/>
          <c:h val="0.89685921526330126"/>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6"/>
              </a:solidFill>
              <a:ln>
                <a:noFill/>
              </a:ln>
              <a:effectLst/>
            </c:spPr>
            <c:extLst>
              <c:ext xmlns:c16="http://schemas.microsoft.com/office/drawing/2014/chart" uri="{C3380CC4-5D6E-409C-BE32-E72D297353CC}">
                <c16:uniqueId val="{00000001-79AA-4E6F-A3A3-09556105DA31}"/>
              </c:ext>
            </c:extLst>
          </c:dPt>
          <c:dPt>
            <c:idx val="1"/>
            <c:invertIfNegative val="0"/>
            <c:bubble3D val="0"/>
            <c:spPr>
              <a:solidFill>
                <a:schemeClr val="accent6"/>
              </a:solidFill>
              <a:ln>
                <a:noFill/>
              </a:ln>
              <a:effectLst/>
            </c:spPr>
            <c:extLst>
              <c:ext xmlns:c16="http://schemas.microsoft.com/office/drawing/2014/chart" uri="{C3380CC4-5D6E-409C-BE32-E72D297353CC}">
                <c16:uniqueId val="{00000003-79AA-4E6F-A3A3-09556105DA31}"/>
              </c:ext>
            </c:extLst>
          </c:dPt>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Sheet1!$B$2:$B$12</c:f>
              <c:numCache>
                <c:formatCode>0%</c:formatCode>
                <c:ptCount val="11"/>
                <c:pt idx="0">
                  <c:v>0.5714285714285714</c:v>
                </c:pt>
                <c:pt idx="1">
                  <c:v>0.55555555555555558</c:v>
                </c:pt>
                <c:pt idx="2">
                  <c:v>0.31746031746031744</c:v>
                </c:pt>
                <c:pt idx="3">
                  <c:v>0.38095238095238093</c:v>
                </c:pt>
                <c:pt idx="4">
                  <c:v>0.30158730158730157</c:v>
                </c:pt>
                <c:pt idx="5">
                  <c:v>0.17460317460317459</c:v>
                </c:pt>
                <c:pt idx="6">
                  <c:v>0.23809523809523808</c:v>
                </c:pt>
                <c:pt idx="7">
                  <c:v>6.3492063492063489E-2</c:v>
                </c:pt>
                <c:pt idx="8">
                  <c:v>6.3492063492063489E-2</c:v>
                </c:pt>
                <c:pt idx="9">
                  <c:v>3.1746031746031744E-2</c:v>
                </c:pt>
                <c:pt idx="10">
                  <c:v>9.5238095238095233E-2</c:v>
                </c:pt>
              </c:numCache>
            </c:numRef>
          </c:val>
          <c:extLst>
            <c:ext xmlns:c16="http://schemas.microsoft.com/office/drawing/2014/chart" uri="{C3380CC4-5D6E-409C-BE32-E72D297353CC}">
              <c16:uniqueId val="{00000004-79AA-4E6F-A3A3-09556105DA31}"/>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017023781118269"/>
          <c:y val="0.10096428451432989"/>
          <c:w val="0.47749036824942337"/>
          <c:h val="0.89685921526330126"/>
        </c:manualLayout>
      </c:layout>
      <c:barChart>
        <c:barDir val="bar"/>
        <c:grouping val="clustered"/>
        <c:varyColors val="0"/>
        <c:ser>
          <c:idx val="0"/>
          <c:order val="0"/>
          <c:tx>
            <c:strRef>
              <c:f>Sheet1!$B$1</c:f>
              <c:strCache>
                <c:ptCount val="1"/>
                <c:pt idx="0">
                  <c:v>Post workshop survey</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79AA-4E6F-A3A3-09556105DA31}"/>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79AA-4E6F-A3A3-09556105DA31}"/>
              </c:ext>
            </c:extLst>
          </c:dPt>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Sheet1!$B$2:$B$12</c:f>
              <c:numCache>
                <c:formatCode>0%</c:formatCode>
                <c:ptCount val="11"/>
                <c:pt idx="0">
                  <c:v>0.5714285714285714</c:v>
                </c:pt>
                <c:pt idx="1">
                  <c:v>0.55555555555555558</c:v>
                </c:pt>
                <c:pt idx="2">
                  <c:v>0.31746031746031744</c:v>
                </c:pt>
                <c:pt idx="3">
                  <c:v>0.38095238095238093</c:v>
                </c:pt>
                <c:pt idx="4">
                  <c:v>0.30158730158730157</c:v>
                </c:pt>
                <c:pt idx="5">
                  <c:v>0.17460317460317459</c:v>
                </c:pt>
                <c:pt idx="6">
                  <c:v>0.23809523809523808</c:v>
                </c:pt>
                <c:pt idx="7">
                  <c:v>6.3492063492063489E-2</c:v>
                </c:pt>
                <c:pt idx="8">
                  <c:v>6.3492063492063489E-2</c:v>
                </c:pt>
                <c:pt idx="9">
                  <c:v>3.1746031746031744E-2</c:v>
                </c:pt>
                <c:pt idx="10">
                  <c:v>9.5238095238095233E-2</c:v>
                </c:pt>
              </c:numCache>
            </c:numRef>
          </c:val>
          <c:extLst>
            <c:ext xmlns:c16="http://schemas.microsoft.com/office/drawing/2014/chart" uri="{C3380CC4-5D6E-409C-BE32-E72D297353CC}">
              <c16:uniqueId val="{00000004-79AA-4E6F-A3A3-09556105DA31}"/>
            </c:ext>
          </c:extLst>
        </c:ser>
        <c:ser>
          <c:idx val="1"/>
          <c:order val="1"/>
          <c:tx>
            <c:strRef>
              <c:f>Sheet1!$C$1</c:f>
              <c:strCache>
                <c:ptCount val="1"/>
                <c:pt idx="0">
                  <c:v>WBA survey</c:v>
                </c:pt>
              </c:strCache>
            </c:strRef>
          </c:tx>
          <c:spPr>
            <a:solidFill>
              <a:schemeClr val="accent2"/>
            </a:solidFill>
            <a:ln>
              <a:noFill/>
            </a:ln>
            <a:effectLst/>
          </c:spPr>
          <c:invertIfNegative val="0"/>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Sheet1!$C$2:$C$12</c:f>
              <c:numCache>
                <c:formatCode>0%</c:formatCode>
                <c:ptCount val="11"/>
                <c:pt idx="0">
                  <c:v>0.5</c:v>
                </c:pt>
                <c:pt idx="1">
                  <c:v>0.36</c:v>
                </c:pt>
                <c:pt idx="2">
                  <c:v>0.36</c:v>
                </c:pt>
                <c:pt idx="3">
                  <c:v>0.22</c:v>
                </c:pt>
                <c:pt idx="4">
                  <c:v>0.1</c:v>
                </c:pt>
                <c:pt idx="5">
                  <c:v>0.08</c:v>
                </c:pt>
                <c:pt idx="6">
                  <c:v>0.04</c:v>
                </c:pt>
              </c:numCache>
            </c:numRef>
          </c:val>
          <c:extLst>
            <c:ext xmlns:c16="http://schemas.microsoft.com/office/drawing/2014/chart" uri="{C3380CC4-5D6E-409C-BE32-E72D297353CC}">
              <c16:uniqueId val="{00000004-FA8A-4A52-972A-5263E9726F2F}"/>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legend>
      <c:legendPos val="r"/>
      <c:layout>
        <c:manualLayout>
          <c:xMode val="edge"/>
          <c:yMode val="edge"/>
          <c:x val="0.65008293963254593"/>
          <c:y val="0.69112877475581225"/>
          <c:w val="0.29981605026644398"/>
          <c:h val="0.11020773262097103"/>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645608844349001"/>
          <c:y val="0.106625"/>
          <c:w val="0.79120451761711608"/>
          <c:h val="0.87254166666666666"/>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6"/>
              </a:solidFill>
              <a:ln>
                <a:noFill/>
              </a:ln>
              <a:effectLst/>
            </c:spPr>
            <c:extLst>
              <c:ext xmlns:c16="http://schemas.microsoft.com/office/drawing/2014/chart" uri="{C3380CC4-5D6E-409C-BE32-E72D297353CC}">
                <c16:uniqueId val="{00000001-79AA-4E6F-A3A3-09556105DA31}"/>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79AA-4E6F-A3A3-09556105DA31}"/>
              </c:ext>
            </c:extLst>
          </c:dPt>
          <c:cat>
            <c:strRef>
              <c:f>Sheet1!$A$2:$A$6</c:f>
              <c:strCache>
                <c:ptCount val="5"/>
                <c:pt idx="0">
                  <c:v>IEEE 802.11 WG</c:v>
                </c:pt>
                <c:pt idx="1">
                  <c:v>3GPP RAN/RAN1</c:v>
                </c:pt>
                <c:pt idx="2">
                  <c:v>ETSI BRAN</c:v>
                </c:pt>
                <c:pt idx="3">
                  <c:v>Nowhere</c:v>
                </c:pt>
                <c:pt idx="4">
                  <c:v>Other</c:v>
                </c:pt>
              </c:strCache>
            </c:strRef>
          </c:cat>
          <c:val>
            <c:numRef>
              <c:f>Sheet1!$B$2:$B$6</c:f>
              <c:numCache>
                <c:formatCode>0%</c:formatCode>
                <c:ptCount val="5"/>
                <c:pt idx="0">
                  <c:v>0.65625</c:v>
                </c:pt>
                <c:pt idx="1">
                  <c:v>0.3125</c:v>
                </c:pt>
                <c:pt idx="2">
                  <c:v>0.203125</c:v>
                </c:pt>
                <c:pt idx="3">
                  <c:v>7.8125E-2</c:v>
                </c:pt>
                <c:pt idx="4">
                  <c:v>0.125</c:v>
                </c:pt>
              </c:numCache>
            </c:numRef>
          </c:val>
          <c:extLst>
            <c:ext xmlns:c16="http://schemas.microsoft.com/office/drawing/2014/chart" uri="{C3380CC4-5D6E-409C-BE32-E72D297353CC}">
              <c16:uniqueId val="{00000004-79AA-4E6F-A3A3-09556105DA31}"/>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smtClean="0"/>
              <a:t>Andrew Myles, Cisco</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1</a:t>
            </a:fld>
            <a:endParaRPr lang="en-US" dirty="0"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802.11-19/1404r0</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15745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smtClean="0">
                <a:latin typeface="Arial" pitchFamily="34" charset="0"/>
              </a:rPr>
              <a:t>Coexistence</a:t>
            </a:r>
            <a:r>
              <a:rPr lang="en-US" sz="1200" baseline="0" dirty="0" smtClean="0">
                <a:latin typeface="Arial" pitchFamily="34" charset="0"/>
              </a:rPr>
              <a:t> W</a:t>
            </a:r>
            <a:r>
              <a:rPr lang="en-US" sz="1200" dirty="0" smtClean="0">
                <a:latin typeface="Arial" pitchFamily="34" charset="0"/>
              </a:rPr>
              <a:t>orkshop</a:t>
            </a:r>
            <a:endParaRPr lang="en-US" sz="1200" dirty="0">
              <a:latin typeface="Arial" pitchFamily="34" charset="0"/>
            </a:endParaRP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63379"/>
            <a:ext cx="91050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Aug 2019</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“Issue” survey results for</a:t>
            </a:r>
            <a:br>
              <a:rPr lang="en-US" dirty="0" smtClean="0">
                <a:solidFill>
                  <a:schemeClr val="accent6"/>
                </a:solidFill>
              </a:rPr>
            </a:br>
            <a:r>
              <a:rPr lang="en-US" i="1" dirty="0" smtClean="0">
                <a:solidFill>
                  <a:schemeClr val="accent6"/>
                </a:solidFill>
              </a:rPr>
              <a:t>IEEE 802.11 Coexistence Workshop </a:t>
            </a:r>
            <a:br>
              <a:rPr lang="en-US" i="1" dirty="0" smtClean="0">
                <a:solidFill>
                  <a:schemeClr val="accent6"/>
                </a:solidFill>
              </a:rPr>
            </a:br>
            <a:r>
              <a:rPr lang="en-US" dirty="0" smtClean="0">
                <a:solidFill>
                  <a:schemeClr val="accent6"/>
                </a:solidFill>
              </a:rPr>
              <a:t>in </a:t>
            </a:r>
            <a:r>
              <a:rPr lang="en-AU" dirty="0" smtClean="0">
                <a:solidFill>
                  <a:schemeClr val="accent6"/>
                </a:solidFill>
              </a:rPr>
              <a:t>Vienna </a:t>
            </a:r>
            <a:r>
              <a:rPr lang="en-US" dirty="0" smtClean="0">
                <a:solidFill>
                  <a:schemeClr val="accent6"/>
                </a:solidFill>
              </a:rPr>
              <a:t>on 17 July 2019</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6 </a:t>
            </a:r>
            <a:r>
              <a:rPr lang="en-US" b="0" dirty="0" smtClean="0">
                <a:solidFill>
                  <a:schemeClr val="accent2">
                    <a:lumMod val="50000"/>
                  </a:schemeClr>
                </a:solidFill>
              </a:rPr>
              <a:t>August 2019</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83578594"/>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53400" cy="1066800"/>
          </a:xfrm>
        </p:spPr>
        <p:txBody>
          <a:bodyPr/>
          <a:lstStyle/>
          <a:p>
            <a:r>
              <a:rPr lang="en-AU" dirty="0" smtClean="0"/>
              <a:t>Q4</a:t>
            </a:r>
            <a:r>
              <a:rPr lang="en-AU" dirty="0" smtClean="0"/>
              <a:t>: A large majorit</a:t>
            </a:r>
            <a:r>
              <a:rPr lang="en-AU" dirty="0" smtClean="0"/>
              <a:t>y want ETSI BRAN to have a role in coexistence, but there is disagreement on the role</a:t>
            </a:r>
            <a:endParaRPr lang="en-AU" dirty="0"/>
          </a:p>
        </p:txBody>
      </p:sp>
      <p:sp>
        <p:nvSpPr>
          <p:cNvPr id="9" name="Content Placeholder 8"/>
          <p:cNvSpPr>
            <a:spLocks noGrp="1"/>
          </p:cNvSpPr>
          <p:nvPr>
            <p:ph idx="1"/>
          </p:nvPr>
        </p:nvSpPr>
        <p:spPr>
          <a:xfrm>
            <a:off x="685800" y="1676400"/>
            <a:ext cx="7772400" cy="4419600"/>
          </a:xfrm>
        </p:spPr>
        <p:txBody>
          <a:bodyPr/>
          <a:lstStyle/>
          <a:p>
            <a:pPr marL="539750" indent="-539750"/>
            <a:r>
              <a:rPr lang="en-AU" dirty="0" smtClean="0"/>
              <a:t>Q4 	</a:t>
            </a:r>
            <a:r>
              <a:rPr lang="en-AU" dirty="0"/>
              <a:t>During the IEEE 802.11 Coexistence Workshop it was noted by at least one speaker that ETSI BRAN had taken the role of "referee" on coexistence issues in the 5 GHz band by specifying quite detailed adaptivity requirements in EN 301 893. While the scope of EN 301 893 is Europe, it has a global influence. What role should ETSI BRAN take in relation to coexistence issues in the 6 GHz band when specifying EN 303 687?</a:t>
            </a:r>
            <a:endParaRPr lang="en-AU" dirty="0" smtClean="0"/>
          </a:p>
          <a:p>
            <a:endParaRPr lang="en-AU"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a:t>
            </a:fld>
            <a:endParaRPr lang="en-US"/>
          </a:p>
        </p:txBody>
      </p:sp>
      <p:graphicFrame>
        <p:nvGraphicFramePr>
          <p:cNvPr id="7" name="Chart 6"/>
          <p:cNvGraphicFramePr/>
          <p:nvPr>
            <p:extLst>
              <p:ext uri="{D42A27DB-BD31-4B8C-83A1-F6EECF244321}">
                <p14:modId xmlns:p14="http://schemas.microsoft.com/office/powerpoint/2010/main" val="1972316987"/>
              </p:ext>
            </p:extLst>
          </p:nvPr>
        </p:nvGraphicFramePr>
        <p:xfrm>
          <a:off x="685800" y="3733799"/>
          <a:ext cx="7858125" cy="266700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04164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Q4: </a:t>
            </a:r>
            <a:r>
              <a:rPr lang="en-AU" dirty="0"/>
              <a:t>The survey asked about various </a:t>
            </a:r>
            <a:r>
              <a:rPr lang="en-AU" dirty="0" smtClean="0"/>
              <a:t>roles for ETSI BRAN in resolving coexistence issues</a:t>
            </a:r>
            <a:endParaRPr lang="en-AU" dirty="0"/>
          </a:p>
        </p:txBody>
      </p:sp>
      <p:sp>
        <p:nvSpPr>
          <p:cNvPr id="9" name="Content Placeholder 8"/>
          <p:cNvSpPr>
            <a:spLocks noGrp="1"/>
          </p:cNvSpPr>
          <p:nvPr>
            <p:ph idx="1"/>
          </p:nvPr>
        </p:nvSpPr>
        <p:spPr/>
        <p:txBody>
          <a:bodyPr/>
          <a:lstStyle/>
          <a:p>
            <a:r>
              <a:rPr lang="en-AU" dirty="0" smtClean="0"/>
              <a:t>Q4 </a:t>
            </a:r>
            <a:r>
              <a:rPr lang="en-AU" dirty="0"/>
              <a:t>answer </a:t>
            </a:r>
            <a:r>
              <a:rPr lang="en-AU" dirty="0" smtClean="0"/>
              <a:t>key</a:t>
            </a:r>
            <a:endParaRPr lang="en-AU" dirty="0" smtClean="0"/>
          </a:p>
          <a:p>
            <a:pPr lvl="1"/>
            <a:r>
              <a:rPr lang="en-AU" i="1" dirty="0" smtClean="0"/>
              <a:t>Similar role, EN 301 893 as starting point</a:t>
            </a:r>
          </a:p>
          <a:p>
            <a:pPr lvl="2"/>
            <a:r>
              <a:rPr lang="en-AU" dirty="0"/>
              <a:t>ETSI BRAN should take a similar role in the 6 GHz band as it took in the 5 GHz band, using the detailed 5 GHz adaptivity requirements in EN 301 893 as a starting point when defining EN 303 687</a:t>
            </a:r>
            <a:r>
              <a:rPr lang="en-AU" dirty="0" smtClean="0"/>
              <a:t>.</a:t>
            </a:r>
          </a:p>
          <a:p>
            <a:pPr lvl="1"/>
            <a:r>
              <a:rPr lang="en-AU" i="1" dirty="0"/>
              <a:t>Similar </a:t>
            </a:r>
            <a:r>
              <a:rPr lang="en-AU" i="1" dirty="0" smtClean="0"/>
              <a:t>role, “clean sheet” as starting </a:t>
            </a:r>
            <a:r>
              <a:rPr lang="en-AU" i="1" dirty="0"/>
              <a:t>point</a:t>
            </a:r>
          </a:p>
          <a:p>
            <a:pPr lvl="2"/>
            <a:r>
              <a:rPr lang="en-AU" dirty="0" smtClean="0"/>
              <a:t>ETSI </a:t>
            </a:r>
            <a:r>
              <a:rPr lang="en-AU" dirty="0"/>
              <a:t>BRAN should take a similar role in the 6 GHz band as it took in the 5 GHz band, defining detailed adaptivity requirements, but starting with a "clean sheet" when defining EN 303 687</a:t>
            </a:r>
            <a:r>
              <a:rPr lang="en-AU" dirty="0" smtClean="0"/>
              <a:t>.</a:t>
            </a:r>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Tree>
    <p:extLst>
      <p:ext uri="{BB962C8B-B14F-4D97-AF65-F5344CB8AC3E}">
        <p14:creationId xmlns:p14="http://schemas.microsoft.com/office/powerpoint/2010/main" val="1329893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a:t>Q4: The survey asked about various roles for ETSI BRAN in resolving coexistence issues</a:t>
            </a:r>
            <a:endParaRPr lang="en-AU" dirty="0"/>
          </a:p>
        </p:txBody>
      </p:sp>
      <p:sp>
        <p:nvSpPr>
          <p:cNvPr id="9" name="Content Placeholder 8"/>
          <p:cNvSpPr>
            <a:spLocks noGrp="1"/>
          </p:cNvSpPr>
          <p:nvPr>
            <p:ph idx="1"/>
          </p:nvPr>
        </p:nvSpPr>
        <p:spPr/>
        <p:txBody>
          <a:bodyPr/>
          <a:lstStyle/>
          <a:p>
            <a:r>
              <a:rPr lang="en-AU" dirty="0" smtClean="0"/>
              <a:t>Q4 </a:t>
            </a:r>
            <a:r>
              <a:rPr lang="en-AU" dirty="0"/>
              <a:t>answer </a:t>
            </a:r>
            <a:r>
              <a:rPr lang="en-AU" dirty="0" smtClean="0"/>
              <a:t>key</a:t>
            </a:r>
            <a:endParaRPr lang="en-AU" dirty="0" smtClean="0"/>
          </a:p>
          <a:p>
            <a:pPr lvl="1"/>
            <a:r>
              <a:rPr lang="en-AU" dirty="0" smtClean="0"/>
              <a:t>...</a:t>
            </a:r>
          </a:p>
          <a:p>
            <a:pPr lvl="1"/>
            <a:r>
              <a:rPr lang="en-AU" i="1" dirty="0" smtClean="0"/>
              <a:t>Specify high </a:t>
            </a:r>
            <a:r>
              <a:rPr lang="en-AU" i="1" dirty="0"/>
              <a:t>level </a:t>
            </a:r>
            <a:r>
              <a:rPr lang="en-AU" i="1" dirty="0" smtClean="0"/>
              <a:t>adaptivity requirements </a:t>
            </a:r>
            <a:r>
              <a:rPr lang="en-AU" i="1" dirty="0"/>
              <a:t>only</a:t>
            </a:r>
          </a:p>
          <a:p>
            <a:pPr lvl="2"/>
            <a:r>
              <a:rPr lang="en-AU" dirty="0"/>
              <a:t>ETSI BRAN should specify only high level adaptivity requirements in EN 303 687, relying on other organisations (such as IEEE 802.11 WG, 3GPP RAN and the promoters of other technologies) to collaborate and coordinate on detailed mechanisms that achieve good coexistence between current and future technologies.</a:t>
            </a:r>
          </a:p>
          <a:p>
            <a:pPr lvl="1"/>
            <a:r>
              <a:rPr lang="en-AU" i="1" dirty="0" smtClean="0"/>
              <a:t>Don’t specify </a:t>
            </a:r>
            <a:r>
              <a:rPr lang="en-AU" i="1" dirty="0"/>
              <a:t>adaptivity requirements </a:t>
            </a:r>
            <a:endParaRPr lang="en-AU" i="1" dirty="0" smtClean="0"/>
          </a:p>
          <a:p>
            <a:pPr lvl="2"/>
            <a:r>
              <a:rPr lang="en-AU" dirty="0" smtClean="0"/>
              <a:t>ETSI </a:t>
            </a:r>
            <a:r>
              <a:rPr lang="en-AU" dirty="0"/>
              <a:t>BRAN should not specify any adaptivity requirements in EN 303 687, relying on other organisations (such as IEEE 802.11 WG, 3GPP RAN and the promoters of other technologies) to collaborate and coordinate on how to achieve good coexistence between current and future technologies</a:t>
            </a:r>
            <a:r>
              <a:rPr lang="en-AU" dirty="0" smtClean="0"/>
              <a: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2616963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Q4</a:t>
            </a:r>
            <a:r>
              <a:rPr lang="en-AU" dirty="0" smtClean="0"/>
              <a:t>: There is not consensus on the role (if any) that ETSI BRAN should take in promoting coexistence</a:t>
            </a:r>
            <a:endParaRPr lang="en-AU" dirty="0"/>
          </a:p>
        </p:txBody>
      </p:sp>
      <p:sp>
        <p:nvSpPr>
          <p:cNvPr id="3" name="Content Placeholder 2"/>
          <p:cNvSpPr>
            <a:spLocks noGrp="1"/>
          </p:cNvSpPr>
          <p:nvPr>
            <p:ph idx="1"/>
          </p:nvPr>
        </p:nvSpPr>
        <p:spPr/>
        <p:txBody>
          <a:bodyPr/>
          <a:lstStyle/>
          <a:p>
            <a:r>
              <a:rPr lang="en-AU" dirty="0" smtClean="0"/>
              <a:t>Q4 </a:t>
            </a:r>
            <a:r>
              <a:rPr lang="en-AU" dirty="0" smtClean="0"/>
              <a:t>survey </a:t>
            </a:r>
            <a:r>
              <a:rPr lang="en-AU" dirty="0" smtClean="0"/>
              <a:t>&amp; comment </a:t>
            </a:r>
            <a:r>
              <a:rPr lang="en-AU" dirty="0" smtClean="0"/>
              <a:t>summary</a:t>
            </a:r>
          </a:p>
          <a:p>
            <a:pPr lvl="1"/>
            <a:r>
              <a:rPr lang="en-AU" dirty="0"/>
              <a:t>A large majority </a:t>
            </a:r>
            <a:r>
              <a:rPr lang="en-AU" dirty="0" smtClean="0"/>
              <a:t>of respondents to the survey (72%) want BRAN </a:t>
            </a:r>
            <a:r>
              <a:rPr lang="en-AU" dirty="0"/>
              <a:t>to have </a:t>
            </a:r>
            <a:r>
              <a:rPr lang="en-AU" dirty="0" smtClean="0"/>
              <a:t>a </a:t>
            </a:r>
            <a:r>
              <a:rPr lang="en-AU" dirty="0"/>
              <a:t>role in </a:t>
            </a:r>
            <a:r>
              <a:rPr lang="en-AU" dirty="0" smtClean="0"/>
              <a:t>defining and enforcing “fair” coexistence </a:t>
            </a:r>
          </a:p>
          <a:p>
            <a:pPr lvl="1"/>
            <a:r>
              <a:rPr lang="en-AU" dirty="0" smtClean="0"/>
              <a:t>About half (48%) want BRAN to define detailed requirements in 6 GHz , based on 5 GHz adaptivity (33%) or using a “clean sheet” (15%)</a:t>
            </a:r>
          </a:p>
          <a:p>
            <a:pPr lvl="2"/>
            <a:r>
              <a:rPr lang="en-AU" dirty="0" smtClean="0"/>
              <a:t>Comments highlighted that BRAN had done a good job in th</a:t>
            </a:r>
            <a:r>
              <a:rPr lang="en-AU" dirty="0" smtClean="0"/>
              <a:t>e 5 GHz band and has a proven record as a “referee” for industry, driven by industry</a:t>
            </a:r>
          </a:p>
          <a:p>
            <a:pPr lvl="1"/>
            <a:r>
              <a:rPr lang="en-AU" dirty="0" smtClean="0"/>
              <a:t>A significant number want ETSI BRAN to restrict itself to high level requirements (24%), or not set any rules at all (5% - leaving it to industry)</a:t>
            </a:r>
          </a:p>
          <a:p>
            <a:pPr lvl="2"/>
            <a:r>
              <a:rPr lang="en-AU" dirty="0" smtClean="0"/>
              <a:t>Comments supporting these answers highlighted there is risk of innovation being blocked/delayed and there are philosophical objections to a European body (or indeed any non-industry body) setting detailed coexistence rules</a:t>
            </a:r>
          </a:p>
          <a:p>
            <a:pPr lvl="1"/>
            <a:r>
              <a:rPr lang="en-AU" dirty="0" smtClean="0"/>
              <a:t>There is some recognition that if industry does not collaborate then regulators (in Europe?) will probably step in to enforce “fair” coexistence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3779078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53400" cy="1066800"/>
          </a:xfrm>
        </p:spPr>
        <p:txBody>
          <a:bodyPr/>
          <a:lstStyle/>
          <a:p>
            <a:r>
              <a:rPr lang="en-AU" dirty="0" smtClean="0"/>
              <a:t>Q5: </a:t>
            </a:r>
            <a:r>
              <a:rPr lang="en-AU" dirty="0"/>
              <a:t>A large majority are in favour of the use of a common preamble in some form </a:t>
            </a:r>
            <a:endParaRPr lang="en-AU" dirty="0"/>
          </a:p>
        </p:txBody>
      </p:sp>
      <p:sp>
        <p:nvSpPr>
          <p:cNvPr id="9" name="Content Placeholder 8"/>
          <p:cNvSpPr>
            <a:spLocks noGrp="1"/>
          </p:cNvSpPr>
          <p:nvPr>
            <p:ph idx="1"/>
          </p:nvPr>
        </p:nvSpPr>
        <p:spPr>
          <a:xfrm>
            <a:off x="685800" y="1676400"/>
            <a:ext cx="7772400" cy="4419600"/>
          </a:xfrm>
        </p:spPr>
        <p:txBody>
          <a:bodyPr/>
          <a:lstStyle/>
          <a:p>
            <a:pPr marL="539750" indent="-539750"/>
            <a:r>
              <a:rPr lang="en-AU" dirty="0" smtClean="0"/>
              <a:t>Q5 	</a:t>
            </a:r>
            <a:r>
              <a:rPr lang="en-AU" dirty="0"/>
              <a:t>Various presentations at the IEEE 802.11 Coexistence Workshop discussed the possibility of defining a common preamble between IEEE 802.11ax/be and NR-U/LAA in the 6 </a:t>
            </a:r>
            <a:r>
              <a:rPr lang="en-AU" dirty="0" smtClean="0"/>
              <a:t>G Hz </a:t>
            </a:r>
            <a:r>
              <a:rPr lang="en-AU" dirty="0"/>
              <a:t>band. The use of a common preamble would allow symmetric access for both technologies using both preamble detection and energy detection,  similar to what Wi-Fi does today. Other presentations proposed using energy detection-only as the basis of symmetric access. After hearing the arguments, what is your </a:t>
            </a:r>
            <a:r>
              <a:rPr lang="en-AU" dirty="0" smtClean="0"/>
              <a:t>preference?</a:t>
            </a:r>
          </a:p>
          <a:p>
            <a:pPr marL="539750" indent="0"/>
            <a:r>
              <a:rPr lang="en-AU" dirty="0" smtClean="0"/>
              <a:t>For </a:t>
            </a:r>
            <a:r>
              <a:rPr lang="en-AU" dirty="0"/>
              <a:t>the purposes of this question, if a preamble is used by a device then it is assumed the device will both transmit the preamble and respect the preamble on </a:t>
            </a:r>
            <a:r>
              <a:rPr lang="en-AU" dirty="0" smtClean="0"/>
              <a:t>reception.</a:t>
            </a:r>
          </a:p>
          <a:p>
            <a:pPr marL="539750" indent="0"/>
            <a:r>
              <a:rPr lang="en-AU" dirty="0" smtClean="0"/>
              <a:t>Note </a:t>
            </a:r>
            <a:r>
              <a:rPr lang="en-AU" dirty="0"/>
              <a:t>that the example thresholds in the answers are derived from the current 5 GHz rules, and are included for illustration purposes. They may be refined in the context of 6 GHz operation.</a:t>
            </a:r>
            <a:endParaRPr lang="en-AU"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Tree>
    <p:extLst>
      <p:ext uri="{BB962C8B-B14F-4D97-AF65-F5344CB8AC3E}">
        <p14:creationId xmlns:p14="http://schemas.microsoft.com/office/powerpoint/2010/main" val="2552374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53400" cy="1066800"/>
          </a:xfrm>
        </p:spPr>
        <p:txBody>
          <a:bodyPr/>
          <a:lstStyle/>
          <a:p>
            <a:r>
              <a:rPr lang="en-AU" dirty="0" smtClean="0"/>
              <a:t>Q5: </a:t>
            </a:r>
            <a:r>
              <a:rPr lang="en-AU" dirty="0" smtClean="0"/>
              <a:t>A large majority are in favour of the use of a common preamble in some form </a:t>
            </a:r>
            <a:endParaRPr lang="en-AU" dirty="0"/>
          </a:p>
        </p:txBody>
      </p:sp>
      <p:sp>
        <p:nvSpPr>
          <p:cNvPr id="4" name="Footer Placeholder 3"/>
          <p:cNvSpPr>
            <a:spLocks noGrp="1"/>
          </p:cNvSpPr>
          <p:nvPr>
            <p:ph type="ftr" sz="quarter" idx="10"/>
          </p:nvPr>
        </p:nvSpPr>
        <p:spPr>
          <a:xfrm>
            <a:off x="8053388" y="6475413"/>
            <a:ext cx="490537" cy="157980"/>
          </a:xfrm>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graphicFrame>
        <p:nvGraphicFramePr>
          <p:cNvPr id="16" name="Chart 15"/>
          <p:cNvGraphicFramePr/>
          <p:nvPr>
            <p:extLst>
              <p:ext uri="{D42A27DB-BD31-4B8C-83A1-F6EECF244321}">
                <p14:modId xmlns:p14="http://schemas.microsoft.com/office/powerpoint/2010/main" val="4147843505"/>
              </p:ext>
            </p:extLst>
          </p:nvPr>
        </p:nvGraphicFramePr>
        <p:xfrm>
          <a:off x="685800" y="1905001"/>
          <a:ext cx="7858125"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bwMode="auto">
          <a:xfrm>
            <a:off x="7467600" y="5562600"/>
            <a:ext cx="762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dirty="0">
                <a:latin typeface="+mj-lt"/>
              </a:rPr>
              <a:t>n</a:t>
            </a:r>
            <a:r>
              <a:rPr kumimoji="0" lang="en-AU" sz="1200" b="0" i="0" u="none" strike="noStrike" cap="none" normalizeH="0" baseline="0" dirty="0" smtClean="0">
                <a:ln>
                  <a:noFill/>
                </a:ln>
                <a:solidFill>
                  <a:schemeClr val="tx1"/>
                </a:solidFill>
                <a:effectLst/>
                <a:latin typeface="+mj-lt"/>
              </a:rPr>
              <a:t> = 66</a:t>
            </a:r>
          </a:p>
        </p:txBody>
      </p:sp>
    </p:spTree>
    <p:extLst>
      <p:ext uri="{BB962C8B-B14F-4D97-AF65-F5344CB8AC3E}">
        <p14:creationId xmlns:p14="http://schemas.microsoft.com/office/powerpoint/2010/main" val="8526754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Q5: </a:t>
            </a:r>
            <a:r>
              <a:rPr lang="en-AU" dirty="0"/>
              <a:t>The survey asked about various </a:t>
            </a:r>
            <a:r>
              <a:rPr lang="en-AU" dirty="0" smtClean="0"/>
              <a:t>options for the use (or not) of a common preamble</a:t>
            </a:r>
            <a:endParaRPr lang="en-AU" dirty="0"/>
          </a:p>
        </p:txBody>
      </p:sp>
      <p:sp>
        <p:nvSpPr>
          <p:cNvPr id="9" name="Content Placeholder 8"/>
          <p:cNvSpPr>
            <a:spLocks noGrp="1"/>
          </p:cNvSpPr>
          <p:nvPr>
            <p:ph idx="1"/>
          </p:nvPr>
        </p:nvSpPr>
        <p:spPr/>
        <p:txBody>
          <a:bodyPr/>
          <a:lstStyle/>
          <a:p>
            <a:r>
              <a:rPr lang="en-AU" dirty="0" smtClean="0"/>
              <a:t>Q5 </a:t>
            </a:r>
            <a:r>
              <a:rPr lang="en-AU" dirty="0"/>
              <a:t>answer key</a:t>
            </a:r>
          </a:p>
          <a:p>
            <a:pPr lvl="1"/>
            <a:r>
              <a:rPr lang="en-AU" i="1" dirty="0" smtClean="0"/>
              <a:t>Common </a:t>
            </a:r>
            <a:r>
              <a:rPr lang="en-AU" i="1" dirty="0" smtClean="0"/>
              <a:t>mandatory preamble</a:t>
            </a:r>
          </a:p>
          <a:p>
            <a:pPr lvl="2"/>
            <a:r>
              <a:rPr lang="en-AU" dirty="0"/>
              <a:t>A common preamble should be specified, and should be mandatory to use. The use of a common preamble at a low threshold (</a:t>
            </a:r>
            <a:r>
              <a:rPr lang="en-AU" dirty="0" err="1"/>
              <a:t>eg</a:t>
            </a:r>
            <a:r>
              <a:rPr lang="en-AU" dirty="0"/>
              <a:t> -82 dBm)  will allow the use of energy detection at a high threshold (</a:t>
            </a:r>
            <a:r>
              <a:rPr lang="en-AU" dirty="0" err="1"/>
              <a:t>eg</a:t>
            </a:r>
            <a:r>
              <a:rPr lang="en-AU" dirty="0"/>
              <a:t> -62 dBm</a:t>
            </a:r>
            <a:r>
              <a:rPr lang="en-AU" dirty="0" smtClean="0"/>
              <a:t>)</a:t>
            </a:r>
          </a:p>
          <a:p>
            <a:pPr lvl="1"/>
            <a:r>
              <a:rPr lang="en-AU" i="1" dirty="0"/>
              <a:t>Common </a:t>
            </a:r>
            <a:r>
              <a:rPr lang="en-AU" i="1" dirty="0" smtClean="0"/>
              <a:t>optional </a:t>
            </a:r>
            <a:r>
              <a:rPr lang="en-AU" i="1" dirty="0"/>
              <a:t>preamble</a:t>
            </a:r>
          </a:p>
          <a:p>
            <a:pPr lvl="2"/>
            <a:r>
              <a:rPr lang="en-AU" dirty="0" smtClean="0"/>
              <a:t>A </a:t>
            </a:r>
            <a:r>
              <a:rPr lang="en-AU" dirty="0"/>
              <a:t>common preamble should be specified, but should be optional to use. The use of a common preamble at a lower threshold (</a:t>
            </a:r>
            <a:r>
              <a:rPr lang="en-AU" dirty="0" err="1"/>
              <a:t>eg</a:t>
            </a:r>
            <a:r>
              <a:rPr lang="en-AU" dirty="0"/>
              <a:t> -82 dBm) than an energy detection-only threshold (</a:t>
            </a:r>
            <a:r>
              <a:rPr lang="en-AU" dirty="0" err="1"/>
              <a:t>eg</a:t>
            </a:r>
            <a:r>
              <a:rPr lang="en-AU" dirty="0"/>
              <a:t> -72 dBm) will allow the use of energy detection at a higher threshold (</a:t>
            </a:r>
            <a:r>
              <a:rPr lang="en-AU" dirty="0" err="1"/>
              <a:t>eg</a:t>
            </a:r>
            <a:r>
              <a:rPr lang="en-AU" dirty="0"/>
              <a:t> -62 dBm</a:t>
            </a:r>
            <a:r>
              <a:rPr lang="en-AU" dirty="0" smtClean="0"/>
              <a:t>).</a:t>
            </a:r>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spTree>
    <p:extLst>
      <p:ext uri="{BB962C8B-B14F-4D97-AF65-F5344CB8AC3E}">
        <p14:creationId xmlns:p14="http://schemas.microsoft.com/office/powerpoint/2010/main" val="11354302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Q5: </a:t>
            </a:r>
            <a:r>
              <a:rPr lang="en-AU" dirty="0"/>
              <a:t>The survey asked about various options for the use (or not) of a common preamble</a:t>
            </a:r>
            <a:endParaRPr lang="en-AU" dirty="0"/>
          </a:p>
        </p:txBody>
      </p:sp>
      <p:sp>
        <p:nvSpPr>
          <p:cNvPr id="9" name="Content Placeholder 8"/>
          <p:cNvSpPr>
            <a:spLocks noGrp="1"/>
          </p:cNvSpPr>
          <p:nvPr>
            <p:ph idx="1"/>
          </p:nvPr>
        </p:nvSpPr>
        <p:spPr/>
        <p:txBody>
          <a:bodyPr/>
          <a:lstStyle/>
          <a:p>
            <a:r>
              <a:rPr lang="en-AU" dirty="0" smtClean="0"/>
              <a:t>Q5 </a:t>
            </a:r>
            <a:r>
              <a:rPr lang="en-AU" dirty="0"/>
              <a:t>answer </a:t>
            </a:r>
            <a:r>
              <a:rPr lang="en-AU" dirty="0" smtClean="0"/>
              <a:t>key</a:t>
            </a:r>
            <a:endParaRPr lang="en-AU" dirty="0" smtClean="0"/>
          </a:p>
          <a:p>
            <a:pPr lvl="1"/>
            <a:r>
              <a:rPr lang="en-AU" dirty="0" smtClean="0"/>
              <a:t>...</a:t>
            </a:r>
          </a:p>
          <a:p>
            <a:pPr lvl="1"/>
            <a:r>
              <a:rPr lang="en-AU" i="1" dirty="0" smtClean="0"/>
              <a:t>No common preamble, but 802.11a preamble allowed</a:t>
            </a:r>
            <a:endParaRPr lang="en-AU" i="1" dirty="0"/>
          </a:p>
          <a:p>
            <a:pPr lvl="2"/>
            <a:r>
              <a:rPr lang="en-AU" dirty="0" smtClean="0"/>
              <a:t>A </a:t>
            </a:r>
            <a:r>
              <a:rPr lang="en-AU" dirty="0"/>
              <a:t>common preamble should not be specified, but any implementation is free to use the 802.11 based preamble as the basis of coexistence. The use of the 802.11  preamble at a lower threshold (</a:t>
            </a:r>
            <a:r>
              <a:rPr lang="en-AU" dirty="0" err="1"/>
              <a:t>eg</a:t>
            </a:r>
            <a:r>
              <a:rPr lang="en-AU" dirty="0"/>
              <a:t> -82 dBm) than the energy detection-only threshold (</a:t>
            </a:r>
            <a:r>
              <a:rPr lang="en-AU" dirty="0" err="1"/>
              <a:t>eg</a:t>
            </a:r>
            <a:r>
              <a:rPr lang="en-AU" dirty="0"/>
              <a:t> -72 dBm) will allow the use of energy detection at a higher threshold (</a:t>
            </a:r>
            <a:r>
              <a:rPr lang="en-AU" dirty="0" err="1"/>
              <a:t>eg</a:t>
            </a:r>
            <a:r>
              <a:rPr lang="en-AU" dirty="0"/>
              <a:t> -62 dBm). Note that this is the </a:t>
            </a:r>
            <a:r>
              <a:rPr lang="en-AU" dirty="0" smtClean="0"/>
              <a:t>status </a:t>
            </a:r>
            <a:r>
              <a:rPr lang="en-AU" dirty="0"/>
              <a:t>quo.</a:t>
            </a:r>
          </a:p>
          <a:p>
            <a:pPr lvl="1"/>
            <a:r>
              <a:rPr lang="en-AU" i="1" dirty="0" smtClean="0"/>
              <a:t>Energy detection only</a:t>
            </a:r>
          </a:p>
          <a:p>
            <a:pPr lvl="2"/>
            <a:r>
              <a:rPr lang="en-AU" dirty="0"/>
              <a:t>Preambles should not be used to enable coexistence, energy detection-only should be used instead. In this case there will be a single energy detection threshold (</a:t>
            </a:r>
            <a:r>
              <a:rPr lang="en-AU" dirty="0" err="1"/>
              <a:t>eg</a:t>
            </a:r>
            <a:r>
              <a:rPr lang="en-AU" dirty="0"/>
              <a:t> -72 dBm)</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spTree>
    <p:extLst>
      <p:ext uri="{BB962C8B-B14F-4D97-AF65-F5344CB8AC3E}">
        <p14:creationId xmlns:p14="http://schemas.microsoft.com/office/powerpoint/2010/main" val="33248561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Q5: </a:t>
            </a:r>
            <a:r>
              <a:rPr lang="en-AU" dirty="0" smtClean="0"/>
              <a:t>Comments suggested a wider diversity of opinion on the common preamble than the survey results</a:t>
            </a:r>
            <a:endParaRPr lang="en-AU" dirty="0"/>
          </a:p>
        </p:txBody>
      </p:sp>
      <p:sp>
        <p:nvSpPr>
          <p:cNvPr id="3" name="Content Placeholder 2"/>
          <p:cNvSpPr>
            <a:spLocks noGrp="1"/>
          </p:cNvSpPr>
          <p:nvPr>
            <p:ph idx="1"/>
          </p:nvPr>
        </p:nvSpPr>
        <p:spPr/>
        <p:txBody>
          <a:bodyPr/>
          <a:lstStyle/>
          <a:p>
            <a:r>
              <a:rPr lang="en-AU" dirty="0" smtClean="0"/>
              <a:t>Q5 survey &amp; comment </a:t>
            </a:r>
            <a:r>
              <a:rPr lang="en-AU" dirty="0" smtClean="0"/>
              <a:t>summary</a:t>
            </a:r>
          </a:p>
          <a:p>
            <a:pPr lvl="1"/>
            <a:r>
              <a:rPr lang="en-AU" dirty="0" smtClean="0"/>
              <a:t>The survey results suggest a large majority (63%) are in the favour of using a common preamble in some form, with </a:t>
            </a:r>
            <a:r>
              <a:rPr lang="en-AU" dirty="0"/>
              <a:t>39% </a:t>
            </a:r>
            <a:r>
              <a:rPr lang="en-AU" dirty="0" smtClean="0"/>
              <a:t>wanting it </a:t>
            </a:r>
            <a:r>
              <a:rPr lang="en-AU" dirty="0" smtClean="0"/>
              <a:t>mandatory</a:t>
            </a:r>
          </a:p>
          <a:p>
            <a:pPr lvl="1"/>
            <a:r>
              <a:rPr lang="en-AU" dirty="0" smtClean="0"/>
              <a:t>The comments suggest a wide diversity of opinions</a:t>
            </a:r>
          </a:p>
          <a:p>
            <a:pPr lvl="2"/>
            <a:r>
              <a:rPr lang="en-AU" dirty="0" smtClean="0"/>
              <a:t>Some advocated an 802.11a preamble, and some were adamantly against!</a:t>
            </a:r>
          </a:p>
          <a:p>
            <a:pPr lvl="2"/>
            <a:r>
              <a:rPr lang="en-AU" dirty="0" smtClean="0"/>
              <a:t>Allegations were made that both 3GPP RAN &amp; IEEE 802.11 WG are too inflexible to accept a compromise, having both determined their directions</a:t>
            </a:r>
          </a:p>
          <a:p>
            <a:pPr lvl="2"/>
            <a:r>
              <a:rPr lang="en-AU" dirty="0" smtClean="0"/>
              <a:t>Concerns were expressed about complexity of a common preamble and the weakness of evidence supporting the use of a common preamble</a:t>
            </a:r>
          </a:p>
          <a:p>
            <a:pPr lvl="2"/>
            <a:r>
              <a:rPr lang="en-AU" dirty="0" smtClean="0"/>
              <a:t>One suggestion was to give up, defining some spectrum for non LBT use</a:t>
            </a:r>
            <a:endParaRPr lang="en-AU" dirty="0"/>
          </a:p>
          <a:p>
            <a:pPr lvl="1"/>
            <a:r>
              <a:rPr lang="en-AU" dirty="0" smtClean="0"/>
              <a:t>On a more positive note, there are some ideas for progress</a:t>
            </a:r>
          </a:p>
          <a:p>
            <a:pPr lvl="2"/>
            <a:r>
              <a:rPr lang="en-AU" dirty="0" smtClean="0"/>
              <a:t>Use the preamble detection mechanism suggested by AT&amp;T</a:t>
            </a:r>
          </a:p>
          <a:p>
            <a:pPr lvl="2"/>
            <a:r>
              <a:rPr lang="en-AU" dirty="0" smtClean="0"/>
              <a:t>Don’t specify a preamble but require detection of all systems at -82 dBm</a:t>
            </a:r>
          </a:p>
          <a:p>
            <a:pPr lvl="2"/>
            <a:r>
              <a:rPr lang="en-AU" dirty="0" smtClean="0"/>
              <a:t>Form a joint collaboration group to resolve the preamble question</a:t>
            </a:r>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16270570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Q6: </a:t>
            </a:r>
            <a:r>
              <a:rPr lang="en-AU" dirty="0" smtClean="0"/>
              <a:t>Almost half of </a:t>
            </a:r>
            <a:r>
              <a:rPr lang="en-AU" dirty="0" smtClean="0"/>
              <a:t>survey respondents </a:t>
            </a:r>
            <a:r>
              <a:rPr lang="en-AU" dirty="0" smtClean="0"/>
              <a:t>wanted a common preamble based on 802.11a in some form</a:t>
            </a:r>
            <a:endParaRPr lang="en-AU" dirty="0"/>
          </a:p>
        </p:txBody>
      </p:sp>
      <p:sp>
        <p:nvSpPr>
          <p:cNvPr id="9" name="Content Placeholder 8"/>
          <p:cNvSpPr>
            <a:spLocks noGrp="1"/>
          </p:cNvSpPr>
          <p:nvPr>
            <p:ph idx="1"/>
          </p:nvPr>
        </p:nvSpPr>
        <p:spPr/>
        <p:txBody>
          <a:bodyPr/>
          <a:lstStyle/>
          <a:p>
            <a:pPr marL="539750" indent="-539750"/>
            <a:r>
              <a:rPr lang="en-AU" dirty="0" smtClean="0"/>
              <a:t>Q6 	If a common preamble is defined for use by all technologies, what should it be based on?</a:t>
            </a:r>
          </a:p>
          <a:p>
            <a:endParaRPr lang="en-AU"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graphicFrame>
        <p:nvGraphicFramePr>
          <p:cNvPr id="16" name="Chart 15"/>
          <p:cNvGraphicFramePr/>
          <p:nvPr>
            <p:extLst>
              <p:ext uri="{D42A27DB-BD31-4B8C-83A1-F6EECF244321}">
                <p14:modId xmlns:p14="http://schemas.microsoft.com/office/powerpoint/2010/main" val="1842014595"/>
              </p:ext>
            </p:extLst>
          </p:nvPr>
        </p:nvGraphicFramePr>
        <p:xfrm>
          <a:off x="685800" y="2590800"/>
          <a:ext cx="7858125" cy="3810000"/>
        </p:xfrm>
        <a:graphic>
          <a:graphicData uri="http://schemas.openxmlformats.org/drawingml/2006/chart">
            <c:chart xmlns:c="http://schemas.openxmlformats.org/drawingml/2006/chart" xmlns:r="http://schemas.openxmlformats.org/officeDocument/2006/relationships" r:id="rId2"/>
          </a:graphicData>
        </a:graphic>
      </p:graphicFrame>
      <p:sp>
        <p:nvSpPr>
          <p:cNvPr id="11" name="Rectangle 10"/>
          <p:cNvSpPr/>
          <p:nvPr/>
        </p:nvSpPr>
        <p:spPr bwMode="auto">
          <a:xfrm>
            <a:off x="7467600" y="6096000"/>
            <a:ext cx="762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dirty="0">
                <a:latin typeface="+mj-lt"/>
              </a:rPr>
              <a:t>n</a:t>
            </a:r>
            <a:r>
              <a:rPr kumimoji="0" lang="en-AU" sz="1200" b="0" i="0" u="none" strike="noStrike" cap="none" normalizeH="0" baseline="0" dirty="0" smtClean="0">
                <a:ln>
                  <a:noFill/>
                </a:ln>
                <a:solidFill>
                  <a:schemeClr val="tx1"/>
                </a:solidFill>
                <a:effectLst/>
                <a:latin typeface="+mj-lt"/>
              </a:rPr>
              <a:t> = 64</a:t>
            </a:r>
          </a:p>
        </p:txBody>
      </p:sp>
    </p:spTree>
    <p:extLst>
      <p:ext uri="{BB962C8B-B14F-4D97-AF65-F5344CB8AC3E}">
        <p14:creationId xmlns:p14="http://schemas.microsoft.com/office/powerpoint/2010/main" val="1110382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This report summarises the survey on </a:t>
            </a:r>
            <a:r>
              <a:rPr lang="en-AU" dirty="0" err="1" smtClean="0"/>
              <a:t>coex</a:t>
            </a:r>
            <a:r>
              <a:rPr lang="en-AU" dirty="0" smtClean="0"/>
              <a:t> </a:t>
            </a:r>
            <a:r>
              <a:rPr lang="en-AU" dirty="0" smtClean="0"/>
              <a:t>issues </a:t>
            </a:r>
            <a:r>
              <a:rPr lang="en-AU" dirty="0" smtClean="0"/>
              <a:t>discussed at </a:t>
            </a:r>
            <a:r>
              <a:rPr lang="en-AU" dirty="0"/>
              <a:t>the IEEE 802.11 Coexistence Workshop </a:t>
            </a:r>
          </a:p>
        </p:txBody>
      </p:sp>
      <p:sp>
        <p:nvSpPr>
          <p:cNvPr id="3" name="Content Placeholder 2"/>
          <p:cNvSpPr>
            <a:spLocks noGrp="1"/>
          </p:cNvSpPr>
          <p:nvPr>
            <p:ph idx="1"/>
          </p:nvPr>
        </p:nvSpPr>
        <p:spPr/>
        <p:txBody>
          <a:bodyPr/>
          <a:lstStyle/>
          <a:p>
            <a:pPr lvl="1"/>
            <a:r>
              <a:rPr lang="en-AU" dirty="0" smtClean="0"/>
              <a:t>The IEEE 802.11 Coexistence Workshop was held from 1-10 pm on</a:t>
            </a:r>
            <a:br>
              <a:rPr lang="en-AU" dirty="0" smtClean="0"/>
            </a:br>
            <a:r>
              <a:rPr lang="en-AU" dirty="0" smtClean="0"/>
              <a:t>17 July 2019 in Vienna, Austria</a:t>
            </a:r>
          </a:p>
          <a:p>
            <a:pPr lvl="1"/>
            <a:r>
              <a:rPr lang="en-AU" dirty="0" smtClean="0"/>
              <a:t>After the workshop, a survey was conducted on various issues raised at the workshop, with results as shown in this report</a:t>
            </a:r>
          </a:p>
          <a:p>
            <a:pPr lvl="2"/>
            <a:r>
              <a:rPr lang="en-AU" dirty="0" smtClean="0"/>
              <a:t>Note: all comments are included in the Appendices</a:t>
            </a:r>
          </a:p>
          <a:p>
            <a:pPr lvl="1"/>
            <a:r>
              <a:rPr lang="en-AU" dirty="0" smtClean="0"/>
              <a:t>The results of this voluntary survey only represent the views of those that responded to the </a:t>
            </a:r>
            <a:r>
              <a:rPr lang="en-AU" dirty="0" smtClean="0"/>
              <a:t>post workshop survey </a:t>
            </a:r>
            <a:r>
              <a:rPr lang="en-AU" dirty="0" smtClean="0"/>
              <a:t>on coexistence issues:</a:t>
            </a:r>
          </a:p>
          <a:p>
            <a:pPr lvl="2"/>
            <a:r>
              <a:rPr lang="en-AU" dirty="0" smtClean="0"/>
              <a:t>They may or may not represent the views of other attendees at the workshop (depending on whether the survey sample is random)</a:t>
            </a:r>
          </a:p>
          <a:p>
            <a:pPr lvl="2"/>
            <a:r>
              <a:rPr lang="en-AU" dirty="0" smtClean="0"/>
              <a:t>They do not represent the views of the many stakeholders who did not attend the workshop (attendance were biased towards Wi-Fi stakeholders) </a:t>
            </a:r>
          </a:p>
          <a:p>
            <a:pPr lvl="1"/>
            <a:r>
              <a:rPr lang="en-AU" dirty="0" smtClean="0"/>
              <a:t>Care should be taken in using these results to draw any conclusions about coexistence issues between Wi-Fi and NR-U/LAA</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a:t>
            </a:fld>
            <a:endParaRPr lang="en-US"/>
          </a:p>
        </p:txBody>
      </p:sp>
    </p:spTree>
    <p:extLst>
      <p:ext uri="{BB962C8B-B14F-4D97-AF65-F5344CB8AC3E}">
        <p14:creationId xmlns:p14="http://schemas.microsoft.com/office/powerpoint/2010/main" val="10370537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Q6: A majority </a:t>
            </a:r>
            <a:r>
              <a:rPr lang="en-AU" dirty="0" smtClean="0"/>
              <a:t>of respondents are </a:t>
            </a:r>
            <a:r>
              <a:rPr lang="en-AU" dirty="0" smtClean="0"/>
              <a:t>in favour of use of 802.11a preamble but there is not consensus</a:t>
            </a:r>
            <a:endParaRPr lang="en-AU" dirty="0"/>
          </a:p>
        </p:txBody>
      </p:sp>
      <p:sp>
        <p:nvSpPr>
          <p:cNvPr id="3" name="Content Placeholder 2"/>
          <p:cNvSpPr>
            <a:spLocks noGrp="1"/>
          </p:cNvSpPr>
          <p:nvPr>
            <p:ph idx="1"/>
          </p:nvPr>
        </p:nvSpPr>
        <p:spPr/>
        <p:txBody>
          <a:bodyPr/>
          <a:lstStyle/>
          <a:p>
            <a:r>
              <a:rPr lang="en-AU" dirty="0" smtClean="0"/>
              <a:t>Q6 survey &amp; comment summary</a:t>
            </a:r>
          </a:p>
          <a:p>
            <a:pPr lvl="1"/>
            <a:r>
              <a:rPr lang="en-AU" dirty="0" smtClean="0"/>
              <a:t>Almost half of the survey respondents (44%) want a common preamble based on 802.11a in some form, whereas about one quarter want a new common preamble</a:t>
            </a:r>
          </a:p>
          <a:p>
            <a:pPr lvl="1"/>
            <a:r>
              <a:rPr lang="en-AU" dirty="0" smtClean="0"/>
              <a:t>There was a lot of interest in the AT&amp;T correlator proposal, subject to proper evaluation …</a:t>
            </a:r>
          </a:p>
          <a:p>
            <a:pPr lvl="1"/>
            <a:r>
              <a:rPr lang="en-AU" dirty="0" smtClean="0"/>
              <a:t>… however, a number of comments highlighted the importance of the length field in any preamble</a:t>
            </a:r>
          </a:p>
          <a:p>
            <a:pPr lvl="1"/>
            <a:r>
              <a:rPr lang="en-AU" dirty="0" smtClean="0"/>
              <a:t>Some asserted a need for Wi-Fi community to compromise on the preamble (to show flexibility?), noting there is no legacy in 6 GHz …</a:t>
            </a:r>
          </a:p>
          <a:p>
            <a:pPr lvl="1"/>
            <a:r>
              <a:rPr lang="en-AU" dirty="0" smtClean="0"/>
              <a:t>… however, others expressed a preference for the 802.11a preamble, on basis it exists and can be easily implemented by NR-U devices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spTree>
    <p:extLst>
      <p:ext uri="{BB962C8B-B14F-4D97-AF65-F5344CB8AC3E}">
        <p14:creationId xmlns:p14="http://schemas.microsoft.com/office/powerpoint/2010/main" val="4848140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53400" cy="1066800"/>
          </a:xfrm>
        </p:spPr>
        <p:txBody>
          <a:bodyPr/>
          <a:lstStyle/>
          <a:p>
            <a:r>
              <a:rPr lang="en-AU" dirty="0" smtClean="0"/>
              <a:t>Q7</a:t>
            </a:r>
            <a:r>
              <a:rPr lang="en-AU" dirty="0" smtClean="0"/>
              <a:t>: Banning short LBT for DRS gained the highest number of responses, but many opinions are unknown </a:t>
            </a:r>
            <a:endParaRPr lang="en-AU" dirty="0"/>
          </a:p>
        </p:txBody>
      </p:sp>
      <p:sp>
        <p:nvSpPr>
          <p:cNvPr id="9" name="Content Placeholder 8"/>
          <p:cNvSpPr>
            <a:spLocks noGrp="1"/>
          </p:cNvSpPr>
          <p:nvPr>
            <p:ph idx="1"/>
          </p:nvPr>
        </p:nvSpPr>
        <p:spPr>
          <a:xfrm>
            <a:off x="685800" y="1676400"/>
            <a:ext cx="7772400" cy="4419600"/>
          </a:xfrm>
        </p:spPr>
        <p:txBody>
          <a:bodyPr/>
          <a:lstStyle/>
          <a:p>
            <a:pPr marL="539750" indent="-539750"/>
            <a:r>
              <a:rPr lang="en-AU" dirty="0" smtClean="0"/>
              <a:t>Q7 	</a:t>
            </a:r>
            <a:r>
              <a:rPr lang="en-AU" dirty="0"/>
              <a:t>There has been lots of discussion over many months in the IEEE 802.11 WG, ETSI BRAN, 3GPP RAN/RAN1 and the IEEE 802.11 Coexistence Workshop about the impact on coexistence of  the use of the short LBT access mechanism (aka Cat 2) for DRS (and possibly other purposes) by LAA/NR-U. Based on this discussion, what is your current view</a:t>
            </a:r>
            <a:r>
              <a:rPr lang="en-AU" dirty="0" smtClean="0"/>
              <a:t>?</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21</a:t>
            </a:fld>
            <a:endParaRPr lang="en-US"/>
          </a:p>
        </p:txBody>
      </p:sp>
      <p:graphicFrame>
        <p:nvGraphicFramePr>
          <p:cNvPr id="6" name="Chart 5"/>
          <p:cNvGraphicFramePr/>
          <p:nvPr>
            <p:extLst>
              <p:ext uri="{D42A27DB-BD31-4B8C-83A1-F6EECF244321}">
                <p14:modId xmlns:p14="http://schemas.microsoft.com/office/powerpoint/2010/main" val="423824214"/>
              </p:ext>
            </p:extLst>
          </p:nvPr>
        </p:nvGraphicFramePr>
        <p:xfrm>
          <a:off x="685800" y="3505199"/>
          <a:ext cx="7858125" cy="2970213"/>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bwMode="auto">
          <a:xfrm>
            <a:off x="7467600" y="6096000"/>
            <a:ext cx="762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dirty="0">
                <a:latin typeface="+mj-lt"/>
              </a:rPr>
              <a:t>n</a:t>
            </a:r>
            <a:r>
              <a:rPr kumimoji="0" lang="en-AU" sz="1200" b="0" i="0" u="none" strike="noStrike" cap="none" normalizeH="0" baseline="0" dirty="0" smtClean="0">
                <a:ln>
                  <a:noFill/>
                </a:ln>
                <a:solidFill>
                  <a:schemeClr val="tx1"/>
                </a:solidFill>
                <a:effectLst/>
                <a:latin typeface="+mj-lt"/>
              </a:rPr>
              <a:t> = 65</a:t>
            </a:r>
          </a:p>
        </p:txBody>
      </p:sp>
    </p:spTree>
    <p:extLst>
      <p:ext uri="{BB962C8B-B14F-4D97-AF65-F5344CB8AC3E}">
        <p14:creationId xmlns:p14="http://schemas.microsoft.com/office/powerpoint/2010/main" val="9274932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Q7: </a:t>
            </a:r>
            <a:r>
              <a:rPr lang="en-AU" dirty="0"/>
              <a:t>The </a:t>
            </a:r>
            <a:r>
              <a:rPr lang="en-AU" dirty="0" smtClean="0"/>
              <a:t>survey focused on two main </a:t>
            </a:r>
            <a:r>
              <a:rPr lang="en-AU" dirty="0"/>
              <a:t>options for the use </a:t>
            </a:r>
            <a:r>
              <a:rPr lang="en-AU" dirty="0" smtClean="0"/>
              <a:t>of short LBT for DRS by NR-U</a:t>
            </a:r>
            <a:endParaRPr lang="en-AU" dirty="0"/>
          </a:p>
        </p:txBody>
      </p:sp>
      <p:sp>
        <p:nvSpPr>
          <p:cNvPr id="9" name="Content Placeholder 8"/>
          <p:cNvSpPr>
            <a:spLocks noGrp="1"/>
          </p:cNvSpPr>
          <p:nvPr>
            <p:ph idx="1"/>
          </p:nvPr>
        </p:nvSpPr>
        <p:spPr/>
        <p:txBody>
          <a:bodyPr/>
          <a:lstStyle/>
          <a:p>
            <a:r>
              <a:rPr lang="en-AU" dirty="0" smtClean="0"/>
              <a:t>Q7 </a:t>
            </a:r>
            <a:r>
              <a:rPr lang="en-AU" dirty="0"/>
              <a:t>answer </a:t>
            </a:r>
            <a:r>
              <a:rPr lang="en-AU" dirty="0" smtClean="0"/>
              <a:t>key</a:t>
            </a:r>
            <a:endParaRPr lang="en-AU" dirty="0" smtClean="0"/>
          </a:p>
          <a:p>
            <a:pPr lvl="1"/>
            <a:r>
              <a:rPr lang="en-AU" i="1" dirty="0" smtClean="0"/>
              <a:t>Short </a:t>
            </a:r>
            <a:r>
              <a:rPr lang="en-AU" i="1" dirty="0" smtClean="0"/>
              <a:t>LBT banned</a:t>
            </a:r>
          </a:p>
          <a:p>
            <a:pPr lvl="2"/>
            <a:r>
              <a:rPr lang="en-AU" dirty="0"/>
              <a:t>NR-U should not use short LBT for DRS access because it causes potential harm to other technologies, the benefit to NR-U is small and its use is contrary to the principle that all access in unlicensed spectrum should use the traditional back-off mechanism</a:t>
            </a:r>
            <a:r>
              <a:rPr lang="en-AU" dirty="0" smtClean="0"/>
              <a:t>.</a:t>
            </a:r>
          </a:p>
          <a:p>
            <a:pPr lvl="1"/>
            <a:r>
              <a:rPr lang="en-AU" i="1" dirty="0" smtClean="0"/>
              <a:t>Short </a:t>
            </a:r>
            <a:r>
              <a:rPr lang="en-AU" i="1" dirty="0" smtClean="0"/>
              <a:t>LBT allowed</a:t>
            </a:r>
            <a:endParaRPr lang="en-AU" i="1" dirty="0"/>
          </a:p>
          <a:p>
            <a:pPr lvl="2"/>
            <a:r>
              <a:rPr lang="en-AU" dirty="0"/>
              <a:t>NR-U should use short LBT for DRS access, as planned, because it causes no harm to other technologies and it enables NR-U systems to synchronize more easily. This synchronization may actually assist other technologies by making LAA/NR-U more efficient</a:t>
            </a:r>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22</a:t>
            </a:fld>
            <a:endParaRPr lang="en-US"/>
          </a:p>
        </p:txBody>
      </p:sp>
    </p:spTree>
    <p:extLst>
      <p:ext uri="{BB962C8B-B14F-4D97-AF65-F5344CB8AC3E}">
        <p14:creationId xmlns:p14="http://schemas.microsoft.com/office/powerpoint/2010/main" val="11613644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Q7</a:t>
            </a:r>
            <a:r>
              <a:rPr lang="en-AU" dirty="0" smtClean="0"/>
              <a:t>: Ther</a:t>
            </a:r>
            <a:r>
              <a:rPr lang="en-AU" dirty="0" smtClean="0"/>
              <a:t>e was no consensus on the use of short  LBT</a:t>
            </a:r>
            <a:r>
              <a:rPr lang="en-AU" dirty="0" smtClean="0"/>
              <a:t> for DRS by NR-U</a:t>
            </a:r>
            <a:endParaRPr lang="en-AU" dirty="0"/>
          </a:p>
        </p:txBody>
      </p:sp>
      <p:sp>
        <p:nvSpPr>
          <p:cNvPr id="3" name="Content Placeholder 2"/>
          <p:cNvSpPr>
            <a:spLocks noGrp="1"/>
          </p:cNvSpPr>
          <p:nvPr>
            <p:ph idx="1"/>
          </p:nvPr>
        </p:nvSpPr>
        <p:spPr/>
        <p:txBody>
          <a:bodyPr/>
          <a:lstStyle/>
          <a:p>
            <a:r>
              <a:rPr lang="en-AU" dirty="0" smtClean="0"/>
              <a:t>Q7 survey &amp; comment </a:t>
            </a:r>
            <a:r>
              <a:rPr lang="en-AU" dirty="0" smtClean="0"/>
              <a:t>summary</a:t>
            </a:r>
          </a:p>
          <a:p>
            <a:pPr lvl="1"/>
            <a:r>
              <a:rPr lang="en-AU" dirty="0"/>
              <a:t>Banning no LBT gained </a:t>
            </a:r>
            <a:r>
              <a:rPr lang="en-AU" dirty="0" smtClean="0"/>
              <a:t>a higher </a:t>
            </a:r>
            <a:r>
              <a:rPr lang="en-AU" dirty="0"/>
              <a:t>number of </a:t>
            </a:r>
            <a:r>
              <a:rPr lang="en-AU" dirty="0" smtClean="0"/>
              <a:t>responses (38%) than not (25%) , </a:t>
            </a:r>
            <a:r>
              <a:rPr lang="en-AU" dirty="0"/>
              <a:t>but many opinions are </a:t>
            </a:r>
            <a:r>
              <a:rPr lang="en-AU" dirty="0" smtClean="0"/>
              <a:t>unknown (36%)</a:t>
            </a:r>
          </a:p>
          <a:p>
            <a:pPr lvl="1"/>
            <a:r>
              <a:rPr lang="en-AU" dirty="0" smtClean="0"/>
              <a:t>There were not a large number of comments, but they were diverse:</a:t>
            </a:r>
          </a:p>
          <a:p>
            <a:pPr lvl="2"/>
            <a:r>
              <a:rPr lang="en-AU" dirty="0" smtClean="0"/>
              <a:t>No LBT is complexly unacceptable</a:t>
            </a:r>
          </a:p>
          <a:p>
            <a:pPr lvl="2"/>
            <a:r>
              <a:rPr lang="en-AU" dirty="0" smtClean="0"/>
              <a:t>LBT is OK as long as regulations allow it </a:t>
            </a:r>
          </a:p>
          <a:p>
            <a:pPr lvl="2"/>
            <a:r>
              <a:rPr lang="en-AU" dirty="0"/>
              <a:t>LBT is OK </a:t>
            </a:r>
            <a:r>
              <a:rPr lang="en-AU" dirty="0" smtClean="0"/>
              <a:t>as long as it is not used too often</a:t>
            </a:r>
          </a:p>
          <a:p>
            <a:pPr lvl="1"/>
            <a:r>
              <a:rPr lang="en-AU" dirty="0" smtClean="0"/>
              <a:t>A number of comments asserted that 802.11 also uses short LBT for Beacons (based on an unconfirmed report in ETSI BRAN by R&amp;S)</a:t>
            </a:r>
          </a:p>
          <a:p>
            <a:pPr lvl="2"/>
            <a:r>
              <a:rPr lang="en-AU" dirty="0" smtClean="0"/>
              <a:t>Note: the R&amp;S report will be discussed at an upcoming ETSI BRAN meeting</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27209481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53400" cy="1066800"/>
          </a:xfrm>
        </p:spPr>
        <p:txBody>
          <a:bodyPr/>
          <a:lstStyle/>
          <a:p>
            <a:r>
              <a:rPr lang="en-AU" dirty="0" smtClean="0"/>
              <a:t>Q8: Preambles &amp; thresholds ar</a:t>
            </a:r>
            <a:r>
              <a:rPr lang="en-AU" dirty="0" smtClean="0"/>
              <a:t>e the most important coexistence issues, but others are important too</a:t>
            </a:r>
            <a:endParaRPr lang="en-AU" dirty="0"/>
          </a:p>
        </p:txBody>
      </p:sp>
      <p:sp>
        <p:nvSpPr>
          <p:cNvPr id="9" name="Content Placeholder 8"/>
          <p:cNvSpPr>
            <a:spLocks noGrp="1"/>
          </p:cNvSpPr>
          <p:nvPr>
            <p:ph idx="1"/>
          </p:nvPr>
        </p:nvSpPr>
        <p:spPr>
          <a:xfrm>
            <a:off x="685799" y="1447800"/>
            <a:ext cx="7858125" cy="4419600"/>
          </a:xfrm>
        </p:spPr>
        <p:txBody>
          <a:bodyPr/>
          <a:lstStyle/>
          <a:p>
            <a:pPr marL="539750" indent="-539750"/>
            <a:r>
              <a:rPr lang="en-AU" dirty="0" smtClean="0"/>
              <a:t>Q8 	</a:t>
            </a:r>
            <a:r>
              <a:rPr lang="en-AU" dirty="0"/>
              <a:t>The presentation from the Wireless Broadband Alliance (3-1) highlighted a variety of potential coexistence issues in both 5 GHz and 6 GHz operations. Which of these issues are important?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24</a:t>
            </a:fld>
            <a:endParaRPr lang="en-US"/>
          </a:p>
        </p:txBody>
      </p:sp>
      <p:sp>
        <p:nvSpPr>
          <p:cNvPr id="3" name="Rectangle 2"/>
          <p:cNvSpPr/>
          <p:nvPr/>
        </p:nvSpPr>
        <p:spPr bwMode="auto">
          <a:xfrm>
            <a:off x="7467600" y="6096000"/>
            <a:ext cx="762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dirty="0">
                <a:latin typeface="+mj-lt"/>
              </a:rPr>
              <a:t>n</a:t>
            </a:r>
            <a:r>
              <a:rPr kumimoji="0" lang="en-AU" sz="1200" b="0" i="0" u="none" strike="noStrike" cap="none" normalizeH="0" baseline="0" dirty="0" smtClean="0">
                <a:ln>
                  <a:noFill/>
                </a:ln>
                <a:solidFill>
                  <a:schemeClr val="tx1"/>
                </a:solidFill>
                <a:effectLst/>
                <a:latin typeface="+mj-lt"/>
              </a:rPr>
              <a:t> = 65</a:t>
            </a:r>
          </a:p>
        </p:txBody>
      </p:sp>
      <p:graphicFrame>
        <p:nvGraphicFramePr>
          <p:cNvPr id="8" name="Chart 7"/>
          <p:cNvGraphicFramePr/>
          <p:nvPr>
            <p:extLst/>
          </p:nvPr>
        </p:nvGraphicFramePr>
        <p:xfrm>
          <a:off x="685800" y="2209800"/>
          <a:ext cx="7858125" cy="42656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61528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53400" cy="1066800"/>
          </a:xfrm>
        </p:spPr>
        <p:txBody>
          <a:bodyPr/>
          <a:lstStyle/>
          <a:p>
            <a:r>
              <a:rPr lang="en-AU" dirty="0" smtClean="0"/>
              <a:t>Q8: </a:t>
            </a:r>
            <a:r>
              <a:rPr lang="en-AU" dirty="0" smtClean="0"/>
              <a:t>The concer</a:t>
            </a:r>
            <a:r>
              <a:rPr lang="en-AU" dirty="0" smtClean="0"/>
              <a:t>n in the workshop survey was similar to but greater than the equivalent WBA survey</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25</a:t>
            </a:fld>
            <a:endParaRPr lang="en-US"/>
          </a:p>
        </p:txBody>
      </p:sp>
      <p:sp>
        <p:nvSpPr>
          <p:cNvPr id="3" name="Rectangle 2"/>
          <p:cNvSpPr/>
          <p:nvPr/>
        </p:nvSpPr>
        <p:spPr bwMode="auto">
          <a:xfrm>
            <a:off x="7467600" y="6096000"/>
            <a:ext cx="762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dirty="0">
                <a:latin typeface="+mj-lt"/>
              </a:rPr>
              <a:t>n</a:t>
            </a:r>
            <a:r>
              <a:rPr kumimoji="0" lang="en-AU" sz="1200" b="0" i="0" u="none" strike="noStrike" cap="none" normalizeH="0" baseline="0" dirty="0" smtClean="0">
                <a:ln>
                  <a:noFill/>
                </a:ln>
                <a:solidFill>
                  <a:schemeClr val="tx1"/>
                </a:solidFill>
                <a:effectLst/>
                <a:latin typeface="+mj-lt"/>
              </a:rPr>
              <a:t> = 65</a:t>
            </a:r>
          </a:p>
        </p:txBody>
      </p:sp>
      <p:graphicFrame>
        <p:nvGraphicFramePr>
          <p:cNvPr id="8" name="Chart 7"/>
          <p:cNvGraphicFramePr/>
          <p:nvPr>
            <p:extLst>
              <p:ext uri="{D42A27DB-BD31-4B8C-83A1-F6EECF244321}">
                <p14:modId xmlns:p14="http://schemas.microsoft.com/office/powerpoint/2010/main" val="1023677112"/>
              </p:ext>
            </p:extLst>
          </p:nvPr>
        </p:nvGraphicFramePr>
        <p:xfrm>
          <a:off x="685800" y="1524000"/>
          <a:ext cx="7858125" cy="49514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295483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Q8</a:t>
            </a:r>
            <a:r>
              <a:rPr lang="en-AU" dirty="0"/>
              <a:t>: Preambles &amp; thresholds are the most important coexistence issues, but others are important too </a:t>
            </a:r>
            <a:endParaRPr lang="en-AU" dirty="0"/>
          </a:p>
        </p:txBody>
      </p:sp>
      <p:sp>
        <p:nvSpPr>
          <p:cNvPr id="3" name="Content Placeholder 2"/>
          <p:cNvSpPr>
            <a:spLocks noGrp="1"/>
          </p:cNvSpPr>
          <p:nvPr>
            <p:ph idx="1"/>
          </p:nvPr>
        </p:nvSpPr>
        <p:spPr/>
        <p:txBody>
          <a:bodyPr/>
          <a:lstStyle/>
          <a:p>
            <a:r>
              <a:rPr lang="en-AU" dirty="0" smtClean="0"/>
              <a:t>Q8 survey &amp; comment </a:t>
            </a:r>
            <a:r>
              <a:rPr lang="en-AU" dirty="0" smtClean="0"/>
              <a:t>summary</a:t>
            </a:r>
          </a:p>
          <a:p>
            <a:pPr lvl="1"/>
            <a:r>
              <a:rPr lang="en-AU" dirty="0" smtClean="0"/>
              <a:t>The workshop survey indicates the use of preambles (57%) </a:t>
            </a:r>
            <a:r>
              <a:rPr lang="en-AU" dirty="0"/>
              <a:t>&amp; </a:t>
            </a:r>
            <a:r>
              <a:rPr lang="en-AU" dirty="0" smtClean="0"/>
              <a:t>thresholds (56%) </a:t>
            </a:r>
            <a:r>
              <a:rPr lang="en-AU" dirty="0"/>
              <a:t>are the most important coexistence </a:t>
            </a:r>
            <a:r>
              <a:rPr lang="en-AU" dirty="0" smtClean="0"/>
              <a:t>issues</a:t>
            </a:r>
          </a:p>
          <a:p>
            <a:pPr lvl="1"/>
            <a:r>
              <a:rPr lang="en-AU" dirty="0" smtClean="0"/>
              <a:t>However, there are many other coexistence related issues that are still important (between 20-40% are concerned) to many respondents</a:t>
            </a:r>
          </a:p>
          <a:p>
            <a:pPr lvl="1"/>
            <a:r>
              <a:rPr lang="en-AU" dirty="0" smtClean="0"/>
              <a:t>Interestingly, the workshop survey results are similar to the equivalent WBA survey (although the workshop attendees are more concerned)</a:t>
            </a:r>
            <a:endParaRPr lang="en-AU" dirty="0"/>
          </a:p>
          <a:p>
            <a:pPr lvl="1"/>
            <a:r>
              <a:rPr lang="en-AU" dirty="0" smtClean="0"/>
              <a:t>The small number of comments on this question tended to take hard-line positions, both for and against these issues being important</a:t>
            </a:r>
          </a:p>
          <a:p>
            <a:pPr lvl="2"/>
            <a:r>
              <a:rPr lang="en-AU" dirty="0" err="1" smtClean="0"/>
              <a:t>eg</a:t>
            </a:r>
            <a:r>
              <a:rPr lang="en-AU" dirty="0" smtClean="0"/>
              <a:t> a couple of comments asserted none of the issues are important</a:t>
            </a:r>
          </a:p>
          <a:p>
            <a:pPr lvl="1"/>
            <a:r>
              <a:rPr lang="en-AU" dirty="0" smtClean="0"/>
              <a:t>I suspect the comments are not representative of all views, but rather that people were getting tired answering the survey </a:t>
            </a:r>
            <a:r>
              <a:rPr lang="en-AU" dirty="0" smtClean="0">
                <a:sym typeface="Wingdings" panose="05000000000000000000" pitchFamily="2" charset="2"/>
              </a:rPr>
              <a:t></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777985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Q9: </a:t>
            </a:r>
            <a:r>
              <a:rPr lang="en-AU" dirty="0" smtClean="0"/>
              <a:t>Most intend to participate</a:t>
            </a:r>
            <a:r>
              <a:rPr lang="en-AU" dirty="0" smtClean="0"/>
              <a:t> in IEEE 802.11 WG but many will contribute to ETSI BRAN &amp; 3GPP RAN/RAN1</a:t>
            </a:r>
            <a:endParaRPr lang="en-AU" dirty="0"/>
          </a:p>
        </p:txBody>
      </p:sp>
      <p:sp>
        <p:nvSpPr>
          <p:cNvPr id="9" name="Content Placeholder 8"/>
          <p:cNvSpPr>
            <a:spLocks noGrp="1"/>
          </p:cNvSpPr>
          <p:nvPr>
            <p:ph idx="1"/>
          </p:nvPr>
        </p:nvSpPr>
        <p:spPr/>
        <p:txBody>
          <a:bodyPr/>
          <a:lstStyle/>
          <a:p>
            <a:pPr marL="539750" indent="-539750"/>
            <a:r>
              <a:rPr lang="en-AU" dirty="0" smtClean="0"/>
              <a:t>Q9:	Thank </a:t>
            </a:r>
            <a:r>
              <a:rPr lang="en-AU" dirty="0"/>
              <a:t>you for your participation in this survey and the IEEE 802.11 Coexistence Workshop. In which forums are you planning to contribute to the further discussion of coexistence issues?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27</a:t>
            </a:fld>
            <a:endParaRPr lang="en-US"/>
          </a:p>
        </p:txBody>
      </p:sp>
      <p:sp>
        <p:nvSpPr>
          <p:cNvPr id="3" name="Rectangle 2"/>
          <p:cNvSpPr/>
          <p:nvPr/>
        </p:nvSpPr>
        <p:spPr bwMode="auto">
          <a:xfrm>
            <a:off x="7536656" y="5960461"/>
            <a:ext cx="762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dirty="0">
                <a:latin typeface="+mj-lt"/>
              </a:rPr>
              <a:t>n</a:t>
            </a:r>
            <a:r>
              <a:rPr kumimoji="0" lang="en-AU" sz="1200" b="0" i="0" u="none" strike="noStrike" cap="none" normalizeH="0" baseline="0" dirty="0" smtClean="0">
                <a:ln>
                  <a:noFill/>
                </a:ln>
                <a:solidFill>
                  <a:schemeClr val="tx1"/>
                </a:solidFill>
                <a:effectLst/>
                <a:latin typeface="+mj-lt"/>
              </a:rPr>
              <a:t> = 64</a:t>
            </a:r>
          </a:p>
        </p:txBody>
      </p:sp>
      <p:graphicFrame>
        <p:nvGraphicFramePr>
          <p:cNvPr id="8" name="Chart 7"/>
          <p:cNvGraphicFramePr/>
          <p:nvPr>
            <p:extLst>
              <p:ext uri="{D42A27DB-BD31-4B8C-83A1-F6EECF244321}">
                <p14:modId xmlns:p14="http://schemas.microsoft.com/office/powerpoint/2010/main" val="282342315"/>
              </p:ext>
            </p:extLst>
          </p:nvPr>
        </p:nvGraphicFramePr>
        <p:xfrm>
          <a:off x="685800" y="3276600"/>
          <a:ext cx="7858125" cy="304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145662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Q9</a:t>
            </a:r>
            <a:r>
              <a:rPr lang="en-AU" dirty="0"/>
              <a:t>: Most intend to participate in IEEE 802.11 WG but many will contribute to ETSI BRAN &amp; 3GPP RAN/RAN1 </a:t>
            </a:r>
            <a:endParaRPr lang="en-AU" dirty="0"/>
          </a:p>
        </p:txBody>
      </p:sp>
      <p:sp>
        <p:nvSpPr>
          <p:cNvPr id="3" name="Content Placeholder 2"/>
          <p:cNvSpPr>
            <a:spLocks noGrp="1"/>
          </p:cNvSpPr>
          <p:nvPr>
            <p:ph idx="1"/>
          </p:nvPr>
        </p:nvSpPr>
        <p:spPr/>
        <p:txBody>
          <a:bodyPr/>
          <a:lstStyle/>
          <a:p>
            <a:r>
              <a:rPr lang="en-AU" dirty="0" smtClean="0"/>
              <a:t>Q9 survey &amp; comment </a:t>
            </a:r>
            <a:r>
              <a:rPr lang="en-AU" dirty="0" smtClean="0"/>
              <a:t>summary</a:t>
            </a:r>
          </a:p>
          <a:p>
            <a:pPr lvl="1"/>
            <a:r>
              <a:rPr lang="en-AU" dirty="0"/>
              <a:t>Most </a:t>
            </a:r>
            <a:r>
              <a:rPr lang="en-AU" dirty="0" smtClean="0"/>
              <a:t>survey respondents intend </a:t>
            </a:r>
            <a:r>
              <a:rPr lang="en-AU" dirty="0"/>
              <a:t>to participate in IEEE 802.11 WG </a:t>
            </a:r>
            <a:r>
              <a:rPr lang="en-AU" dirty="0" smtClean="0"/>
              <a:t>(66%) on coexistence issues but </a:t>
            </a:r>
            <a:r>
              <a:rPr lang="en-AU" dirty="0"/>
              <a:t>many </a:t>
            </a:r>
            <a:r>
              <a:rPr lang="en-AU" dirty="0" smtClean="0"/>
              <a:t>also plans to contribute </a:t>
            </a:r>
            <a:r>
              <a:rPr lang="en-AU" dirty="0"/>
              <a:t>to ETSI </a:t>
            </a:r>
            <a:r>
              <a:rPr lang="en-AU" dirty="0" smtClean="0"/>
              <a:t>BRAN (20%) </a:t>
            </a:r>
            <a:r>
              <a:rPr lang="en-AU" dirty="0"/>
              <a:t>&amp; 3GPP </a:t>
            </a:r>
            <a:r>
              <a:rPr lang="en-AU" dirty="0" smtClean="0"/>
              <a:t>RAN/RAN1 (31%)</a:t>
            </a:r>
          </a:p>
          <a:p>
            <a:pPr lvl="1"/>
            <a:r>
              <a:rPr lang="en-AU" dirty="0" smtClean="0"/>
              <a:t>The comments also suggested other fora will be used to discus coexistence issues:</a:t>
            </a:r>
          </a:p>
          <a:p>
            <a:pPr lvl="2"/>
            <a:r>
              <a:rPr lang="en-AU" dirty="0" smtClean="0"/>
              <a:t>Wireless Broadband Alliance</a:t>
            </a:r>
          </a:p>
          <a:p>
            <a:pPr lvl="2"/>
            <a:r>
              <a:rPr lang="en-AU" dirty="0" smtClean="0"/>
              <a:t>Wi-Fi Alliance</a:t>
            </a:r>
          </a:p>
          <a:p>
            <a:pPr lvl="2"/>
            <a:r>
              <a:rPr lang="en-AU" dirty="0" smtClean="0"/>
              <a:t>Academia</a:t>
            </a:r>
            <a:r>
              <a:rPr lang="en-AU" dirty="0" smtClean="0"/>
              <a:t> </a:t>
            </a:r>
          </a:p>
          <a:p>
            <a:pPr lvl="2"/>
            <a:r>
              <a:rPr lang="en-AU" dirty="0" smtClean="0"/>
              <a:t>TCAM (EC’s Telecommunications </a:t>
            </a:r>
            <a:r>
              <a:rPr lang="en-AU" dirty="0"/>
              <a:t>Conformity Assessment and Market Surveillance </a:t>
            </a:r>
            <a:r>
              <a:rPr lang="en-AU" dirty="0" smtClean="0"/>
              <a:t>Committee)</a:t>
            </a:r>
          </a:p>
          <a:p>
            <a:pPr lvl="2"/>
            <a:r>
              <a:rPr lang="en-AU" dirty="0" smtClean="0"/>
              <a:t>3GPP RAN4</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9263586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smtClean="0">
                <a:solidFill>
                  <a:schemeClr val="accent6"/>
                </a:solidFill>
              </a:rPr>
              <a:t>Appendices</a:t>
            </a:r>
            <a:endParaRPr lang="en-AU" dirty="0">
              <a:solidFill>
                <a:schemeClr val="accent6"/>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3403602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AU" dirty="0"/>
              <a:t>The </a:t>
            </a:r>
            <a:r>
              <a:rPr lang="en-AU" dirty="0" smtClean="0"/>
              <a:t>survey provided insight into many open coexistence issues</a:t>
            </a:r>
            <a:endParaRPr lang="en-AU" dirty="0"/>
          </a:p>
        </p:txBody>
      </p:sp>
      <p:sp>
        <p:nvSpPr>
          <p:cNvPr id="3" name="Content Placeholder 2"/>
          <p:cNvSpPr>
            <a:spLocks noGrp="1"/>
          </p:cNvSpPr>
          <p:nvPr>
            <p:ph sz="half" idx="1"/>
          </p:nvPr>
        </p:nvSpPr>
        <p:spPr>
          <a:xfrm>
            <a:off x="685800" y="1524000"/>
            <a:ext cx="3810000" cy="4114800"/>
          </a:xfrm>
        </p:spPr>
        <p:txBody>
          <a:bodyPr/>
          <a:lstStyle/>
          <a:p>
            <a:r>
              <a:rPr lang="en-AU" dirty="0" smtClean="0"/>
              <a:t>Workshop survey summary</a:t>
            </a:r>
          </a:p>
          <a:p>
            <a:pPr lvl="1">
              <a:spcBef>
                <a:spcPts val="400"/>
              </a:spcBef>
            </a:pPr>
            <a:r>
              <a:rPr lang="en-AU" b="1" dirty="0"/>
              <a:t>Q1: </a:t>
            </a:r>
            <a:r>
              <a:rPr lang="en-AU" dirty="0"/>
              <a:t>The vast majority of respondents prefer that their responses are </a:t>
            </a:r>
            <a:r>
              <a:rPr lang="en-AU" dirty="0" smtClean="0"/>
              <a:t>anonymous</a:t>
            </a:r>
          </a:p>
          <a:p>
            <a:pPr lvl="1">
              <a:spcBef>
                <a:spcPts val="400"/>
              </a:spcBef>
            </a:pPr>
            <a:r>
              <a:rPr lang="en-AU" b="1" dirty="0"/>
              <a:t>Q2: </a:t>
            </a:r>
            <a:r>
              <a:rPr lang="en-AU" dirty="0"/>
              <a:t>Almost half of attendees responded to the issues </a:t>
            </a:r>
            <a:r>
              <a:rPr lang="en-AU" dirty="0" smtClean="0"/>
              <a:t>survey</a:t>
            </a:r>
          </a:p>
          <a:p>
            <a:pPr lvl="1">
              <a:spcBef>
                <a:spcPts val="400"/>
              </a:spcBef>
            </a:pPr>
            <a:r>
              <a:rPr lang="en-AU" b="1" dirty="0"/>
              <a:t>Q3: </a:t>
            </a:r>
            <a:r>
              <a:rPr lang="en-AU" dirty="0"/>
              <a:t>There is a strong preference for independent 3GPP/IEEE 802.11 standards, with better </a:t>
            </a:r>
            <a:r>
              <a:rPr lang="en-AU" dirty="0" smtClean="0"/>
              <a:t>collaboration</a:t>
            </a:r>
          </a:p>
          <a:p>
            <a:pPr lvl="1">
              <a:spcBef>
                <a:spcPts val="400"/>
              </a:spcBef>
            </a:pPr>
            <a:r>
              <a:rPr lang="en-AU" b="1" dirty="0"/>
              <a:t>Q4: </a:t>
            </a:r>
            <a:r>
              <a:rPr lang="en-AU" dirty="0"/>
              <a:t>A large majority want ETSI BRAN to have a role in coexistence, but there is disagreement on the </a:t>
            </a:r>
            <a:r>
              <a:rPr lang="en-AU" dirty="0" smtClean="0"/>
              <a:t>role</a:t>
            </a:r>
          </a:p>
          <a:p>
            <a:pPr lvl="1">
              <a:spcBef>
                <a:spcPts val="400"/>
              </a:spcBef>
            </a:pPr>
            <a:r>
              <a:rPr lang="en-AU" b="1" dirty="0"/>
              <a:t>Q5: </a:t>
            </a:r>
            <a:r>
              <a:rPr lang="en-AU" dirty="0"/>
              <a:t>A large majority are in favour of the use of a common preamble in some form</a:t>
            </a:r>
          </a:p>
          <a:p>
            <a:pPr lvl="1">
              <a:spcBef>
                <a:spcPts val="300"/>
              </a:spcBef>
            </a:pPr>
            <a:endParaRPr lang="en-AU" dirty="0" smtClean="0"/>
          </a:p>
        </p:txBody>
      </p:sp>
      <p:sp>
        <p:nvSpPr>
          <p:cNvPr id="7" name="Content Placeholder 6"/>
          <p:cNvSpPr>
            <a:spLocks noGrp="1"/>
          </p:cNvSpPr>
          <p:nvPr>
            <p:ph sz="half" idx="2"/>
          </p:nvPr>
        </p:nvSpPr>
        <p:spPr>
          <a:xfrm>
            <a:off x="4648200" y="1524000"/>
            <a:ext cx="3810000" cy="4114800"/>
          </a:xfrm>
        </p:spPr>
        <p:txBody>
          <a:bodyPr/>
          <a:lstStyle/>
          <a:p>
            <a:pPr lvl="1">
              <a:spcBef>
                <a:spcPts val="400"/>
              </a:spcBef>
            </a:pPr>
            <a:endParaRPr lang="en-AU" dirty="0" smtClean="0"/>
          </a:p>
          <a:p>
            <a:pPr lvl="1">
              <a:spcBef>
                <a:spcPts val="400"/>
              </a:spcBef>
            </a:pPr>
            <a:r>
              <a:rPr lang="en-AU" b="1" dirty="0" smtClean="0"/>
              <a:t>Q6</a:t>
            </a:r>
            <a:r>
              <a:rPr lang="en-AU" b="1" dirty="0"/>
              <a:t>: </a:t>
            </a:r>
            <a:r>
              <a:rPr lang="en-AU" dirty="0"/>
              <a:t>Almost half of survey respondents wanted a common preamble based on 802.11a in some </a:t>
            </a:r>
            <a:r>
              <a:rPr lang="en-AU" dirty="0" smtClean="0"/>
              <a:t>form</a:t>
            </a:r>
          </a:p>
          <a:p>
            <a:pPr lvl="1">
              <a:spcBef>
                <a:spcPts val="400"/>
              </a:spcBef>
            </a:pPr>
            <a:r>
              <a:rPr lang="en-AU" b="1" dirty="0"/>
              <a:t>Q7: </a:t>
            </a:r>
            <a:r>
              <a:rPr lang="en-AU" dirty="0"/>
              <a:t>Banning short LBT for DRS gained the highest number of responses, but many opinions are unknown </a:t>
            </a:r>
            <a:endParaRPr lang="en-AU" dirty="0" smtClean="0"/>
          </a:p>
          <a:p>
            <a:pPr lvl="1">
              <a:spcBef>
                <a:spcPts val="400"/>
              </a:spcBef>
            </a:pPr>
            <a:r>
              <a:rPr lang="en-AU" b="1" dirty="0"/>
              <a:t>Q8: </a:t>
            </a:r>
            <a:r>
              <a:rPr lang="en-AU" dirty="0"/>
              <a:t>Preambles &amp; thresholds are the most important coexistence issues, but others are important </a:t>
            </a:r>
            <a:r>
              <a:rPr lang="en-AU" dirty="0" smtClean="0"/>
              <a:t>too</a:t>
            </a:r>
          </a:p>
          <a:p>
            <a:pPr lvl="1">
              <a:spcBef>
                <a:spcPts val="400"/>
              </a:spcBef>
            </a:pPr>
            <a:r>
              <a:rPr lang="en-AU" b="1" dirty="0" smtClean="0"/>
              <a:t>Q9: </a:t>
            </a:r>
            <a:r>
              <a:rPr lang="en-AU" dirty="0" smtClean="0"/>
              <a:t>Most </a:t>
            </a:r>
            <a:r>
              <a:rPr lang="en-AU" dirty="0"/>
              <a:t>intend to participate in IEEE 802.11 WG but many will contribute to ETSI BRAN &amp; 3GPP RAN/RAN1</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12439861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Q3</a:t>
            </a:r>
            <a:r>
              <a:rPr lang="en-AU" dirty="0"/>
              <a:t>: There was not a consensus on how to achieve good collaboration on coexistence issues</a:t>
            </a:r>
            <a:endParaRPr lang="en-AU" dirty="0"/>
          </a:p>
        </p:txBody>
      </p:sp>
      <p:sp>
        <p:nvSpPr>
          <p:cNvPr id="3" name="Content Placeholder 2"/>
          <p:cNvSpPr>
            <a:spLocks noGrp="1"/>
          </p:cNvSpPr>
          <p:nvPr>
            <p:ph sz="half" idx="1"/>
          </p:nvPr>
        </p:nvSpPr>
        <p:spPr/>
        <p:txBody>
          <a:bodyPr/>
          <a:lstStyle/>
          <a:p>
            <a:r>
              <a:rPr lang="en-AU" sz="1200" dirty="0" smtClean="0"/>
              <a:t>Q3: </a:t>
            </a:r>
            <a:r>
              <a:rPr lang="en-AU" sz="1400" dirty="0" smtClean="0"/>
              <a:t>page 1 of </a:t>
            </a:r>
            <a:r>
              <a:rPr lang="en-AU" sz="1400" dirty="0"/>
              <a:t>7</a:t>
            </a:r>
            <a:r>
              <a:rPr lang="en-AU" sz="1400" dirty="0" smtClean="0"/>
              <a:t> pages</a:t>
            </a:r>
          </a:p>
          <a:p>
            <a:pPr lvl="1" fontAlgn="t"/>
            <a:r>
              <a:rPr lang="en-AU" sz="1400" dirty="0"/>
              <a:t>The two organizations are submissions driven, it would be quite hard to impose any particular solution unless is proposed and supported by their members. Therefore the technical communications and individual networking between members in my opinion is the most effective way to generate solutions for spectrum sharing that will be accepted by both organizations. </a:t>
            </a:r>
            <a:endParaRPr lang="en-AU" sz="1400" dirty="0" smtClean="0"/>
          </a:p>
          <a:p>
            <a:pPr lvl="1" fontAlgn="t"/>
            <a:r>
              <a:rPr lang="en-AU" sz="1400" dirty="0"/>
              <a:t>Regulatory bodies should also be actively involved. </a:t>
            </a:r>
          </a:p>
        </p:txBody>
      </p:sp>
      <p:sp>
        <p:nvSpPr>
          <p:cNvPr id="4" name="Content Placeholder 3"/>
          <p:cNvSpPr>
            <a:spLocks noGrp="1"/>
          </p:cNvSpPr>
          <p:nvPr>
            <p:ph sz="half" idx="2"/>
          </p:nvPr>
        </p:nvSpPr>
        <p:spPr/>
        <p:txBody>
          <a:bodyPr/>
          <a:lstStyle/>
          <a:p>
            <a:pPr lvl="1" fontAlgn="t"/>
            <a:endParaRPr lang="en-AU" sz="1400" dirty="0" smtClean="0"/>
          </a:p>
          <a:p>
            <a:pPr lvl="1" fontAlgn="t"/>
            <a:r>
              <a:rPr lang="en-AU" sz="1400" dirty="0"/>
              <a:t>Note that this survey has no official status and cannot be considered a representative indication of the views of the workshop participants. Further, as the workshop had no decision making authority, the responses to this survey also cannot be used to draw any conclusions or reach any decisions. </a:t>
            </a:r>
            <a:endParaRPr lang="en-AU" sz="1400" dirty="0" smtClean="0"/>
          </a:p>
          <a:p>
            <a:pPr lvl="2" fontAlgn="t"/>
            <a:r>
              <a:rPr lang="en-AU" sz="1200" dirty="0" smtClean="0"/>
              <a:t>x 2 (with same affiliation)</a:t>
            </a:r>
            <a:endParaRPr lang="en-AU" sz="1200" dirty="0"/>
          </a:p>
          <a:p>
            <a:pPr lvl="1" fontAlgn="t"/>
            <a:r>
              <a:rPr lang="en-AU" sz="1400" dirty="0"/>
              <a:t>Good initial </a:t>
            </a:r>
            <a:r>
              <a:rPr lang="en-AU" sz="1400" dirty="0" smtClean="0"/>
              <a:t>meeting. </a:t>
            </a:r>
            <a:r>
              <a:rPr lang="en-AU" sz="1400" dirty="0"/>
              <a:t>Only consensus seemed to be that there was some agreement that there is a problem to be </a:t>
            </a:r>
            <a:r>
              <a:rPr lang="en-AU" sz="1400" dirty="0" smtClean="0"/>
              <a:t>solved. </a:t>
            </a:r>
            <a:r>
              <a:rPr lang="en-AU" sz="1400" dirty="0"/>
              <a:t>Should work on this soon, is it already too late for 802.11ax and 5G? </a:t>
            </a:r>
          </a:p>
          <a:p>
            <a:pPr lvl="1" fontAlgn="t"/>
            <a:endParaRPr lang="en-AU" sz="1400"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30</a:t>
            </a:fld>
            <a:endParaRPr lang="en-US"/>
          </a:p>
        </p:txBody>
      </p:sp>
    </p:spTree>
    <p:extLst>
      <p:ext uri="{BB962C8B-B14F-4D97-AF65-F5344CB8AC3E}">
        <p14:creationId xmlns:p14="http://schemas.microsoft.com/office/powerpoint/2010/main" val="7162129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Q3</a:t>
            </a:r>
            <a:r>
              <a:rPr lang="en-AU" dirty="0"/>
              <a:t>: There was not a consensus on how to achieve good collaboration on coexistence issues</a:t>
            </a:r>
            <a:endParaRPr lang="en-AU" dirty="0"/>
          </a:p>
        </p:txBody>
      </p:sp>
      <p:sp>
        <p:nvSpPr>
          <p:cNvPr id="3" name="Content Placeholder 2"/>
          <p:cNvSpPr>
            <a:spLocks noGrp="1"/>
          </p:cNvSpPr>
          <p:nvPr>
            <p:ph sz="half" idx="1"/>
          </p:nvPr>
        </p:nvSpPr>
        <p:spPr/>
        <p:txBody>
          <a:bodyPr/>
          <a:lstStyle/>
          <a:p>
            <a:r>
              <a:rPr lang="en-AU" sz="1200" dirty="0" smtClean="0"/>
              <a:t>Q3: </a:t>
            </a:r>
            <a:r>
              <a:rPr lang="en-AU" sz="1400" dirty="0" smtClean="0"/>
              <a:t>page 2 of </a:t>
            </a:r>
            <a:r>
              <a:rPr lang="en-AU" sz="1400" dirty="0"/>
              <a:t>7</a:t>
            </a:r>
            <a:r>
              <a:rPr lang="en-AU" sz="1400" dirty="0" smtClean="0"/>
              <a:t> pages</a:t>
            </a:r>
          </a:p>
          <a:p>
            <a:pPr lvl="1" fontAlgn="t"/>
            <a:r>
              <a:rPr lang="en-AU" sz="1400" dirty="0"/>
              <a:t>Each side seems entrenched in its views and approach. Until or unless there is willingness to accept shared pain on both sides I don't think the status quo will change. Both sides have merits and drawbacks in their approach. It's probably a long road to work this one out. (No constructive suggestions unfortunately) </a:t>
            </a:r>
          </a:p>
          <a:p>
            <a:pPr lvl="1" fontAlgn="t"/>
            <a:r>
              <a:rPr lang="en-AU" sz="1400" dirty="0"/>
              <a:t>Ideally a better way of collaboration should be defined. In the meantime, improved collaboration is required. </a:t>
            </a:r>
            <a:endParaRPr lang="en-AU" sz="1400" dirty="0" smtClean="0"/>
          </a:p>
          <a:p>
            <a:pPr lvl="1" fontAlgn="t"/>
            <a:r>
              <a:rPr lang="en-AU" sz="1400" dirty="0"/>
              <a:t>The workshop is a step in the right direction, but there needs to be more stake-holder support. </a:t>
            </a:r>
          </a:p>
        </p:txBody>
      </p:sp>
      <p:sp>
        <p:nvSpPr>
          <p:cNvPr id="4" name="Content Placeholder 3"/>
          <p:cNvSpPr>
            <a:spLocks noGrp="1"/>
          </p:cNvSpPr>
          <p:nvPr>
            <p:ph sz="half" idx="2"/>
          </p:nvPr>
        </p:nvSpPr>
        <p:spPr/>
        <p:txBody>
          <a:bodyPr/>
          <a:lstStyle/>
          <a:p>
            <a:pPr lvl="1" fontAlgn="t"/>
            <a:endParaRPr lang="en-AU" sz="1400" dirty="0" smtClean="0"/>
          </a:p>
          <a:p>
            <a:pPr lvl="1" fontAlgn="t"/>
            <a:r>
              <a:rPr lang="en-AU" sz="1400" dirty="0"/>
              <a:t>Organize additional workshops with stated goals of generating consensus on problem statement, channel access, AFC... A cross-organization Coexistence Assurance Document before specs are released. A position paper to FCC, ETSI, OFCOM, ... based on such a document. </a:t>
            </a:r>
          </a:p>
          <a:p>
            <a:pPr lvl="1" fontAlgn="t"/>
            <a:r>
              <a:rPr lang="en-AU" sz="1400" dirty="0"/>
              <a:t>3GPP should not spend time and resources developing an alternative to 802.11 radio access, but should focus on fully integrating 802.11 radio access into their </a:t>
            </a:r>
            <a:r>
              <a:rPr lang="en-AU" sz="1400" dirty="0" smtClean="0"/>
              <a:t>architecture.</a:t>
            </a:r>
            <a:endParaRPr lang="en-AU" sz="1400" dirty="0"/>
          </a:p>
          <a:p>
            <a:pPr lvl="1" fontAlgn="t"/>
            <a:r>
              <a:rPr lang="en-AU" sz="1400" dirty="0"/>
              <a:t>It would be always good to improve collaboration, but no option specifies how that should do and how it can work. So just choose the one mostly reflecting the current situation. </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31</a:t>
            </a:fld>
            <a:endParaRPr lang="en-US"/>
          </a:p>
        </p:txBody>
      </p:sp>
    </p:spTree>
    <p:extLst>
      <p:ext uri="{BB962C8B-B14F-4D97-AF65-F5344CB8AC3E}">
        <p14:creationId xmlns:p14="http://schemas.microsoft.com/office/powerpoint/2010/main" val="21583560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Q3</a:t>
            </a:r>
            <a:r>
              <a:rPr lang="en-AU" dirty="0"/>
              <a:t>: There was not a consensus on how to achieve good collaboration on coexistence issues</a:t>
            </a:r>
            <a:endParaRPr lang="en-AU" dirty="0"/>
          </a:p>
        </p:txBody>
      </p:sp>
      <p:sp>
        <p:nvSpPr>
          <p:cNvPr id="3" name="Content Placeholder 2"/>
          <p:cNvSpPr>
            <a:spLocks noGrp="1"/>
          </p:cNvSpPr>
          <p:nvPr>
            <p:ph sz="half" idx="1"/>
          </p:nvPr>
        </p:nvSpPr>
        <p:spPr/>
        <p:txBody>
          <a:bodyPr/>
          <a:lstStyle/>
          <a:p>
            <a:r>
              <a:rPr lang="en-AU" sz="1200" dirty="0" smtClean="0"/>
              <a:t>Q3: </a:t>
            </a:r>
            <a:r>
              <a:rPr lang="en-AU" sz="1400" dirty="0" smtClean="0"/>
              <a:t>page </a:t>
            </a:r>
            <a:r>
              <a:rPr lang="en-AU" sz="1400" dirty="0"/>
              <a:t>3</a:t>
            </a:r>
            <a:r>
              <a:rPr lang="en-AU" sz="1400" dirty="0" smtClean="0"/>
              <a:t> of </a:t>
            </a:r>
            <a:r>
              <a:rPr lang="en-AU" sz="1400" dirty="0"/>
              <a:t>7</a:t>
            </a:r>
            <a:r>
              <a:rPr lang="en-AU" sz="1400" dirty="0" smtClean="0"/>
              <a:t> pages</a:t>
            </a:r>
          </a:p>
          <a:p>
            <a:pPr lvl="1" fontAlgn="t"/>
            <a:r>
              <a:rPr lang="en-AU" sz="1400" dirty="0"/>
              <a:t>The solutions that could be worked out by collaboration by 802.11 and 3GPP RAN will probably be significantly beneficial to both technologies, as any externally imposed solution by external entities (e.g. regulators, ETSI) is likely to be worse than an agreed solution. </a:t>
            </a:r>
          </a:p>
          <a:p>
            <a:pPr lvl="1" fontAlgn="t"/>
            <a:r>
              <a:rPr lang="en-AU" sz="1400" dirty="0"/>
              <a:t>No fundamental progress will be possible </a:t>
            </a:r>
            <a:r>
              <a:rPr lang="en-AU" sz="1400" dirty="0" smtClean="0"/>
              <a:t>without </a:t>
            </a:r>
            <a:r>
              <a:rPr lang="en-AU" sz="1400" dirty="0"/>
              <a:t>first establishing IPR rules and decision-making (e.g. voting) rules. Still, this might be a useful forum to educate 3GPP on the norms required to avoid a tragedy-of-the-commons scenario. </a:t>
            </a:r>
          </a:p>
          <a:p>
            <a:pPr lvl="1" fontAlgn="t"/>
            <a:endParaRPr lang="en-AU" sz="1400" dirty="0"/>
          </a:p>
        </p:txBody>
      </p:sp>
      <p:sp>
        <p:nvSpPr>
          <p:cNvPr id="4" name="Content Placeholder 3"/>
          <p:cNvSpPr>
            <a:spLocks noGrp="1"/>
          </p:cNvSpPr>
          <p:nvPr>
            <p:ph sz="half" idx="2"/>
          </p:nvPr>
        </p:nvSpPr>
        <p:spPr/>
        <p:txBody>
          <a:bodyPr/>
          <a:lstStyle/>
          <a:p>
            <a:pPr lvl="1" fontAlgn="t"/>
            <a:endParaRPr lang="en-AU" sz="1400" dirty="0" smtClean="0"/>
          </a:p>
          <a:p>
            <a:pPr lvl="1" fontAlgn="t"/>
            <a:r>
              <a:rPr lang="en-AU" sz="1400" dirty="0"/>
              <a:t>Agreement between IEEE and 3GPP, then fix the decision in ETSI </a:t>
            </a:r>
            <a:r>
              <a:rPr lang="en-AU" sz="1400" dirty="0" smtClean="0"/>
              <a:t>BRAN. </a:t>
            </a:r>
            <a:r>
              <a:rPr lang="en-AU" sz="1400" dirty="0"/>
              <a:t>Regulation alone will probably not solve the coexistence issue - If regulation should do so, the same discussions as currently in BRAN will be happen to influence regulators </a:t>
            </a:r>
            <a:r>
              <a:rPr lang="en-AU" sz="1400" dirty="0" smtClean="0"/>
              <a:t>decision. </a:t>
            </a:r>
            <a:r>
              <a:rPr lang="en-AU" sz="1400" dirty="0"/>
              <a:t>Remaining problem: a third party could try to bypass such an IEEE/3GPP agreement </a:t>
            </a:r>
            <a:endParaRPr lang="en-AU" sz="1400"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32</a:t>
            </a:fld>
            <a:endParaRPr lang="en-US"/>
          </a:p>
        </p:txBody>
      </p:sp>
    </p:spTree>
    <p:extLst>
      <p:ext uri="{BB962C8B-B14F-4D97-AF65-F5344CB8AC3E}">
        <p14:creationId xmlns:p14="http://schemas.microsoft.com/office/powerpoint/2010/main" val="2626912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Q3</a:t>
            </a:r>
            <a:r>
              <a:rPr lang="en-AU" dirty="0"/>
              <a:t>: There was not a consensus on how to achieve good collaboration on coexistence issues</a:t>
            </a:r>
            <a:endParaRPr lang="en-AU" dirty="0"/>
          </a:p>
        </p:txBody>
      </p:sp>
      <p:sp>
        <p:nvSpPr>
          <p:cNvPr id="3" name="Content Placeholder 2"/>
          <p:cNvSpPr>
            <a:spLocks noGrp="1"/>
          </p:cNvSpPr>
          <p:nvPr>
            <p:ph sz="half" idx="1"/>
          </p:nvPr>
        </p:nvSpPr>
        <p:spPr/>
        <p:txBody>
          <a:bodyPr/>
          <a:lstStyle/>
          <a:p>
            <a:r>
              <a:rPr lang="en-AU" sz="1200" dirty="0" smtClean="0"/>
              <a:t>Q3: </a:t>
            </a:r>
            <a:r>
              <a:rPr lang="en-AU" sz="1400" dirty="0" smtClean="0"/>
              <a:t>page 4 of </a:t>
            </a:r>
            <a:r>
              <a:rPr lang="en-AU" sz="1400" dirty="0"/>
              <a:t>7</a:t>
            </a:r>
            <a:r>
              <a:rPr lang="en-AU" sz="1400" dirty="0" smtClean="0"/>
              <a:t> pages</a:t>
            </a:r>
          </a:p>
          <a:p>
            <a:pPr lvl="1" fontAlgn="t"/>
            <a:r>
              <a:rPr lang="en-AU" sz="1400" dirty="0"/>
              <a:t>The traditional collaboration and joint workshop doesn't seem to work very well since these workshops do not have any decision making power. In the </a:t>
            </a:r>
            <a:r>
              <a:rPr lang="en-AU" sz="1400" dirty="0" smtClean="0"/>
              <a:t>past, </a:t>
            </a:r>
            <a:r>
              <a:rPr lang="en-AU" sz="1400" dirty="0"/>
              <a:t>my experience has been that after the workshop both IEEE and 3GPP go about their own business as is. In my view the responsibility for developing the coexistence between IEEE and 3GPP should be done by a joint task force between the two that has authority to make decision for both. This task force should be jointly chaired by 3GPP and IEEE. </a:t>
            </a:r>
          </a:p>
          <a:p>
            <a:pPr lvl="1" fontAlgn="t"/>
            <a:r>
              <a:rPr lang="en-AU" sz="1400" dirty="0"/>
              <a:t>I wish I had a good answer for this. </a:t>
            </a:r>
          </a:p>
          <a:p>
            <a:pPr lvl="1" fontAlgn="t"/>
            <a:endParaRPr lang="en-AU" sz="1400" dirty="0"/>
          </a:p>
        </p:txBody>
      </p:sp>
      <p:sp>
        <p:nvSpPr>
          <p:cNvPr id="4" name="Content Placeholder 3"/>
          <p:cNvSpPr>
            <a:spLocks noGrp="1"/>
          </p:cNvSpPr>
          <p:nvPr>
            <p:ph sz="half" idx="2"/>
          </p:nvPr>
        </p:nvSpPr>
        <p:spPr/>
        <p:txBody>
          <a:bodyPr/>
          <a:lstStyle/>
          <a:p>
            <a:pPr lvl="1" fontAlgn="t"/>
            <a:endParaRPr lang="en-AU" sz="1400" dirty="0" smtClean="0"/>
          </a:p>
          <a:p>
            <a:pPr lvl="1" fontAlgn="t"/>
            <a:r>
              <a:rPr lang="en-AU" sz="1400" dirty="0"/>
              <a:t>It would be nice to have the two organizations truly collaborate and come up with a coexistence solution that is future-proof in that as each standard evolves over time they can still coexist fairly. The goal should be that each can back-off to the other at the same level, preferably - 82dBm, which is a time-tested threshold value. In order to do so, each has to reliably recognize the other. This can be done via common preambles, but also by using known synchronization signals in each system. </a:t>
            </a:r>
          </a:p>
          <a:p>
            <a:pPr lvl="1" fontAlgn="t"/>
            <a:endParaRPr lang="en-AU" sz="1400"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33</a:t>
            </a:fld>
            <a:endParaRPr lang="en-US"/>
          </a:p>
        </p:txBody>
      </p:sp>
    </p:spTree>
    <p:extLst>
      <p:ext uri="{BB962C8B-B14F-4D97-AF65-F5344CB8AC3E}">
        <p14:creationId xmlns:p14="http://schemas.microsoft.com/office/powerpoint/2010/main" val="19095717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Q3</a:t>
            </a:r>
            <a:r>
              <a:rPr lang="en-AU" dirty="0"/>
              <a:t>: There was not a consensus on how to achieve good collaboration on coexistence issues</a:t>
            </a:r>
            <a:endParaRPr lang="en-AU" dirty="0"/>
          </a:p>
        </p:txBody>
      </p:sp>
      <p:sp>
        <p:nvSpPr>
          <p:cNvPr id="3" name="Content Placeholder 2"/>
          <p:cNvSpPr>
            <a:spLocks noGrp="1"/>
          </p:cNvSpPr>
          <p:nvPr>
            <p:ph sz="half" idx="1"/>
          </p:nvPr>
        </p:nvSpPr>
        <p:spPr/>
        <p:txBody>
          <a:bodyPr/>
          <a:lstStyle/>
          <a:p>
            <a:r>
              <a:rPr lang="en-AU" sz="1200" dirty="0" smtClean="0"/>
              <a:t>Q3: </a:t>
            </a:r>
            <a:r>
              <a:rPr lang="en-AU" sz="1400" dirty="0" smtClean="0"/>
              <a:t>page </a:t>
            </a:r>
            <a:r>
              <a:rPr lang="en-AU" sz="1400" dirty="0"/>
              <a:t>5</a:t>
            </a:r>
            <a:r>
              <a:rPr lang="en-AU" sz="1400" dirty="0" smtClean="0"/>
              <a:t> of </a:t>
            </a:r>
            <a:r>
              <a:rPr lang="en-AU" sz="1400" dirty="0"/>
              <a:t>7</a:t>
            </a:r>
            <a:r>
              <a:rPr lang="en-AU" sz="1400" dirty="0" smtClean="0"/>
              <a:t> pages</a:t>
            </a:r>
          </a:p>
          <a:p>
            <a:pPr lvl="1" fontAlgn="t"/>
            <a:r>
              <a:rPr lang="en-AU" sz="1400" dirty="0"/>
              <a:t>I think the IEEE Coexistence Workshop had the right sentiment, just execution and compressed schedule and poor quality control (</a:t>
            </a:r>
            <a:r>
              <a:rPr lang="en-AU" sz="1400" dirty="0" err="1"/>
              <a:t>Octoscope</a:t>
            </a:r>
            <a:r>
              <a:rPr lang="en-AU" sz="1400" dirty="0"/>
              <a:t> and Trinity College Dublin should have been eliminated by some form of review process) made it sub-optimal. More opportunities to get stakeholders co-located should be encouraged. An alternative would be to use ETSI BRAN for this, but the fear is that this will stifle innovation as draconian process gets imposed (Andy </a:t>
            </a:r>
            <a:r>
              <a:rPr lang="en-AU" sz="1400" dirty="0" smtClean="0"/>
              <a:t>Gowans </a:t>
            </a:r>
            <a:r>
              <a:rPr lang="en-AU" sz="1400" dirty="0"/>
              <a:t>summed this up well). </a:t>
            </a:r>
          </a:p>
          <a:p>
            <a:pPr lvl="1" fontAlgn="t"/>
            <a:endParaRPr lang="en-AU" sz="1400" dirty="0"/>
          </a:p>
        </p:txBody>
      </p:sp>
      <p:sp>
        <p:nvSpPr>
          <p:cNvPr id="4" name="Content Placeholder 3"/>
          <p:cNvSpPr>
            <a:spLocks noGrp="1"/>
          </p:cNvSpPr>
          <p:nvPr>
            <p:ph sz="half" idx="2"/>
          </p:nvPr>
        </p:nvSpPr>
        <p:spPr/>
        <p:txBody>
          <a:bodyPr/>
          <a:lstStyle/>
          <a:p>
            <a:pPr lvl="1" fontAlgn="t"/>
            <a:endParaRPr lang="en-AU" sz="1400" dirty="0" smtClean="0"/>
          </a:p>
          <a:p>
            <a:pPr lvl="1" fontAlgn="t"/>
            <a:r>
              <a:rPr lang="en-AU" sz="1400" dirty="0"/>
              <a:t>802.11 process would probably yield better </a:t>
            </a:r>
            <a:r>
              <a:rPr lang="en-AU" sz="1400" dirty="0" err="1"/>
              <a:t>coex</a:t>
            </a:r>
            <a:r>
              <a:rPr lang="en-AU" sz="1400" dirty="0"/>
              <a:t> solutions/influence if </a:t>
            </a:r>
            <a:r>
              <a:rPr lang="en-AU" sz="1400" dirty="0" smtClean="0"/>
              <a:t>modelled </a:t>
            </a:r>
            <a:r>
              <a:rPr lang="en-AU" sz="1400" dirty="0"/>
              <a:t>after or moved in the direction of 3ggp way of working. </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34</a:t>
            </a:fld>
            <a:endParaRPr lang="en-US"/>
          </a:p>
        </p:txBody>
      </p:sp>
    </p:spTree>
    <p:extLst>
      <p:ext uri="{BB962C8B-B14F-4D97-AF65-F5344CB8AC3E}">
        <p14:creationId xmlns:p14="http://schemas.microsoft.com/office/powerpoint/2010/main" val="27829203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Q3</a:t>
            </a:r>
            <a:r>
              <a:rPr lang="en-AU" dirty="0"/>
              <a:t>: There was not a consensus on how to achieve good collaboration on coexistence issues</a:t>
            </a:r>
            <a:endParaRPr lang="en-AU" dirty="0"/>
          </a:p>
        </p:txBody>
      </p:sp>
      <p:sp>
        <p:nvSpPr>
          <p:cNvPr id="3" name="Content Placeholder 2"/>
          <p:cNvSpPr>
            <a:spLocks noGrp="1"/>
          </p:cNvSpPr>
          <p:nvPr>
            <p:ph sz="half" idx="1"/>
          </p:nvPr>
        </p:nvSpPr>
        <p:spPr/>
        <p:txBody>
          <a:bodyPr/>
          <a:lstStyle/>
          <a:p>
            <a:r>
              <a:rPr lang="en-AU" sz="1200" dirty="0" smtClean="0"/>
              <a:t>Q3: </a:t>
            </a:r>
            <a:r>
              <a:rPr lang="en-AU" sz="1400" dirty="0" smtClean="0"/>
              <a:t>page 6 of 7 pages</a:t>
            </a:r>
          </a:p>
          <a:p>
            <a:pPr lvl="1" fontAlgn="t"/>
            <a:r>
              <a:rPr lang="en-AU" sz="1400" dirty="0"/>
              <a:t>The race to be the "first to market" in Greenfield (for unlicensed operations) spectrum in 6GHz can't be paused or stopped. Both 3GPP- and IEEE- technologies (as promoted by the vendor ecosystem) want to be there first. Seeing that 802.11ax implementations are already in the field (awaiting "6GHz band open for business" rulings), and that 3GPP Rel-16 timeline or content (of which NR-U is a feature set) is not changing, any effort to have "better" co-existence between IEEE- and 3GPP- technologies in unlicensed spectrum will involve the following</a:t>
            </a:r>
            <a:r>
              <a:rPr lang="en-AU" sz="1400" dirty="0" smtClean="0"/>
              <a:t>:</a:t>
            </a:r>
            <a:endParaRPr lang="en-AU" sz="1400" dirty="0"/>
          </a:p>
        </p:txBody>
      </p:sp>
      <p:sp>
        <p:nvSpPr>
          <p:cNvPr id="4" name="Content Placeholder 3"/>
          <p:cNvSpPr>
            <a:spLocks noGrp="1"/>
          </p:cNvSpPr>
          <p:nvPr>
            <p:ph sz="half" idx="2"/>
          </p:nvPr>
        </p:nvSpPr>
        <p:spPr/>
        <p:txBody>
          <a:bodyPr/>
          <a:lstStyle/>
          <a:p>
            <a:pPr lvl="1" fontAlgn="t"/>
            <a:endParaRPr lang="en-AU" sz="1400" dirty="0" smtClean="0"/>
          </a:p>
          <a:p>
            <a:pPr lvl="2" fontAlgn="t"/>
            <a:r>
              <a:rPr lang="en-AU" sz="1200" dirty="0"/>
              <a:t> 1. Commitment from respective leaderships to set out a hard deadline (within next 4 months) to force an outcome other than status-quo with the promise that specification update (if required) on both sides will be done in the desired timeframe </a:t>
            </a:r>
            <a:endParaRPr lang="en-AU" sz="1200" dirty="0" smtClean="0"/>
          </a:p>
          <a:p>
            <a:pPr lvl="2" fontAlgn="t"/>
            <a:r>
              <a:rPr lang="en-AU" sz="1200" dirty="0" smtClean="0"/>
              <a:t>2</a:t>
            </a:r>
            <a:r>
              <a:rPr lang="en-AU" sz="1200" dirty="0"/>
              <a:t>. Commitment from vendor eco-system to be open to constructive arguments If /1/ is realized, then it should be followed w/ another workshop (w/ limited allowed participation on a per company basis), in 30 days, with the singular aim of discussing details of the two approaches ("common preamble" vs "adjusting current ED thresholds") moderated in such a way as to force the bare-minimum which would satisfy field deployments. This workshop should prove to be indicative of whether further consensus is feasible</a:t>
            </a:r>
            <a:r>
              <a:rPr lang="en-AU" sz="1200" dirty="0" smtClean="0"/>
              <a:t>.</a:t>
            </a:r>
            <a:endParaRPr lang="en-AU" sz="1200" dirty="0"/>
          </a:p>
          <a:p>
            <a:pPr lvl="1" fontAlgn="t"/>
            <a:endParaRPr lang="en-AU" sz="1400" dirty="0"/>
          </a:p>
          <a:p>
            <a:pPr lvl="1" fontAlgn="t"/>
            <a:endParaRPr lang="en-AU" sz="1400"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35</a:t>
            </a:fld>
            <a:endParaRPr lang="en-US"/>
          </a:p>
        </p:txBody>
      </p:sp>
    </p:spTree>
    <p:extLst>
      <p:ext uri="{BB962C8B-B14F-4D97-AF65-F5344CB8AC3E}">
        <p14:creationId xmlns:p14="http://schemas.microsoft.com/office/powerpoint/2010/main" val="22798066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Q3</a:t>
            </a:r>
            <a:r>
              <a:rPr lang="en-AU" dirty="0"/>
              <a:t>: There was not a consensus on how to achieve good collaboration on coexistence issues</a:t>
            </a:r>
            <a:endParaRPr lang="en-AU" dirty="0"/>
          </a:p>
        </p:txBody>
      </p:sp>
      <p:sp>
        <p:nvSpPr>
          <p:cNvPr id="3" name="Content Placeholder 2"/>
          <p:cNvSpPr>
            <a:spLocks noGrp="1"/>
          </p:cNvSpPr>
          <p:nvPr>
            <p:ph sz="half" idx="1"/>
          </p:nvPr>
        </p:nvSpPr>
        <p:spPr/>
        <p:txBody>
          <a:bodyPr/>
          <a:lstStyle/>
          <a:p>
            <a:r>
              <a:rPr lang="en-AU" sz="1200" dirty="0" smtClean="0"/>
              <a:t>Q3: </a:t>
            </a:r>
            <a:r>
              <a:rPr lang="en-AU" sz="1400" dirty="0" smtClean="0"/>
              <a:t>page </a:t>
            </a:r>
            <a:r>
              <a:rPr lang="en-AU" sz="1400" dirty="0"/>
              <a:t>7</a:t>
            </a:r>
            <a:r>
              <a:rPr lang="en-AU" sz="1400" dirty="0" smtClean="0"/>
              <a:t> of </a:t>
            </a:r>
            <a:r>
              <a:rPr lang="en-AU" sz="1400" dirty="0"/>
              <a:t>7</a:t>
            </a:r>
            <a:r>
              <a:rPr lang="en-AU" sz="1400" dirty="0" smtClean="0"/>
              <a:t> pages</a:t>
            </a:r>
          </a:p>
          <a:p>
            <a:pPr lvl="1" fontAlgn="t"/>
            <a:r>
              <a:rPr lang="en-AU" sz="1400" dirty="0"/>
              <a:t>Are there any third party independent mediation services that can be employed in situations like this where a small team from each "side" could work together with neutral host? ETSI BRAN would be the backup plan. </a:t>
            </a:r>
          </a:p>
          <a:p>
            <a:pPr lvl="1" fontAlgn="t"/>
            <a:r>
              <a:rPr lang="en-AU" sz="1400" dirty="0"/>
              <a:t>Good coexistence is keeping transmitters separate from each others receivers. ML and AI will extend what can be observed at transmitters. Today nobody has a handle on co-channel traffic five years from now. Any medium occupancy limits should be based on noise levels, not absolute limits. Where it is noisy transmitters should talk less. </a:t>
            </a:r>
          </a:p>
          <a:p>
            <a:pPr lvl="1" fontAlgn="t"/>
            <a:r>
              <a:rPr lang="en-AU" sz="1400" dirty="0"/>
              <a:t>A common preamble must be agreed upon. </a:t>
            </a:r>
          </a:p>
          <a:p>
            <a:pPr lvl="1" fontAlgn="t"/>
            <a:endParaRPr lang="en-AU" sz="1400" dirty="0"/>
          </a:p>
        </p:txBody>
      </p:sp>
      <p:sp>
        <p:nvSpPr>
          <p:cNvPr id="4" name="Content Placeholder 3"/>
          <p:cNvSpPr>
            <a:spLocks noGrp="1"/>
          </p:cNvSpPr>
          <p:nvPr>
            <p:ph sz="half" idx="2"/>
          </p:nvPr>
        </p:nvSpPr>
        <p:spPr/>
        <p:txBody>
          <a:bodyPr/>
          <a:lstStyle/>
          <a:p>
            <a:pPr fontAlgn="t"/>
            <a:endParaRPr lang="en-AU" sz="1400" dirty="0" smtClean="0"/>
          </a:p>
          <a:p>
            <a:pPr lvl="1" fontAlgn="t"/>
            <a:r>
              <a:rPr lang="en-AU" sz="1400" dirty="0"/>
              <a:t> Any coexistence of wireless technologies on the 6Ghz must have a coordinated approach between IEEE and 3GPP. WBA will consider </a:t>
            </a:r>
            <a:r>
              <a:rPr lang="en-AU" sz="1400" dirty="0" smtClean="0"/>
              <a:t>having </a:t>
            </a:r>
            <a:r>
              <a:rPr lang="en-AU" sz="1400" dirty="0"/>
              <a:t>a strong role on this alignment by bringing the voice of the customer, the operators. Very important to identify clearly what are the use cases (scenarios) that can be impacted by the coexistence of these technologies. I am afraid many times people talk in general but in this cases is very important to talk on the specific scenarios, </a:t>
            </a:r>
          </a:p>
          <a:p>
            <a:pPr lvl="1" fontAlgn="t"/>
            <a:r>
              <a:rPr lang="en-AU" sz="1400" dirty="0"/>
              <a:t>Coordination is needed to create a mutual success. A new process doesn't make sense. Both should strive to make applicable changes there were possible. Target: nobody loses, all win </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36</a:t>
            </a:fld>
            <a:endParaRPr lang="en-US"/>
          </a:p>
        </p:txBody>
      </p:sp>
    </p:spTree>
    <p:extLst>
      <p:ext uri="{BB962C8B-B14F-4D97-AF65-F5344CB8AC3E}">
        <p14:creationId xmlns:p14="http://schemas.microsoft.com/office/powerpoint/2010/main" val="30014850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Q4</a:t>
            </a:r>
            <a:r>
              <a:rPr lang="en-AU" dirty="0"/>
              <a:t>: There is not consensus on the role (if any) that ETSI BRAN should take in promoting coexistence</a:t>
            </a:r>
            <a:endParaRPr lang="en-AU" dirty="0"/>
          </a:p>
        </p:txBody>
      </p:sp>
      <p:sp>
        <p:nvSpPr>
          <p:cNvPr id="3" name="Content Placeholder 2"/>
          <p:cNvSpPr>
            <a:spLocks noGrp="1"/>
          </p:cNvSpPr>
          <p:nvPr>
            <p:ph sz="half" idx="1"/>
          </p:nvPr>
        </p:nvSpPr>
        <p:spPr/>
        <p:txBody>
          <a:bodyPr/>
          <a:lstStyle/>
          <a:p>
            <a:r>
              <a:rPr lang="en-AU" sz="1200" dirty="0" smtClean="0"/>
              <a:t>Q4: </a:t>
            </a:r>
            <a:r>
              <a:rPr lang="en-AU" sz="1400" dirty="0" smtClean="0"/>
              <a:t>page 1 of 4 pages</a:t>
            </a:r>
          </a:p>
          <a:p>
            <a:pPr lvl="1" fontAlgn="t"/>
            <a:r>
              <a:rPr lang="en-AU" sz="1400" dirty="0"/>
              <a:t>In my opinion the regulators should allow (and recognize that) the engineers develop new technologies and generate innovative solutions. Therefore the regulators should be as general as possible in specifying (technology agnostic) rules for spectrum </a:t>
            </a:r>
            <a:r>
              <a:rPr lang="en-AU" sz="1400" dirty="0" smtClean="0"/>
              <a:t>sharing</a:t>
            </a:r>
          </a:p>
          <a:p>
            <a:pPr lvl="1" fontAlgn="t"/>
            <a:r>
              <a:rPr lang="en-AU" sz="1400" dirty="0" smtClean="0"/>
              <a:t>Note </a:t>
            </a:r>
            <a:r>
              <a:rPr lang="en-AU" sz="1400" dirty="0"/>
              <a:t>that this survey has no official status and cannot be considered a representative indication of the views of the workshop participants. Further, as the workshop had no decision making authority, the responses to this survey also cannot be used to draw any conclusions or reach any </a:t>
            </a:r>
            <a:r>
              <a:rPr lang="en-AU" sz="1400" dirty="0" smtClean="0"/>
              <a:t>decisions</a:t>
            </a:r>
            <a:endParaRPr lang="en-AU" sz="1400" dirty="0" smtClean="0"/>
          </a:p>
          <a:p>
            <a:pPr lvl="2" fontAlgn="t"/>
            <a:r>
              <a:rPr lang="en-AU" sz="1200" dirty="0" smtClean="0"/>
              <a:t>x 2 (with same affiliation)</a:t>
            </a:r>
            <a:r>
              <a:rPr lang="en-AU" sz="1400" dirty="0" smtClean="0"/>
              <a:t> </a:t>
            </a:r>
            <a:endParaRPr lang="en-AU" sz="1400" dirty="0"/>
          </a:p>
          <a:p>
            <a:pPr lvl="1" fontAlgn="t"/>
            <a:endParaRPr lang="en-AU" sz="1400" dirty="0"/>
          </a:p>
        </p:txBody>
      </p:sp>
      <p:sp>
        <p:nvSpPr>
          <p:cNvPr id="4" name="Content Placeholder 3"/>
          <p:cNvSpPr>
            <a:spLocks noGrp="1"/>
          </p:cNvSpPr>
          <p:nvPr>
            <p:ph sz="half" idx="2"/>
          </p:nvPr>
        </p:nvSpPr>
        <p:spPr/>
        <p:txBody>
          <a:bodyPr/>
          <a:lstStyle/>
          <a:p>
            <a:pPr lvl="1" fontAlgn="t"/>
            <a:endParaRPr lang="en-AU" sz="1400" dirty="0" smtClean="0"/>
          </a:p>
          <a:p>
            <a:pPr lvl="1" fontAlgn="t"/>
            <a:r>
              <a:rPr lang="en-AU" sz="1400" dirty="0"/>
              <a:t>Seems like ETSI BRAN has a clear </a:t>
            </a:r>
            <a:r>
              <a:rPr lang="en-AU" sz="1400" dirty="0" smtClean="0"/>
              <a:t>bias. </a:t>
            </a:r>
            <a:r>
              <a:rPr lang="en-AU" sz="1400" dirty="0"/>
              <a:t>It would be like the FCC specifying rules for the </a:t>
            </a:r>
            <a:r>
              <a:rPr lang="en-AU" sz="1400" dirty="0" smtClean="0"/>
              <a:t>world. </a:t>
            </a:r>
            <a:r>
              <a:rPr lang="en-AU" sz="1400" dirty="0"/>
              <a:t>FCC seems like it does not want to be in that business and wants the industry to solve the issue, </a:t>
            </a:r>
            <a:r>
              <a:rPr lang="en-AU" sz="1400" dirty="0" smtClean="0"/>
              <a:t>prefer </a:t>
            </a:r>
            <a:r>
              <a:rPr lang="en-AU" sz="1400" dirty="0"/>
              <a:t>to see ETSI BRAN do the same </a:t>
            </a:r>
          </a:p>
          <a:p>
            <a:pPr lvl="1" fontAlgn="t"/>
            <a:r>
              <a:rPr lang="en-AU" sz="1400" dirty="0"/>
              <a:t>I'm far from an expert on the topic, but I don't see ETSI BRAN as an effective worldwide referee. They strike me as somewhat regionally biased, and not particularly agile. I'm more inclined to go with the wisdom of the OFCOM rep - get your acts together individually or you won't like it when regulators step in. Best would be to solve problems without needing a </a:t>
            </a:r>
            <a:r>
              <a:rPr lang="en-AU" sz="1400" dirty="0" smtClean="0"/>
              <a:t>referee</a:t>
            </a:r>
            <a:endParaRPr lang="en-AU" sz="1400"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37</a:t>
            </a:fld>
            <a:endParaRPr lang="en-US"/>
          </a:p>
        </p:txBody>
      </p:sp>
    </p:spTree>
    <p:extLst>
      <p:ext uri="{BB962C8B-B14F-4D97-AF65-F5344CB8AC3E}">
        <p14:creationId xmlns:p14="http://schemas.microsoft.com/office/powerpoint/2010/main" val="41349871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Q4</a:t>
            </a:r>
            <a:r>
              <a:rPr lang="en-AU" dirty="0"/>
              <a:t>: There is not consensus on the role (if any) that ETSI BRAN should take in promoting coexistence</a:t>
            </a:r>
            <a:endParaRPr lang="en-AU" dirty="0"/>
          </a:p>
        </p:txBody>
      </p:sp>
      <p:sp>
        <p:nvSpPr>
          <p:cNvPr id="3" name="Content Placeholder 2"/>
          <p:cNvSpPr>
            <a:spLocks noGrp="1"/>
          </p:cNvSpPr>
          <p:nvPr>
            <p:ph sz="half" idx="1"/>
          </p:nvPr>
        </p:nvSpPr>
        <p:spPr/>
        <p:txBody>
          <a:bodyPr/>
          <a:lstStyle/>
          <a:p>
            <a:r>
              <a:rPr lang="en-AU" sz="1200" dirty="0" smtClean="0"/>
              <a:t>Q4: </a:t>
            </a:r>
            <a:r>
              <a:rPr lang="en-AU" sz="1400" dirty="0" smtClean="0"/>
              <a:t>page 2 of </a:t>
            </a:r>
            <a:r>
              <a:rPr lang="en-AU" sz="1400" dirty="0"/>
              <a:t>4</a:t>
            </a:r>
            <a:r>
              <a:rPr lang="en-AU" sz="1400" dirty="0" smtClean="0"/>
              <a:t> pages</a:t>
            </a:r>
          </a:p>
          <a:p>
            <a:pPr lvl="1" fontAlgn="t"/>
            <a:r>
              <a:rPr lang="en-AU" sz="1400" dirty="0"/>
              <a:t>Data from 5 GHz fields should be captured and </a:t>
            </a:r>
            <a:r>
              <a:rPr lang="en-AU" sz="1400" dirty="0" smtClean="0"/>
              <a:t>analysed </a:t>
            </a:r>
            <a:r>
              <a:rPr lang="en-AU" sz="1400" dirty="0"/>
              <a:t>to help define the 6 GHz rules. No </a:t>
            </a:r>
            <a:r>
              <a:rPr lang="en-AU" sz="1400" dirty="0" smtClean="0"/>
              <a:t>field </a:t>
            </a:r>
            <a:r>
              <a:rPr lang="en-AU" sz="1400" dirty="0"/>
              <a:t>data </a:t>
            </a:r>
            <a:r>
              <a:rPr lang="en-AU" sz="1400" dirty="0" smtClean="0"/>
              <a:t>was presented </a:t>
            </a:r>
            <a:r>
              <a:rPr lang="en-AU" sz="1400" dirty="0"/>
              <a:t>at the </a:t>
            </a:r>
            <a:r>
              <a:rPr lang="en-AU" sz="1400" dirty="0" smtClean="0"/>
              <a:t>workshop</a:t>
            </a:r>
            <a:endParaRPr lang="en-AU" sz="1400" dirty="0"/>
          </a:p>
          <a:p>
            <a:pPr lvl="1" fontAlgn="t"/>
            <a:r>
              <a:rPr lang="en-AU" sz="1400" dirty="0"/>
              <a:t>Without Wi-Fi incumbency, a clean slate is required while initially referencing </a:t>
            </a:r>
            <a:r>
              <a:rPr lang="en-AU" sz="1400" dirty="0" smtClean="0"/>
              <a:t>802.11 WG/3GPP</a:t>
            </a:r>
            <a:endParaRPr lang="en-AU" sz="1400" dirty="0"/>
          </a:p>
          <a:p>
            <a:pPr lvl="1" fontAlgn="t"/>
            <a:r>
              <a:rPr lang="en-AU" sz="1400" dirty="0"/>
              <a:t>3GPP does most of resolutions through consensus and submit the results to various standard bodies such as ETSI for regional endorsement. IEEE 802.11 and 3GPP should develop consensus through close collaboration and jointly submit to various regulatory/standard bodies requiring formalization in relevant </a:t>
            </a:r>
            <a:r>
              <a:rPr lang="en-AU" sz="1400" dirty="0" smtClean="0"/>
              <a:t>specifications</a:t>
            </a:r>
            <a:endParaRPr lang="en-AU" sz="1400" dirty="0"/>
          </a:p>
          <a:p>
            <a:pPr lvl="1" fontAlgn="t"/>
            <a:r>
              <a:rPr lang="en-AU" sz="1400" dirty="0"/>
              <a:t>ETSI should stay very high level and regulate instead of imposing </a:t>
            </a:r>
            <a:r>
              <a:rPr lang="en-AU" sz="1400" dirty="0" smtClean="0"/>
              <a:t>design</a:t>
            </a:r>
            <a:endParaRPr lang="en-AU" sz="1400" dirty="0"/>
          </a:p>
        </p:txBody>
      </p:sp>
      <p:sp>
        <p:nvSpPr>
          <p:cNvPr id="4" name="Content Placeholder 3"/>
          <p:cNvSpPr>
            <a:spLocks noGrp="1"/>
          </p:cNvSpPr>
          <p:nvPr>
            <p:ph sz="half" idx="2"/>
          </p:nvPr>
        </p:nvSpPr>
        <p:spPr/>
        <p:txBody>
          <a:bodyPr/>
          <a:lstStyle/>
          <a:p>
            <a:pPr lvl="1" fontAlgn="t"/>
            <a:endParaRPr lang="en-AU" sz="1400" dirty="0"/>
          </a:p>
          <a:p>
            <a:pPr lvl="1" fontAlgn="t"/>
            <a:r>
              <a:rPr lang="en-AU" sz="1400" dirty="0" smtClean="0"/>
              <a:t>This (no requirements) would </a:t>
            </a:r>
            <a:r>
              <a:rPr lang="en-AU" sz="1400" dirty="0"/>
              <a:t>be my preferred solution, but if this doesn't come to fruition, then I think ETSI BRAN should take on the "referee" role, using a "clean sheet" </a:t>
            </a:r>
            <a:r>
              <a:rPr lang="en-AU" sz="1400" dirty="0" smtClean="0"/>
              <a:t>approach</a:t>
            </a:r>
            <a:endParaRPr lang="en-AU" sz="1400" dirty="0"/>
          </a:p>
          <a:p>
            <a:pPr lvl="1" fontAlgn="t"/>
            <a:r>
              <a:rPr lang="en-AU" sz="1400" dirty="0"/>
              <a:t>The citizenry's need for Wi-Fi in 6 GHz is the irresistible reality. The citizenry's need for small cell technology in 6 GHz or any other band, in unlicensed spectrum or any other licensing </a:t>
            </a:r>
            <a:r>
              <a:rPr lang="en-AU" sz="1400" dirty="0" smtClean="0"/>
              <a:t>regime </a:t>
            </a:r>
            <a:r>
              <a:rPr lang="en-AU" sz="1400" dirty="0"/>
              <a:t>is </a:t>
            </a:r>
            <a:r>
              <a:rPr lang="en-AU" sz="1400" i="1" dirty="0"/>
              <a:t>de </a:t>
            </a:r>
            <a:r>
              <a:rPr lang="en-AU" sz="1400" i="1" dirty="0" err="1"/>
              <a:t>mininis</a:t>
            </a:r>
            <a:r>
              <a:rPr lang="en-AU" sz="1400" i="1" dirty="0"/>
              <a:t> </a:t>
            </a:r>
            <a:r>
              <a:rPr lang="en-AU" sz="1400" dirty="0"/>
              <a:t>as established by 5 years of market data. In general regulators should not hold back access to 6 GHz for leading technologies well adapted to unlicensed spectrum, with one caveat: regulators are advised </a:t>
            </a:r>
            <a:r>
              <a:rPr lang="en-AU" sz="1400" dirty="0" smtClean="0"/>
              <a:t>to </a:t>
            </a:r>
            <a:r>
              <a:rPr lang="en-AU" sz="1400" dirty="0"/>
              <a:t>severely limit / exclude no-listen-before-TXOP because that encourages and allows designs that are too brittle for unlicensed </a:t>
            </a:r>
            <a:r>
              <a:rPr lang="en-AU" sz="1400" dirty="0" smtClean="0"/>
              <a:t>spectrum</a:t>
            </a:r>
            <a:endParaRPr lang="en-AU" sz="1400" dirty="0"/>
          </a:p>
          <a:p>
            <a:pPr lvl="1" fontAlgn="t"/>
            <a:endParaRPr lang="en-AU" sz="1400"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38</a:t>
            </a:fld>
            <a:endParaRPr lang="en-US"/>
          </a:p>
        </p:txBody>
      </p:sp>
    </p:spTree>
    <p:extLst>
      <p:ext uri="{BB962C8B-B14F-4D97-AF65-F5344CB8AC3E}">
        <p14:creationId xmlns:p14="http://schemas.microsoft.com/office/powerpoint/2010/main" val="33324986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Q4</a:t>
            </a:r>
            <a:r>
              <a:rPr lang="en-AU" dirty="0"/>
              <a:t>: There is not consensus on the role (if any) that ETSI BRAN should take in promoting coexistence</a:t>
            </a:r>
            <a:endParaRPr lang="en-AU" dirty="0"/>
          </a:p>
        </p:txBody>
      </p:sp>
      <p:sp>
        <p:nvSpPr>
          <p:cNvPr id="3" name="Content Placeholder 2"/>
          <p:cNvSpPr>
            <a:spLocks noGrp="1"/>
          </p:cNvSpPr>
          <p:nvPr>
            <p:ph sz="half" idx="1"/>
          </p:nvPr>
        </p:nvSpPr>
        <p:spPr/>
        <p:txBody>
          <a:bodyPr/>
          <a:lstStyle/>
          <a:p>
            <a:r>
              <a:rPr lang="en-AU" sz="1200" dirty="0" smtClean="0"/>
              <a:t>Q4: </a:t>
            </a:r>
            <a:r>
              <a:rPr lang="en-AU" sz="1400" dirty="0" smtClean="0"/>
              <a:t>page </a:t>
            </a:r>
            <a:r>
              <a:rPr lang="en-AU" sz="1400" dirty="0"/>
              <a:t>3</a:t>
            </a:r>
            <a:r>
              <a:rPr lang="en-AU" sz="1400" dirty="0" smtClean="0"/>
              <a:t> of </a:t>
            </a:r>
            <a:r>
              <a:rPr lang="en-AU" sz="1400" dirty="0"/>
              <a:t>4</a:t>
            </a:r>
            <a:r>
              <a:rPr lang="en-AU" sz="1400" dirty="0" smtClean="0"/>
              <a:t> pages</a:t>
            </a:r>
          </a:p>
          <a:p>
            <a:pPr lvl="1" fontAlgn="t"/>
            <a:r>
              <a:rPr lang="en-AU" sz="1400" dirty="0"/>
              <a:t>Too much details - prevent innovation - need a long to be agreed </a:t>
            </a:r>
          </a:p>
          <a:p>
            <a:pPr lvl="1" fontAlgn="t"/>
            <a:r>
              <a:rPr lang="en-AU" sz="1400" dirty="0"/>
              <a:t>As I said the best solution is to have a separate joint task force to decide on the co-existence technology. ETSI BRAN is not the right body to do this since their rules ad </a:t>
            </a:r>
            <a:r>
              <a:rPr lang="en-AU" sz="1400" dirty="0" smtClean="0"/>
              <a:t>views </a:t>
            </a:r>
            <a:r>
              <a:rPr lang="en-AU" sz="1400" dirty="0"/>
              <a:t>do not apply globally .. e.g. the </a:t>
            </a:r>
            <a:r>
              <a:rPr lang="en-AU" sz="1400" dirty="0" smtClean="0"/>
              <a:t>US</a:t>
            </a:r>
            <a:endParaRPr lang="en-AU" sz="1400" dirty="0" smtClean="0"/>
          </a:p>
          <a:p>
            <a:pPr lvl="1" fontAlgn="t"/>
            <a:r>
              <a:rPr lang="en-AU" sz="1400" dirty="0"/>
              <a:t>ETSI BRAN (or some other EU body) is required to define the regulations in the EU. Industry bodies could make recommendations to them. Using the existing EN as a starting point seems sensible given the desire to have a common WLAN standard applicable to both </a:t>
            </a:r>
            <a:r>
              <a:rPr lang="en-AU" sz="1400" dirty="0" smtClean="0"/>
              <a:t>bands</a:t>
            </a:r>
            <a:endParaRPr lang="en-AU" sz="1400" dirty="0"/>
          </a:p>
        </p:txBody>
      </p:sp>
      <p:sp>
        <p:nvSpPr>
          <p:cNvPr id="4" name="Content Placeholder 3"/>
          <p:cNvSpPr>
            <a:spLocks noGrp="1"/>
          </p:cNvSpPr>
          <p:nvPr>
            <p:ph sz="half" idx="2"/>
          </p:nvPr>
        </p:nvSpPr>
        <p:spPr/>
        <p:txBody>
          <a:bodyPr/>
          <a:lstStyle/>
          <a:p>
            <a:pPr lvl="1" fontAlgn="t"/>
            <a:endParaRPr lang="en-AU" sz="1400" dirty="0" smtClean="0"/>
          </a:p>
          <a:p>
            <a:pPr lvl="1" fontAlgn="t"/>
            <a:r>
              <a:rPr lang="en-AU" sz="1400" dirty="0" smtClean="0"/>
              <a:t>Adaptivity </a:t>
            </a:r>
            <a:r>
              <a:rPr lang="en-AU" sz="1400" dirty="0"/>
              <a:t>can be shown to not be serving the ISM band users well, contrary to what some presenters may think. Adaptivity needs a major overhaul for the 21st century. It is possible to be fixed, but we as a community first need to recognize that it is broken. To maybe borrow Dorothy Stanley's anecdote about Albert Einstein, think about the problem for </a:t>
            </a:r>
            <a:r>
              <a:rPr lang="en-AU" sz="1400" dirty="0" smtClean="0"/>
              <a:t>55 </a:t>
            </a:r>
            <a:r>
              <a:rPr lang="en-AU" sz="1400" dirty="0" err="1" smtClean="0"/>
              <a:t>mins</a:t>
            </a:r>
            <a:r>
              <a:rPr lang="en-AU" sz="1400" dirty="0"/>
              <a:t>, or said by someone else, the first step to solving any problem is actually recognizing there is a </a:t>
            </a:r>
            <a:r>
              <a:rPr lang="en-AU" sz="1400" dirty="0" smtClean="0"/>
              <a:t>problem</a:t>
            </a:r>
            <a:endParaRPr lang="en-AU" sz="1400"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39</a:t>
            </a:fld>
            <a:endParaRPr lang="en-US"/>
          </a:p>
        </p:txBody>
      </p:sp>
    </p:spTree>
    <p:extLst>
      <p:ext uri="{BB962C8B-B14F-4D97-AF65-F5344CB8AC3E}">
        <p14:creationId xmlns:p14="http://schemas.microsoft.com/office/powerpoint/2010/main" val="3468066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Q1: </a:t>
            </a:r>
            <a:r>
              <a:rPr lang="en-AU" dirty="0" smtClean="0"/>
              <a:t>The vast majority </a:t>
            </a:r>
            <a:r>
              <a:rPr lang="en-AU" dirty="0" smtClean="0"/>
              <a:t>o</a:t>
            </a:r>
            <a:r>
              <a:rPr lang="en-AU" dirty="0" smtClean="0"/>
              <a:t>f </a:t>
            </a:r>
            <a:r>
              <a:rPr lang="en-AU" dirty="0" smtClean="0"/>
              <a:t>respondents prefer that their responses are anonymous</a:t>
            </a:r>
            <a:br>
              <a:rPr lang="en-AU" dirty="0" smtClean="0"/>
            </a:br>
            <a:endParaRPr lang="en-AU" dirty="0"/>
          </a:p>
        </p:txBody>
      </p:sp>
      <p:sp>
        <p:nvSpPr>
          <p:cNvPr id="9" name="Content Placeholder 8"/>
          <p:cNvSpPr>
            <a:spLocks noGrp="1"/>
          </p:cNvSpPr>
          <p:nvPr>
            <p:ph idx="1"/>
          </p:nvPr>
        </p:nvSpPr>
        <p:spPr/>
        <p:txBody>
          <a:bodyPr/>
          <a:lstStyle/>
          <a:p>
            <a:pPr marL="539750" indent="-539750"/>
            <a:r>
              <a:rPr lang="en-AU" dirty="0" smtClean="0"/>
              <a:t>Q1 	Responses to this survey will be published anonymously, unless you consent to having your name and affiliation publicly associated with your answers. Do you consent?</a:t>
            </a:r>
          </a:p>
          <a:p>
            <a:pPr lvl="1"/>
            <a:r>
              <a:rPr lang="en-AU" dirty="0"/>
              <a:t>Given the high proportion who wanted anonymity, the survey collector </a:t>
            </a:r>
            <a:r>
              <a:rPr lang="en-AU" dirty="0" smtClean="0"/>
              <a:t>(Andrew Myles) has </a:t>
            </a:r>
            <a:r>
              <a:rPr lang="en-AU" dirty="0"/>
              <a:t>decided to maintain anonymity for all</a:t>
            </a:r>
          </a:p>
          <a:p>
            <a:pPr marL="539750" indent="-539750"/>
            <a:endParaRPr lang="en-AU" dirty="0" smtClean="0"/>
          </a:p>
          <a:p>
            <a:endParaRPr lang="en-AU"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a:t>
            </a:fld>
            <a:endParaRPr lang="en-US"/>
          </a:p>
        </p:txBody>
      </p:sp>
      <p:graphicFrame>
        <p:nvGraphicFramePr>
          <p:cNvPr id="16" name="Chart 15"/>
          <p:cNvGraphicFramePr/>
          <p:nvPr>
            <p:extLst>
              <p:ext uri="{D42A27DB-BD31-4B8C-83A1-F6EECF244321}">
                <p14:modId xmlns:p14="http://schemas.microsoft.com/office/powerpoint/2010/main" val="271800625"/>
              </p:ext>
            </p:extLst>
          </p:nvPr>
        </p:nvGraphicFramePr>
        <p:xfrm>
          <a:off x="685800" y="4193406"/>
          <a:ext cx="7858125" cy="1905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809376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Q4</a:t>
            </a:r>
            <a:r>
              <a:rPr lang="en-AU" dirty="0"/>
              <a:t>: There is not consensus on the role (if any) that ETSI BRAN should take in promoting coexistence</a:t>
            </a:r>
            <a:endParaRPr lang="en-AU" dirty="0"/>
          </a:p>
        </p:txBody>
      </p:sp>
      <p:sp>
        <p:nvSpPr>
          <p:cNvPr id="3" name="Content Placeholder 2"/>
          <p:cNvSpPr>
            <a:spLocks noGrp="1"/>
          </p:cNvSpPr>
          <p:nvPr>
            <p:ph sz="half" idx="1"/>
          </p:nvPr>
        </p:nvSpPr>
        <p:spPr/>
        <p:txBody>
          <a:bodyPr/>
          <a:lstStyle/>
          <a:p>
            <a:r>
              <a:rPr lang="en-AU" sz="1200" dirty="0" smtClean="0"/>
              <a:t>Q4: </a:t>
            </a:r>
            <a:r>
              <a:rPr lang="en-AU" sz="1400" dirty="0" smtClean="0"/>
              <a:t>page </a:t>
            </a:r>
            <a:r>
              <a:rPr lang="en-AU" sz="1400" dirty="0"/>
              <a:t>4</a:t>
            </a:r>
            <a:r>
              <a:rPr lang="en-AU" sz="1400" dirty="0" smtClean="0"/>
              <a:t> of </a:t>
            </a:r>
            <a:r>
              <a:rPr lang="en-AU" sz="1400" dirty="0"/>
              <a:t>4</a:t>
            </a:r>
            <a:r>
              <a:rPr lang="en-AU" sz="1400" dirty="0" smtClean="0"/>
              <a:t> pages</a:t>
            </a:r>
          </a:p>
          <a:p>
            <a:pPr lvl="1" fontAlgn="t"/>
            <a:r>
              <a:rPr lang="en-AU" sz="1400" dirty="0"/>
              <a:t>Unlike </a:t>
            </a:r>
            <a:r>
              <a:rPr lang="en-AU" sz="1400" dirty="0" smtClean="0"/>
              <a:t>5 GHz</a:t>
            </a:r>
            <a:r>
              <a:rPr lang="en-AU" sz="1400" dirty="0"/>
              <a:t>, </a:t>
            </a:r>
            <a:r>
              <a:rPr lang="en-AU" sz="1400" dirty="0" smtClean="0"/>
              <a:t>6 GHz </a:t>
            </a:r>
            <a:r>
              <a:rPr lang="en-AU" sz="1400" dirty="0"/>
              <a:t>spectrum range, limits of operations, and rules of operations are known to be different. Therefore, specifying adaptivity requirements in EN 303 687 (whether similar or different to 5 GHz is irrelevant) would serve limited </a:t>
            </a:r>
            <a:r>
              <a:rPr lang="en-AU" sz="1400" dirty="0" smtClean="0"/>
              <a:t>benefit</a:t>
            </a:r>
            <a:endParaRPr lang="en-AU" sz="1400" dirty="0"/>
          </a:p>
          <a:p>
            <a:pPr lvl="1" fontAlgn="t"/>
            <a:r>
              <a:rPr lang="en-AU" sz="1400" dirty="0"/>
              <a:t>ETSI BRAN HS should support a wide variety of 5G applications (IOT, M2M, etc.) in 6 GHz, not just </a:t>
            </a:r>
            <a:r>
              <a:rPr lang="en-AU" sz="1400" dirty="0" smtClean="0"/>
              <a:t>LAA. </a:t>
            </a:r>
            <a:r>
              <a:rPr lang="en-AU" sz="1400" dirty="0"/>
              <a:t>ML and AI will extend what can be observed at transmitters. Today nobody has a handle on co-channel traffic five years from now. Any medium occupancy limits should be based on noise levels, not absolute limits. Where it is noisy transmitters should talk </a:t>
            </a:r>
            <a:r>
              <a:rPr lang="en-AU" sz="1400" dirty="0" smtClean="0"/>
              <a:t>less</a:t>
            </a:r>
            <a:endParaRPr lang="en-AU" sz="1400" dirty="0"/>
          </a:p>
          <a:p>
            <a:pPr lvl="1" fontAlgn="t"/>
            <a:endParaRPr lang="en-AU" sz="1400" dirty="0"/>
          </a:p>
        </p:txBody>
      </p:sp>
      <p:sp>
        <p:nvSpPr>
          <p:cNvPr id="4" name="Content Placeholder 3"/>
          <p:cNvSpPr>
            <a:spLocks noGrp="1"/>
          </p:cNvSpPr>
          <p:nvPr>
            <p:ph sz="half" idx="2"/>
          </p:nvPr>
        </p:nvSpPr>
        <p:spPr/>
        <p:txBody>
          <a:bodyPr/>
          <a:lstStyle/>
          <a:p>
            <a:pPr lvl="1" fontAlgn="t"/>
            <a:endParaRPr lang="en-AU" sz="1400" dirty="0" smtClean="0"/>
          </a:p>
          <a:p>
            <a:pPr lvl="1" fontAlgn="t"/>
            <a:r>
              <a:rPr lang="en-AU" sz="1400" dirty="0" smtClean="0"/>
              <a:t>IEEE </a:t>
            </a:r>
            <a:r>
              <a:rPr lang="en-AU" sz="1400" dirty="0"/>
              <a:t>802.11 AND 3GPP RAN (via individual members) should make absolutely sure that the work ETSI BRAN is doing is in the interest of BOTH SDOs for the Industry to set requirements on the use conditions. If it is not the interested parties to provide good Input in the end the Regulators might force something in the HS </a:t>
            </a:r>
            <a:r>
              <a:rPr lang="en-AU" sz="1400" dirty="0" smtClean="0"/>
              <a:t>with </a:t>
            </a:r>
            <a:r>
              <a:rPr lang="en-AU" sz="1400" dirty="0"/>
              <a:t>both "communities" just </a:t>
            </a:r>
            <a:r>
              <a:rPr lang="en-AU" sz="1400" dirty="0" smtClean="0"/>
              <a:t>losing </a:t>
            </a:r>
            <a:endParaRPr lang="en-AU" sz="1400" dirty="0"/>
          </a:p>
          <a:p>
            <a:pPr lvl="1" fontAlgn="t"/>
            <a:r>
              <a:rPr lang="en-AU" sz="1400" dirty="0"/>
              <a:t>ETSI has proven to be a good gatekeeper in the use of spectrum and can keep doing so, even when it </a:t>
            </a:r>
            <a:r>
              <a:rPr lang="en-AU" sz="1400" dirty="0" smtClean="0"/>
              <a:t>is </a:t>
            </a:r>
            <a:r>
              <a:rPr lang="en-AU" sz="1400" dirty="0"/>
              <a:t>often cumbersome. However, don't invent the wheel </a:t>
            </a:r>
            <a:r>
              <a:rPr lang="en-AU" sz="1400" dirty="0" smtClean="0"/>
              <a:t>again </a:t>
            </a:r>
            <a:endParaRPr lang="en-AU" sz="1400" dirty="0"/>
          </a:p>
          <a:p>
            <a:pPr lvl="1" fontAlgn="t"/>
            <a:endParaRPr lang="en-AU" sz="1400"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40</a:t>
            </a:fld>
            <a:endParaRPr lang="en-US"/>
          </a:p>
        </p:txBody>
      </p:sp>
    </p:spTree>
    <p:extLst>
      <p:ext uri="{BB962C8B-B14F-4D97-AF65-F5344CB8AC3E}">
        <p14:creationId xmlns:p14="http://schemas.microsoft.com/office/powerpoint/2010/main" val="29637655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Q5: Comments suggested a wider diversity of opinion on </a:t>
            </a:r>
            <a:r>
              <a:rPr lang="en-AU" dirty="0" smtClean="0"/>
              <a:t>the common </a:t>
            </a:r>
            <a:r>
              <a:rPr lang="en-AU" dirty="0"/>
              <a:t>preamble than the survey results</a:t>
            </a:r>
            <a:endParaRPr lang="en-AU" dirty="0"/>
          </a:p>
        </p:txBody>
      </p:sp>
      <p:sp>
        <p:nvSpPr>
          <p:cNvPr id="3" name="Content Placeholder 2"/>
          <p:cNvSpPr>
            <a:spLocks noGrp="1"/>
          </p:cNvSpPr>
          <p:nvPr>
            <p:ph sz="half" idx="1"/>
          </p:nvPr>
        </p:nvSpPr>
        <p:spPr/>
        <p:txBody>
          <a:bodyPr/>
          <a:lstStyle/>
          <a:p>
            <a:r>
              <a:rPr lang="en-AU" sz="1200" dirty="0" smtClean="0"/>
              <a:t>Q5: </a:t>
            </a:r>
            <a:r>
              <a:rPr lang="en-AU" sz="1400" dirty="0" smtClean="0"/>
              <a:t>page 1 of </a:t>
            </a:r>
            <a:r>
              <a:rPr lang="en-AU" sz="1400" dirty="0"/>
              <a:t>6</a:t>
            </a:r>
            <a:r>
              <a:rPr lang="en-AU" sz="1400" dirty="0" smtClean="0"/>
              <a:t> pages</a:t>
            </a:r>
          </a:p>
          <a:p>
            <a:pPr lvl="1" fontAlgn="t"/>
            <a:r>
              <a:rPr lang="en-AU" sz="1400" dirty="0"/>
              <a:t>Although I choose the first </a:t>
            </a:r>
            <a:r>
              <a:rPr lang="en-AU" sz="1400" dirty="0" smtClean="0"/>
              <a:t>one (common mandatory preamble), </a:t>
            </a:r>
            <a:r>
              <a:rPr lang="en-AU" sz="1400" dirty="0"/>
              <a:t>I am concerned about the fact that 3GPP and Wi-Fi are using different clock/sampling rate. To make the idea work may be too complex and </a:t>
            </a:r>
            <a:r>
              <a:rPr lang="en-AU" sz="1400" dirty="0" smtClean="0"/>
              <a:t>costly</a:t>
            </a:r>
            <a:endParaRPr lang="en-AU" sz="1400" dirty="0" smtClean="0"/>
          </a:p>
          <a:p>
            <a:pPr lvl="1" fontAlgn="t"/>
            <a:r>
              <a:rPr lang="en-AU" sz="1400" dirty="0"/>
              <a:t>I believe the workshop is intended to share the information and get clarified on doubts/questions by interacting with expert contributors to the standards. Workshop is neither a debate ground nor a place vote or straw poll in </a:t>
            </a:r>
            <a:r>
              <a:rPr lang="en-AU" sz="1400" dirty="0" err="1"/>
              <a:t>favor</a:t>
            </a:r>
            <a:r>
              <a:rPr lang="en-AU" sz="1400" dirty="0"/>
              <a:t> of any technology parameters (common preamble , ED/PD levels). Also, the simulation results and conclusions provided at workshop are varied and diversified</a:t>
            </a:r>
            <a:r>
              <a:rPr lang="en-AU" sz="1400" dirty="0" smtClean="0"/>
              <a:t>. …</a:t>
            </a:r>
          </a:p>
        </p:txBody>
      </p:sp>
      <p:sp>
        <p:nvSpPr>
          <p:cNvPr id="4" name="Content Placeholder 3"/>
          <p:cNvSpPr>
            <a:spLocks noGrp="1"/>
          </p:cNvSpPr>
          <p:nvPr>
            <p:ph sz="half" idx="2"/>
          </p:nvPr>
        </p:nvSpPr>
        <p:spPr/>
        <p:txBody>
          <a:bodyPr/>
          <a:lstStyle/>
          <a:p>
            <a:pPr lvl="1" fontAlgn="t"/>
            <a:endParaRPr lang="en-AU" sz="1400" dirty="0" smtClean="0"/>
          </a:p>
          <a:p>
            <a:pPr lvl="1" fontAlgn="t"/>
            <a:r>
              <a:rPr lang="en-AU" sz="1400" dirty="0" smtClean="0"/>
              <a:t>… From </a:t>
            </a:r>
            <a:r>
              <a:rPr lang="en-AU" sz="1400" dirty="0"/>
              <a:t>the collaboration and coexistence point of view, I think if this kind of workshop leads to formation of an </a:t>
            </a:r>
            <a:r>
              <a:rPr lang="en-AU" sz="1400" dirty="0" smtClean="0"/>
              <a:t>ad hoc </a:t>
            </a:r>
            <a:r>
              <a:rPr lang="en-AU" sz="1400" dirty="0"/>
              <a:t>group of experts from both </a:t>
            </a:r>
            <a:r>
              <a:rPr lang="en-AU" sz="1400" dirty="0" smtClean="0"/>
              <a:t>IEEE 802 and </a:t>
            </a:r>
            <a:r>
              <a:rPr lang="en-AU" sz="1400" dirty="0"/>
              <a:t>3GPP bodies to discus and come up with commonly agreed evaluation process and testing strategy to evaluate all proposals (common preamble. ED/PD levels etc.) to demonstrate effectiveness of proposals and finally select those parameter that would guarantee the coexistence both </a:t>
            </a:r>
            <a:r>
              <a:rPr lang="en-AU" sz="1400" dirty="0" smtClean="0"/>
              <a:t>IEEE 802 </a:t>
            </a:r>
            <a:r>
              <a:rPr lang="en-AU" sz="1400" dirty="0"/>
              <a:t>and 3GPP technologies operating in unlicensed </a:t>
            </a:r>
            <a:r>
              <a:rPr lang="en-AU" sz="1400" dirty="0" smtClean="0"/>
              <a:t>5 GHz and 6 GHz</a:t>
            </a:r>
            <a:r>
              <a:rPr lang="en-AU" sz="1400" dirty="0"/>
              <a:t>. Of course, I also believe this is not going to be simple way forward but helps in building coordinated </a:t>
            </a:r>
            <a:r>
              <a:rPr lang="en-AU" sz="1400" dirty="0" smtClean="0"/>
              <a:t>effort</a:t>
            </a:r>
            <a:endParaRPr lang="en-AU" sz="1400" dirty="0"/>
          </a:p>
          <a:p>
            <a:pPr lvl="1" fontAlgn="t"/>
            <a:endParaRPr lang="en-AU" sz="1400" dirty="0"/>
          </a:p>
          <a:p>
            <a:pPr lvl="1" fontAlgn="t"/>
            <a:endParaRPr lang="en-AU" sz="1400" dirty="0"/>
          </a:p>
          <a:p>
            <a:pPr lvl="1" fontAlgn="t"/>
            <a:endParaRPr lang="en-AU" sz="1400" dirty="0"/>
          </a:p>
          <a:p>
            <a:pPr lvl="1" fontAlgn="t"/>
            <a:endParaRPr lang="en-AU" sz="1400"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41</a:t>
            </a:fld>
            <a:endParaRPr lang="en-US"/>
          </a:p>
        </p:txBody>
      </p:sp>
    </p:spTree>
    <p:extLst>
      <p:ext uri="{BB962C8B-B14F-4D97-AF65-F5344CB8AC3E}">
        <p14:creationId xmlns:p14="http://schemas.microsoft.com/office/powerpoint/2010/main" val="7846351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Q5: Comments suggested a wider diversity of opinion on </a:t>
            </a:r>
            <a:r>
              <a:rPr lang="en-AU" dirty="0" smtClean="0"/>
              <a:t>the common </a:t>
            </a:r>
            <a:r>
              <a:rPr lang="en-AU" dirty="0"/>
              <a:t>preamble than the survey results</a:t>
            </a:r>
            <a:endParaRPr lang="en-AU" dirty="0"/>
          </a:p>
        </p:txBody>
      </p:sp>
      <p:sp>
        <p:nvSpPr>
          <p:cNvPr id="3" name="Content Placeholder 2"/>
          <p:cNvSpPr>
            <a:spLocks noGrp="1"/>
          </p:cNvSpPr>
          <p:nvPr>
            <p:ph sz="half" idx="1"/>
          </p:nvPr>
        </p:nvSpPr>
        <p:spPr/>
        <p:txBody>
          <a:bodyPr/>
          <a:lstStyle/>
          <a:p>
            <a:r>
              <a:rPr lang="en-AU" sz="1200" dirty="0" smtClean="0"/>
              <a:t>Q5: </a:t>
            </a:r>
            <a:r>
              <a:rPr lang="en-AU" sz="1400" dirty="0" smtClean="0"/>
              <a:t>page </a:t>
            </a:r>
            <a:r>
              <a:rPr lang="en-AU" sz="1400" dirty="0"/>
              <a:t>2</a:t>
            </a:r>
            <a:r>
              <a:rPr lang="en-AU" sz="1400" dirty="0" smtClean="0"/>
              <a:t> of </a:t>
            </a:r>
            <a:r>
              <a:rPr lang="en-AU" sz="1400" dirty="0"/>
              <a:t>6</a:t>
            </a:r>
            <a:r>
              <a:rPr lang="en-AU" sz="1400" dirty="0" smtClean="0"/>
              <a:t> pages</a:t>
            </a:r>
          </a:p>
          <a:p>
            <a:pPr lvl="1" fontAlgn="t"/>
            <a:r>
              <a:rPr lang="en-AU" sz="1400" dirty="0"/>
              <a:t>What "common preamble"? </a:t>
            </a:r>
            <a:r>
              <a:rPr lang="en-AU" sz="1400" dirty="0" err="1"/>
              <a:t>TGax</a:t>
            </a:r>
            <a:r>
              <a:rPr lang="en-AU" sz="1400" dirty="0"/>
              <a:t> never genuinely (or never at all) talked about common preamble in </a:t>
            </a:r>
            <a:r>
              <a:rPr lang="en-AU" sz="1400" dirty="0" smtClean="0"/>
              <a:t>6 GHz</a:t>
            </a:r>
            <a:r>
              <a:rPr lang="en-AU" sz="1400" dirty="0"/>
              <a:t>, instead voted for reusing </a:t>
            </a:r>
            <a:r>
              <a:rPr lang="en-AU" sz="1400" dirty="0" smtClean="0"/>
              <a:t>802.11a </a:t>
            </a:r>
            <a:r>
              <a:rPr lang="en-AU" sz="1400" dirty="0"/>
              <a:t>preamble. And WFA will soon have approved MRD for </a:t>
            </a:r>
            <a:r>
              <a:rPr lang="en-AU" sz="1400" dirty="0" smtClean="0"/>
              <a:t>11ax/</a:t>
            </a:r>
            <a:br>
              <a:rPr lang="en-AU" sz="1400" dirty="0" smtClean="0"/>
            </a:br>
            <a:r>
              <a:rPr lang="en-AU" sz="1400" dirty="0" smtClean="0"/>
              <a:t>6 GHz </a:t>
            </a:r>
            <a:r>
              <a:rPr lang="en-AU" sz="1400" dirty="0"/>
              <a:t>devices according to spec. Basically, "common preamble" topic is dead given </a:t>
            </a:r>
            <a:r>
              <a:rPr lang="en-AU" sz="1400" dirty="0" err="1"/>
              <a:t>TGax</a:t>
            </a:r>
            <a:r>
              <a:rPr lang="en-AU" sz="1400" dirty="0"/>
              <a:t> spec and WFA plan. It's long overdue for </a:t>
            </a:r>
            <a:r>
              <a:rPr lang="en-AU" sz="1400" dirty="0" err="1"/>
              <a:t>Coex</a:t>
            </a:r>
            <a:r>
              <a:rPr lang="en-AU" sz="1400" dirty="0"/>
              <a:t> SC and </a:t>
            </a:r>
            <a:r>
              <a:rPr lang="en-AU" sz="1400" dirty="0" err="1"/>
              <a:t>coex</a:t>
            </a:r>
            <a:r>
              <a:rPr lang="en-AU" sz="1400" dirty="0"/>
              <a:t> advocates within 802.11 WG to align their wording with what </a:t>
            </a:r>
            <a:r>
              <a:rPr lang="en-AU" sz="1400" dirty="0" err="1"/>
              <a:t>TGax</a:t>
            </a:r>
            <a:r>
              <a:rPr lang="en-AU" sz="1400" dirty="0"/>
              <a:t>, </a:t>
            </a:r>
            <a:r>
              <a:rPr lang="en-AU" sz="1400" dirty="0" smtClean="0"/>
              <a:t>802.11 WG</a:t>
            </a:r>
            <a:r>
              <a:rPr lang="en-AU" sz="1400" dirty="0"/>
              <a:t>, and WFA position ... Then the topic would be that 802.11/WFA take genuine steps and make changes in </a:t>
            </a:r>
            <a:r>
              <a:rPr lang="en-AU" sz="1400" dirty="0" smtClean="0"/>
              <a:t>11ax/6 GHz </a:t>
            </a:r>
            <a:r>
              <a:rPr lang="en-AU" sz="1400" dirty="0"/>
              <a:t>spec (such as processing of STF/LTF, PD/ED thresholds </a:t>
            </a:r>
            <a:r>
              <a:rPr lang="en-AU" sz="1400" dirty="0" err="1"/>
              <a:t>etc</a:t>
            </a:r>
            <a:r>
              <a:rPr lang="en-AU" sz="1400" dirty="0"/>
              <a:t>) so that LAA/NRU </a:t>
            </a:r>
            <a:r>
              <a:rPr lang="en-AU" sz="1400" dirty="0" smtClean="0"/>
              <a:t>6 GHz </a:t>
            </a:r>
            <a:r>
              <a:rPr lang="en-AU" sz="1400" dirty="0"/>
              <a:t>devices have some incentive to perform limited/full preamble </a:t>
            </a:r>
            <a:r>
              <a:rPr lang="en-AU" sz="1400" dirty="0" smtClean="0"/>
              <a:t>processing</a:t>
            </a:r>
            <a:endParaRPr lang="en-AU" sz="1400" dirty="0"/>
          </a:p>
        </p:txBody>
      </p:sp>
      <p:sp>
        <p:nvSpPr>
          <p:cNvPr id="4" name="Content Placeholder 3"/>
          <p:cNvSpPr>
            <a:spLocks noGrp="1"/>
          </p:cNvSpPr>
          <p:nvPr>
            <p:ph sz="half" idx="2"/>
          </p:nvPr>
        </p:nvSpPr>
        <p:spPr/>
        <p:txBody>
          <a:bodyPr/>
          <a:lstStyle/>
          <a:p>
            <a:pPr lvl="1" fontAlgn="t"/>
            <a:endParaRPr lang="en-AU" sz="1400" dirty="0" smtClean="0"/>
          </a:p>
          <a:p>
            <a:pPr lvl="1" fontAlgn="t"/>
            <a:r>
              <a:rPr lang="en-AU" sz="1400" dirty="0" smtClean="0"/>
              <a:t>From </a:t>
            </a:r>
            <a:r>
              <a:rPr lang="en-AU" sz="1400" dirty="0"/>
              <a:t>the discussions: Using a common preamble seems advisable, but given the difference in structure between IEEE and 3GPP protocols using the proposed IEEE preamble including a variable field doesn't seem like it will happen. 3GPP isn't going to adjust to accept the data field and act on it. Just power doesn't seem to work - either the level is to high and you miss users, or is so low you get false positives and can't claim an empty channel. Seems like the present -72 </a:t>
            </a:r>
            <a:r>
              <a:rPr lang="en-AU" sz="1400" dirty="0" smtClean="0"/>
              <a:t>dBm is </a:t>
            </a:r>
            <a:r>
              <a:rPr lang="en-AU" sz="1400" dirty="0"/>
              <a:t>the best compromise if just doing power, and it isn't very good. The approach proposed by AT&amp;T seems like a very sensible place to start - use the part of the preamble that is not dependant on data structure. Failing that you are </a:t>
            </a:r>
            <a:r>
              <a:rPr lang="en-AU" sz="1400" dirty="0" err="1"/>
              <a:t>favoring</a:t>
            </a:r>
            <a:r>
              <a:rPr lang="en-AU" sz="1400" dirty="0"/>
              <a:t> one system over </a:t>
            </a:r>
            <a:r>
              <a:rPr lang="en-AU" sz="1400" dirty="0" smtClean="0"/>
              <a:t>another</a:t>
            </a:r>
            <a:r>
              <a:rPr lang="en-AU" sz="1400" dirty="0"/>
              <a:t>, given how different the approaches </a:t>
            </a:r>
            <a:r>
              <a:rPr lang="en-AU" sz="1400" dirty="0" smtClean="0"/>
              <a:t>are</a:t>
            </a:r>
            <a:endParaRPr lang="en-AU" sz="1400" dirty="0"/>
          </a:p>
          <a:p>
            <a:pPr lvl="1" fontAlgn="t"/>
            <a:endParaRPr lang="en-AU" sz="1400"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42</a:t>
            </a:fld>
            <a:endParaRPr lang="en-US"/>
          </a:p>
        </p:txBody>
      </p:sp>
    </p:spTree>
    <p:extLst>
      <p:ext uri="{BB962C8B-B14F-4D97-AF65-F5344CB8AC3E}">
        <p14:creationId xmlns:p14="http://schemas.microsoft.com/office/powerpoint/2010/main" val="17724475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Q5: Comments suggested a wider diversity of opinion on </a:t>
            </a:r>
            <a:r>
              <a:rPr lang="en-AU" dirty="0" smtClean="0"/>
              <a:t>the common </a:t>
            </a:r>
            <a:r>
              <a:rPr lang="en-AU" dirty="0"/>
              <a:t>preamble than the survey results</a:t>
            </a:r>
            <a:endParaRPr lang="en-AU" dirty="0"/>
          </a:p>
        </p:txBody>
      </p:sp>
      <p:sp>
        <p:nvSpPr>
          <p:cNvPr id="3" name="Content Placeholder 2"/>
          <p:cNvSpPr>
            <a:spLocks noGrp="1"/>
          </p:cNvSpPr>
          <p:nvPr>
            <p:ph sz="half" idx="1"/>
          </p:nvPr>
        </p:nvSpPr>
        <p:spPr/>
        <p:txBody>
          <a:bodyPr/>
          <a:lstStyle/>
          <a:p>
            <a:r>
              <a:rPr lang="en-AU" sz="1200" dirty="0" smtClean="0"/>
              <a:t>Q5: </a:t>
            </a:r>
            <a:r>
              <a:rPr lang="en-AU" sz="1400" dirty="0" smtClean="0"/>
              <a:t>page 3 of 6 pages</a:t>
            </a:r>
          </a:p>
          <a:p>
            <a:pPr lvl="1" fontAlgn="t"/>
            <a:r>
              <a:rPr lang="en-AU" sz="1400" dirty="0"/>
              <a:t>Note that this survey has no official status and cannot be considered a representative indication of the views of the workshop participants. Further, as the workshop had no decision making authority, the responses to this survey also cannot be used to draw any conclusions or reach any decisions. Moreover, note that the ED threshold could be further </a:t>
            </a:r>
            <a:r>
              <a:rPr lang="en-AU" sz="1400" dirty="0" smtClean="0"/>
              <a:t>discussed</a:t>
            </a:r>
            <a:endParaRPr lang="en-AU" sz="1400" dirty="0"/>
          </a:p>
          <a:p>
            <a:pPr lvl="1" fontAlgn="t"/>
            <a:r>
              <a:rPr lang="en-AU" sz="1400" dirty="0"/>
              <a:t>It should be found a common solution! Or the spectrum should be divided into an LBT-oriented and a synchronized area, which can be used by the respective other technology as soon as these access mechanisms are adhered </a:t>
            </a:r>
            <a:r>
              <a:rPr lang="en-AU" sz="1400" dirty="0" smtClean="0"/>
              <a:t>to</a:t>
            </a:r>
            <a:endParaRPr lang="en-AU" sz="1400" dirty="0"/>
          </a:p>
          <a:p>
            <a:pPr lvl="1" fontAlgn="t"/>
            <a:r>
              <a:rPr lang="en-AU" sz="1400" dirty="0"/>
              <a:t>IEEE 802.11 based preamble should be adopted as common </a:t>
            </a:r>
            <a:r>
              <a:rPr lang="en-AU" sz="1400" dirty="0" smtClean="0"/>
              <a:t>preamble</a:t>
            </a:r>
            <a:endParaRPr lang="en-AU" sz="1400" dirty="0"/>
          </a:p>
        </p:txBody>
      </p:sp>
      <p:sp>
        <p:nvSpPr>
          <p:cNvPr id="4" name="Content Placeholder 3"/>
          <p:cNvSpPr>
            <a:spLocks noGrp="1"/>
          </p:cNvSpPr>
          <p:nvPr>
            <p:ph sz="half" idx="2"/>
          </p:nvPr>
        </p:nvSpPr>
        <p:spPr/>
        <p:txBody>
          <a:bodyPr/>
          <a:lstStyle/>
          <a:p>
            <a:pPr lvl="1" fontAlgn="t"/>
            <a:endParaRPr lang="en-AU" sz="1400" dirty="0" smtClean="0"/>
          </a:p>
          <a:p>
            <a:pPr lvl="1" fontAlgn="t"/>
            <a:r>
              <a:rPr lang="en-AU" sz="1400" dirty="0" smtClean="0"/>
              <a:t>Common </a:t>
            </a:r>
            <a:r>
              <a:rPr lang="en-AU" sz="1400" dirty="0"/>
              <a:t>preamble is just one way to facilitate fair co-existence, and more options (e.g. energy detection only) should also be further studied. Unfortunately, so far there is </a:t>
            </a:r>
            <a:r>
              <a:rPr lang="en-AU" sz="1400" dirty="0" smtClean="0"/>
              <a:t>not </a:t>
            </a:r>
            <a:r>
              <a:rPr lang="en-AU" sz="1400" dirty="0"/>
              <a:t>much investigation </a:t>
            </a:r>
            <a:r>
              <a:rPr lang="en-AU" sz="1400" dirty="0" smtClean="0"/>
              <a:t>of </a:t>
            </a:r>
            <a:r>
              <a:rPr lang="en-AU" sz="1400" dirty="0"/>
              <a:t>other </a:t>
            </a:r>
            <a:r>
              <a:rPr lang="en-AU" sz="1400" dirty="0" smtClean="0"/>
              <a:t>options</a:t>
            </a:r>
            <a:endParaRPr lang="en-AU" sz="1400" dirty="0"/>
          </a:p>
          <a:p>
            <a:pPr lvl="1" fontAlgn="t"/>
            <a:r>
              <a:rPr lang="en-AU" sz="1400" dirty="0"/>
              <a:t>Need more insight for such an </a:t>
            </a:r>
            <a:r>
              <a:rPr lang="en-AU" sz="1400" dirty="0" smtClean="0"/>
              <a:t>assessment</a:t>
            </a:r>
            <a:endParaRPr lang="en-AU" sz="1400"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43</a:t>
            </a:fld>
            <a:endParaRPr lang="en-US"/>
          </a:p>
        </p:txBody>
      </p:sp>
    </p:spTree>
    <p:extLst>
      <p:ext uri="{BB962C8B-B14F-4D97-AF65-F5344CB8AC3E}">
        <p14:creationId xmlns:p14="http://schemas.microsoft.com/office/powerpoint/2010/main" val="21216133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Q5: Comments suggested a wider diversity of opinion on </a:t>
            </a:r>
            <a:r>
              <a:rPr lang="en-AU" dirty="0" smtClean="0"/>
              <a:t>the common </a:t>
            </a:r>
            <a:r>
              <a:rPr lang="en-AU" dirty="0"/>
              <a:t>preamble than the survey results</a:t>
            </a:r>
            <a:endParaRPr lang="en-AU" dirty="0"/>
          </a:p>
        </p:txBody>
      </p:sp>
      <p:sp>
        <p:nvSpPr>
          <p:cNvPr id="3" name="Content Placeholder 2"/>
          <p:cNvSpPr>
            <a:spLocks noGrp="1"/>
          </p:cNvSpPr>
          <p:nvPr>
            <p:ph sz="half" idx="1"/>
          </p:nvPr>
        </p:nvSpPr>
        <p:spPr/>
        <p:txBody>
          <a:bodyPr/>
          <a:lstStyle/>
          <a:p>
            <a:r>
              <a:rPr lang="en-AU" sz="1200" dirty="0" smtClean="0"/>
              <a:t>Q5: </a:t>
            </a:r>
            <a:r>
              <a:rPr lang="en-AU" sz="1400" dirty="0" smtClean="0"/>
              <a:t>page 4 of </a:t>
            </a:r>
            <a:r>
              <a:rPr lang="en-AU" sz="1400" dirty="0"/>
              <a:t>6</a:t>
            </a:r>
            <a:r>
              <a:rPr lang="en-AU" sz="1400" dirty="0" smtClean="0"/>
              <a:t> pages</a:t>
            </a:r>
          </a:p>
          <a:p>
            <a:pPr lvl="1" fontAlgn="t"/>
            <a:r>
              <a:rPr lang="en-AU" sz="1400" dirty="0"/>
              <a:t>Just to be clear when we say common preamble IT DOES NOT MEAN THE CURRENT IEEE preamble. The term common also implies that is jointly developed together. IEEE tends to believe that a common preamble usage implies 3GPP uses IEEE's preamble. That is not the right starting point and for the sake of compromise both 3GPP and IEEE should meet in the middle. So a NEW common preamble is designed that is used by both IEEE and 3GPP on top of any technology specific preamble or discovery signal they use </a:t>
            </a:r>
          </a:p>
          <a:p>
            <a:pPr lvl="1" fontAlgn="t"/>
            <a:endParaRPr lang="en-AU" sz="1400" dirty="0" smtClean="0"/>
          </a:p>
        </p:txBody>
      </p:sp>
      <p:sp>
        <p:nvSpPr>
          <p:cNvPr id="4" name="Content Placeholder 3"/>
          <p:cNvSpPr>
            <a:spLocks noGrp="1"/>
          </p:cNvSpPr>
          <p:nvPr>
            <p:ph sz="half" idx="2"/>
          </p:nvPr>
        </p:nvSpPr>
        <p:spPr/>
        <p:txBody>
          <a:bodyPr/>
          <a:lstStyle/>
          <a:p>
            <a:pPr lvl="1" fontAlgn="t"/>
            <a:endParaRPr lang="en-AU" sz="1400" dirty="0" smtClean="0"/>
          </a:p>
          <a:p>
            <a:pPr lvl="1" fontAlgn="t"/>
            <a:r>
              <a:rPr lang="en-AU" sz="1400" dirty="0" smtClean="0"/>
              <a:t>I </a:t>
            </a:r>
            <a:r>
              <a:rPr lang="en-AU" sz="1400" dirty="0"/>
              <a:t>don't think that the common preamble is the only thing that shall be studied. Many presented results are contradictive, are obtained in corner or undefined scenarios, or with oversimplified model of operation. I would propose to start the work with defining common scenarios, clarification of the mode of operation, all parameters and studying the problems with testbed and simulation. </a:t>
            </a:r>
          </a:p>
          <a:p>
            <a:pPr lvl="1" fontAlgn="t"/>
            <a:endParaRPr lang="en-AU" sz="1400" dirty="0"/>
          </a:p>
          <a:p>
            <a:pPr lvl="1" fontAlgn="t"/>
            <a:endParaRPr lang="en-AU" sz="1400" dirty="0"/>
          </a:p>
          <a:p>
            <a:pPr lvl="1" fontAlgn="t"/>
            <a:endParaRPr lang="en-AU" sz="1400"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44</a:t>
            </a:fld>
            <a:endParaRPr lang="en-US"/>
          </a:p>
        </p:txBody>
      </p:sp>
    </p:spTree>
    <p:extLst>
      <p:ext uri="{BB962C8B-B14F-4D97-AF65-F5344CB8AC3E}">
        <p14:creationId xmlns:p14="http://schemas.microsoft.com/office/powerpoint/2010/main" val="1304337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Q5: Comments suggested a wider diversity of opinion on </a:t>
            </a:r>
            <a:r>
              <a:rPr lang="en-AU" dirty="0" smtClean="0"/>
              <a:t>the common </a:t>
            </a:r>
            <a:r>
              <a:rPr lang="en-AU" dirty="0"/>
              <a:t>preamble than the survey results</a:t>
            </a:r>
            <a:endParaRPr lang="en-AU" dirty="0"/>
          </a:p>
        </p:txBody>
      </p:sp>
      <p:sp>
        <p:nvSpPr>
          <p:cNvPr id="3" name="Content Placeholder 2"/>
          <p:cNvSpPr>
            <a:spLocks noGrp="1"/>
          </p:cNvSpPr>
          <p:nvPr>
            <p:ph sz="half" idx="1"/>
          </p:nvPr>
        </p:nvSpPr>
        <p:spPr/>
        <p:txBody>
          <a:bodyPr/>
          <a:lstStyle/>
          <a:p>
            <a:r>
              <a:rPr lang="en-AU" sz="1200" dirty="0" smtClean="0"/>
              <a:t>Q5: </a:t>
            </a:r>
            <a:r>
              <a:rPr lang="en-AU" sz="1400" dirty="0" smtClean="0"/>
              <a:t>page 5 of </a:t>
            </a:r>
            <a:r>
              <a:rPr lang="en-AU" sz="1400" dirty="0"/>
              <a:t>6</a:t>
            </a:r>
            <a:r>
              <a:rPr lang="en-AU" sz="1400" dirty="0" smtClean="0"/>
              <a:t> pages</a:t>
            </a:r>
          </a:p>
          <a:p>
            <a:pPr lvl="1" fontAlgn="t"/>
            <a:r>
              <a:rPr lang="en-AU" sz="1400" dirty="0"/>
              <a:t>Straight forward signal processing methods can be used to reliably detect the presence of Wi-Fi and 5G using the known synchronization signals (e.g. preambles) or signal structure (e.g. cyclic prefix) of each system. While a common preamble is an easy solution, it can also be constraining and lead to increased overhead. Each standard should simply specify a detection threshold (preferable - 82 dBm) at which it should back off to the other and leave the implementation to the device manufacturers. This is an approach that can be used for coexisting with other users of the spectrum as well. </a:t>
            </a:r>
          </a:p>
        </p:txBody>
      </p:sp>
      <p:sp>
        <p:nvSpPr>
          <p:cNvPr id="4" name="Content Placeholder 3"/>
          <p:cNvSpPr>
            <a:spLocks noGrp="1"/>
          </p:cNvSpPr>
          <p:nvPr>
            <p:ph sz="half" idx="2"/>
          </p:nvPr>
        </p:nvSpPr>
        <p:spPr/>
        <p:txBody>
          <a:bodyPr/>
          <a:lstStyle/>
          <a:p>
            <a:pPr lvl="1" fontAlgn="t"/>
            <a:endParaRPr lang="en-AU" sz="1400" dirty="0" smtClean="0"/>
          </a:p>
          <a:p>
            <a:pPr lvl="1" fontAlgn="t"/>
            <a:r>
              <a:rPr lang="en-AU" sz="1400" dirty="0" smtClean="0"/>
              <a:t>Successful </a:t>
            </a:r>
            <a:r>
              <a:rPr lang="en-AU" sz="1400" dirty="0"/>
              <a:t>coexistence relies on being able to detect other users of the medium, otherwise you end up transmitting over them. Therefore the detection method should be as sensitive as possible, which means using some form of correlation to give coding gain. Use of 802.11a preamble allows use of 802.11ax unchanged in 6GHz. The enhanced sensitivity should not be optional as without it you will disrupt other users to a greater extent. If you want a technology neutral solution, that has to be based on ED, which is inherently not as sensitive and will therefore give worse coexistence. </a:t>
            </a:r>
          </a:p>
          <a:p>
            <a:pPr lvl="1" fontAlgn="t"/>
            <a:endParaRPr lang="en-AU" sz="1400" dirty="0"/>
          </a:p>
          <a:p>
            <a:pPr lvl="1" fontAlgn="t"/>
            <a:endParaRPr lang="en-AU" sz="1400"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45</a:t>
            </a:fld>
            <a:endParaRPr lang="en-US"/>
          </a:p>
        </p:txBody>
      </p:sp>
    </p:spTree>
    <p:extLst>
      <p:ext uri="{BB962C8B-B14F-4D97-AF65-F5344CB8AC3E}">
        <p14:creationId xmlns:p14="http://schemas.microsoft.com/office/powerpoint/2010/main" val="27214264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a:t>Q5: Comments suggested a wider diversity of opinion on </a:t>
            </a:r>
            <a:r>
              <a:rPr lang="en-AU" dirty="0" smtClean="0"/>
              <a:t>the common </a:t>
            </a:r>
            <a:r>
              <a:rPr lang="en-AU" dirty="0"/>
              <a:t>preamble than the survey results</a:t>
            </a:r>
            <a:endParaRPr lang="en-AU" dirty="0"/>
          </a:p>
        </p:txBody>
      </p:sp>
      <p:sp>
        <p:nvSpPr>
          <p:cNvPr id="3" name="Content Placeholder 2"/>
          <p:cNvSpPr>
            <a:spLocks noGrp="1"/>
          </p:cNvSpPr>
          <p:nvPr>
            <p:ph sz="half" idx="1"/>
          </p:nvPr>
        </p:nvSpPr>
        <p:spPr/>
        <p:txBody>
          <a:bodyPr/>
          <a:lstStyle/>
          <a:p>
            <a:r>
              <a:rPr lang="en-AU" sz="1200" dirty="0" smtClean="0"/>
              <a:t>Q5: </a:t>
            </a:r>
            <a:r>
              <a:rPr lang="en-AU" sz="1400" dirty="0" smtClean="0"/>
              <a:t>page 6 of </a:t>
            </a:r>
            <a:r>
              <a:rPr lang="en-AU" sz="1400" dirty="0"/>
              <a:t>6</a:t>
            </a:r>
            <a:r>
              <a:rPr lang="en-AU" sz="1400" dirty="0" smtClean="0"/>
              <a:t> pages</a:t>
            </a:r>
          </a:p>
          <a:p>
            <a:pPr lvl="1" fontAlgn="t"/>
            <a:r>
              <a:rPr lang="en-AU" sz="1400" dirty="0"/>
              <a:t>Preamble-detect but not decode was presented by AT&amp;T, with PD setting an ED threshold until energy below that threshold is detected, and the channel is assumed to be clear. I don't prefer that BRAN standardize AT&amp;T proposal as it presumes 20 MHz channel operation for PD. </a:t>
            </a:r>
            <a:endParaRPr lang="en-AU" sz="1400" dirty="0" smtClean="0"/>
          </a:p>
          <a:p>
            <a:pPr lvl="1" fontAlgn="t"/>
            <a:r>
              <a:rPr lang="en-AU" sz="1400" dirty="0"/>
              <a:t>Mandatory on both sides (IEEE &amp; 3GPP). A simple </a:t>
            </a:r>
            <a:r>
              <a:rPr lang="en-AU" sz="1400" dirty="0" smtClean="0"/>
              <a:t>approach </a:t>
            </a:r>
            <a:r>
              <a:rPr lang="en-AU" sz="1400" dirty="0"/>
              <a:t>like being proposed by AT&amp;T might be a starting </a:t>
            </a:r>
            <a:r>
              <a:rPr lang="en-AU" sz="1400" dirty="0" smtClean="0"/>
              <a:t>point</a:t>
            </a:r>
            <a:r>
              <a:rPr lang="en-AU" sz="1400" dirty="0"/>
              <a:t>. This entire </a:t>
            </a:r>
            <a:r>
              <a:rPr lang="en-AU" sz="1400" dirty="0" smtClean="0"/>
              <a:t>topic </a:t>
            </a:r>
            <a:r>
              <a:rPr lang="en-AU" sz="1400" dirty="0"/>
              <a:t>n</a:t>
            </a:r>
            <a:r>
              <a:rPr lang="en-AU" sz="1400" dirty="0" smtClean="0"/>
              <a:t>eeds </a:t>
            </a:r>
            <a:r>
              <a:rPr lang="en-AU" sz="1400" dirty="0"/>
              <a:t>further </a:t>
            </a:r>
            <a:r>
              <a:rPr lang="en-AU" sz="1400" dirty="0" smtClean="0"/>
              <a:t>evaluation</a:t>
            </a:r>
            <a:r>
              <a:rPr lang="en-AU" sz="1400" dirty="0"/>
              <a:t>, but requires flexibility from both </a:t>
            </a:r>
            <a:r>
              <a:rPr lang="en-AU" sz="1400" dirty="0" smtClean="0"/>
              <a:t>organisations </a:t>
            </a:r>
            <a:endParaRPr lang="en-AU" sz="1400" dirty="0"/>
          </a:p>
          <a:p>
            <a:pPr lvl="1" fontAlgn="t"/>
            <a:endParaRPr lang="en-AU" sz="1400" dirty="0"/>
          </a:p>
        </p:txBody>
      </p:sp>
      <p:sp>
        <p:nvSpPr>
          <p:cNvPr id="4" name="Content Placeholder 3"/>
          <p:cNvSpPr>
            <a:spLocks noGrp="1"/>
          </p:cNvSpPr>
          <p:nvPr>
            <p:ph sz="half" idx="2"/>
          </p:nvPr>
        </p:nvSpPr>
        <p:spPr/>
        <p:txBody>
          <a:bodyPr/>
          <a:lstStyle/>
          <a:p>
            <a:pPr marL="1588" lvl="1" indent="0" fontAlgn="t">
              <a:buNone/>
            </a:pPr>
            <a:endParaRPr lang="en-AU" sz="1400" dirty="0"/>
          </a:p>
          <a:p>
            <a:pPr lvl="1" fontAlgn="t"/>
            <a:endParaRPr lang="en-AU" sz="1400"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46</a:t>
            </a:fld>
            <a:endParaRPr lang="en-US"/>
          </a:p>
        </p:txBody>
      </p:sp>
    </p:spTree>
    <p:extLst>
      <p:ext uri="{BB962C8B-B14F-4D97-AF65-F5344CB8AC3E}">
        <p14:creationId xmlns:p14="http://schemas.microsoft.com/office/powerpoint/2010/main" val="12582623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Q6</a:t>
            </a:r>
            <a:r>
              <a:rPr lang="en-AU" dirty="0"/>
              <a:t>: A majority of respondents are in favour of use of 802.11a preamble but there is not consensus</a:t>
            </a:r>
            <a:endParaRPr lang="en-AU" dirty="0"/>
          </a:p>
        </p:txBody>
      </p:sp>
      <p:sp>
        <p:nvSpPr>
          <p:cNvPr id="3" name="Content Placeholder 2"/>
          <p:cNvSpPr>
            <a:spLocks noGrp="1"/>
          </p:cNvSpPr>
          <p:nvPr>
            <p:ph sz="half" idx="1"/>
          </p:nvPr>
        </p:nvSpPr>
        <p:spPr/>
        <p:txBody>
          <a:bodyPr/>
          <a:lstStyle/>
          <a:p>
            <a:r>
              <a:rPr lang="en-AU" sz="1200" dirty="0" smtClean="0"/>
              <a:t>Q6: </a:t>
            </a:r>
            <a:r>
              <a:rPr lang="en-AU" sz="1400" dirty="0" smtClean="0"/>
              <a:t>page 1 of </a:t>
            </a:r>
            <a:r>
              <a:rPr lang="en-AU" sz="1400" dirty="0"/>
              <a:t>4</a:t>
            </a:r>
            <a:r>
              <a:rPr lang="en-AU" sz="1400" dirty="0" smtClean="0"/>
              <a:t> pages</a:t>
            </a:r>
          </a:p>
          <a:p>
            <a:pPr lvl="1" fontAlgn="t"/>
            <a:r>
              <a:rPr lang="en-AU" sz="1400" dirty="0"/>
              <a:t>No common preamble should be defined. </a:t>
            </a:r>
          </a:p>
          <a:p>
            <a:pPr lvl="1" fontAlgn="t"/>
            <a:r>
              <a:rPr lang="en-AU" sz="1400" dirty="0"/>
              <a:t>Prefer the </a:t>
            </a:r>
            <a:r>
              <a:rPr lang="en-AU" sz="1400" dirty="0" smtClean="0"/>
              <a:t>802.11 </a:t>
            </a:r>
            <a:r>
              <a:rPr lang="en-AU" sz="1400" dirty="0"/>
              <a:t>preamble but would be willing to compromise if 3GPP would agree to using something </a:t>
            </a:r>
            <a:endParaRPr lang="en-AU" sz="1400" dirty="0" smtClean="0"/>
          </a:p>
          <a:p>
            <a:pPr lvl="1" fontAlgn="t"/>
            <a:endParaRPr lang="en-AU" sz="1400" dirty="0"/>
          </a:p>
          <a:p>
            <a:pPr lvl="1" fontAlgn="t"/>
            <a:endParaRPr lang="en-AU" sz="1400" dirty="0" smtClean="0"/>
          </a:p>
        </p:txBody>
      </p:sp>
      <p:sp>
        <p:nvSpPr>
          <p:cNvPr id="4" name="Content Placeholder 3"/>
          <p:cNvSpPr>
            <a:spLocks noGrp="1"/>
          </p:cNvSpPr>
          <p:nvPr>
            <p:ph sz="half" idx="2"/>
          </p:nvPr>
        </p:nvSpPr>
        <p:spPr/>
        <p:txBody>
          <a:bodyPr/>
          <a:lstStyle/>
          <a:p>
            <a:pPr lvl="1" fontAlgn="t"/>
            <a:endParaRPr lang="en-AU" sz="1400" dirty="0" smtClean="0"/>
          </a:p>
          <a:p>
            <a:pPr lvl="1" fontAlgn="t"/>
            <a:r>
              <a:rPr lang="en-AU" sz="1400" dirty="0" smtClean="0"/>
              <a:t>From </a:t>
            </a:r>
            <a:r>
              <a:rPr lang="en-AU" sz="1400" dirty="0"/>
              <a:t>the discussions: Using a common preamble seems advisable, but given the difference in structure between IEEE and 3GPP protocols using the proposed IEEE preamble including a variable field doesn't seem like it will happen. 3GPP isn't going to adjust to accept the data field and act on it. Just power doesn't seem to work - either the level is to high and you miss users, or is so low you get false positives and can't claim an empty channel. Seems like the present -72 is the best compromise if just doing power, and it isn't very good. The approach proposed by AT&amp;T seems like a very sensible place to start - use the part of the preamble that is not dependant on data structure. Failing that you are </a:t>
            </a:r>
            <a:r>
              <a:rPr lang="en-AU" sz="1400" dirty="0" err="1"/>
              <a:t>favoring</a:t>
            </a:r>
            <a:r>
              <a:rPr lang="en-AU" sz="1400" dirty="0"/>
              <a:t> one system over anther, given how different the approaches are. </a:t>
            </a:r>
          </a:p>
          <a:p>
            <a:pPr marL="1588" lvl="1" indent="0" fontAlgn="t">
              <a:buNone/>
            </a:pPr>
            <a:endParaRPr lang="en-AU" sz="1400" dirty="0"/>
          </a:p>
          <a:p>
            <a:pPr lvl="1" fontAlgn="t"/>
            <a:endParaRPr lang="en-AU" sz="1400"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47</a:t>
            </a:fld>
            <a:endParaRPr lang="en-US"/>
          </a:p>
        </p:txBody>
      </p:sp>
    </p:spTree>
    <p:extLst>
      <p:ext uri="{BB962C8B-B14F-4D97-AF65-F5344CB8AC3E}">
        <p14:creationId xmlns:p14="http://schemas.microsoft.com/office/powerpoint/2010/main" val="5488667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Q6</a:t>
            </a:r>
            <a:r>
              <a:rPr lang="en-AU" dirty="0"/>
              <a:t>: A majority of respondents are in favour of use of 802.11a preamble but there is not consensus</a:t>
            </a:r>
            <a:endParaRPr lang="en-AU" dirty="0"/>
          </a:p>
        </p:txBody>
      </p:sp>
      <p:sp>
        <p:nvSpPr>
          <p:cNvPr id="3" name="Content Placeholder 2"/>
          <p:cNvSpPr>
            <a:spLocks noGrp="1"/>
          </p:cNvSpPr>
          <p:nvPr>
            <p:ph sz="half" idx="1"/>
          </p:nvPr>
        </p:nvSpPr>
        <p:spPr/>
        <p:txBody>
          <a:bodyPr/>
          <a:lstStyle/>
          <a:p>
            <a:r>
              <a:rPr lang="en-AU" sz="1200" dirty="0" smtClean="0"/>
              <a:t>Q6: </a:t>
            </a:r>
            <a:r>
              <a:rPr lang="en-AU" sz="1400" dirty="0" smtClean="0"/>
              <a:t>page </a:t>
            </a:r>
            <a:r>
              <a:rPr lang="en-AU" sz="1400" dirty="0"/>
              <a:t>2</a:t>
            </a:r>
            <a:r>
              <a:rPr lang="en-AU" sz="1400" dirty="0" smtClean="0"/>
              <a:t> of 4 pages</a:t>
            </a:r>
          </a:p>
          <a:p>
            <a:pPr lvl="1" fontAlgn="t"/>
            <a:r>
              <a:rPr lang="en-AU" sz="1400" dirty="0"/>
              <a:t>Need more data on this solution (AT&amp;T </a:t>
            </a:r>
            <a:r>
              <a:rPr lang="en-AU" sz="1400" dirty="0" smtClean="0"/>
              <a:t>proposal)</a:t>
            </a:r>
          </a:p>
          <a:p>
            <a:pPr lvl="1" fontAlgn="t"/>
            <a:r>
              <a:rPr lang="en-AU" sz="1400" dirty="0"/>
              <a:t>No common preamble should be defined. Note that this survey has no official status and cannot be considered a representative indication of the views of the workshop participants. Further, as the workshop had no decision making authority, the responses to this survey also cannot be used to draw any conclusions or reach any decisions. </a:t>
            </a:r>
          </a:p>
          <a:p>
            <a:pPr lvl="1" fontAlgn="t"/>
            <a:r>
              <a:rPr lang="en-AU" sz="1400" dirty="0"/>
              <a:t>This new </a:t>
            </a:r>
            <a:r>
              <a:rPr lang="en-AU" sz="1400" dirty="0" smtClean="0"/>
              <a:t>proposal (from AT&amp;T) </a:t>
            </a:r>
            <a:r>
              <a:rPr lang="en-AU" sz="1400" dirty="0"/>
              <a:t>may be promising but requires full technical evaluation for feasibility, complexity and performance. </a:t>
            </a:r>
          </a:p>
          <a:p>
            <a:pPr lvl="1" fontAlgn="t"/>
            <a:endParaRPr lang="en-AU" sz="1400" dirty="0"/>
          </a:p>
        </p:txBody>
      </p:sp>
      <p:sp>
        <p:nvSpPr>
          <p:cNvPr id="4" name="Content Placeholder 3"/>
          <p:cNvSpPr>
            <a:spLocks noGrp="1"/>
          </p:cNvSpPr>
          <p:nvPr>
            <p:ph sz="half" idx="2"/>
          </p:nvPr>
        </p:nvSpPr>
        <p:spPr/>
        <p:txBody>
          <a:bodyPr/>
          <a:lstStyle/>
          <a:p>
            <a:pPr lvl="1" fontAlgn="t"/>
            <a:endParaRPr lang="en-AU" sz="1400" dirty="0" smtClean="0"/>
          </a:p>
          <a:p>
            <a:pPr lvl="1" fontAlgn="t"/>
            <a:r>
              <a:rPr lang="en-AU" sz="1400" dirty="0" smtClean="0"/>
              <a:t>Option 2 (802.11a preamble) </a:t>
            </a:r>
            <a:r>
              <a:rPr lang="en-AU" sz="1400" dirty="0"/>
              <a:t>is a possibility but needs more study </a:t>
            </a:r>
          </a:p>
          <a:p>
            <a:pPr lvl="1" fontAlgn="t"/>
            <a:r>
              <a:rPr lang="en-AU" sz="1400" dirty="0"/>
              <a:t>If a preamble is defined, it should be easily detected by all the RATs on the band. </a:t>
            </a:r>
          </a:p>
          <a:p>
            <a:pPr lvl="1" fontAlgn="t"/>
            <a:r>
              <a:rPr lang="en-AU" sz="1400" dirty="0"/>
              <a:t>"Correlator - based physical carrier sensing" could be a viable option but I am not sufficiently familiar with the pros and cons of this concept. </a:t>
            </a:r>
          </a:p>
          <a:p>
            <a:pPr lvl="1" fontAlgn="t"/>
            <a:r>
              <a:rPr lang="en-AU" sz="1400" dirty="0"/>
              <a:t>Wi-Fi 6 should forgo the legacy preamble (since there are no legacy systems in 6 GHz anyway) and work with 3GPP to design a new preamble that is acceptable to both standards. </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48</a:t>
            </a:fld>
            <a:endParaRPr lang="en-US"/>
          </a:p>
        </p:txBody>
      </p:sp>
    </p:spTree>
    <p:extLst>
      <p:ext uri="{BB962C8B-B14F-4D97-AF65-F5344CB8AC3E}">
        <p14:creationId xmlns:p14="http://schemas.microsoft.com/office/powerpoint/2010/main" val="750722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Q6</a:t>
            </a:r>
            <a:r>
              <a:rPr lang="en-AU" dirty="0"/>
              <a:t>: A majority of respondents are in favour of use of 802.11a preamble but there is not consensus</a:t>
            </a:r>
            <a:endParaRPr lang="en-AU" dirty="0"/>
          </a:p>
        </p:txBody>
      </p:sp>
      <p:sp>
        <p:nvSpPr>
          <p:cNvPr id="3" name="Content Placeholder 2"/>
          <p:cNvSpPr>
            <a:spLocks noGrp="1"/>
          </p:cNvSpPr>
          <p:nvPr>
            <p:ph sz="half" idx="1"/>
          </p:nvPr>
        </p:nvSpPr>
        <p:spPr/>
        <p:txBody>
          <a:bodyPr/>
          <a:lstStyle/>
          <a:p>
            <a:r>
              <a:rPr lang="en-AU" sz="1200" dirty="0" smtClean="0"/>
              <a:t>Q6: </a:t>
            </a:r>
            <a:r>
              <a:rPr lang="en-AU" sz="1400" dirty="0" smtClean="0"/>
              <a:t>page </a:t>
            </a:r>
            <a:r>
              <a:rPr lang="en-AU" sz="1400" dirty="0"/>
              <a:t>3</a:t>
            </a:r>
            <a:r>
              <a:rPr lang="en-AU" sz="1400" dirty="0" smtClean="0"/>
              <a:t> of </a:t>
            </a:r>
            <a:r>
              <a:rPr lang="en-AU" sz="1400" dirty="0"/>
              <a:t>4</a:t>
            </a:r>
            <a:r>
              <a:rPr lang="en-AU" sz="1400" dirty="0" smtClean="0"/>
              <a:t> pages</a:t>
            </a:r>
          </a:p>
          <a:p>
            <a:pPr lvl="1" fontAlgn="t"/>
            <a:r>
              <a:rPr lang="en-AU" sz="1400" dirty="0"/>
              <a:t>A common preamble should be a common signal not an information carrying channel. If it is an information carrying channel, the only information it should carry is the TXOP/COT length. </a:t>
            </a:r>
          </a:p>
          <a:p>
            <a:pPr lvl="1" fontAlgn="t"/>
            <a:r>
              <a:rPr lang="en-AU" sz="1400" dirty="0" smtClean="0"/>
              <a:t>There </a:t>
            </a:r>
            <a:r>
              <a:rPr lang="en-AU" sz="1400" dirty="0"/>
              <a:t>are two essential feature for coexistence provided by correlating STF/LTF and decoding the length field from the preamble. The correlation allows the start of a packet to be detected with full sensitivity but gives no indication of duration. The length field allows the duration of the transmission to be determined. Without the length field, you would have to rely on ED for the remainder of the packet, which is less sensitive. There are no suitable fields in the remainder of the packet which could be used for correlation based detection. </a:t>
            </a:r>
          </a:p>
        </p:txBody>
      </p:sp>
      <p:sp>
        <p:nvSpPr>
          <p:cNvPr id="4" name="Content Placeholder 3"/>
          <p:cNvSpPr>
            <a:spLocks noGrp="1"/>
          </p:cNvSpPr>
          <p:nvPr>
            <p:ph sz="half" idx="2"/>
          </p:nvPr>
        </p:nvSpPr>
        <p:spPr/>
        <p:txBody>
          <a:bodyPr/>
          <a:lstStyle/>
          <a:p>
            <a:pPr lvl="1" fontAlgn="t"/>
            <a:endParaRPr lang="en-AU" sz="1400" dirty="0"/>
          </a:p>
          <a:p>
            <a:pPr lvl="1" fontAlgn="t"/>
            <a:r>
              <a:rPr lang="en-AU" sz="1400" dirty="0" smtClean="0"/>
              <a:t>A </a:t>
            </a:r>
            <a:r>
              <a:rPr lang="en-AU" sz="1400" dirty="0"/>
              <a:t>Wi-Fi radio is likely to be co-located with NR-U so re-use of existing preamble would be the most effective path. </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49</a:t>
            </a:fld>
            <a:endParaRPr lang="en-US"/>
          </a:p>
        </p:txBody>
      </p:sp>
    </p:spTree>
    <p:extLst>
      <p:ext uri="{BB962C8B-B14F-4D97-AF65-F5344CB8AC3E}">
        <p14:creationId xmlns:p14="http://schemas.microsoft.com/office/powerpoint/2010/main" val="1575335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Q2: Almost half of attendees responded to the issues survey</a:t>
            </a:r>
            <a:br>
              <a:rPr lang="en-AU" dirty="0" smtClean="0"/>
            </a:br>
            <a:endParaRPr lang="en-AU" dirty="0"/>
          </a:p>
        </p:txBody>
      </p:sp>
      <p:sp>
        <p:nvSpPr>
          <p:cNvPr id="9" name="Content Placeholder 8"/>
          <p:cNvSpPr>
            <a:spLocks noGrp="1"/>
          </p:cNvSpPr>
          <p:nvPr>
            <p:ph idx="1"/>
          </p:nvPr>
        </p:nvSpPr>
        <p:spPr/>
        <p:txBody>
          <a:bodyPr/>
          <a:lstStyle/>
          <a:p>
            <a:pPr marL="539750" indent="-539750"/>
            <a:r>
              <a:rPr lang="en-AU" dirty="0" smtClean="0"/>
              <a:t>Q2 	What is your name and affiliation? This information will be used to validate your responses. It may also be publicly associated with your responses if you provide consent in Q1.</a:t>
            </a:r>
          </a:p>
          <a:p>
            <a:pPr lvl="1"/>
            <a:endParaRPr lang="en-AU" dirty="0" smtClean="0"/>
          </a:p>
          <a:p>
            <a:pPr lvl="1"/>
            <a:r>
              <a:rPr lang="en-AU" dirty="0" smtClean="0"/>
              <a:t>66 responses were received (as of </a:t>
            </a:r>
            <a:r>
              <a:rPr lang="en-AU" dirty="0" err="1" smtClean="0"/>
              <a:t>CoB</a:t>
            </a:r>
            <a:r>
              <a:rPr lang="en-AU" dirty="0" smtClean="0"/>
              <a:t> on Friday, 2 August 2019)</a:t>
            </a:r>
          </a:p>
          <a:p>
            <a:pPr lvl="1"/>
            <a:r>
              <a:rPr lang="en-AU" dirty="0" smtClean="0"/>
              <a:t>There were about 145 people in attendance at the workshop, representing a response rate of almost 50%</a:t>
            </a:r>
          </a:p>
          <a:p>
            <a:pPr lvl="1"/>
            <a:r>
              <a:rPr lang="en-AU" dirty="0" smtClean="0"/>
              <a:t>The distribution of stakeholders with Wi-Fi &amp; NR-U/LAA interests is roughly the same as the operational </a:t>
            </a:r>
            <a:r>
              <a:rPr lang="en-AU" dirty="0" smtClean="0"/>
              <a:t>survey (differenc</a:t>
            </a:r>
            <a:r>
              <a:rPr lang="en-AU" dirty="0" smtClean="0"/>
              <a:t>e of 8 people)</a:t>
            </a:r>
            <a:endParaRPr lang="en-AU" dirty="0" smtClean="0"/>
          </a:p>
          <a:p>
            <a:pPr lvl="2"/>
            <a:r>
              <a:rPr lang="en-AU" dirty="0" smtClean="0"/>
              <a:t>NR-U/LAA interests: 39%</a:t>
            </a:r>
          </a:p>
          <a:p>
            <a:pPr lvl="2"/>
            <a:r>
              <a:rPr lang="en-AU" dirty="0" smtClean="0"/>
              <a:t>Wi-Fi interests: 70%</a:t>
            </a:r>
          </a:p>
          <a:p>
            <a:pPr lvl="2"/>
            <a:r>
              <a:rPr lang="en-AU" dirty="0" smtClean="0"/>
              <a:t>Other interests: 16</a:t>
            </a:r>
            <a:r>
              <a:rPr lang="en-AU" dirty="0" smtClean="0"/>
              <a:t>%</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878105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Q6</a:t>
            </a:r>
            <a:r>
              <a:rPr lang="en-AU" dirty="0"/>
              <a:t>: A majority of respondents are in favour of use of 802.11a preamble but there is not consensus</a:t>
            </a:r>
            <a:endParaRPr lang="en-AU" dirty="0"/>
          </a:p>
        </p:txBody>
      </p:sp>
      <p:sp>
        <p:nvSpPr>
          <p:cNvPr id="3" name="Content Placeholder 2"/>
          <p:cNvSpPr>
            <a:spLocks noGrp="1"/>
          </p:cNvSpPr>
          <p:nvPr>
            <p:ph sz="half" idx="1"/>
          </p:nvPr>
        </p:nvSpPr>
        <p:spPr/>
        <p:txBody>
          <a:bodyPr/>
          <a:lstStyle/>
          <a:p>
            <a:r>
              <a:rPr lang="en-AU" sz="1200" dirty="0" smtClean="0"/>
              <a:t>Q6: </a:t>
            </a:r>
            <a:r>
              <a:rPr lang="en-AU" sz="1400" dirty="0" smtClean="0"/>
              <a:t>page </a:t>
            </a:r>
            <a:r>
              <a:rPr lang="en-AU" sz="1400" dirty="0"/>
              <a:t>4</a:t>
            </a:r>
            <a:r>
              <a:rPr lang="en-AU" sz="1400" dirty="0" smtClean="0"/>
              <a:t> of </a:t>
            </a:r>
            <a:r>
              <a:rPr lang="en-AU" sz="1400" dirty="0"/>
              <a:t>4</a:t>
            </a:r>
            <a:r>
              <a:rPr lang="en-AU" sz="1400" dirty="0" smtClean="0"/>
              <a:t> pages</a:t>
            </a:r>
          </a:p>
          <a:p>
            <a:pPr lvl="1" fontAlgn="t"/>
            <a:r>
              <a:rPr lang="en-AU" sz="1400" dirty="0"/>
              <a:t>6GHz has no unlicensed incumbents. Therefore, it wouldn't be fair to ask 3GPP- ecosystem to implement preamble/sequence detection of 802.11a (L-STF/L-LTF and/or L-SIG). Similarly, it wouldn't be fair to ask IEEE- ecosystem to implement NR-SSBs/LTE-CRSs. However, both ecosystems could implement sensing and detection of a "new" sequence (X repetitions of Y-length OFDM symbol) say @ 60kHz SCS when operating in unlicensed bands @ say -82dBm (or lower). Whilst 1st wave of products will continue to be based on today's sensing mechanisms and thresholds, we'd rest assured that a future wave of products will conform to this 'new' common preamble. </a:t>
            </a:r>
          </a:p>
        </p:txBody>
      </p:sp>
      <p:sp>
        <p:nvSpPr>
          <p:cNvPr id="4" name="Content Placeholder 3"/>
          <p:cNvSpPr>
            <a:spLocks noGrp="1"/>
          </p:cNvSpPr>
          <p:nvPr>
            <p:ph sz="half" idx="2"/>
          </p:nvPr>
        </p:nvSpPr>
        <p:spPr/>
        <p:txBody>
          <a:bodyPr/>
          <a:lstStyle/>
          <a:p>
            <a:pPr marL="1588" lvl="1" indent="0" fontAlgn="t">
              <a:buNone/>
            </a:pPr>
            <a:endParaRPr lang="en-AU" sz="1400" dirty="0"/>
          </a:p>
          <a:p>
            <a:pPr lvl="1" fontAlgn="t"/>
            <a:r>
              <a:rPr lang="en-AU" sz="1400" dirty="0"/>
              <a:t>If not 11a preamble then no preamble. </a:t>
            </a:r>
          </a:p>
          <a:p>
            <a:pPr lvl="1" fontAlgn="t"/>
            <a:r>
              <a:rPr lang="en-AU" sz="1400" dirty="0"/>
              <a:t>Some code in short training symbols, with 10 MHz and 20 MHz versions, low PAPR and simple to decode. </a:t>
            </a:r>
          </a:p>
          <a:p>
            <a:pPr lvl="1" fontAlgn="t"/>
            <a:r>
              <a:rPr lang="en-AU" sz="1400" dirty="0"/>
              <a:t>This topic need to be more discussed among the end customer, the operators and have a strong view from them. </a:t>
            </a:r>
          </a:p>
          <a:p>
            <a:pPr lvl="1" fontAlgn="t"/>
            <a:r>
              <a:rPr lang="en-AU" sz="1400" dirty="0"/>
              <a:t>Again, don't invent the wheel again </a:t>
            </a:r>
          </a:p>
          <a:p>
            <a:pPr lvl="1" fontAlgn="t"/>
            <a:endParaRPr lang="en-AU" sz="1400" dirty="0"/>
          </a:p>
          <a:p>
            <a:pPr lvl="1" fontAlgn="t"/>
            <a:endParaRPr lang="en-AU" sz="1400"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50</a:t>
            </a:fld>
            <a:endParaRPr lang="en-US"/>
          </a:p>
        </p:txBody>
      </p:sp>
    </p:spTree>
    <p:extLst>
      <p:ext uri="{BB962C8B-B14F-4D97-AF65-F5344CB8AC3E}">
        <p14:creationId xmlns:p14="http://schemas.microsoft.com/office/powerpoint/2010/main" val="11715799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Q7</a:t>
            </a:r>
            <a:r>
              <a:rPr lang="en-AU" dirty="0"/>
              <a:t>: There was no consensus on the use of short  LBT for DRS by NR-U</a:t>
            </a:r>
            <a:endParaRPr lang="en-AU" dirty="0"/>
          </a:p>
        </p:txBody>
      </p:sp>
      <p:sp>
        <p:nvSpPr>
          <p:cNvPr id="3" name="Content Placeholder 2"/>
          <p:cNvSpPr>
            <a:spLocks noGrp="1"/>
          </p:cNvSpPr>
          <p:nvPr>
            <p:ph sz="half" idx="1"/>
          </p:nvPr>
        </p:nvSpPr>
        <p:spPr/>
        <p:txBody>
          <a:bodyPr/>
          <a:lstStyle/>
          <a:p>
            <a:r>
              <a:rPr lang="en-AU" sz="1200" dirty="0" smtClean="0"/>
              <a:t>Q7: </a:t>
            </a:r>
            <a:r>
              <a:rPr lang="en-AU" sz="1400" dirty="0" smtClean="0"/>
              <a:t>page 1 of </a:t>
            </a:r>
            <a:r>
              <a:rPr lang="en-AU" sz="1400" dirty="0"/>
              <a:t>2</a:t>
            </a:r>
            <a:r>
              <a:rPr lang="en-AU" sz="1400" dirty="0" smtClean="0"/>
              <a:t> pages</a:t>
            </a:r>
          </a:p>
          <a:p>
            <a:pPr lvl="1" fontAlgn="t"/>
            <a:r>
              <a:rPr lang="en-AU" sz="1400" dirty="0"/>
              <a:t>Certain applications may benefit from short LBT, but the coverage of the application could be limited. Some kind of rules may need to be used. </a:t>
            </a:r>
          </a:p>
          <a:p>
            <a:pPr lvl="1" fontAlgn="t"/>
            <a:r>
              <a:rPr lang="en-AU" sz="1400" dirty="0"/>
              <a:t>Note that it has also been observed (reported by Rhode &amp; Schwartz) that there are existing Wi-Fi devices that make use of short (or no) LBT. Note that this survey has no official status and cannot be considered a representative indication of the views of the workshop participants. Further, as the workshop had no decision making authority, the responses to this survey also cannot be used to draw any conclusions or reach any decisions. </a:t>
            </a:r>
          </a:p>
          <a:p>
            <a:pPr lvl="1" fontAlgn="t"/>
            <a:endParaRPr lang="en-AU" sz="1400" dirty="0" smtClean="0"/>
          </a:p>
        </p:txBody>
      </p:sp>
      <p:sp>
        <p:nvSpPr>
          <p:cNvPr id="4" name="Content Placeholder 3"/>
          <p:cNvSpPr>
            <a:spLocks noGrp="1"/>
          </p:cNvSpPr>
          <p:nvPr>
            <p:ph sz="half" idx="2"/>
          </p:nvPr>
        </p:nvSpPr>
        <p:spPr/>
        <p:txBody>
          <a:bodyPr/>
          <a:lstStyle/>
          <a:p>
            <a:pPr lvl="1" fontAlgn="t"/>
            <a:endParaRPr lang="en-AU" sz="1400" dirty="0" smtClean="0"/>
          </a:p>
          <a:p>
            <a:pPr lvl="1" fontAlgn="t"/>
            <a:r>
              <a:rPr lang="en-AU" sz="1400" dirty="0" smtClean="0"/>
              <a:t>However</a:t>
            </a:r>
            <a:r>
              <a:rPr lang="en-AU" sz="1400" dirty="0"/>
              <a:t>, such sort of access should occupy the channel no more than some very small threshold </a:t>
            </a:r>
          </a:p>
          <a:p>
            <a:pPr lvl="1" fontAlgn="t"/>
            <a:r>
              <a:rPr lang="en-AU" sz="1400" dirty="0"/>
              <a:t>As long as regulation is not violated, didn't see any reason to limit such channel access scheme. </a:t>
            </a:r>
          </a:p>
          <a:p>
            <a:pPr lvl="1" fontAlgn="t"/>
            <a:r>
              <a:rPr lang="en-AU" sz="1400" dirty="0"/>
              <a:t>That NRU is proposing short LBT for DRS is positive proof that NRU is not ready to operate in unlicensed spectrum. If a member of 802.11 proposed a technology to 802.11 that required short LBT, they would get virtually no affirmative votes, because the 802.11 group's experience makes them well aware of the short and long term pitfalls. </a:t>
            </a:r>
          </a:p>
          <a:p>
            <a:pPr lvl="1" fontAlgn="t"/>
            <a:endParaRPr lang="en-AU" sz="1400" dirty="0"/>
          </a:p>
          <a:p>
            <a:pPr lvl="1" fontAlgn="t"/>
            <a:endParaRPr lang="en-AU" sz="1400"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51</a:t>
            </a:fld>
            <a:endParaRPr lang="en-US"/>
          </a:p>
        </p:txBody>
      </p:sp>
    </p:spTree>
    <p:extLst>
      <p:ext uri="{BB962C8B-B14F-4D97-AF65-F5344CB8AC3E}">
        <p14:creationId xmlns:p14="http://schemas.microsoft.com/office/powerpoint/2010/main" val="52291659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Q7</a:t>
            </a:r>
            <a:r>
              <a:rPr lang="en-AU" dirty="0"/>
              <a:t>: There was no consensus on the use of short  LBT for DRS by NR-U</a:t>
            </a:r>
            <a:endParaRPr lang="en-AU" dirty="0"/>
          </a:p>
        </p:txBody>
      </p:sp>
      <p:sp>
        <p:nvSpPr>
          <p:cNvPr id="3" name="Content Placeholder 2"/>
          <p:cNvSpPr>
            <a:spLocks noGrp="1"/>
          </p:cNvSpPr>
          <p:nvPr>
            <p:ph sz="half" idx="1"/>
          </p:nvPr>
        </p:nvSpPr>
        <p:spPr/>
        <p:txBody>
          <a:bodyPr/>
          <a:lstStyle/>
          <a:p>
            <a:r>
              <a:rPr lang="en-AU" sz="1200" dirty="0" smtClean="0"/>
              <a:t>Q7: </a:t>
            </a:r>
            <a:r>
              <a:rPr lang="en-AU" sz="1400" dirty="0" smtClean="0"/>
              <a:t>page </a:t>
            </a:r>
            <a:r>
              <a:rPr lang="en-AU" sz="1400" dirty="0"/>
              <a:t>2</a:t>
            </a:r>
            <a:r>
              <a:rPr lang="en-AU" sz="1400" dirty="0" smtClean="0"/>
              <a:t> of </a:t>
            </a:r>
            <a:r>
              <a:rPr lang="en-AU" sz="1400" dirty="0"/>
              <a:t>2</a:t>
            </a:r>
            <a:r>
              <a:rPr lang="en-AU" sz="1400" dirty="0" smtClean="0"/>
              <a:t> pages</a:t>
            </a:r>
          </a:p>
          <a:p>
            <a:pPr lvl="1" fontAlgn="t"/>
            <a:r>
              <a:rPr lang="en-AU" sz="1400" dirty="0"/>
              <a:t>BTW, some years ago LBT was introduced in EN 300 328 for the 2.4 GHz band. LBT of IEEE 802.11 is much shorter than LBT of IEEE 802.15.4, which is a penalty for 15.4. Advice by some Wi-Fi participants: Be faster! </a:t>
            </a:r>
            <a:endParaRPr lang="en-AU" sz="1400" dirty="0" smtClean="0"/>
          </a:p>
          <a:p>
            <a:pPr lvl="1" fontAlgn="t"/>
            <a:r>
              <a:rPr lang="en-AU" sz="1400" dirty="0"/>
              <a:t>This, and other coexistence issues, need to be tested by the community on common test-beds, both hardware and software that can deliver reproducible results. The current evaluation methodology basically results in each side presenting results that bolster their case. </a:t>
            </a:r>
          </a:p>
          <a:p>
            <a:pPr lvl="1" fontAlgn="t"/>
            <a:endParaRPr lang="en-AU" sz="1400" dirty="0"/>
          </a:p>
        </p:txBody>
      </p:sp>
      <p:sp>
        <p:nvSpPr>
          <p:cNvPr id="4" name="Content Placeholder 3"/>
          <p:cNvSpPr>
            <a:spLocks noGrp="1"/>
          </p:cNvSpPr>
          <p:nvPr>
            <p:ph sz="half" idx="2"/>
          </p:nvPr>
        </p:nvSpPr>
        <p:spPr/>
        <p:txBody>
          <a:bodyPr/>
          <a:lstStyle/>
          <a:p>
            <a:pPr lvl="1" fontAlgn="t"/>
            <a:endParaRPr lang="en-AU" sz="1400" dirty="0" smtClean="0"/>
          </a:p>
          <a:p>
            <a:pPr lvl="1" fontAlgn="t"/>
            <a:r>
              <a:rPr lang="en-AU" sz="1400" dirty="0" smtClean="0"/>
              <a:t>Cat </a:t>
            </a:r>
            <a:r>
              <a:rPr lang="en-AU" sz="1400" dirty="0"/>
              <a:t>2 LBT for DRS is similar to PIFS for beacons in 802.11. Only the duty cycle is higher (5% vs. 1-2%), so limiting the duty cycle further should be explored. There is some impact to other users, but this is acceptable if the duty cycle is small. This is a common approach in all forms of </a:t>
            </a:r>
            <a:r>
              <a:rPr lang="en-AU" sz="1400" dirty="0" err="1"/>
              <a:t>coex</a:t>
            </a:r>
            <a:r>
              <a:rPr lang="en-AU" sz="1400" dirty="0" smtClean="0"/>
              <a:t>.</a:t>
            </a:r>
            <a:endParaRPr lang="en-AU" sz="1400"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52</a:t>
            </a:fld>
            <a:endParaRPr lang="en-US"/>
          </a:p>
        </p:txBody>
      </p:sp>
    </p:spTree>
    <p:extLst>
      <p:ext uri="{BB962C8B-B14F-4D97-AF65-F5344CB8AC3E}">
        <p14:creationId xmlns:p14="http://schemas.microsoft.com/office/powerpoint/2010/main" val="303020939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Q8: Preambles &amp; thresholds are the most important coexistence issues, but others are important </a:t>
            </a:r>
            <a:r>
              <a:rPr lang="en-AU" dirty="0" smtClean="0"/>
              <a:t>too</a:t>
            </a:r>
            <a:endParaRPr lang="en-AU" dirty="0"/>
          </a:p>
        </p:txBody>
      </p:sp>
      <p:sp>
        <p:nvSpPr>
          <p:cNvPr id="3" name="Content Placeholder 2"/>
          <p:cNvSpPr>
            <a:spLocks noGrp="1"/>
          </p:cNvSpPr>
          <p:nvPr>
            <p:ph sz="half" idx="1"/>
          </p:nvPr>
        </p:nvSpPr>
        <p:spPr/>
        <p:txBody>
          <a:bodyPr/>
          <a:lstStyle/>
          <a:p>
            <a:r>
              <a:rPr lang="en-AU" sz="1200" dirty="0" smtClean="0"/>
              <a:t>Q8: </a:t>
            </a:r>
            <a:r>
              <a:rPr lang="en-AU" sz="1400" dirty="0" smtClean="0"/>
              <a:t>page 1 of </a:t>
            </a:r>
            <a:r>
              <a:rPr lang="en-AU" sz="1400" dirty="0"/>
              <a:t>1</a:t>
            </a:r>
            <a:r>
              <a:rPr lang="en-AU" sz="1400" dirty="0" smtClean="0"/>
              <a:t> pages</a:t>
            </a:r>
          </a:p>
          <a:p>
            <a:pPr lvl="1" fontAlgn="t"/>
            <a:r>
              <a:rPr lang="en-AU" sz="1400" dirty="0"/>
              <a:t>Fair coexistence is important, but the aspects listed here do not cause significant problems in that </a:t>
            </a:r>
            <a:r>
              <a:rPr lang="en-AU" sz="1400" dirty="0" smtClean="0"/>
              <a:t>respect</a:t>
            </a:r>
            <a:endParaRPr lang="en-AU" sz="1400" dirty="0"/>
          </a:p>
          <a:p>
            <a:pPr lvl="1" fontAlgn="t"/>
            <a:r>
              <a:rPr lang="en-AU" sz="1400" dirty="0"/>
              <a:t>Want both common preambles and a reasonable ED </a:t>
            </a:r>
            <a:r>
              <a:rPr lang="en-AU" sz="1400" dirty="0" smtClean="0"/>
              <a:t>threshold. </a:t>
            </a:r>
            <a:r>
              <a:rPr lang="en-AU" sz="1400" dirty="0"/>
              <a:t>Should be </a:t>
            </a:r>
            <a:r>
              <a:rPr lang="en-AU" sz="1400" dirty="0" smtClean="0"/>
              <a:t>ma</a:t>
            </a:r>
            <a:r>
              <a:rPr lang="en-AU" sz="1400" dirty="0" smtClean="0"/>
              <a:t>ndatory for </a:t>
            </a:r>
            <a:r>
              <a:rPr lang="en-AU" sz="1400" dirty="0"/>
              <a:t>both sides </a:t>
            </a:r>
          </a:p>
          <a:p>
            <a:pPr lvl="1" fontAlgn="t"/>
            <a:r>
              <a:rPr lang="en-AU" sz="1400" dirty="0"/>
              <a:t>All important, not knowledgeable enough to say which </a:t>
            </a:r>
            <a:r>
              <a:rPr lang="en-AU" sz="1400" dirty="0" smtClean="0"/>
              <a:t>are </a:t>
            </a:r>
            <a:r>
              <a:rPr lang="en-AU" sz="1400" dirty="0" smtClean="0"/>
              <a:t>critical</a:t>
            </a:r>
            <a:endParaRPr lang="en-AU" sz="1400" dirty="0" smtClean="0"/>
          </a:p>
          <a:p>
            <a:pPr lvl="1" fontAlgn="t"/>
            <a:r>
              <a:rPr lang="en-AU" sz="1400" dirty="0"/>
              <a:t>These are all current complaints with 5GHz sharing. Starting from a clean slate should result in none of these issues if all vested stakeholders can agree to start again with fresh eyes for new </a:t>
            </a:r>
            <a:r>
              <a:rPr lang="en-AU" sz="1400" dirty="0" smtClean="0"/>
              <a:t>ideas</a:t>
            </a:r>
            <a:endParaRPr lang="en-AU" sz="1400" dirty="0"/>
          </a:p>
          <a:p>
            <a:pPr lvl="1" fontAlgn="t"/>
            <a:r>
              <a:rPr lang="en-AU" sz="1400" dirty="0"/>
              <a:t>Not sure what 3, 6, 7 are so they may be </a:t>
            </a:r>
            <a:r>
              <a:rPr lang="en-AU" sz="1400" dirty="0" smtClean="0"/>
              <a:t>important</a:t>
            </a:r>
            <a:endParaRPr lang="en-AU" sz="1400" dirty="0"/>
          </a:p>
          <a:p>
            <a:pPr lvl="1" fontAlgn="t"/>
            <a:endParaRPr lang="en-AU" sz="1400" dirty="0"/>
          </a:p>
        </p:txBody>
      </p:sp>
      <p:sp>
        <p:nvSpPr>
          <p:cNvPr id="4" name="Content Placeholder 3"/>
          <p:cNvSpPr>
            <a:spLocks noGrp="1"/>
          </p:cNvSpPr>
          <p:nvPr>
            <p:ph sz="half" idx="2"/>
          </p:nvPr>
        </p:nvSpPr>
        <p:spPr/>
        <p:txBody>
          <a:bodyPr/>
          <a:lstStyle/>
          <a:p>
            <a:pPr lvl="1" fontAlgn="t"/>
            <a:endParaRPr lang="en-AU" sz="1400" dirty="0" smtClean="0"/>
          </a:p>
          <a:p>
            <a:pPr lvl="1" fontAlgn="t"/>
            <a:r>
              <a:rPr lang="en-AU" sz="1400" dirty="0"/>
              <a:t>Fair coexistence is important, but the aspects listed here do not cause significant problems in that respect. Note that this survey has no official status and cannot be considered a representative indication of the views of the workshop participants. Further, as the workshop had no decision making authority, the responses to this survey also cannot be used to draw any conclusions or reach any </a:t>
            </a:r>
            <a:r>
              <a:rPr lang="en-AU" sz="1400" dirty="0" smtClean="0"/>
              <a:t>decisions</a:t>
            </a:r>
            <a:endParaRPr lang="en-AU" sz="1400" dirty="0" smtClean="0"/>
          </a:p>
          <a:p>
            <a:pPr lvl="1" fontAlgn="t"/>
            <a:r>
              <a:rPr lang="en-AU" sz="1400" dirty="0"/>
              <a:t>The crux of 6 GHz is how to mix using narrow channels with broad ones. 802.11 lacks carrier aggregation on the scale that 3GPP has. 11be tries to extend puncturing, but who knows how many simultaneous uplinks can be </a:t>
            </a:r>
            <a:r>
              <a:rPr lang="en-AU" sz="1400" dirty="0" smtClean="0"/>
              <a:t>accommodated</a:t>
            </a:r>
            <a:endParaRPr lang="en-AU" sz="1400" dirty="0"/>
          </a:p>
          <a:p>
            <a:pPr lvl="1" fontAlgn="t"/>
            <a:r>
              <a:rPr lang="en-AU" sz="1400" dirty="0"/>
              <a:t>Once more important to have a strong feedback from operators </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53</a:t>
            </a:fld>
            <a:endParaRPr lang="en-US"/>
          </a:p>
        </p:txBody>
      </p:sp>
    </p:spTree>
    <p:extLst>
      <p:ext uri="{BB962C8B-B14F-4D97-AF65-F5344CB8AC3E}">
        <p14:creationId xmlns:p14="http://schemas.microsoft.com/office/powerpoint/2010/main" val="9410730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Q9</a:t>
            </a:r>
            <a:r>
              <a:rPr lang="en-AU" dirty="0"/>
              <a:t>: Most intend to participate in IEEE 802.11 WG but many will contribute to ETSI BRAN &amp; 3GPP RAN/RAN1 </a:t>
            </a:r>
            <a:endParaRPr lang="en-AU" dirty="0"/>
          </a:p>
        </p:txBody>
      </p:sp>
      <p:sp>
        <p:nvSpPr>
          <p:cNvPr id="3" name="Content Placeholder 2"/>
          <p:cNvSpPr>
            <a:spLocks noGrp="1"/>
          </p:cNvSpPr>
          <p:nvPr>
            <p:ph sz="half" idx="1"/>
          </p:nvPr>
        </p:nvSpPr>
        <p:spPr/>
        <p:txBody>
          <a:bodyPr/>
          <a:lstStyle/>
          <a:p>
            <a:pPr marL="0" indent="0"/>
            <a:r>
              <a:rPr lang="en-AU" sz="1200" dirty="0" smtClean="0"/>
              <a:t>Q9: </a:t>
            </a:r>
            <a:r>
              <a:rPr lang="en-AU" sz="1400" dirty="0" smtClean="0"/>
              <a:t>page 1 of 1 pages</a:t>
            </a:r>
            <a:br>
              <a:rPr lang="en-AU" sz="1400" dirty="0" smtClean="0"/>
            </a:br>
            <a:r>
              <a:rPr lang="en-AU" sz="1400" dirty="0" smtClean="0"/>
              <a:t>(those who selected “other”)</a:t>
            </a:r>
          </a:p>
          <a:p>
            <a:pPr lvl="1" fontAlgn="t"/>
            <a:r>
              <a:rPr lang="en-AU" sz="1400" dirty="0"/>
              <a:t>Note that this survey has no official status and cannot be considered a representative indication of the views of the workshop participants. Further, as the workshop had no decision making authority, the responses to this survey also cannot be used to draw any conclusions or reach any decisions. </a:t>
            </a:r>
            <a:endParaRPr lang="en-AU" sz="1400" dirty="0" smtClean="0"/>
          </a:p>
          <a:p>
            <a:pPr lvl="2" fontAlgn="t"/>
            <a:r>
              <a:rPr lang="en-AU" sz="1200" dirty="0" smtClean="0"/>
              <a:t>x 2 (with same affiliation)</a:t>
            </a:r>
            <a:endParaRPr lang="en-AU" sz="1200" dirty="0"/>
          </a:p>
          <a:p>
            <a:pPr lvl="1" fontAlgn="t"/>
            <a:r>
              <a:rPr lang="en-AU" sz="1400" dirty="0"/>
              <a:t>Dissemination of the information to the ITU Members. </a:t>
            </a:r>
          </a:p>
          <a:p>
            <a:pPr lvl="1" fontAlgn="t"/>
            <a:r>
              <a:rPr lang="en-AU" sz="1400" dirty="0"/>
              <a:t>3GPP RAN/RAN4 </a:t>
            </a:r>
            <a:endParaRPr lang="en-AU" sz="1400" dirty="0" smtClean="0"/>
          </a:p>
          <a:p>
            <a:pPr lvl="1" fontAlgn="t"/>
            <a:r>
              <a:rPr lang="en-AU" sz="1400" dirty="0"/>
              <a:t>TCAM</a:t>
            </a:r>
          </a:p>
          <a:p>
            <a:pPr lvl="1" fontAlgn="t"/>
            <a:endParaRPr lang="en-AU" sz="1400" dirty="0" smtClean="0"/>
          </a:p>
        </p:txBody>
      </p:sp>
      <p:sp>
        <p:nvSpPr>
          <p:cNvPr id="4" name="Content Placeholder 3"/>
          <p:cNvSpPr>
            <a:spLocks noGrp="1"/>
          </p:cNvSpPr>
          <p:nvPr>
            <p:ph sz="half" idx="2"/>
          </p:nvPr>
        </p:nvSpPr>
        <p:spPr/>
        <p:txBody>
          <a:bodyPr/>
          <a:lstStyle/>
          <a:p>
            <a:pPr marL="184150" lvl="2" indent="0" fontAlgn="t">
              <a:buNone/>
            </a:pPr>
            <a:r>
              <a:rPr lang="en-AU" sz="1400" dirty="0" smtClean="0"/>
              <a:t/>
            </a:r>
            <a:br>
              <a:rPr lang="en-AU" sz="1400" dirty="0" smtClean="0"/>
            </a:br>
            <a:endParaRPr lang="en-AU" sz="1200" dirty="0"/>
          </a:p>
          <a:p>
            <a:pPr lvl="1" fontAlgn="t"/>
            <a:r>
              <a:rPr lang="en-AU" sz="1400" dirty="0"/>
              <a:t>As an academic, my interest lies in performing unbiased research in this area and presenting the findings in conferences and journal </a:t>
            </a:r>
            <a:r>
              <a:rPr lang="en-AU" sz="1400" dirty="0" smtClean="0"/>
              <a:t>publications</a:t>
            </a:r>
          </a:p>
          <a:p>
            <a:pPr lvl="1" fontAlgn="t"/>
            <a:r>
              <a:rPr lang="en-AU" sz="1400" dirty="0" smtClean="0"/>
              <a:t>WFA </a:t>
            </a:r>
            <a:r>
              <a:rPr lang="en-AU" sz="1400" dirty="0"/>
              <a:t>and WBA </a:t>
            </a:r>
          </a:p>
          <a:p>
            <a:pPr lvl="1" fontAlgn="t"/>
            <a:r>
              <a:rPr lang="en-AU" sz="1400" dirty="0"/>
              <a:t>Considering to develop a special program in WBA to help the industry to move forward and collaborate with all of the above organizations. </a:t>
            </a:r>
          </a:p>
          <a:p>
            <a:pPr lvl="1" fontAlgn="t"/>
            <a:endParaRPr lang="en-AU" sz="1400" dirty="0"/>
          </a:p>
          <a:p>
            <a:pPr lvl="1" fontAlgn="t"/>
            <a:endParaRPr lang="en-AU" sz="1400"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54</a:t>
            </a:fld>
            <a:endParaRPr lang="en-US"/>
          </a:p>
        </p:txBody>
      </p:sp>
    </p:spTree>
    <p:extLst>
      <p:ext uri="{BB962C8B-B14F-4D97-AF65-F5344CB8AC3E}">
        <p14:creationId xmlns:p14="http://schemas.microsoft.com/office/powerpoint/2010/main" val="2931537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53400" cy="1066800"/>
          </a:xfrm>
        </p:spPr>
        <p:txBody>
          <a:bodyPr/>
          <a:lstStyle/>
          <a:p>
            <a:r>
              <a:rPr lang="en-AU" dirty="0"/>
              <a:t>Q3: There </a:t>
            </a:r>
            <a:r>
              <a:rPr lang="en-AU" dirty="0" smtClean="0"/>
              <a:t>is </a:t>
            </a:r>
            <a:r>
              <a:rPr lang="en-AU" dirty="0"/>
              <a:t>a strong preference for independent </a:t>
            </a:r>
            <a:r>
              <a:rPr lang="en-AU" dirty="0" smtClean="0"/>
              <a:t>3GPP/IEEE 802.11 standards, </a:t>
            </a:r>
            <a:r>
              <a:rPr lang="en-AU" dirty="0"/>
              <a:t>with better </a:t>
            </a:r>
            <a:r>
              <a:rPr lang="en-AU" dirty="0" smtClean="0"/>
              <a:t>collaboration</a:t>
            </a:r>
            <a:endParaRPr lang="en-AU" dirty="0"/>
          </a:p>
        </p:txBody>
      </p:sp>
      <p:sp>
        <p:nvSpPr>
          <p:cNvPr id="9" name="Content Placeholder 8"/>
          <p:cNvSpPr>
            <a:spLocks noGrp="1"/>
          </p:cNvSpPr>
          <p:nvPr>
            <p:ph idx="1"/>
          </p:nvPr>
        </p:nvSpPr>
        <p:spPr>
          <a:xfrm>
            <a:off x="685800" y="1676400"/>
            <a:ext cx="7772400" cy="4419600"/>
          </a:xfrm>
        </p:spPr>
        <p:txBody>
          <a:bodyPr/>
          <a:lstStyle/>
          <a:p>
            <a:pPr marL="539750" indent="-539750"/>
            <a:r>
              <a:rPr lang="en-AU" dirty="0" smtClean="0"/>
              <a:t>Q3 	</a:t>
            </a:r>
            <a:r>
              <a:rPr lang="en-AU" dirty="0"/>
              <a:t>During the IEEE 802.11 Coexistence Workshop a few speakers raised the question of how the IEEE 802.11 WG &amp; 3GPP RAN should collaborate together in the future to promote good coexistence in the 6 GHz (and 5 GHz) band. How should the organisations work together</a:t>
            </a:r>
            <a:r>
              <a:rPr lang="en-AU" dirty="0" smtClean="0"/>
              <a:t>?</a:t>
            </a:r>
            <a:endParaRPr lang="en-AU" dirty="0"/>
          </a:p>
          <a:p>
            <a:pPr marL="539750" indent="-539750"/>
            <a:endParaRPr lang="en-AU" dirty="0" smtClean="0"/>
          </a:p>
          <a:p>
            <a:endParaRPr lang="en-AU"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a:t>
            </a:fld>
            <a:endParaRPr lang="en-US"/>
          </a:p>
        </p:txBody>
      </p:sp>
      <p:graphicFrame>
        <p:nvGraphicFramePr>
          <p:cNvPr id="16" name="Chart 15"/>
          <p:cNvGraphicFramePr/>
          <p:nvPr>
            <p:extLst>
              <p:ext uri="{D42A27DB-BD31-4B8C-83A1-F6EECF244321}">
                <p14:modId xmlns:p14="http://schemas.microsoft.com/office/powerpoint/2010/main" val="1895165566"/>
              </p:ext>
            </p:extLst>
          </p:nvPr>
        </p:nvGraphicFramePr>
        <p:xfrm>
          <a:off x="685800" y="3124201"/>
          <a:ext cx="7858125" cy="3351212"/>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bwMode="auto">
          <a:xfrm>
            <a:off x="7467600" y="6096000"/>
            <a:ext cx="762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dirty="0">
                <a:latin typeface="+mj-lt"/>
              </a:rPr>
              <a:t>n</a:t>
            </a:r>
            <a:r>
              <a:rPr kumimoji="0" lang="en-AU" sz="1200" b="0" i="0" u="none" strike="noStrike" cap="none" normalizeH="0" baseline="0" dirty="0" smtClean="0">
                <a:ln>
                  <a:noFill/>
                </a:ln>
                <a:solidFill>
                  <a:schemeClr val="tx1"/>
                </a:solidFill>
                <a:effectLst/>
                <a:latin typeface="+mj-lt"/>
              </a:rPr>
              <a:t> = 66</a:t>
            </a:r>
          </a:p>
        </p:txBody>
      </p:sp>
    </p:spTree>
    <p:extLst>
      <p:ext uri="{BB962C8B-B14F-4D97-AF65-F5344CB8AC3E}">
        <p14:creationId xmlns:p14="http://schemas.microsoft.com/office/powerpoint/2010/main" val="3390142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a:t>Q3: </a:t>
            </a:r>
            <a:r>
              <a:rPr lang="en-AU" dirty="0" smtClean="0"/>
              <a:t>The survey asked about various ways for IEEE 802.11 WG &amp; 3GPP RAN to address coexistence</a:t>
            </a:r>
            <a:endParaRPr lang="en-AU" dirty="0"/>
          </a:p>
        </p:txBody>
      </p:sp>
      <p:sp>
        <p:nvSpPr>
          <p:cNvPr id="9" name="Content Placeholder 8"/>
          <p:cNvSpPr>
            <a:spLocks noGrp="1"/>
          </p:cNvSpPr>
          <p:nvPr>
            <p:ph idx="1"/>
          </p:nvPr>
        </p:nvSpPr>
        <p:spPr/>
        <p:txBody>
          <a:bodyPr/>
          <a:lstStyle/>
          <a:p>
            <a:r>
              <a:rPr lang="en-AU" dirty="0" smtClean="0"/>
              <a:t>Q3 answer </a:t>
            </a:r>
            <a:r>
              <a:rPr lang="en-AU" dirty="0" smtClean="0"/>
              <a:t>key</a:t>
            </a:r>
            <a:endParaRPr lang="en-AU" dirty="0" smtClean="0"/>
          </a:p>
          <a:p>
            <a:pPr lvl="1"/>
            <a:r>
              <a:rPr lang="en-AU" i="1" dirty="0" smtClean="0"/>
              <a:t>Work independently, </a:t>
            </a:r>
            <a:r>
              <a:rPr lang="en-AU" i="1" dirty="0" smtClean="0"/>
              <a:t>collaboration similar </a:t>
            </a:r>
            <a:r>
              <a:rPr lang="en-AU" i="1" dirty="0" smtClean="0"/>
              <a:t>to </a:t>
            </a:r>
            <a:r>
              <a:rPr lang="en-AU" i="1" dirty="0" smtClean="0"/>
              <a:t>the past</a:t>
            </a:r>
            <a:endParaRPr lang="en-AU" i="1" dirty="0" smtClean="0"/>
          </a:p>
          <a:p>
            <a:pPr lvl="2"/>
            <a:r>
              <a:rPr lang="en-AU" dirty="0" smtClean="0"/>
              <a:t>The IEEE 802.11 WG &amp; 3GPP RAN should specify their standards independently, with collaboration and coordination processes for issues related to coexistence between Wi-Fi &amp; LAA/NR-U in 6 GHz following similar processes as in the past for 5 GHz (</a:t>
            </a:r>
            <a:r>
              <a:rPr lang="en-AU" dirty="0" err="1" smtClean="0"/>
              <a:t>ie</a:t>
            </a:r>
            <a:r>
              <a:rPr lang="en-AU" dirty="0" smtClean="0"/>
              <a:t> Liaison Statements, some common participation and the occasional workshop).</a:t>
            </a:r>
          </a:p>
          <a:p>
            <a:pPr lvl="1"/>
            <a:r>
              <a:rPr lang="en-AU" i="1" dirty="0" smtClean="0"/>
              <a:t>Work independently, with better </a:t>
            </a:r>
            <a:r>
              <a:rPr lang="en-AU" i="1" dirty="0" smtClean="0"/>
              <a:t>collaboration than in the past</a:t>
            </a:r>
            <a:endParaRPr lang="en-AU" i="1" dirty="0" smtClean="0"/>
          </a:p>
          <a:p>
            <a:pPr lvl="2"/>
            <a:r>
              <a:rPr lang="en-AU" dirty="0" smtClean="0"/>
              <a:t>The IEEE 802.11 WG &amp; 3GPP RAN should specify their standards independently, but they should also establish improved collaboration and coordination processes in the future with a goal of establishing true consensus across the organisations on issues related to coexistence between Wi-Fi &amp; LAA/NR-U in 6 GHz.</a:t>
            </a:r>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Tree>
    <p:extLst>
      <p:ext uri="{BB962C8B-B14F-4D97-AF65-F5344CB8AC3E}">
        <p14:creationId xmlns:p14="http://schemas.microsoft.com/office/powerpoint/2010/main" val="3855456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a:t>Q3: The survey asked about various ways for IEEE 802.11 WG &amp; 3GPP RAN to address coexistence</a:t>
            </a:r>
            <a:endParaRPr lang="en-AU" dirty="0"/>
          </a:p>
        </p:txBody>
      </p:sp>
      <p:sp>
        <p:nvSpPr>
          <p:cNvPr id="9" name="Content Placeholder 8"/>
          <p:cNvSpPr>
            <a:spLocks noGrp="1"/>
          </p:cNvSpPr>
          <p:nvPr>
            <p:ph idx="1"/>
          </p:nvPr>
        </p:nvSpPr>
        <p:spPr/>
        <p:txBody>
          <a:bodyPr/>
          <a:lstStyle/>
          <a:p>
            <a:r>
              <a:rPr lang="en-AU" dirty="0" smtClean="0"/>
              <a:t>Q3 answer </a:t>
            </a:r>
            <a:r>
              <a:rPr lang="en-AU" dirty="0" smtClean="0"/>
              <a:t>key</a:t>
            </a:r>
            <a:endParaRPr lang="en-AU" dirty="0" smtClean="0"/>
          </a:p>
          <a:p>
            <a:pPr lvl="1"/>
            <a:r>
              <a:rPr lang="en-AU" dirty="0" smtClean="0"/>
              <a:t>...</a:t>
            </a:r>
          </a:p>
          <a:p>
            <a:pPr lvl="1"/>
            <a:r>
              <a:rPr lang="en-AU" i="1" dirty="0" smtClean="0"/>
              <a:t>Something else to promote good coexistence</a:t>
            </a:r>
          </a:p>
          <a:p>
            <a:pPr lvl="2"/>
            <a:r>
              <a:rPr lang="en-AU" dirty="0" smtClean="0"/>
              <a:t>The IEEE 802.11 WG &amp; 3GPP RAN should do something else to promote good coexistence between Wi-Fi &amp; LAA/NR-U in 6 GHz.</a:t>
            </a:r>
          </a:p>
          <a:p>
            <a:pPr lvl="1"/>
            <a:r>
              <a:rPr lang="en-AU" i="1" dirty="0" smtClean="0"/>
              <a:t>Nothing, other forces will ensure coexistence</a:t>
            </a:r>
          </a:p>
          <a:p>
            <a:pPr lvl="2"/>
            <a:r>
              <a:rPr lang="en-AU" dirty="0" smtClean="0"/>
              <a:t>The IEEE 802.11 WG &amp; 3GPP RAN should do nothing in particular to promote good coexistence between Wi-Fi &amp; LAA/NR-U in 6 GHz because other forces will ensure it occurs anyway.</a:t>
            </a:r>
          </a:p>
          <a:p>
            <a:pPr lvl="1"/>
            <a:r>
              <a:rPr lang="en-AU" i="1" dirty="0" smtClean="0"/>
              <a:t>Nothing, there will only be one winner</a:t>
            </a:r>
          </a:p>
          <a:p>
            <a:pPr lvl="2"/>
            <a:r>
              <a:rPr lang="en-AU" dirty="0" smtClean="0"/>
              <a:t>The IEEE 802.11 WG &amp; 3GPP RAN should do nothing in particular to promote good coexistence between Wi-Fi &amp; LAA/NR-U in 6 GHz because good coexistence is not important - only one technology will succeed in the long term anyway.</a:t>
            </a:r>
          </a:p>
          <a:p>
            <a:pPr lvl="1"/>
            <a:endParaRPr lang="en-AU" dirty="0" smtClean="0"/>
          </a:p>
          <a:p>
            <a:endParaRPr lang="en-AU" dirty="0" smtClean="0"/>
          </a:p>
          <a:p>
            <a:endParaRPr lang="en-AU"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Tree>
    <p:extLst>
      <p:ext uri="{BB962C8B-B14F-4D97-AF65-F5344CB8AC3E}">
        <p14:creationId xmlns:p14="http://schemas.microsoft.com/office/powerpoint/2010/main" val="1628000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Q3</a:t>
            </a:r>
            <a:r>
              <a:rPr lang="en-AU" dirty="0"/>
              <a:t>: There </a:t>
            </a:r>
            <a:r>
              <a:rPr lang="en-AU" dirty="0" smtClean="0"/>
              <a:t>was not a consensus on how to achieve good collaboration on coexistence issues</a:t>
            </a:r>
            <a:endParaRPr lang="en-AU" dirty="0"/>
          </a:p>
        </p:txBody>
      </p:sp>
      <p:sp>
        <p:nvSpPr>
          <p:cNvPr id="3" name="Content Placeholder 2"/>
          <p:cNvSpPr>
            <a:spLocks noGrp="1"/>
          </p:cNvSpPr>
          <p:nvPr>
            <p:ph idx="1"/>
          </p:nvPr>
        </p:nvSpPr>
        <p:spPr/>
        <p:txBody>
          <a:bodyPr/>
          <a:lstStyle/>
          <a:p>
            <a:r>
              <a:rPr lang="en-AU" dirty="0" smtClean="0"/>
              <a:t>Q3 survey &amp; comment </a:t>
            </a:r>
            <a:r>
              <a:rPr lang="en-AU" dirty="0" smtClean="0"/>
              <a:t>summary</a:t>
            </a:r>
          </a:p>
          <a:p>
            <a:pPr lvl="1"/>
            <a:r>
              <a:rPr lang="en-AU" dirty="0" smtClean="0"/>
              <a:t>The survey responses indicate the vast majority (83%) want 3GPP RAN &amp; IEEE 802.11 WG to develop their standards independently but also to collaborate on matters of common interest related to coexistence</a:t>
            </a:r>
          </a:p>
          <a:p>
            <a:pPr lvl="1"/>
            <a:r>
              <a:rPr lang="en-AU" dirty="0" smtClean="0"/>
              <a:t>There is a general recognition tha</a:t>
            </a:r>
            <a:r>
              <a:rPr lang="en-AU" dirty="0" smtClean="0"/>
              <a:t>t the current collaboration methods are not working that well, with 62% wanting better collaboration methods vs 21% wanting to use similar methods as the past</a:t>
            </a:r>
          </a:p>
          <a:p>
            <a:pPr lvl="1"/>
            <a:r>
              <a:rPr lang="en-AU" dirty="0" smtClean="0"/>
              <a:t>The associated comments are diverse with no coherent theme; there is apparently not a clear and obvious way for 3GPP RAN &amp; IEEE 802.11 WG to collaborate more effectively on coexistence issues</a:t>
            </a:r>
          </a:p>
          <a:p>
            <a:pPr lvl="1"/>
            <a:r>
              <a:rPr lang="en-AU" dirty="0" smtClean="0"/>
              <a:t>A few comments highlighted the urgency of resolving any coexistence issues, noting it would need commitment from the leaderships and openness from the two communities to make concessions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Tree>
    <p:extLst>
      <p:ext uri="{BB962C8B-B14F-4D97-AF65-F5344CB8AC3E}">
        <p14:creationId xmlns:p14="http://schemas.microsoft.com/office/powerpoint/2010/main" val="295329863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7323</Words>
  <Application>Microsoft Office PowerPoint</Application>
  <PresentationFormat>On-screen Show (4:3)</PresentationFormat>
  <Paragraphs>476</Paragraphs>
  <Slides>54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54</vt:i4>
      </vt:variant>
    </vt:vector>
  </HeadingPairs>
  <TitlesOfParts>
    <vt:vector size="58" baseType="lpstr">
      <vt:lpstr>Arial</vt:lpstr>
      <vt:lpstr>Times New Roman</vt:lpstr>
      <vt:lpstr>Wingdings</vt:lpstr>
      <vt:lpstr>802-11-Submission</vt:lpstr>
      <vt:lpstr>“Issue” survey results for IEEE 802.11 Coexistence Workshop  in Vienna on 17 July 2019</vt:lpstr>
      <vt:lpstr>This report summarises the survey on coex issues discussed at the IEEE 802.11 Coexistence Workshop </vt:lpstr>
      <vt:lpstr>The survey provided insight into many open coexistence issues</vt:lpstr>
      <vt:lpstr>Q1: The vast majority of respondents prefer that their responses are anonymous </vt:lpstr>
      <vt:lpstr>Q2: Almost half of attendees responded to the issues survey </vt:lpstr>
      <vt:lpstr>Q3: There is a strong preference for independent 3GPP/IEEE 802.11 standards, with better collaboration</vt:lpstr>
      <vt:lpstr>Q3: The survey asked about various ways for IEEE 802.11 WG &amp; 3GPP RAN to address coexistence</vt:lpstr>
      <vt:lpstr>Q3: The survey asked about various ways for IEEE 802.11 WG &amp; 3GPP RAN to address coexistence</vt:lpstr>
      <vt:lpstr>Q3: There was not a consensus on how to achieve good collaboration on coexistence issues</vt:lpstr>
      <vt:lpstr>Q4: A large majority want ETSI BRAN to have a role in coexistence, but there is disagreement on the role</vt:lpstr>
      <vt:lpstr>Q4: The survey asked about various roles for ETSI BRAN in resolving coexistence issues</vt:lpstr>
      <vt:lpstr>Q4: The survey asked about various roles for ETSI BRAN in resolving coexistence issues</vt:lpstr>
      <vt:lpstr>Q4: There is not consensus on the role (if any) that ETSI BRAN should take in promoting coexistence</vt:lpstr>
      <vt:lpstr>Q5: A large majority are in favour of the use of a common preamble in some form </vt:lpstr>
      <vt:lpstr>Q5: A large majority are in favour of the use of a common preamble in some form </vt:lpstr>
      <vt:lpstr>Q5: The survey asked about various options for the use (or not) of a common preamble</vt:lpstr>
      <vt:lpstr>Q5: The survey asked about various options for the use (or not) of a common preamble</vt:lpstr>
      <vt:lpstr>Q5: Comments suggested a wider diversity of opinion on the common preamble than the survey results</vt:lpstr>
      <vt:lpstr>Q6: Almost half of survey respondents wanted a common preamble based on 802.11a in some form</vt:lpstr>
      <vt:lpstr>Q6: A majority of respondents are in favour of use of 802.11a preamble but there is not consensus</vt:lpstr>
      <vt:lpstr>Q7: Banning short LBT for DRS gained the highest number of responses, but many opinions are unknown </vt:lpstr>
      <vt:lpstr>Q7: The survey focused on two main options for the use of short LBT for DRS by NR-U</vt:lpstr>
      <vt:lpstr>Q7: There was no consensus on the use of short  LBT for DRS by NR-U</vt:lpstr>
      <vt:lpstr>Q8: Preambles &amp; thresholds are the most important coexistence issues, but others are important too</vt:lpstr>
      <vt:lpstr>Q8: The concern in the workshop survey was similar to but greater than the equivalent WBA survey</vt:lpstr>
      <vt:lpstr>Q8: Preambles &amp; thresholds are the most important coexistence issues, but others are important too </vt:lpstr>
      <vt:lpstr>Q9: Most intend to participate in IEEE 802.11 WG but many will contribute to ETSI BRAN &amp; 3GPP RAN/RAN1</vt:lpstr>
      <vt:lpstr>Q9: Most intend to participate in IEEE 802.11 WG but many will contribute to ETSI BRAN &amp; 3GPP RAN/RAN1 </vt:lpstr>
      <vt:lpstr>PowerPoint Presentation</vt:lpstr>
      <vt:lpstr>Q3: There was not a consensus on how to achieve good collaboration on coexistence issues</vt:lpstr>
      <vt:lpstr>Q3: There was not a consensus on how to achieve good collaboration on coexistence issues</vt:lpstr>
      <vt:lpstr>Q3: There was not a consensus on how to achieve good collaboration on coexistence issues</vt:lpstr>
      <vt:lpstr>Q3: There was not a consensus on how to achieve good collaboration on coexistence issues</vt:lpstr>
      <vt:lpstr>Q3: There was not a consensus on how to achieve good collaboration on coexistence issues</vt:lpstr>
      <vt:lpstr>Q3: There was not a consensus on how to achieve good collaboration on coexistence issues</vt:lpstr>
      <vt:lpstr>Q3: There was not a consensus on how to achieve good collaboration on coexistence issues</vt:lpstr>
      <vt:lpstr>Q4: There is not consensus on the role (if any) that ETSI BRAN should take in promoting coexistence</vt:lpstr>
      <vt:lpstr>Q4: There is not consensus on the role (if any) that ETSI BRAN should take in promoting coexistence</vt:lpstr>
      <vt:lpstr>Q4: There is not consensus on the role (if any) that ETSI BRAN should take in promoting coexistence</vt:lpstr>
      <vt:lpstr>Q4: There is not consensus on the role (if any) that ETSI BRAN should take in promoting coexistence</vt:lpstr>
      <vt:lpstr>Q5: Comments suggested a wider diversity of opinion on the common preamble than the survey results</vt:lpstr>
      <vt:lpstr>Q5: Comments suggested a wider diversity of opinion on the common preamble than the survey results</vt:lpstr>
      <vt:lpstr>Q5: Comments suggested a wider diversity of opinion on the common preamble than the survey results</vt:lpstr>
      <vt:lpstr>Q5: Comments suggested a wider diversity of opinion on the common preamble than the survey results</vt:lpstr>
      <vt:lpstr>Q5: Comments suggested a wider diversity of opinion on the common preamble than the survey results</vt:lpstr>
      <vt:lpstr>Q5: Comments suggested a wider diversity of opinion on the common preamble than the survey results</vt:lpstr>
      <vt:lpstr>Q6: A majority of respondents are in favour of use of 802.11a preamble but there is not consensus</vt:lpstr>
      <vt:lpstr>Q6: A majority of respondents are in favour of use of 802.11a preamble but there is not consensus</vt:lpstr>
      <vt:lpstr>Q6: A majority of respondents are in favour of use of 802.11a preamble but there is not consensus</vt:lpstr>
      <vt:lpstr>Q6: A majority of respondents are in favour of use of 802.11a preamble but there is not consensus</vt:lpstr>
      <vt:lpstr>Q7: There was no consensus on the use of short  LBT for DRS by NR-U</vt:lpstr>
      <vt:lpstr>Q7: There was no consensus on the use of short  LBT for DRS by NR-U</vt:lpstr>
      <vt:lpstr>Q8: Preambles &amp; thresholds are the most important coexistence issues, but others are important too</vt:lpstr>
      <vt:lpstr>Q9: Most intend to participate in IEEE 802.11 WG but many will contribute to ETSI BRAN &amp; 3GPP RAN/RAN1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2019-08-06T06:12:12Z</dcterms:modified>
</cp:coreProperties>
</file>