
<file path=[Content_Types].xml><?xml version="1.0" encoding="utf-8"?>
<Types xmlns="http://schemas.openxmlformats.org/package/2006/content-types">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bookmarkIdSeed="2">
  <p:sldMasterIdLst>
    <p:sldMasterId id="2147483648" r:id="rId1"/>
  </p:sldMasterIdLst>
  <p:notesMasterIdLst>
    <p:notesMasterId r:id="rId41"/>
  </p:notesMasterIdLst>
  <p:handoutMasterIdLst>
    <p:handoutMasterId r:id="rId42"/>
  </p:handoutMasterIdLst>
  <p:sldIdLst>
    <p:sldId id="269" r:id="rId2"/>
    <p:sldId id="323" r:id="rId3"/>
    <p:sldId id="325" r:id="rId4"/>
    <p:sldId id="270" r:id="rId5"/>
    <p:sldId id="271" r:id="rId6"/>
    <p:sldId id="273" r:id="rId7"/>
    <p:sldId id="274" r:id="rId8"/>
    <p:sldId id="275" r:id="rId9"/>
    <p:sldId id="276" r:id="rId10"/>
    <p:sldId id="283" r:id="rId11"/>
    <p:sldId id="284" r:id="rId12"/>
    <p:sldId id="315" r:id="rId13"/>
    <p:sldId id="324" r:id="rId14"/>
    <p:sldId id="292" r:id="rId15"/>
    <p:sldId id="314" r:id="rId16"/>
    <p:sldId id="311" r:id="rId17"/>
    <p:sldId id="312" r:id="rId18"/>
    <p:sldId id="313" r:id="rId19"/>
    <p:sldId id="297" r:id="rId20"/>
    <p:sldId id="305" r:id="rId21"/>
    <p:sldId id="306" r:id="rId22"/>
    <p:sldId id="307" r:id="rId23"/>
    <p:sldId id="308" r:id="rId24"/>
    <p:sldId id="309" r:id="rId25"/>
    <p:sldId id="310" r:id="rId26"/>
    <p:sldId id="298" r:id="rId27"/>
    <p:sldId id="299" r:id="rId28"/>
    <p:sldId id="300" r:id="rId29"/>
    <p:sldId id="301" r:id="rId30"/>
    <p:sldId id="302" r:id="rId31"/>
    <p:sldId id="303" r:id="rId32"/>
    <p:sldId id="304" r:id="rId33"/>
    <p:sldId id="316" r:id="rId34"/>
    <p:sldId id="317" r:id="rId35"/>
    <p:sldId id="318" r:id="rId36"/>
    <p:sldId id="319" r:id="rId37"/>
    <p:sldId id="320" r:id="rId38"/>
    <p:sldId id="321" r:id="rId39"/>
    <p:sldId id="322" r:id="rId40"/>
  </p:sldIdLst>
  <p:sldSz cx="9144000" cy="6858000" type="screen4x3"/>
  <p:notesSz cx="6934200" cy="9280525"/>
  <p:defaultTex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2DB9"/>
    <a:srgbClr val="FF3300"/>
    <a:srgbClr val="CCFF99"/>
    <a:srgbClr val="FFCC66"/>
    <a:srgbClr val="FF9900"/>
    <a:srgbClr val="FF0000"/>
    <a:srgbClr val="FF9999"/>
    <a:srgbClr val="B2B2B2"/>
    <a:srgbClr val="FFCCCC"/>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71403" autoAdjust="0"/>
  </p:normalViewPr>
  <p:slideViewPr>
    <p:cSldViewPr>
      <p:cViewPr varScale="1">
        <p:scale>
          <a:sx n="114" d="100"/>
          <a:sy n="114" d="100"/>
        </p:scale>
        <p:origin x="1368" y="80"/>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2299" y="-1027"/>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Respondents</c:v>
                </c:pt>
              </c:strCache>
            </c:strRef>
          </c:tx>
          <c:spPr>
            <a:solidFill>
              <a:schemeClr val="accent1"/>
            </a:solidFill>
            <a:ln>
              <a:noFill/>
            </a:ln>
            <a:effectLst/>
          </c:spPr>
          <c:invertIfNegative val="0"/>
          <c:dPt>
            <c:idx val="1"/>
            <c:invertIfNegative val="0"/>
            <c:bubble3D val="0"/>
            <c:spPr>
              <a:solidFill>
                <a:srgbClr val="FF0000"/>
              </a:solidFill>
              <a:ln>
                <a:noFill/>
              </a:ln>
              <a:effectLst/>
            </c:spPr>
            <c:extLst>
              <c:ext xmlns:c16="http://schemas.microsoft.com/office/drawing/2014/chart" uri="{C3380CC4-5D6E-409C-BE32-E72D297353CC}">
                <c16:uniqueId val="{00000004-6F30-4F89-9058-BF3D04E01BAE}"/>
              </c:ext>
            </c:extLst>
          </c:dPt>
          <c:cat>
            <c:strRef>
              <c:f>Sheet1!$A$2:$A$3</c:f>
              <c:strCache>
                <c:ptCount val="2"/>
                <c:pt idx="0">
                  <c:v>Yes</c:v>
                </c:pt>
                <c:pt idx="1">
                  <c:v>No</c:v>
                </c:pt>
              </c:strCache>
            </c:strRef>
          </c:cat>
          <c:val>
            <c:numRef>
              <c:f>Sheet1!$B$2:$B$3</c:f>
              <c:numCache>
                <c:formatCode>General</c:formatCode>
                <c:ptCount val="2"/>
                <c:pt idx="0">
                  <c:v>18</c:v>
                </c:pt>
                <c:pt idx="1">
                  <c:v>56</c:v>
                </c:pt>
              </c:numCache>
            </c:numRef>
          </c:val>
          <c:extLst>
            <c:ext xmlns:c16="http://schemas.microsoft.com/office/drawing/2014/chart" uri="{C3380CC4-5D6E-409C-BE32-E72D297353CC}">
              <c16:uniqueId val="{00000000-6F30-4F89-9058-BF3D04E01BAE}"/>
            </c:ext>
          </c:extLst>
        </c:ser>
        <c:dLbls>
          <c:showLegendKey val="0"/>
          <c:showVal val="0"/>
          <c:showCatName val="0"/>
          <c:showSerName val="0"/>
          <c:showPercent val="0"/>
          <c:showBubbleSize val="0"/>
        </c:dLbls>
        <c:gapWidth val="182"/>
        <c:axId val="372373944"/>
        <c:axId val="372374600"/>
      </c:barChart>
      <c:catAx>
        <c:axId val="372373944"/>
        <c:scaling>
          <c:orientation val="minMax"/>
        </c:scaling>
        <c:delete val="0"/>
        <c:axPos val="l"/>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372374600"/>
        <c:crossesAt val="0"/>
        <c:auto val="1"/>
        <c:lblAlgn val="ctr"/>
        <c:lblOffset val="100"/>
        <c:noMultiLvlLbl val="0"/>
      </c:catAx>
      <c:valAx>
        <c:axId val="372374600"/>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n-AU"/>
                  <a:t>Respondents</a:t>
                </a:r>
              </a:p>
            </c:rich>
          </c:tx>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372373944"/>
        <c:crosses val="autoZero"/>
        <c:crossBetween val="between"/>
      </c:valAx>
      <c:spPr>
        <a:noFill/>
        <a:ln>
          <a:solidFill>
            <a:schemeClr val="tx1"/>
          </a:solidFill>
        </a:ln>
        <a:effectLst/>
      </c:spPr>
    </c:plotArea>
    <c:plotVisOnly val="1"/>
    <c:dispBlanksAs val="gap"/>
    <c:showDLblsOverMax val="0"/>
  </c:chart>
  <c:spPr>
    <a:noFill/>
    <a:ln>
      <a:noFill/>
    </a:ln>
    <a:effectLst/>
  </c:spPr>
  <c:txPr>
    <a:bodyPr/>
    <a:lstStyle/>
    <a:p>
      <a:pPr>
        <a:defRPr sz="1600" b="1"/>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68260876481349"/>
          <c:y val="3.9855072463768113E-2"/>
          <c:w val="0.733343641135767"/>
          <c:h val="0.73756618737875157"/>
        </c:manualLayout>
      </c:layout>
      <c:barChart>
        <c:barDir val="bar"/>
        <c:grouping val="stacked"/>
        <c:varyColors val="0"/>
        <c:ser>
          <c:idx val="0"/>
          <c:order val="0"/>
          <c:tx>
            <c:strRef>
              <c:f>Sheet1!$B$1</c:f>
              <c:strCache>
                <c:ptCount val="1"/>
                <c:pt idx="0">
                  <c:v>One category</c:v>
                </c:pt>
              </c:strCache>
            </c:strRef>
          </c:tx>
          <c:spPr>
            <a:solidFill>
              <a:srgbClr val="00B050"/>
            </a:solidFill>
            <a:ln>
              <a:noFill/>
            </a:ln>
            <a:effectLst/>
          </c:spPr>
          <c:invertIfNegative val="0"/>
          <c:cat>
            <c:strRef>
              <c:f>Sheet1!$A$2:$A$7</c:f>
              <c:strCache>
                <c:ptCount val="6"/>
                <c:pt idx="0">
                  <c:v>Wi-Fi</c:v>
                </c:pt>
                <c:pt idx="1">
                  <c:v>NR-U/LAA</c:v>
                </c:pt>
                <c:pt idx="2">
                  <c:v>Regulator</c:v>
                </c:pt>
                <c:pt idx="3">
                  <c:v>User</c:v>
                </c:pt>
                <c:pt idx="4">
                  <c:v>Other</c:v>
                </c:pt>
                <c:pt idx="5">
                  <c:v>Prefer not to say</c:v>
                </c:pt>
              </c:strCache>
            </c:strRef>
          </c:cat>
          <c:val>
            <c:numRef>
              <c:f>Sheet1!$B$2:$B$7</c:f>
              <c:numCache>
                <c:formatCode>0%</c:formatCode>
                <c:ptCount val="6"/>
                <c:pt idx="0">
                  <c:v>0.3783783783783784</c:v>
                </c:pt>
                <c:pt idx="1">
                  <c:v>6.7567567567567571E-2</c:v>
                </c:pt>
                <c:pt idx="2">
                  <c:v>5.4054054054054057E-2</c:v>
                </c:pt>
                <c:pt idx="3">
                  <c:v>5.4054054054054057E-2</c:v>
                </c:pt>
                <c:pt idx="4">
                  <c:v>6.7567567567567571E-2</c:v>
                </c:pt>
                <c:pt idx="5">
                  <c:v>4.0540540540540543E-2</c:v>
                </c:pt>
              </c:numCache>
            </c:numRef>
          </c:val>
          <c:extLst>
            <c:ext xmlns:c16="http://schemas.microsoft.com/office/drawing/2014/chart" uri="{C3380CC4-5D6E-409C-BE32-E72D297353CC}">
              <c16:uniqueId val="{00000000-6F30-4F89-9058-BF3D04E01BAE}"/>
            </c:ext>
          </c:extLst>
        </c:ser>
        <c:ser>
          <c:idx val="1"/>
          <c:order val="1"/>
          <c:tx>
            <c:strRef>
              <c:f>Sheet1!$C$1</c:f>
              <c:strCache>
                <c:ptCount val="1"/>
                <c:pt idx="0">
                  <c:v>Both Wi-Fi &amp; NR-U/LAA</c:v>
                </c:pt>
              </c:strCache>
            </c:strRef>
          </c:tx>
          <c:spPr>
            <a:solidFill>
              <a:schemeClr val="accent2"/>
            </a:solidFill>
            <a:ln>
              <a:noFill/>
            </a:ln>
            <a:effectLst/>
          </c:spPr>
          <c:invertIfNegative val="0"/>
          <c:cat>
            <c:strRef>
              <c:f>Sheet1!$A$2:$A$7</c:f>
              <c:strCache>
                <c:ptCount val="6"/>
                <c:pt idx="0">
                  <c:v>Wi-Fi</c:v>
                </c:pt>
                <c:pt idx="1">
                  <c:v>NR-U/LAA</c:v>
                </c:pt>
                <c:pt idx="2">
                  <c:v>Regulator</c:v>
                </c:pt>
                <c:pt idx="3">
                  <c:v>User</c:v>
                </c:pt>
                <c:pt idx="4">
                  <c:v>Other</c:v>
                </c:pt>
                <c:pt idx="5">
                  <c:v>Prefer not to say</c:v>
                </c:pt>
              </c:strCache>
            </c:strRef>
          </c:cat>
          <c:val>
            <c:numRef>
              <c:f>Sheet1!$C$2:$C$7</c:f>
              <c:numCache>
                <c:formatCode>0%</c:formatCode>
                <c:ptCount val="6"/>
                <c:pt idx="0">
                  <c:v>0.32432432432432434</c:v>
                </c:pt>
                <c:pt idx="1">
                  <c:v>0.32432432432432434</c:v>
                </c:pt>
              </c:numCache>
            </c:numRef>
          </c:val>
          <c:extLst>
            <c:ext xmlns:c16="http://schemas.microsoft.com/office/drawing/2014/chart" uri="{C3380CC4-5D6E-409C-BE32-E72D297353CC}">
              <c16:uniqueId val="{00000000-04E4-45C5-A302-07A19807B6F0}"/>
            </c:ext>
          </c:extLst>
        </c:ser>
        <c:dLbls>
          <c:showLegendKey val="0"/>
          <c:showVal val="0"/>
          <c:showCatName val="0"/>
          <c:showSerName val="0"/>
          <c:showPercent val="0"/>
          <c:showBubbleSize val="0"/>
        </c:dLbls>
        <c:gapWidth val="182"/>
        <c:overlap val="100"/>
        <c:axId val="372373944"/>
        <c:axId val="372374600"/>
      </c:barChart>
      <c:catAx>
        <c:axId val="372373944"/>
        <c:scaling>
          <c:orientation val="minMax"/>
        </c:scaling>
        <c:delete val="0"/>
        <c:axPos val="l"/>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372374600"/>
        <c:crossesAt val="0"/>
        <c:auto val="1"/>
        <c:lblAlgn val="ctr"/>
        <c:lblOffset val="100"/>
        <c:noMultiLvlLbl val="0"/>
      </c:catAx>
      <c:valAx>
        <c:axId val="372374600"/>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n-AU"/>
                  <a:t>Respondents</a:t>
                </a:r>
              </a:p>
            </c:rich>
          </c:tx>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372373944"/>
        <c:crosses val="autoZero"/>
        <c:crossBetween val="between"/>
      </c:valAx>
      <c:spPr>
        <a:noFill/>
        <a:ln>
          <a:solidFill>
            <a:schemeClr val="tx1"/>
          </a:solidFill>
        </a:ln>
        <a:effectLst/>
      </c:spPr>
    </c:plotArea>
    <c:legend>
      <c:legendPos val="r"/>
      <c:layout>
        <c:manualLayout>
          <c:xMode val="edge"/>
          <c:yMode val="edge"/>
          <c:x val="0.53687679949097267"/>
          <c:y val="0.19675282437521396"/>
          <c:w val="0.32296266603038254"/>
          <c:h val="0.17171174255391988"/>
        </c:manualLayout>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b="1"/>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4817943211644"/>
          <c:y val="3.9855072463768113E-2"/>
          <c:w val="0.79960626739839336"/>
          <c:h val="0.73756618737875157"/>
        </c:manualLayout>
      </c:layout>
      <c:barChart>
        <c:barDir val="bar"/>
        <c:grouping val="stacked"/>
        <c:varyColors val="0"/>
        <c:ser>
          <c:idx val="0"/>
          <c:order val="0"/>
          <c:tx>
            <c:strRef>
              <c:f>Sheet1!$D$1</c:f>
              <c:strCache>
                <c:ptCount val="1"/>
                <c:pt idx="0">
                  <c:v>Count</c:v>
                </c:pt>
              </c:strCache>
            </c:strRef>
          </c:tx>
          <c:spPr>
            <a:solidFill>
              <a:srgbClr val="00B050"/>
            </a:solidFill>
            <a:ln>
              <a:noFill/>
            </a:ln>
            <a:effectLst/>
          </c:spPr>
          <c:invertIfNegative val="0"/>
          <c:dPt>
            <c:idx val="1"/>
            <c:invertIfNegative val="0"/>
            <c:bubble3D val="0"/>
            <c:spPr>
              <a:solidFill>
                <a:srgbClr val="2D2DB9"/>
              </a:solidFill>
              <a:ln>
                <a:noFill/>
              </a:ln>
              <a:effectLst/>
            </c:spPr>
            <c:extLst>
              <c:ext xmlns:c16="http://schemas.microsoft.com/office/drawing/2014/chart" uri="{C3380CC4-5D6E-409C-BE32-E72D297353CC}">
                <c16:uniqueId val="{00000000-0A5B-4686-B5E2-E1B41AB80FCB}"/>
              </c:ext>
            </c:extLst>
          </c:dPt>
          <c:cat>
            <c:strRef>
              <c:f>Sheet1!$A$2:$A$6</c:f>
              <c:strCache>
                <c:ptCount val="5"/>
                <c:pt idx="0">
                  <c:v>Excellent</c:v>
                </c:pt>
                <c:pt idx="1">
                  <c:v>Very good</c:v>
                </c:pt>
                <c:pt idx="2">
                  <c:v>Good</c:v>
                </c:pt>
                <c:pt idx="3">
                  <c:v>Fair</c:v>
                </c:pt>
                <c:pt idx="4">
                  <c:v>Poor</c:v>
                </c:pt>
              </c:strCache>
            </c:strRef>
          </c:cat>
          <c:val>
            <c:numRef>
              <c:f>Sheet1!$B$2:$B$6</c:f>
              <c:numCache>
                <c:formatCode>0%</c:formatCode>
                <c:ptCount val="5"/>
                <c:pt idx="0">
                  <c:v>0.24324324324324326</c:v>
                </c:pt>
                <c:pt idx="1">
                  <c:v>0.5</c:v>
                </c:pt>
                <c:pt idx="2">
                  <c:v>0.20270270270270271</c:v>
                </c:pt>
                <c:pt idx="3">
                  <c:v>2.7027027027027029E-2</c:v>
                </c:pt>
                <c:pt idx="4">
                  <c:v>2.7027027027027029E-2</c:v>
                </c:pt>
              </c:numCache>
            </c:numRef>
          </c:val>
          <c:extLst>
            <c:ext xmlns:c16="http://schemas.microsoft.com/office/drawing/2014/chart" uri="{C3380CC4-5D6E-409C-BE32-E72D297353CC}">
              <c16:uniqueId val="{00000000-6F30-4F89-9058-BF3D04E01BAE}"/>
            </c:ext>
          </c:extLst>
        </c:ser>
        <c:dLbls>
          <c:showLegendKey val="0"/>
          <c:showVal val="0"/>
          <c:showCatName val="0"/>
          <c:showSerName val="0"/>
          <c:showPercent val="0"/>
          <c:showBubbleSize val="0"/>
        </c:dLbls>
        <c:gapWidth val="182"/>
        <c:overlap val="100"/>
        <c:axId val="372373944"/>
        <c:axId val="372374600"/>
      </c:barChart>
      <c:catAx>
        <c:axId val="372373944"/>
        <c:scaling>
          <c:orientation val="minMax"/>
        </c:scaling>
        <c:delete val="0"/>
        <c:axPos val="l"/>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372374600"/>
        <c:crossesAt val="0"/>
        <c:auto val="1"/>
        <c:lblAlgn val="ctr"/>
        <c:lblOffset val="100"/>
        <c:noMultiLvlLbl val="0"/>
      </c:catAx>
      <c:valAx>
        <c:axId val="372374600"/>
        <c:scaling>
          <c:orientation val="minMax"/>
          <c:max val="0.60000000000000009"/>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n-AU" dirty="0" smtClean="0"/>
                  <a:t>Respondents (%)</a:t>
                </a:r>
                <a:endParaRPr lang="en-AU" dirty="0"/>
              </a:p>
            </c:rich>
          </c:tx>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372373944"/>
        <c:crosses val="autoZero"/>
        <c:crossBetween val="between"/>
      </c:valAx>
      <c:spPr>
        <a:noFill/>
        <a:ln>
          <a:solidFill>
            <a:schemeClr val="tx1"/>
          </a:solidFill>
        </a:ln>
        <a:effectLst/>
      </c:spPr>
    </c:plotArea>
    <c:plotVisOnly val="1"/>
    <c:dispBlanksAs val="gap"/>
    <c:showDLblsOverMax val="0"/>
  </c:chart>
  <c:spPr>
    <a:noFill/>
    <a:ln>
      <a:noFill/>
    </a:ln>
    <a:effectLst/>
  </c:spPr>
  <c:txPr>
    <a:bodyPr/>
    <a:lstStyle/>
    <a:p>
      <a:pPr>
        <a:defRPr sz="1600" b="1"/>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209067048437128"/>
          <c:y val="3.9855072463768113E-2"/>
          <c:w val="0.71233354012566608"/>
          <c:h val="0.73756618737875157"/>
        </c:manualLayout>
      </c:layout>
      <c:barChart>
        <c:barDir val="bar"/>
        <c:grouping val="stacked"/>
        <c:varyColors val="0"/>
        <c:ser>
          <c:idx val="0"/>
          <c:order val="0"/>
          <c:tx>
            <c:strRef>
              <c:f>Sheet1!$D$1</c:f>
              <c:strCache>
                <c:ptCount val="1"/>
                <c:pt idx="0">
                  <c:v>Count</c:v>
                </c:pt>
              </c:strCache>
            </c:strRef>
          </c:tx>
          <c:spPr>
            <a:solidFill>
              <a:srgbClr val="00B050"/>
            </a:solidFill>
            <a:ln>
              <a:noFill/>
            </a:ln>
            <a:effectLst/>
          </c:spPr>
          <c:invertIfNegative val="0"/>
          <c:dPt>
            <c:idx val="1"/>
            <c:invertIfNegative val="0"/>
            <c:bubble3D val="0"/>
            <c:spPr>
              <a:solidFill>
                <a:srgbClr val="2D2DB9"/>
              </a:solidFill>
              <a:ln>
                <a:noFill/>
              </a:ln>
              <a:effectLst/>
            </c:spPr>
            <c:extLst>
              <c:ext xmlns:c16="http://schemas.microsoft.com/office/drawing/2014/chart" uri="{C3380CC4-5D6E-409C-BE32-E72D297353CC}">
                <c16:uniqueId val="{00000000-9575-40C9-A8A7-A023B8B87B17}"/>
              </c:ext>
            </c:extLst>
          </c:dPt>
          <c:cat>
            <c:strRef>
              <c:f>Sheet1!$A$2:$A$6</c:f>
              <c:strCache>
                <c:ptCount val="5"/>
                <c:pt idx="0">
                  <c:v>Extremely useful</c:v>
                </c:pt>
                <c:pt idx="1">
                  <c:v>Very useful</c:v>
                </c:pt>
                <c:pt idx="2">
                  <c:v>Somewhat useful</c:v>
                </c:pt>
                <c:pt idx="3">
                  <c:v>No so useful</c:v>
                </c:pt>
                <c:pt idx="4">
                  <c:v>Not at all useful</c:v>
                </c:pt>
              </c:strCache>
            </c:strRef>
          </c:cat>
          <c:val>
            <c:numRef>
              <c:f>Sheet1!$B$2:$B$6</c:f>
              <c:numCache>
                <c:formatCode>0%</c:formatCode>
                <c:ptCount val="5"/>
                <c:pt idx="0">
                  <c:v>0.21621621621621623</c:v>
                </c:pt>
                <c:pt idx="1">
                  <c:v>0.45945945945945948</c:v>
                </c:pt>
                <c:pt idx="2">
                  <c:v>0.27027027027027029</c:v>
                </c:pt>
                <c:pt idx="3">
                  <c:v>5.4054054054054057E-2</c:v>
                </c:pt>
                <c:pt idx="4">
                  <c:v>0</c:v>
                </c:pt>
              </c:numCache>
            </c:numRef>
          </c:val>
          <c:extLst>
            <c:ext xmlns:c16="http://schemas.microsoft.com/office/drawing/2014/chart" uri="{C3380CC4-5D6E-409C-BE32-E72D297353CC}">
              <c16:uniqueId val="{00000000-6F30-4F89-9058-BF3D04E01BAE}"/>
            </c:ext>
          </c:extLst>
        </c:ser>
        <c:dLbls>
          <c:showLegendKey val="0"/>
          <c:showVal val="0"/>
          <c:showCatName val="0"/>
          <c:showSerName val="0"/>
          <c:showPercent val="0"/>
          <c:showBubbleSize val="0"/>
        </c:dLbls>
        <c:gapWidth val="182"/>
        <c:overlap val="100"/>
        <c:axId val="372373944"/>
        <c:axId val="372374600"/>
      </c:barChart>
      <c:catAx>
        <c:axId val="372373944"/>
        <c:scaling>
          <c:orientation val="minMax"/>
        </c:scaling>
        <c:delete val="0"/>
        <c:axPos val="l"/>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372374600"/>
        <c:crossesAt val="0"/>
        <c:auto val="1"/>
        <c:lblAlgn val="ctr"/>
        <c:lblOffset val="100"/>
        <c:noMultiLvlLbl val="0"/>
      </c:catAx>
      <c:valAx>
        <c:axId val="372374600"/>
        <c:scaling>
          <c:orientation val="minMax"/>
          <c:max val="0.5"/>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n-AU" dirty="0" smtClean="0"/>
                  <a:t>Respondents (%)</a:t>
                </a:r>
                <a:endParaRPr lang="en-AU" dirty="0"/>
              </a:p>
            </c:rich>
          </c:tx>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372373944"/>
        <c:crosses val="autoZero"/>
        <c:crossBetween val="between"/>
      </c:valAx>
      <c:spPr>
        <a:noFill/>
        <a:ln>
          <a:solidFill>
            <a:schemeClr val="tx1"/>
          </a:solidFill>
        </a:ln>
        <a:effectLst/>
      </c:spPr>
    </c:plotArea>
    <c:plotVisOnly val="1"/>
    <c:dispBlanksAs val="gap"/>
    <c:showDLblsOverMax val="0"/>
  </c:chart>
  <c:spPr>
    <a:noFill/>
    <a:ln>
      <a:noFill/>
    </a:ln>
    <a:effectLst/>
  </c:spPr>
  <c:txPr>
    <a:bodyPr/>
    <a:lstStyle/>
    <a:p>
      <a:pPr>
        <a:defRPr sz="1600" b="1"/>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Sheet1!$A$2:$A$27</c:f>
              <c:strCache>
                <c:ptCount val="26"/>
                <c:pt idx="0">
                  <c:v>1-1</c:v>
                </c:pt>
                <c:pt idx="1">
                  <c:v>1-2</c:v>
                </c:pt>
                <c:pt idx="2">
                  <c:v>1-3</c:v>
                </c:pt>
                <c:pt idx="3">
                  <c:v>1-4</c:v>
                </c:pt>
                <c:pt idx="4">
                  <c:v>1-5</c:v>
                </c:pt>
                <c:pt idx="5">
                  <c:v>2-1</c:v>
                </c:pt>
                <c:pt idx="6">
                  <c:v>2-2</c:v>
                </c:pt>
                <c:pt idx="7">
                  <c:v>3-1</c:v>
                </c:pt>
                <c:pt idx="8">
                  <c:v>3-2</c:v>
                </c:pt>
                <c:pt idx="9">
                  <c:v>3-3</c:v>
                </c:pt>
                <c:pt idx="10">
                  <c:v>3-4</c:v>
                </c:pt>
                <c:pt idx="11">
                  <c:v>3-5</c:v>
                </c:pt>
                <c:pt idx="12">
                  <c:v>3-6</c:v>
                </c:pt>
                <c:pt idx="13">
                  <c:v>3-7</c:v>
                </c:pt>
                <c:pt idx="14">
                  <c:v>3-8</c:v>
                </c:pt>
                <c:pt idx="15">
                  <c:v>3-9</c:v>
                </c:pt>
                <c:pt idx="16">
                  <c:v>3-10</c:v>
                </c:pt>
                <c:pt idx="17">
                  <c:v>3-11</c:v>
                </c:pt>
                <c:pt idx="18">
                  <c:v>3-P1</c:v>
                </c:pt>
                <c:pt idx="19">
                  <c:v>3-12</c:v>
                </c:pt>
                <c:pt idx="20">
                  <c:v>3-13</c:v>
                </c:pt>
                <c:pt idx="21">
                  <c:v>3-14</c:v>
                </c:pt>
                <c:pt idx="22">
                  <c:v>3-P2</c:v>
                </c:pt>
                <c:pt idx="23">
                  <c:v>3-15</c:v>
                </c:pt>
                <c:pt idx="24">
                  <c:v>3-16</c:v>
                </c:pt>
                <c:pt idx="25">
                  <c:v>3-17</c:v>
                </c:pt>
              </c:strCache>
            </c:strRef>
          </c:cat>
          <c:val>
            <c:numRef>
              <c:f>Sheet1!$B$2:$B$27</c:f>
              <c:numCache>
                <c:formatCode>0%</c:formatCode>
                <c:ptCount val="26"/>
                <c:pt idx="0">
                  <c:v>0.32432432432432434</c:v>
                </c:pt>
                <c:pt idx="1">
                  <c:v>0.25675675675675674</c:v>
                </c:pt>
                <c:pt idx="2">
                  <c:v>0.14864864864864866</c:v>
                </c:pt>
                <c:pt idx="3">
                  <c:v>0.22972972972972974</c:v>
                </c:pt>
                <c:pt idx="4">
                  <c:v>0.24324324324324326</c:v>
                </c:pt>
                <c:pt idx="5">
                  <c:v>0.3783783783783784</c:v>
                </c:pt>
                <c:pt idx="6">
                  <c:v>0.21621621621621623</c:v>
                </c:pt>
                <c:pt idx="7">
                  <c:v>9.45945945945946E-2</c:v>
                </c:pt>
                <c:pt idx="8">
                  <c:v>0.24324324324324326</c:v>
                </c:pt>
                <c:pt idx="9">
                  <c:v>0.3108108108108108</c:v>
                </c:pt>
                <c:pt idx="10">
                  <c:v>0.1891891891891892</c:v>
                </c:pt>
                <c:pt idx="11">
                  <c:v>0.16216216216216217</c:v>
                </c:pt>
                <c:pt idx="12">
                  <c:v>0.16216216216216217</c:v>
                </c:pt>
                <c:pt idx="13">
                  <c:v>9.45945945945946E-2</c:v>
                </c:pt>
                <c:pt idx="14">
                  <c:v>0.3108108108108108</c:v>
                </c:pt>
                <c:pt idx="15">
                  <c:v>0.28378378378378377</c:v>
                </c:pt>
                <c:pt idx="16">
                  <c:v>0.14864864864864866</c:v>
                </c:pt>
                <c:pt idx="17">
                  <c:v>0.48648648648648651</c:v>
                </c:pt>
                <c:pt idx="18">
                  <c:v>0.20270270270270271</c:v>
                </c:pt>
                <c:pt idx="19">
                  <c:v>0.1891891891891892</c:v>
                </c:pt>
                <c:pt idx="20">
                  <c:v>0.12162162162162163</c:v>
                </c:pt>
                <c:pt idx="21">
                  <c:v>0.17567567567567569</c:v>
                </c:pt>
                <c:pt idx="22">
                  <c:v>0.12162162162162163</c:v>
                </c:pt>
                <c:pt idx="23">
                  <c:v>9.45945945945946E-2</c:v>
                </c:pt>
                <c:pt idx="24">
                  <c:v>4.0540540540540543E-2</c:v>
                </c:pt>
                <c:pt idx="25">
                  <c:v>4.0540540540540543E-2</c:v>
                </c:pt>
              </c:numCache>
            </c:numRef>
          </c:val>
          <c:extLst>
            <c:ext xmlns:c16="http://schemas.microsoft.com/office/drawing/2014/chart" uri="{C3380CC4-5D6E-409C-BE32-E72D297353CC}">
              <c16:uniqueId val="{00000000-7D9F-4F8B-BF64-6100C4F6888C}"/>
            </c:ext>
          </c:extLst>
        </c:ser>
        <c:dLbls>
          <c:showLegendKey val="0"/>
          <c:showVal val="0"/>
          <c:showCatName val="0"/>
          <c:showSerName val="0"/>
          <c:showPercent val="0"/>
          <c:showBubbleSize val="0"/>
        </c:dLbls>
        <c:gapWidth val="219"/>
        <c:overlap val="-27"/>
        <c:axId val="487518920"/>
        <c:axId val="487516296"/>
      </c:barChart>
      <c:catAx>
        <c:axId val="487518920"/>
        <c:scaling>
          <c:orientation val="minMax"/>
        </c:scaling>
        <c:delete val="0"/>
        <c:axPos val="b"/>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AU" dirty="0" smtClean="0"/>
                  <a:t>See key for</a:t>
                </a:r>
                <a:r>
                  <a:rPr lang="en-AU" baseline="0" dirty="0" smtClean="0"/>
                  <a:t> presentations/panels on following slides</a:t>
                </a:r>
                <a:endParaRPr lang="en-AU" dirty="0"/>
              </a:p>
            </c:rich>
          </c:tx>
          <c:layout/>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87516296"/>
        <c:crosses val="autoZero"/>
        <c:auto val="1"/>
        <c:lblAlgn val="ctr"/>
        <c:lblOffset val="100"/>
        <c:noMultiLvlLbl val="0"/>
      </c:catAx>
      <c:valAx>
        <c:axId val="487516296"/>
        <c:scaling>
          <c:orientation val="minMax"/>
          <c:max val="0.5"/>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875189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224349" y="177284"/>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a:latin typeface="Arial" pitchFamily="34" charset="0"/>
                <a:cs typeface="Arial" pitchFamily="34" charset="0"/>
              </a:defRPr>
            </a:lvl1pPr>
          </a:lstStyle>
          <a:p>
            <a:pPr>
              <a:defRPr/>
            </a:pPr>
            <a:r>
              <a:rPr lang="en-US" dirty="0"/>
              <a:t>doc.: IEEE </a:t>
            </a:r>
            <a:r>
              <a:rPr lang="en-US" dirty="0" smtClean="0"/>
              <a:t>802.11-17/0291r0</a:t>
            </a:r>
            <a:endParaRPr lang="en-US" dirty="0"/>
          </a:p>
        </p:txBody>
      </p:sp>
      <p:sp>
        <p:nvSpPr>
          <p:cNvPr id="3075" name="Rectangle 3"/>
          <p:cNvSpPr>
            <a:spLocks noGrp="1" noChangeArrowheads="1"/>
          </p:cNvSpPr>
          <p:nvPr>
            <p:ph type="dt" sz="quarter" idx="1"/>
          </p:nvPr>
        </p:nvSpPr>
        <p:spPr bwMode="auto">
          <a:xfrm>
            <a:off x="695325" y="177284"/>
            <a:ext cx="655629"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dirty="0" smtClean="0"/>
              <a:t>Mar 2017</a:t>
            </a:r>
            <a:endParaRPr lang="en-US" dirty="0"/>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a:t>Andrew Myles, Cisco</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cs typeface="+mn-cs"/>
              </a:defRPr>
            </a:lvl1pPr>
          </a:lstStyle>
          <a:p>
            <a:pPr>
              <a:defRPr/>
            </a:pPr>
            <a:r>
              <a:rPr lang="en-US"/>
              <a:t>Page </a:t>
            </a:r>
            <a:fld id="{0AC92585-5460-48EC-A28F-298482A080F4}" type="slidenum">
              <a:rPr lang="en-US"/>
              <a:pPr>
                <a:defRPr/>
              </a:pPr>
              <a:t>‹#›</a:t>
            </a:fld>
            <a:endParaRPr lang="en-US"/>
          </a:p>
        </p:txBody>
      </p:sp>
      <p:sp>
        <p:nvSpPr>
          <p:cNvPr id="9114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91143"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933450" eaLnBrk="0" hangingPunct="0"/>
            <a:r>
              <a:rPr lang="en-US"/>
              <a:t>Submission</a:t>
            </a:r>
          </a:p>
        </p:txBody>
      </p:sp>
      <p:sp>
        <p:nvSpPr>
          <p:cNvPr id="91144"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Tree>
    <p:extLst>
      <p:ext uri="{BB962C8B-B14F-4D97-AF65-F5344CB8AC3E}">
        <p14:creationId xmlns:p14="http://schemas.microsoft.com/office/powerpoint/2010/main" val="10214944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267212" y="97909"/>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smtClean="0">
                <a:latin typeface="Arial" pitchFamily="34" charset="0"/>
                <a:cs typeface="Arial" pitchFamily="34" charset="0"/>
              </a:defRPr>
            </a:lvl1pPr>
          </a:lstStyle>
          <a:p>
            <a:pPr>
              <a:defRPr/>
            </a:pPr>
            <a:r>
              <a:rPr lang="en-US" dirty="0" smtClean="0"/>
              <a:t>doc.: IEEE 802.11-17/0291r0</a:t>
            </a:r>
            <a:endParaRPr lang="en-US" dirty="0"/>
          </a:p>
        </p:txBody>
      </p:sp>
      <p:sp>
        <p:nvSpPr>
          <p:cNvPr id="2051" name="Rectangle 3"/>
          <p:cNvSpPr>
            <a:spLocks noGrp="1" noChangeArrowheads="1"/>
          </p:cNvSpPr>
          <p:nvPr>
            <p:ph type="dt" idx="1"/>
          </p:nvPr>
        </p:nvSpPr>
        <p:spPr bwMode="auto">
          <a:xfrm>
            <a:off x="654050" y="97909"/>
            <a:ext cx="655629"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dirty="0" smtClean="0"/>
              <a:t>Mar 2017</a:t>
            </a:r>
            <a:endParaRPr lang="en-US" dirty="0"/>
          </a:p>
        </p:txBody>
      </p:sp>
      <p:sp>
        <p:nvSpPr>
          <p:cNvPr id="67588"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cs typeface="+mn-cs"/>
              </a:defRPr>
            </a:lvl5pPr>
          </a:lstStyle>
          <a:p>
            <a:pPr lvl="4">
              <a:defRPr/>
            </a:pPr>
            <a:r>
              <a:rPr lang="en-US"/>
              <a:t>Andrew Myles, Cisco</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a:t>Page </a:t>
            </a:r>
            <a:fld id="{18D10512-F400-46E6-9813-0191A717DA9A}" type="slidenum">
              <a:rPr lang="en-US"/>
              <a:pPr>
                <a:defRPr/>
              </a:pPr>
              <a:t>‹#›</a:t>
            </a:fld>
            <a:endParaRPr lang="en-US"/>
          </a:p>
        </p:txBody>
      </p:sp>
      <p:sp>
        <p:nvSpPr>
          <p:cNvPr id="67592"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a:t>Submission</a:t>
            </a:r>
          </a:p>
        </p:txBody>
      </p:sp>
      <p:sp>
        <p:nvSpPr>
          <p:cNvPr id="67593"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67594"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Tree>
    <p:extLst>
      <p:ext uri="{BB962C8B-B14F-4D97-AF65-F5344CB8AC3E}">
        <p14:creationId xmlns:p14="http://schemas.microsoft.com/office/powerpoint/2010/main" val="936411493"/>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r>
              <a:rPr lang="en-US" dirty="0">
                <a:latin typeface="Arial" pitchFamily="34" charset="0"/>
              </a:rPr>
              <a:t>doc.: IEEE 802.11-10/0xxxr0</a:t>
            </a:r>
          </a:p>
        </p:txBody>
      </p:sp>
      <p:sp>
        <p:nvSpPr>
          <p:cNvPr id="686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r>
              <a:rPr lang="en-US" dirty="0" smtClean="0">
                <a:latin typeface="Arial" pitchFamily="34" charset="0"/>
              </a:rPr>
              <a:t>July 2010</a:t>
            </a:r>
          </a:p>
        </p:txBody>
      </p:sp>
      <p:sp>
        <p:nvSpPr>
          <p:cNvPr id="51204" name="Rectangle 6"/>
          <p:cNvSpPr>
            <a:spLocks noGrp="1" noChangeArrowheads="1"/>
          </p:cNvSpPr>
          <p:nvPr>
            <p:ph type="ftr" sz="quarter" idx="4"/>
          </p:nvPr>
        </p:nvSpPr>
        <p:spPr/>
        <p:txBody>
          <a:bodyPr/>
          <a:lstStyle/>
          <a:p>
            <a:pPr lvl="4">
              <a:defRPr/>
            </a:pPr>
            <a:r>
              <a:rPr lang="en-US" dirty="0" smtClean="0"/>
              <a:t>Andrew Myles, Cisco</a:t>
            </a:r>
          </a:p>
        </p:txBody>
      </p:sp>
      <p:sp>
        <p:nvSpPr>
          <p:cNvPr id="51205" name="Rectangle 7"/>
          <p:cNvSpPr>
            <a:spLocks noGrp="1" noChangeArrowheads="1"/>
          </p:cNvSpPr>
          <p:nvPr>
            <p:ph type="sldNum" sz="quarter" idx="5"/>
          </p:nvPr>
        </p:nvSpPr>
        <p:spPr/>
        <p:txBody>
          <a:bodyPr/>
          <a:lstStyle/>
          <a:p>
            <a:pPr>
              <a:defRPr/>
            </a:pPr>
            <a:r>
              <a:rPr lang="en-US" dirty="0" smtClean="0"/>
              <a:t>Page </a:t>
            </a:r>
            <a:fld id="{BFD8823A-E707-449B-AE25-47FA80230A05}" type="slidenum">
              <a:rPr lang="en-US" smtClean="0"/>
              <a:pPr>
                <a:defRPr/>
              </a:pPr>
              <a:t>1</a:t>
            </a:fld>
            <a:endParaRPr lang="en-US" dirty="0" smtClean="0"/>
          </a:p>
        </p:txBody>
      </p:sp>
      <p:sp>
        <p:nvSpPr>
          <p:cNvPr id="68614" name="Rectangle 2"/>
          <p:cNvSpPr>
            <a:spLocks noGrp="1" noRot="1" noChangeAspect="1" noChangeArrowheads="1" noTextEdit="1"/>
          </p:cNvSpPr>
          <p:nvPr>
            <p:ph type="sldImg"/>
          </p:nvPr>
        </p:nvSpPr>
        <p:spPr>
          <a:xfrm>
            <a:off x="1154113" y="701675"/>
            <a:ext cx="4625975" cy="3468688"/>
          </a:xfrm>
          <a:ln/>
        </p:spPr>
      </p:sp>
      <p:sp>
        <p:nvSpPr>
          <p:cNvPr id="686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AU"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981200"/>
            <a:ext cx="7772400" cy="1981200"/>
          </a:xfrm>
        </p:spPr>
        <p:txBody>
          <a:bodyPr anchor="ctr" anchorCtr="0"/>
          <a:lstStyle>
            <a:lvl1pPr algn="ctr">
              <a:defRPr sz="2400" b="1"/>
            </a:lvl1pPr>
          </a:lstStyle>
          <a:p>
            <a:pPr lvl="0"/>
            <a:r>
              <a:rPr lang="en-US" dirty="0"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Andrew Myles, Cisco</a:t>
            </a:r>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EF4002E7-DB4D-4CC3-8382-1939D19420D8}" type="slidenum">
              <a:rPr lang="en-US"/>
              <a:pPr>
                <a:defRPr/>
              </a:pPr>
              <a:t>‹#›</a:t>
            </a:fld>
            <a:endParaRPr lang="en-US"/>
          </a:p>
        </p:txBody>
      </p:sp>
    </p:spTree>
    <p:extLst>
      <p:ext uri="{BB962C8B-B14F-4D97-AF65-F5344CB8AC3E}">
        <p14:creationId xmlns:p14="http://schemas.microsoft.com/office/powerpoint/2010/main" val="172731656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400" cy="1066800"/>
          </a:xfrm>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Andrew Myles, Cisco</a:t>
            </a:r>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EF4002E7-DB4D-4CC3-8382-1939D19420D8}" type="slidenum">
              <a:rPr lang="en-US"/>
              <a:pPr>
                <a:defRPr/>
              </a:pPr>
              <a:t>‹#›</a:t>
            </a:fld>
            <a:endParaRPr lang="en-US"/>
          </a:p>
        </p:txBody>
      </p:sp>
    </p:spTree>
    <p:extLst>
      <p:ext uri="{BB962C8B-B14F-4D97-AF65-F5344CB8AC3E}">
        <p14:creationId xmlns:p14="http://schemas.microsoft.com/office/powerpoint/2010/main" val="386694568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Andrew Myles, Cisco</a:t>
            </a:r>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EF4002E7-DB4D-4CC3-8382-1939D19420D8}" type="slidenum">
              <a:rPr lang="en-US"/>
              <a:pPr>
                <a:defRPr/>
              </a:pPr>
              <a:t>‹#›</a:t>
            </a:fld>
            <a:endParaRPr lang="en-US"/>
          </a:p>
        </p:txBody>
      </p:sp>
    </p:spTree>
    <p:extLst>
      <p:ext uri="{BB962C8B-B14F-4D97-AF65-F5344CB8AC3E}">
        <p14:creationId xmlns:p14="http://schemas.microsoft.com/office/powerpoint/2010/main" val="290592558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858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Content Placeholder 3"/>
          <p:cNvSpPr>
            <a:spLocks noGrp="1"/>
          </p:cNvSpPr>
          <p:nvPr>
            <p:ph sz="half" idx="2"/>
          </p:nvPr>
        </p:nvSpPr>
        <p:spPr>
          <a:xfrm>
            <a:off x="46482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5" name="Rectangle 5"/>
          <p:cNvSpPr>
            <a:spLocks noGrp="1" noChangeArrowheads="1"/>
          </p:cNvSpPr>
          <p:nvPr>
            <p:ph type="ftr" sz="quarter" idx="10"/>
          </p:nvPr>
        </p:nvSpPr>
        <p:spPr>
          <a:ln/>
        </p:spPr>
        <p:txBody>
          <a:bodyPr/>
          <a:lstStyle>
            <a:lvl1pPr>
              <a:defRPr/>
            </a:lvl1pPr>
          </a:lstStyle>
          <a:p>
            <a:pPr>
              <a:defRPr/>
            </a:pPr>
            <a:r>
              <a:rPr lang="en-US"/>
              <a:t>Andrew Myles, Cisco</a:t>
            </a:r>
          </a:p>
        </p:txBody>
      </p:sp>
      <p:sp>
        <p:nvSpPr>
          <p:cNvPr id="6" name="Rectangle 6"/>
          <p:cNvSpPr>
            <a:spLocks noGrp="1" noChangeArrowheads="1"/>
          </p:cNvSpPr>
          <p:nvPr>
            <p:ph type="sldNum" sz="quarter" idx="11"/>
          </p:nvPr>
        </p:nvSpPr>
        <p:spPr>
          <a:ln/>
        </p:spPr>
        <p:txBody>
          <a:bodyPr/>
          <a:lstStyle>
            <a:lvl1pPr>
              <a:defRPr/>
            </a:lvl1pPr>
          </a:lstStyle>
          <a:p>
            <a:pPr>
              <a:defRPr/>
            </a:pPr>
            <a:r>
              <a:rPr lang="en-US"/>
              <a:t>Slide </a:t>
            </a:r>
            <a:fld id="{FCE5288C-F87B-4810-A6B2-740CE13BD34D}" type="slidenum">
              <a:rPr lang="en-US"/>
              <a:pPr>
                <a:defRPr/>
              </a:pPr>
              <a:t>‹#›</a:t>
            </a:fld>
            <a:endParaRPr lang="en-US"/>
          </a:p>
        </p:txBody>
      </p:sp>
    </p:spTree>
    <p:extLst>
      <p:ext uri="{BB962C8B-B14F-4D97-AF65-F5344CB8AC3E}">
        <p14:creationId xmlns:p14="http://schemas.microsoft.com/office/powerpoint/2010/main" val="1399351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29" name="Rectangle 5"/>
          <p:cNvSpPr>
            <a:spLocks noGrp="1" noChangeArrowheads="1"/>
          </p:cNvSpPr>
          <p:nvPr>
            <p:ph type="ftr" sz="quarter" idx="3"/>
          </p:nvPr>
        </p:nvSpPr>
        <p:spPr bwMode="auto">
          <a:xfrm>
            <a:off x="8053388" y="6475413"/>
            <a:ext cx="490537"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latin typeface="+mn-lt"/>
                <a:cs typeface="+mn-cs"/>
              </a:defRPr>
            </a:lvl1pPr>
          </a:lstStyle>
          <a:p>
            <a:pPr>
              <a:defRPr/>
            </a:pPr>
            <a:r>
              <a:rPr lang="en-US"/>
              <a:t>Andrew Myles, Cisco</a:t>
            </a:r>
          </a:p>
        </p:txBody>
      </p:sp>
      <p:sp>
        <p:nvSpPr>
          <p:cNvPr id="1030" name="Rectangle 6"/>
          <p:cNvSpPr>
            <a:spLocks noGrp="1" noChangeArrowheads="1"/>
          </p:cNvSpPr>
          <p:nvPr>
            <p:ph type="sldNum" sz="quarter" idx="4"/>
          </p:nvPr>
        </p:nvSpPr>
        <p:spPr bwMode="auto">
          <a:xfrm>
            <a:off x="4327525" y="6475413"/>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atin typeface="+mn-lt"/>
                <a:cs typeface="+mn-cs"/>
              </a:defRPr>
            </a:lvl1pPr>
          </a:lstStyle>
          <a:p>
            <a:pPr>
              <a:defRPr/>
            </a:pPr>
            <a:r>
              <a:rPr lang="en-US"/>
              <a:t>Slide </a:t>
            </a:r>
            <a:fld id="{A469A3A6-7083-48BA-9D7E-342D6AB96B4F}" type="slidenum">
              <a:rPr lang="en-US"/>
              <a:pPr>
                <a:defRPr/>
              </a:pPr>
              <a:t>‹#›</a:t>
            </a:fld>
            <a:endParaRPr lang="en-US"/>
          </a:p>
        </p:txBody>
      </p:sp>
      <p:sp>
        <p:nvSpPr>
          <p:cNvPr id="2" name="Rectangle 7"/>
          <p:cNvSpPr>
            <a:spLocks noChangeArrowheads="1"/>
          </p:cNvSpPr>
          <p:nvPr/>
        </p:nvSpPr>
        <p:spPr bwMode="auto">
          <a:xfrm>
            <a:off x="5178708" y="363379"/>
            <a:ext cx="326679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marL="457200" lvl="4" algn="r" eaLnBrk="0" hangingPunct="0"/>
            <a:r>
              <a:rPr lang="en-US" sz="1600" b="1" dirty="0">
                <a:latin typeface="Arial" pitchFamily="34" charset="0"/>
              </a:rPr>
              <a:t>doc.: IEEE </a:t>
            </a:r>
            <a:r>
              <a:rPr lang="en-US" sz="1600" b="1" dirty="0" smtClean="0">
                <a:latin typeface="Arial" pitchFamily="34" charset="0"/>
              </a:rPr>
              <a:t>802.11-19/1398r0</a:t>
            </a:r>
            <a:endParaRPr lang="en-US" sz="1600" b="1" dirty="0" smtClean="0">
              <a:latin typeface="Arial" pitchFamily="34" charset="0"/>
            </a:endParaRPr>
          </a:p>
        </p:txBody>
      </p:sp>
      <p:sp>
        <p:nvSpPr>
          <p:cNvPr id="1031"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1032" name="Rectangle 9"/>
          <p:cNvSpPr>
            <a:spLocks noChangeArrowheads="1"/>
          </p:cNvSpPr>
          <p:nvPr/>
        </p:nvSpPr>
        <p:spPr bwMode="auto">
          <a:xfrm>
            <a:off x="685800" y="6475413"/>
            <a:ext cx="157459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sz="1200" dirty="0" smtClean="0">
                <a:latin typeface="Arial" pitchFamily="34" charset="0"/>
              </a:rPr>
              <a:t>Coexistence</a:t>
            </a:r>
            <a:r>
              <a:rPr lang="en-US" sz="1200" baseline="0" dirty="0" smtClean="0">
                <a:latin typeface="Arial" pitchFamily="34" charset="0"/>
              </a:rPr>
              <a:t> </a:t>
            </a:r>
            <a:r>
              <a:rPr lang="en-US" sz="1200" dirty="0" smtClean="0">
                <a:latin typeface="Arial" pitchFamily="34" charset="0"/>
              </a:rPr>
              <a:t>Workshop</a:t>
            </a:r>
            <a:endParaRPr lang="en-US" sz="1200" dirty="0">
              <a:latin typeface="Arial" pitchFamily="34" charset="0"/>
            </a:endParaRPr>
          </a:p>
        </p:txBody>
      </p:sp>
      <p:sp>
        <p:nvSpPr>
          <p:cNvPr id="1033"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1034" name="Rectangle 7"/>
          <p:cNvSpPr>
            <a:spLocks noChangeArrowheads="1"/>
          </p:cNvSpPr>
          <p:nvPr/>
        </p:nvSpPr>
        <p:spPr bwMode="auto">
          <a:xfrm>
            <a:off x="685800" y="363379"/>
            <a:ext cx="91050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marL="0" lvl="3" eaLnBrk="0" hangingPunct="0"/>
            <a:r>
              <a:rPr lang="en-US" sz="1600" b="1" dirty="0" smtClean="0">
                <a:latin typeface="Arial" pitchFamily="34" charset="0"/>
              </a:rPr>
              <a:t>Aug 2019</a:t>
            </a:r>
            <a:endParaRPr lang="en-US" sz="1600" b="1" dirty="0">
              <a:latin typeface="Arial" pitchFamily="34" charset="0"/>
            </a:endParaRPr>
          </a:p>
        </p:txBody>
      </p:sp>
    </p:spTree>
  </p:cSld>
  <p:clrMap bg1="lt1" tx1="dk1" bg2="lt2" tx2="dk2" accent1="accent1" accent2="accent2" accent3="accent3" accent4="accent4" accent5="accent5" accent6="accent6" hlink="hlink" folHlink="folHlink"/>
  <p:sldLayoutIdLst>
    <p:sldLayoutId id="2147483651" r:id="rId1"/>
    <p:sldLayoutId id="2147483649" r:id="rId2"/>
    <p:sldLayoutId id="2147483652" r:id="rId3"/>
    <p:sldLayoutId id="2147483650" r:id="rId4"/>
  </p:sldLayoutIdLst>
  <p:timing>
    <p:tnLst>
      <p:par>
        <p:cTn id="1" dur="indefinite" restart="never" nodeType="tmRoot"/>
      </p:par>
    </p:tnLst>
  </p:timing>
  <p:hf hdr="0"/>
  <p:txStyles>
    <p:titleStyle>
      <a:lvl1pPr algn="l" rtl="0" eaLnBrk="0" fontAlgn="base" hangingPunct="0">
        <a:spcBef>
          <a:spcPct val="0"/>
        </a:spcBef>
        <a:spcAft>
          <a:spcPct val="0"/>
        </a:spcAft>
        <a:defRPr sz="2400" b="1">
          <a:solidFill>
            <a:schemeClr val="accent2"/>
          </a:solidFill>
          <a:latin typeface="+mj-lt"/>
          <a:ea typeface="+mj-ea"/>
          <a:cs typeface="+mj-cs"/>
        </a:defRPr>
      </a:lvl1pPr>
      <a:lvl2pPr algn="l" rtl="0" eaLnBrk="0" fontAlgn="base" hangingPunct="0">
        <a:spcBef>
          <a:spcPct val="0"/>
        </a:spcBef>
        <a:spcAft>
          <a:spcPct val="0"/>
        </a:spcAft>
        <a:defRPr sz="2400" b="1">
          <a:solidFill>
            <a:schemeClr val="accent2"/>
          </a:solidFill>
          <a:latin typeface="Arial" charset="0"/>
        </a:defRPr>
      </a:lvl2pPr>
      <a:lvl3pPr algn="l" rtl="0" eaLnBrk="0" fontAlgn="base" hangingPunct="0">
        <a:spcBef>
          <a:spcPct val="0"/>
        </a:spcBef>
        <a:spcAft>
          <a:spcPct val="0"/>
        </a:spcAft>
        <a:defRPr sz="2400" b="1">
          <a:solidFill>
            <a:schemeClr val="accent2"/>
          </a:solidFill>
          <a:latin typeface="Arial" charset="0"/>
        </a:defRPr>
      </a:lvl3pPr>
      <a:lvl4pPr algn="l" rtl="0" eaLnBrk="0" fontAlgn="base" hangingPunct="0">
        <a:spcBef>
          <a:spcPct val="0"/>
        </a:spcBef>
        <a:spcAft>
          <a:spcPct val="0"/>
        </a:spcAft>
        <a:defRPr sz="2400" b="1">
          <a:solidFill>
            <a:schemeClr val="accent2"/>
          </a:solidFill>
          <a:latin typeface="Arial" charset="0"/>
        </a:defRPr>
      </a:lvl4pPr>
      <a:lvl5pPr algn="l" rtl="0" eaLnBrk="0" fontAlgn="base" hangingPunct="0">
        <a:spcBef>
          <a:spcPct val="0"/>
        </a:spcBef>
        <a:spcAft>
          <a:spcPct val="0"/>
        </a:spcAft>
        <a:defRPr sz="2400" b="1">
          <a:solidFill>
            <a:schemeClr val="accent2"/>
          </a:solidFill>
          <a:latin typeface="Arial" charset="0"/>
        </a:defRPr>
      </a:lvl5pPr>
      <a:lvl6pPr marL="457200" algn="l" rtl="0" eaLnBrk="0" fontAlgn="base" hangingPunct="0">
        <a:spcBef>
          <a:spcPct val="0"/>
        </a:spcBef>
        <a:spcAft>
          <a:spcPct val="0"/>
        </a:spcAft>
        <a:defRPr sz="2400" b="1">
          <a:solidFill>
            <a:schemeClr val="accent2"/>
          </a:solidFill>
          <a:latin typeface="Arial" charset="0"/>
        </a:defRPr>
      </a:lvl6pPr>
      <a:lvl7pPr marL="914400" algn="l" rtl="0" eaLnBrk="0" fontAlgn="base" hangingPunct="0">
        <a:spcBef>
          <a:spcPct val="0"/>
        </a:spcBef>
        <a:spcAft>
          <a:spcPct val="0"/>
        </a:spcAft>
        <a:defRPr sz="2400" b="1">
          <a:solidFill>
            <a:schemeClr val="accent2"/>
          </a:solidFill>
          <a:latin typeface="Arial" charset="0"/>
        </a:defRPr>
      </a:lvl7pPr>
      <a:lvl8pPr marL="1371600" algn="l" rtl="0" eaLnBrk="0" fontAlgn="base" hangingPunct="0">
        <a:spcBef>
          <a:spcPct val="0"/>
        </a:spcBef>
        <a:spcAft>
          <a:spcPct val="0"/>
        </a:spcAft>
        <a:defRPr sz="2400" b="1">
          <a:solidFill>
            <a:schemeClr val="accent2"/>
          </a:solidFill>
          <a:latin typeface="Arial" charset="0"/>
        </a:defRPr>
      </a:lvl8pPr>
      <a:lvl9pPr marL="1828800" algn="l" rtl="0" eaLnBrk="0" fontAlgn="base" hangingPunct="0">
        <a:spcBef>
          <a:spcPct val="0"/>
        </a:spcBef>
        <a:spcAft>
          <a:spcPct val="0"/>
        </a:spcAft>
        <a:defRPr sz="2400" b="1">
          <a:solidFill>
            <a:schemeClr val="accent2"/>
          </a:solidFill>
          <a:latin typeface="Arial" charset="0"/>
        </a:defRPr>
      </a:lvl9pPr>
    </p:titleStyle>
    <p:bodyStyle>
      <a:lvl1pPr marL="342900" indent="-342900" algn="l" rtl="0" eaLnBrk="0" fontAlgn="base" hangingPunct="0">
        <a:spcBef>
          <a:spcPct val="50000"/>
        </a:spcBef>
        <a:spcAft>
          <a:spcPct val="0"/>
        </a:spcAft>
        <a:defRPr b="1">
          <a:solidFill>
            <a:schemeClr val="tx1"/>
          </a:solidFill>
          <a:latin typeface="+mn-lt"/>
          <a:ea typeface="+mn-ea"/>
          <a:cs typeface="+mn-cs"/>
        </a:defRPr>
      </a:lvl1pPr>
      <a:lvl2pPr marL="182563" indent="-180975" algn="l" rtl="0" eaLnBrk="0" fontAlgn="base" hangingPunct="0">
        <a:spcBef>
          <a:spcPct val="50000"/>
        </a:spcBef>
        <a:spcAft>
          <a:spcPct val="0"/>
        </a:spcAft>
        <a:buChar char="•"/>
        <a:defRPr>
          <a:solidFill>
            <a:schemeClr val="tx1"/>
          </a:solidFill>
          <a:latin typeface="+mn-lt"/>
        </a:defRPr>
      </a:lvl2pPr>
      <a:lvl3pPr marL="365125" indent="-180975" algn="l" rtl="0" eaLnBrk="0" fontAlgn="base" hangingPunct="0">
        <a:spcBef>
          <a:spcPct val="25000"/>
        </a:spcBef>
        <a:spcAft>
          <a:spcPct val="0"/>
        </a:spcAft>
        <a:buFont typeface="Arial" pitchFamily="34" charset="0"/>
        <a:buChar char="–"/>
        <a:defRPr sz="1600">
          <a:solidFill>
            <a:schemeClr val="tx1"/>
          </a:solidFill>
          <a:latin typeface="+mn-lt"/>
        </a:defRPr>
      </a:lvl3pPr>
      <a:lvl4pPr marL="711200" indent="-344488" algn="l" rtl="0" eaLnBrk="0" fontAlgn="base" hangingPunct="0">
        <a:spcBef>
          <a:spcPct val="10000"/>
        </a:spcBef>
        <a:spcAft>
          <a:spcPct val="0"/>
        </a:spcAft>
        <a:buFont typeface="Times New Roman" pitchFamily="18" charset="0"/>
        <a:buChar char="—"/>
        <a:defRPr sz="1400">
          <a:solidFill>
            <a:schemeClr val="tx1"/>
          </a:solidFill>
          <a:latin typeface="+mn-lt"/>
        </a:defRPr>
      </a:lvl4pPr>
      <a:lvl5pPr marL="969963" indent="-165100" algn="l" rtl="0" eaLnBrk="0" fontAlgn="base" hangingPunct="0">
        <a:spcBef>
          <a:spcPct val="20000"/>
        </a:spcBef>
        <a:spcAft>
          <a:spcPct val="0"/>
        </a:spcAft>
        <a:buChar char="•"/>
        <a:defRPr sz="1600">
          <a:solidFill>
            <a:schemeClr val="tx1"/>
          </a:solidFill>
          <a:latin typeface="+mn-lt"/>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4"/>
          <p:cNvSpPr>
            <a:spLocks noGrp="1"/>
          </p:cNvSpPr>
          <p:nvPr>
            <p:ph type="ftr" sz="quarter" idx="10"/>
          </p:nvPr>
        </p:nvSpPr>
        <p:spPr/>
        <p:txBody>
          <a:bodyPr/>
          <a:lstStyle/>
          <a:p>
            <a:pPr>
              <a:defRPr/>
            </a:pPr>
            <a:r>
              <a:rPr lang="en-US" dirty="0" smtClean="0"/>
              <a:t>Andrew Myles, Cisco</a:t>
            </a:r>
            <a:endParaRPr lang="en-US" dirty="0"/>
          </a:p>
        </p:txBody>
      </p:sp>
      <p:sp>
        <p:nvSpPr>
          <p:cNvPr id="8" name="Slide Number Placeholder 5"/>
          <p:cNvSpPr>
            <a:spLocks noGrp="1"/>
          </p:cNvSpPr>
          <p:nvPr>
            <p:ph type="sldNum" sz="quarter" idx="11"/>
          </p:nvPr>
        </p:nvSpPr>
        <p:spPr/>
        <p:txBody>
          <a:bodyPr/>
          <a:lstStyle/>
          <a:p>
            <a:pPr>
              <a:defRPr/>
            </a:pPr>
            <a:r>
              <a:rPr lang="en-US" dirty="0" smtClean="0"/>
              <a:t>Slide </a:t>
            </a:r>
            <a:fld id="{C81347C9-C12F-43D2-B3D1-D523E0829A79}" type="slidenum">
              <a:rPr lang="en-US" smtClean="0"/>
              <a:pPr>
                <a:defRPr/>
              </a:pPr>
              <a:t>1</a:t>
            </a:fld>
            <a:endParaRPr lang="en-US" dirty="0"/>
          </a:p>
        </p:txBody>
      </p:sp>
      <p:sp>
        <p:nvSpPr>
          <p:cNvPr id="1029" name="Rectangle 2"/>
          <p:cNvSpPr>
            <a:spLocks noGrp="1" noChangeArrowheads="1"/>
          </p:cNvSpPr>
          <p:nvPr>
            <p:ph type="title"/>
          </p:nvPr>
        </p:nvSpPr>
        <p:spPr/>
        <p:txBody>
          <a:bodyPr anchor="ctr"/>
          <a:lstStyle/>
          <a:p>
            <a:pPr algn="ctr">
              <a:defRPr/>
            </a:pPr>
            <a:r>
              <a:rPr lang="en-US" dirty="0" smtClean="0">
                <a:solidFill>
                  <a:schemeClr val="accent6"/>
                </a:solidFill>
              </a:rPr>
              <a:t>Operational survey results for</a:t>
            </a:r>
            <a:br>
              <a:rPr lang="en-US" dirty="0" smtClean="0">
                <a:solidFill>
                  <a:schemeClr val="accent6"/>
                </a:solidFill>
              </a:rPr>
            </a:br>
            <a:r>
              <a:rPr lang="en-US" i="1" dirty="0" smtClean="0">
                <a:solidFill>
                  <a:schemeClr val="accent6"/>
                </a:solidFill>
              </a:rPr>
              <a:t>IEEE 802.11 Coexistence Workshop </a:t>
            </a:r>
            <a:br>
              <a:rPr lang="en-US" i="1" dirty="0" smtClean="0">
                <a:solidFill>
                  <a:schemeClr val="accent6"/>
                </a:solidFill>
              </a:rPr>
            </a:br>
            <a:r>
              <a:rPr lang="en-US" dirty="0" smtClean="0">
                <a:solidFill>
                  <a:schemeClr val="accent6"/>
                </a:solidFill>
              </a:rPr>
              <a:t>in </a:t>
            </a:r>
            <a:r>
              <a:rPr lang="en-AU" dirty="0" smtClean="0">
                <a:solidFill>
                  <a:schemeClr val="accent6"/>
                </a:solidFill>
              </a:rPr>
              <a:t>Vienna </a:t>
            </a:r>
            <a:r>
              <a:rPr lang="en-US" dirty="0" smtClean="0">
                <a:solidFill>
                  <a:schemeClr val="accent6"/>
                </a:solidFill>
              </a:rPr>
              <a:t>on 17 July 2019</a:t>
            </a:r>
          </a:p>
        </p:txBody>
      </p:sp>
      <p:sp>
        <p:nvSpPr>
          <p:cNvPr id="1030" name="Rectangle 6"/>
          <p:cNvSpPr>
            <a:spLocks noGrp="1" noChangeArrowheads="1"/>
          </p:cNvSpPr>
          <p:nvPr>
            <p:ph type="body" idx="1"/>
          </p:nvPr>
        </p:nvSpPr>
        <p:spPr>
          <a:xfrm>
            <a:off x="685800" y="2330450"/>
            <a:ext cx="7772400" cy="381000"/>
          </a:xfrm>
        </p:spPr>
        <p:txBody>
          <a:bodyPr/>
          <a:lstStyle/>
          <a:p>
            <a:pPr marL="0" indent="0" algn="ctr">
              <a:defRPr/>
            </a:pPr>
            <a:r>
              <a:rPr lang="en-US" b="0" dirty="0" smtClean="0">
                <a:solidFill>
                  <a:schemeClr val="accent2">
                    <a:lumMod val="50000"/>
                  </a:schemeClr>
                </a:solidFill>
              </a:rPr>
              <a:t>6 </a:t>
            </a:r>
            <a:r>
              <a:rPr lang="en-US" b="0" dirty="0" smtClean="0">
                <a:solidFill>
                  <a:schemeClr val="accent2">
                    <a:lumMod val="50000"/>
                  </a:schemeClr>
                </a:solidFill>
              </a:rPr>
              <a:t>August 2019</a:t>
            </a:r>
          </a:p>
        </p:txBody>
      </p:sp>
      <p:sp>
        <p:nvSpPr>
          <p:cNvPr id="2054" name="Rectangle 12"/>
          <p:cNvSpPr>
            <a:spLocks noChangeArrowheads="1"/>
          </p:cNvSpPr>
          <p:nvPr/>
        </p:nvSpPr>
        <p:spPr bwMode="auto">
          <a:xfrm>
            <a:off x="533400" y="2746375"/>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eaLnBrk="0" hangingPunct="0">
              <a:spcBef>
                <a:spcPct val="50000"/>
              </a:spcBef>
            </a:pPr>
            <a:r>
              <a:rPr lang="en-US" sz="1600" b="1" dirty="0">
                <a:latin typeface="Arial" pitchFamily="34" charset="0"/>
              </a:rPr>
              <a:t>Authors:</a:t>
            </a:r>
            <a:endParaRPr lang="en-US" sz="1600" dirty="0">
              <a:latin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883578594"/>
              </p:ext>
            </p:extLst>
          </p:nvPr>
        </p:nvGraphicFramePr>
        <p:xfrm>
          <a:off x="685800" y="3429000"/>
          <a:ext cx="7696200" cy="762000"/>
        </p:xfrm>
        <a:graphic>
          <a:graphicData uri="http://schemas.openxmlformats.org/drawingml/2006/table">
            <a:tbl>
              <a:tblPr firstRow="1" bandRow="1">
                <a:tableStyleId>{21E4AEA4-8DFA-4A89-87EB-49C32662AFE0}</a:tableStyleId>
              </a:tblPr>
              <a:tblGrid>
                <a:gridCol w="1924050">
                  <a:extLst>
                    <a:ext uri="{9D8B030D-6E8A-4147-A177-3AD203B41FA5}">
                      <a16:colId xmlns:a16="http://schemas.microsoft.com/office/drawing/2014/main" val="20000"/>
                    </a:ext>
                  </a:extLst>
                </a:gridCol>
                <a:gridCol w="1924050">
                  <a:extLst>
                    <a:ext uri="{9D8B030D-6E8A-4147-A177-3AD203B41FA5}">
                      <a16:colId xmlns:a16="http://schemas.microsoft.com/office/drawing/2014/main" val="20001"/>
                    </a:ext>
                  </a:extLst>
                </a:gridCol>
                <a:gridCol w="1924050">
                  <a:extLst>
                    <a:ext uri="{9D8B030D-6E8A-4147-A177-3AD203B41FA5}">
                      <a16:colId xmlns:a16="http://schemas.microsoft.com/office/drawing/2014/main" val="20002"/>
                    </a:ext>
                  </a:extLst>
                </a:gridCol>
                <a:gridCol w="1924050">
                  <a:extLst>
                    <a:ext uri="{9D8B030D-6E8A-4147-A177-3AD203B41FA5}">
                      <a16:colId xmlns:a16="http://schemas.microsoft.com/office/drawing/2014/main" val="20003"/>
                    </a:ext>
                  </a:extLst>
                </a:gridCol>
              </a:tblGrid>
              <a:tr h="370682">
                <a:tc>
                  <a:txBody>
                    <a:bodyPr/>
                    <a:lstStyle/>
                    <a:p>
                      <a:pPr>
                        <a:spcAft>
                          <a:spcPts val="0"/>
                        </a:spcAft>
                      </a:pPr>
                      <a:r>
                        <a:rPr lang="en-US" sz="1200" kern="0" dirty="0">
                          <a:effectLst/>
                        </a:rPr>
                        <a:t>Name</a:t>
                      </a:r>
                      <a:endParaRPr lang="en-AU" sz="1200" b="1" kern="0" dirty="0">
                        <a:effectLst/>
                        <a:latin typeface="Times New Roman"/>
                      </a:endParaRPr>
                    </a:p>
                  </a:txBody>
                  <a:tcPr marL="68580" marR="68580" marT="0" marB="0" anchor="ctr"/>
                </a:tc>
                <a:tc>
                  <a:txBody>
                    <a:bodyPr/>
                    <a:lstStyle/>
                    <a:p>
                      <a:pPr>
                        <a:spcAft>
                          <a:spcPts val="0"/>
                        </a:spcAft>
                      </a:pPr>
                      <a:r>
                        <a:rPr lang="en-US" sz="1200" dirty="0">
                          <a:effectLst/>
                        </a:rPr>
                        <a:t>Company</a:t>
                      </a:r>
                      <a:endParaRPr lang="en-AU" sz="1200" dirty="0">
                        <a:effectLst/>
                        <a:latin typeface="Times New Roman"/>
                        <a:ea typeface="Times New Roman"/>
                      </a:endParaRPr>
                    </a:p>
                  </a:txBody>
                  <a:tcPr marL="68580" marR="68580" marT="0" marB="0" anchor="ctr"/>
                </a:tc>
                <a:tc>
                  <a:txBody>
                    <a:bodyPr/>
                    <a:lstStyle/>
                    <a:p>
                      <a:pPr>
                        <a:spcAft>
                          <a:spcPts val="0"/>
                        </a:spcAft>
                      </a:pPr>
                      <a:r>
                        <a:rPr lang="en-US" sz="1200" dirty="0">
                          <a:effectLst/>
                        </a:rPr>
                        <a:t>Phone</a:t>
                      </a:r>
                      <a:endParaRPr lang="en-AU" sz="1200" dirty="0">
                        <a:effectLst/>
                        <a:latin typeface="Times New Roman"/>
                        <a:ea typeface="Times New Roman"/>
                      </a:endParaRPr>
                    </a:p>
                  </a:txBody>
                  <a:tcPr marL="68580" marR="68580" marT="0" marB="0" anchor="ctr"/>
                </a:tc>
                <a:tc>
                  <a:txBody>
                    <a:bodyPr/>
                    <a:lstStyle/>
                    <a:p>
                      <a:pPr>
                        <a:spcAft>
                          <a:spcPts val="0"/>
                        </a:spcAft>
                      </a:pPr>
                      <a:r>
                        <a:rPr lang="en-US" sz="1200" dirty="0">
                          <a:effectLst/>
                        </a:rPr>
                        <a:t>email</a:t>
                      </a:r>
                      <a:endParaRPr lang="en-AU" sz="1200" dirty="0">
                        <a:effectLst/>
                        <a:latin typeface="Times New Roman"/>
                        <a:ea typeface="Times New Roman"/>
                      </a:endParaRPr>
                    </a:p>
                  </a:txBody>
                  <a:tcPr marL="68580" marR="68580" marT="0" marB="0" anchor="ctr"/>
                </a:tc>
                <a:extLst>
                  <a:ext uri="{0D108BD9-81ED-4DB2-BD59-A6C34878D82A}">
                    <a16:rowId xmlns:a16="http://schemas.microsoft.com/office/drawing/2014/main" val="10000"/>
                  </a:ext>
                </a:extLst>
              </a:tr>
              <a:tr h="391318">
                <a:tc>
                  <a:txBody>
                    <a:bodyPr/>
                    <a:lstStyle/>
                    <a:p>
                      <a:pPr>
                        <a:spcAft>
                          <a:spcPts val="0"/>
                        </a:spcAft>
                      </a:pPr>
                      <a:r>
                        <a:rPr lang="en-US" sz="1200" dirty="0">
                          <a:effectLst/>
                        </a:rPr>
                        <a:t>Andrew </a:t>
                      </a:r>
                      <a:r>
                        <a:rPr lang="en-US" sz="1200" dirty="0" smtClean="0">
                          <a:effectLst/>
                        </a:rPr>
                        <a:t>Myles </a:t>
                      </a:r>
                      <a:endParaRPr lang="en-AU" sz="1200" dirty="0">
                        <a:effectLst/>
                        <a:latin typeface="Times New Roman"/>
                        <a:ea typeface="Times New Roman"/>
                      </a:endParaRPr>
                    </a:p>
                  </a:txBody>
                  <a:tcPr marL="68580" marR="68580" marT="0" marB="0" anchor="ctr">
                    <a:solidFill>
                      <a:schemeClr val="accent2">
                        <a:lumMod val="20000"/>
                        <a:lumOff val="80000"/>
                      </a:schemeClr>
                    </a:solidFill>
                  </a:tcPr>
                </a:tc>
                <a:tc>
                  <a:txBody>
                    <a:bodyPr/>
                    <a:lstStyle/>
                    <a:p>
                      <a:pPr>
                        <a:spcAft>
                          <a:spcPts val="0"/>
                        </a:spcAft>
                      </a:pPr>
                      <a:r>
                        <a:rPr lang="en-US" sz="1200" dirty="0">
                          <a:effectLst/>
                        </a:rPr>
                        <a:t>Cisco</a:t>
                      </a:r>
                      <a:endParaRPr lang="en-AU" sz="1200" dirty="0">
                        <a:effectLst/>
                        <a:latin typeface="Times New Roman"/>
                        <a:ea typeface="Times New Roman"/>
                      </a:endParaRPr>
                    </a:p>
                  </a:txBody>
                  <a:tcPr marL="68580" marR="68580" marT="0" marB="0" anchor="ctr">
                    <a:solidFill>
                      <a:schemeClr val="accent2">
                        <a:lumMod val="20000"/>
                        <a:lumOff val="80000"/>
                      </a:schemeClr>
                    </a:solidFill>
                  </a:tcPr>
                </a:tc>
                <a:tc>
                  <a:txBody>
                    <a:bodyPr/>
                    <a:lstStyle/>
                    <a:p>
                      <a:pPr marL="21590" indent="-21590">
                        <a:spcAft>
                          <a:spcPts val="0"/>
                        </a:spcAft>
                      </a:pPr>
                      <a:r>
                        <a:rPr lang="en-US" sz="1200" dirty="0" smtClean="0">
                          <a:effectLst/>
                        </a:rPr>
                        <a:t>+</a:t>
                      </a:r>
                      <a:r>
                        <a:rPr lang="en-US" sz="1200" dirty="0">
                          <a:effectLst/>
                        </a:rPr>
                        <a:t>61 418 656587</a:t>
                      </a:r>
                      <a:endParaRPr lang="en-AU" sz="1200" dirty="0">
                        <a:effectLst/>
                        <a:latin typeface="Times New Roman"/>
                        <a:ea typeface="Times New Roman"/>
                      </a:endParaRPr>
                    </a:p>
                  </a:txBody>
                  <a:tcPr marL="68580" marR="68580" marT="0" marB="0" anchor="ctr">
                    <a:solidFill>
                      <a:schemeClr val="accent2">
                        <a:lumMod val="20000"/>
                        <a:lumOff val="80000"/>
                      </a:schemeClr>
                    </a:solidFill>
                  </a:tcPr>
                </a:tc>
                <a:tc>
                  <a:txBody>
                    <a:bodyPr/>
                    <a:lstStyle/>
                    <a:p>
                      <a:pPr>
                        <a:spcAft>
                          <a:spcPts val="0"/>
                        </a:spcAft>
                      </a:pPr>
                      <a:r>
                        <a:rPr lang="en-US" sz="1200" dirty="0">
                          <a:effectLst/>
                        </a:rPr>
                        <a:t>amyles@cisco.com</a:t>
                      </a:r>
                      <a:endParaRPr lang="en-AU" sz="1200" dirty="0">
                        <a:effectLst/>
                        <a:latin typeface="Times New Roman"/>
                        <a:ea typeface="Times New Roman"/>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Q6: The workshop provided a good platform for discussion &amp; was well organised </a:t>
            </a:r>
            <a:endParaRPr lang="en-AU" dirty="0"/>
          </a:p>
        </p:txBody>
      </p:sp>
      <p:sp>
        <p:nvSpPr>
          <p:cNvPr id="3" name="Content Placeholder 2"/>
          <p:cNvSpPr>
            <a:spLocks noGrp="1"/>
          </p:cNvSpPr>
          <p:nvPr>
            <p:ph idx="1"/>
          </p:nvPr>
        </p:nvSpPr>
        <p:spPr/>
        <p:txBody>
          <a:bodyPr/>
          <a:lstStyle/>
          <a:p>
            <a:r>
              <a:rPr lang="en-AU" dirty="0"/>
              <a:t>Q6: What did you like about the IEEE 802.11 Coexistence Workshop</a:t>
            </a:r>
            <a:r>
              <a:rPr lang="en-AU" dirty="0" smtClean="0"/>
              <a:t>?</a:t>
            </a:r>
          </a:p>
          <a:p>
            <a:pPr lvl="1"/>
            <a:r>
              <a:rPr lang="en-AU" dirty="0" smtClean="0"/>
              <a:t>Respondents really valued the discussion at the workshop by stakeholders from different communities:</a:t>
            </a:r>
          </a:p>
          <a:p>
            <a:pPr lvl="2"/>
            <a:r>
              <a:rPr lang="en-AU" dirty="0" smtClean="0"/>
              <a:t>Participation by multiple stakeholders, including academia and industry</a:t>
            </a:r>
          </a:p>
          <a:p>
            <a:pPr lvl="2"/>
            <a:r>
              <a:rPr lang="en-AU" dirty="0" smtClean="0"/>
              <a:t>Open dialog between stakeholders</a:t>
            </a:r>
          </a:p>
          <a:p>
            <a:pPr lvl="2"/>
            <a:r>
              <a:rPr lang="en-AU" dirty="0" smtClean="0"/>
              <a:t>Relevant timing of the workshop</a:t>
            </a:r>
          </a:p>
          <a:p>
            <a:pPr lvl="2"/>
            <a:r>
              <a:rPr lang="en-AU" dirty="0" smtClean="0"/>
              <a:t>Explanation of the key issues by “both sides”</a:t>
            </a:r>
          </a:p>
          <a:p>
            <a:pPr lvl="2"/>
            <a:r>
              <a:rPr lang="en-AU" dirty="0" smtClean="0"/>
              <a:t>Sharing of perspectives</a:t>
            </a:r>
          </a:p>
          <a:p>
            <a:pPr lvl="2"/>
            <a:r>
              <a:rPr lang="en-AU" dirty="0" smtClean="0"/>
              <a:t>High technical quality</a:t>
            </a:r>
          </a:p>
          <a:p>
            <a:pPr lvl="1"/>
            <a:r>
              <a:rPr lang="en-AU" dirty="0" smtClean="0"/>
              <a:t>Respondents </a:t>
            </a:r>
            <a:r>
              <a:rPr lang="en-AU" dirty="0"/>
              <a:t>also </a:t>
            </a:r>
            <a:r>
              <a:rPr lang="en-AU" dirty="0" smtClean="0"/>
              <a:t>appreciated the logistics</a:t>
            </a:r>
            <a:endParaRPr lang="en-AU" dirty="0"/>
          </a:p>
          <a:p>
            <a:pPr lvl="2"/>
            <a:r>
              <a:rPr lang="en-AU" dirty="0" smtClean="0"/>
              <a:t>Well </a:t>
            </a:r>
            <a:r>
              <a:rPr lang="en-AU" dirty="0"/>
              <a:t>organised</a:t>
            </a:r>
          </a:p>
          <a:p>
            <a:pPr lvl="2"/>
            <a:r>
              <a:rPr lang="en-AU" dirty="0"/>
              <a:t>Well </a:t>
            </a:r>
            <a:r>
              <a:rPr lang="en-AU" dirty="0" smtClean="0"/>
              <a:t>led</a:t>
            </a:r>
          </a:p>
          <a:p>
            <a:pPr lvl="2"/>
            <a:r>
              <a:rPr lang="en-AU" dirty="0" smtClean="0"/>
              <a:t>Held in a balanced and neutral environment</a:t>
            </a:r>
          </a:p>
          <a:p>
            <a:pPr lvl="2"/>
            <a:r>
              <a:rPr lang="en-AU" dirty="0" smtClean="0"/>
              <a:t>At least one person liked the food </a:t>
            </a:r>
            <a:r>
              <a:rPr lang="en-AU" dirty="0" smtClean="0">
                <a:sym typeface="Wingdings" panose="05000000000000000000" pitchFamily="2" charset="2"/>
              </a:rPr>
              <a:t></a:t>
            </a:r>
            <a:endParaRPr lang="en-AU" dirty="0"/>
          </a:p>
          <a:p>
            <a:pPr lvl="2"/>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10</a:t>
            </a:fld>
            <a:endParaRPr lang="en-US"/>
          </a:p>
        </p:txBody>
      </p:sp>
    </p:spTree>
    <p:extLst>
      <p:ext uri="{BB962C8B-B14F-4D97-AF65-F5344CB8AC3E}">
        <p14:creationId xmlns:p14="http://schemas.microsoft.com/office/powerpoint/2010/main" val="3260365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Q7: The workshop </a:t>
            </a:r>
            <a:r>
              <a:rPr lang="en-AU" dirty="0" smtClean="0"/>
              <a:t>did not have enough time for discussion or to come to conclusions</a:t>
            </a:r>
            <a:endParaRPr lang="en-AU" dirty="0"/>
          </a:p>
        </p:txBody>
      </p:sp>
      <p:sp>
        <p:nvSpPr>
          <p:cNvPr id="3" name="Content Placeholder 2"/>
          <p:cNvSpPr>
            <a:spLocks noGrp="1"/>
          </p:cNvSpPr>
          <p:nvPr>
            <p:ph idx="1"/>
          </p:nvPr>
        </p:nvSpPr>
        <p:spPr/>
        <p:txBody>
          <a:bodyPr/>
          <a:lstStyle/>
          <a:p>
            <a:r>
              <a:rPr lang="en-AU" dirty="0" smtClean="0"/>
              <a:t>Q7: </a:t>
            </a:r>
            <a:r>
              <a:rPr lang="en-AU" dirty="0"/>
              <a:t>What did you dislike about the IEEE 802.11 Coexistence Workshop</a:t>
            </a:r>
            <a:r>
              <a:rPr lang="en-AU" dirty="0" smtClean="0"/>
              <a:t>?</a:t>
            </a:r>
          </a:p>
          <a:p>
            <a:pPr lvl="1"/>
            <a:r>
              <a:rPr lang="en-AU" dirty="0"/>
              <a:t>U</a:t>
            </a:r>
            <a:r>
              <a:rPr lang="en-AU" dirty="0" smtClean="0"/>
              <a:t>niversal messages about the workshop content were focused on lack of time, lack of engagement and the lack of conclusions:</a:t>
            </a:r>
          </a:p>
          <a:p>
            <a:pPr lvl="2"/>
            <a:r>
              <a:rPr lang="en-AU" dirty="0" smtClean="0"/>
              <a:t>Was too much repetition of ideas</a:t>
            </a:r>
          </a:p>
          <a:p>
            <a:pPr lvl="2"/>
            <a:r>
              <a:rPr lang="en-AU" dirty="0" smtClean="0"/>
              <a:t>Was not </a:t>
            </a:r>
            <a:r>
              <a:rPr lang="en-AU" dirty="0"/>
              <a:t>enough </a:t>
            </a:r>
            <a:r>
              <a:rPr lang="en-AU" dirty="0" smtClean="0"/>
              <a:t>time for Q&amp;A or discussion</a:t>
            </a:r>
          </a:p>
          <a:p>
            <a:pPr lvl="2"/>
            <a:r>
              <a:rPr lang="en-AU" dirty="0" smtClean="0"/>
              <a:t>Was insufficient engagement between stakeholders</a:t>
            </a:r>
          </a:p>
          <a:p>
            <a:pPr lvl="2"/>
            <a:r>
              <a:rPr lang="en-AU" dirty="0" smtClean="0"/>
              <a:t>Were too many hardened positions from stakeholders</a:t>
            </a:r>
          </a:p>
          <a:p>
            <a:pPr lvl="2"/>
            <a:r>
              <a:rPr lang="en-AU" dirty="0"/>
              <a:t>W</a:t>
            </a:r>
            <a:r>
              <a:rPr lang="en-AU" dirty="0" smtClean="0"/>
              <a:t>ere no real conclusions or next steps</a:t>
            </a:r>
          </a:p>
          <a:p>
            <a:pPr lvl="1"/>
            <a:r>
              <a:rPr lang="en-AU" dirty="0" smtClean="0"/>
              <a:t>In terms of logistics, there were a few common themes</a:t>
            </a:r>
          </a:p>
          <a:p>
            <a:pPr lvl="2"/>
            <a:r>
              <a:rPr lang="en-AU" dirty="0" smtClean="0"/>
              <a:t>The workshop was too long/short</a:t>
            </a:r>
          </a:p>
          <a:p>
            <a:pPr lvl="2"/>
            <a:r>
              <a:rPr lang="en-AU" dirty="0"/>
              <a:t>The workshop </a:t>
            </a:r>
            <a:r>
              <a:rPr lang="en-AU" dirty="0" smtClean="0"/>
              <a:t>should not be held in parallel with IEEE 802.11 WG</a:t>
            </a:r>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11</a:t>
            </a:fld>
            <a:endParaRPr lang="en-US"/>
          </a:p>
        </p:txBody>
      </p:sp>
    </p:spTree>
    <p:extLst>
      <p:ext uri="{BB962C8B-B14F-4D97-AF65-F5344CB8AC3E}">
        <p14:creationId xmlns:p14="http://schemas.microsoft.com/office/powerpoint/2010/main" val="643847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Q8: Future workshops should have more discussions &amp; come to a conclusion</a:t>
            </a:r>
            <a:endParaRPr lang="en-AU" dirty="0"/>
          </a:p>
        </p:txBody>
      </p:sp>
      <p:sp>
        <p:nvSpPr>
          <p:cNvPr id="3" name="Content Placeholder 2"/>
          <p:cNvSpPr>
            <a:spLocks noGrp="1"/>
          </p:cNvSpPr>
          <p:nvPr>
            <p:ph idx="1"/>
          </p:nvPr>
        </p:nvSpPr>
        <p:spPr/>
        <p:txBody>
          <a:bodyPr/>
          <a:lstStyle/>
          <a:p>
            <a:r>
              <a:rPr lang="en-AU" dirty="0" smtClean="0"/>
              <a:t>Q8: </a:t>
            </a:r>
            <a:r>
              <a:rPr lang="en-AU" dirty="0"/>
              <a:t>What would you change about the IEEE 802.11 Coexistence Workshop if a similar event was held in the </a:t>
            </a:r>
            <a:r>
              <a:rPr lang="en-AU" dirty="0" smtClean="0"/>
              <a:t>future?</a:t>
            </a:r>
          </a:p>
          <a:p>
            <a:pPr lvl="1"/>
            <a:r>
              <a:rPr lang="en-AU" dirty="0" smtClean="0"/>
              <a:t>There was a consensus a future workshop should have more time for: </a:t>
            </a:r>
          </a:p>
          <a:p>
            <a:pPr lvl="2"/>
            <a:r>
              <a:rPr lang="en-AU" dirty="0" smtClean="0"/>
              <a:t>Discussions (although some did not like panel discussions) </a:t>
            </a:r>
          </a:p>
          <a:p>
            <a:pPr lvl="2"/>
            <a:r>
              <a:rPr lang="en-AU" dirty="0" smtClean="0"/>
              <a:t>Presentations (although some wanted less or shorter presentations)</a:t>
            </a:r>
          </a:p>
          <a:p>
            <a:pPr lvl="2"/>
            <a:r>
              <a:rPr lang="en-AU" dirty="0" smtClean="0"/>
              <a:t>Breakouts</a:t>
            </a:r>
          </a:p>
          <a:p>
            <a:pPr lvl="2"/>
            <a:r>
              <a:rPr lang="en-AU" dirty="0" smtClean="0"/>
              <a:t>Networking</a:t>
            </a:r>
          </a:p>
          <a:p>
            <a:pPr lvl="1"/>
            <a:r>
              <a:rPr lang="en-AU" dirty="0" smtClean="0"/>
              <a:t>There was a general desire for any future workshop to have a more definitive conclusion, or at least an agreement for next steps</a:t>
            </a:r>
          </a:p>
          <a:p>
            <a:pPr lvl="2"/>
            <a:r>
              <a:rPr lang="en-AU" dirty="0" smtClean="0"/>
              <a:t>Note: it was explicitly agreed that the workshop would not agree on conclusions because not all stakeholders (particularly those from 3GPP) were in attendance</a:t>
            </a:r>
          </a:p>
          <a:p>
            <a:pPr lvl="1"/>
            <a:r>
              <a:rPr lang="en-AU" dirty="0" smtClean="0"/>
              <a:t>There is some desire for regulators to be more involved in the future</a:t>
            </a:r>
          </a:p>
          <a:p>
            <a:pPr lvl="2"/>
            <a:r>
              <a:rPr lang="en-AU" dirty="0" smtClean="0"/>
              <a:t>Note: it was agreed to not invite regulators to this workshop (with exception of Andy Gowans) because it is hoped coexistence can be resolved without them</a:t>
            </a:r>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12</a:t>
            </a:fld>
            <a:endParaRPr lang="en-US"/>
          </a:p>
        </p:txBody>
      </p:sp>
    </p:spTree>
    <p:extLst>
      <p:ext uri="{BB962C8B-B14F-4D97-AF65-F5344CB8AC3E}">
        <p14:creationId xmlns:p14="http://schemas.microsoft.com/office/powerpoint/2010/main" val="23587133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Q8: </a:t>
            </a:r>
            <a:r>
              <a:rPr lang="en-AU" dirty="0"/>
              <a:t>Future workshops should </a:t>
            </a:r>
            <a:r>
              <a:rPr lang="en-AU" dirty="0" smtClean="0"/>
              <a:t>be actively curated &amp; have “better” scheduling </a:t>
            </a:r>
            <a:endParaRPr lang="en-AU" dirty="0"/>
          </a:p>
        </p:txBody>
      </p:sp>
      <p:sp>
        <p:nvSpPr>
          <p:cNvPr id="3" name="Content Placeholder 2"/>
          <p:cNvSpPr>
            <a:spLocks noGrp="1"/>
          </p:cNvSpPr>
          <p:nvPr>
            <p:ph idx="1"/>
          </p:nvPr>
        </p:nvSpPr>
        <p:spPr/>
        <p:txBody>
          <a:bodyPr/>
          <a:lstStyle/>
          <a:p>
            <a:r>
              <a:rPr lang="en-AU" dirty="0" smtClean="0"/>
              <a:t>Q8: </a:t>
            </a:r>
            <a:r>
              <a:rPr lang="en-AU" dirty="0"/>
              <a:t>What would you change about the IEEE 802.11 Coexistence Workshop if a similar event was held in the </a:t>
            </a:r>
            <a:r>
              <a:rPr lang="en-AU" dirty="0" smtClean="0"/>
              <a:t>future?</a:t>
            </a:r>
          </a:p>
          <a:p>
            <a:pPr lvl="1"/>
            <a:r>
              <a:rPr lang="en-AU" dirty="0" smtClean="0"/>
              <a:t>There was also a general suggestion that submissions in the future should be actively curated for:</a:t>
            </a:r>
          </a:p>
          <a:p>
            <a:pPr lvl="2"/>
            <a:r>
              <a:rPr lang="en-AU" dirty="0" smtClean="0"/>
              <a:t>Better balance (less repetition) of material</a:t>
            </a:r>
          </a:p>
          <a:p>
            <a:pPr lvl="2"/>
            <a:r>
              <a:rPr lang="en-AU" dirty="0" smtClean="0"/>
              <a:t>Better quality</a:t>
            </a:r>
          </a:p>
          <a:p>
            <a:pPr lvl="2"/>
            <a:r>
              <a:rPr lang="en-AU" dirty="0" smtClean="0"/>
              <a:t>No academia</a:t>
            </a:r>
          </a:p>
          <a:p>
            <a:pPr lvl="2"/>
            <a:r>
              <a:rPr lang="en-AU" dirty="0" smtClean="0"/>
              <a:t>Note: for this workshop it was decided to just ensure papers were in scope because of difficulty of deciding what should/should not be presented</a:t>
            </a:r>
          </a:p>
          <a:p>
            <a:pPr lvl="1"/>
            <a:r>
              <a:rPr lang="en-AU" dirty="0" smtClean="0"/>
              <a:t>Finally, there was a desire for better scheduling, which variously meant:</a:t>
            </a:r>
          </a:p>
          <a:p>
            <a:pPr lvl="2"/>
            <a:r>
              <a:rPr lang="en-AU" dirty="0" smtClean="0"/>
              <a:t>Hold workshop on Monday or Friday</a:t>
            </a:r>
          </a:p>
          <a:p>
            <a:pPr lvl="2"/>
            <a:r>
              <a:rPr lang="en-AU" dirty="0" smtClean="0"/>
              <a:t>Don’t hold workshop at night</a:t>
            </a:r>
          </a:p>
          <a:p>
            <a:pPr lvl="2"/>
            <a:r>
              <a:rPr lang="en-AU" dirty="0"/>
              <a:t>Don’t hold </a:t>
            </a:r>
            <a:r>
              <a:rPr lang="en-AU" dirty="0" smtClean="0"/>
              <a:t>workshop in parallel with other events</a:t>
            </a:r>
          </a:p>
          <a:p>
            <a:pPr lvl="2"/>
            <a:r>
              <a:rPr lang="en-AU" dirty="0" smtClean="0"/>
              <a:t>Hold the workshop over two days</a:t>
            </a:r>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13</a:t>
            </a:fld>
            <a:endParaRPr lang="en-US"/>
          </a:p>
        </p:txBody>
      </p:sp>
    </p:spTree>
    <p:extLst>
      <p:ext uri="{BB962C8B-B14F-4D97-AF65-F5344CB8AC3E}">
        <p14:creationId xmlns:p14="http://schemas.microsoft.com/office/powerpoint/2010/main" val="554653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Q9: Six presentations were particularly effective at providing insight into the coexistence issue</a:t>
            </a:r>
            <a:endParaRPr lang="en-AU" dirty="0"/>
          </a:p>
        </p:txBody>
      </p:sp>
      <p:sp>
        <p:nvSpPr>
          <p:cNvPr id="3" name="Content Placeholder 2"/>
          <p:cNvSpPr>
            <a:spLocks noGrp="1"/>
          </p:cNvSpPr>
          <p:nvPr>
            <p:ph idx="1"/>
          </p:nvPr>
        </p:nvSpPr>
        <p:spPr/>
        <p:txBody>
          <a:bodyPr/>
          <a:lstStyle/>
          <a:p>
            <a:pPr marL="539750" indent="-539750"/>
            <a:r>
              <a:rPr lang="en-AU" dirty="0" smtClean="0"/>
              <a:t>Q9 </a:t>
            </a:r>
            <a:r>
              <a:rPr lang="en-AU" dirty="0"/>
              <a:t>	Which presentation(s) or panel(s) during the IEEE 802.11 Coexistence Workshop were the best in providing you with significant insight into the coexistence issue?</a:t>
            </a:r>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14</a:t>
            </a:fld>
            <a:endParaRPr lang="en-US"/>
          </a:p>
        </p:txBody>
      </p:sp>
      <p:graphicFrame>
        <p:nvGraphicFramePr>
          <p:cNvPr id="8" name="Chart 7"/>
          <p:cNvGraphicFramePr/>
          <p:nvPr>
            <p:extLst>
              <p:ext uri="{D42A27DB-BD31-4B8C-83A1-F6EECF244321}">
                <p14:modId xmlns:p14="http://schemas.microsoft.com/office/powerpoint/2010/main" val="2799477104"/>
              </p:ext>
            </p:extLst>
          </p:nvPr>
        </p:nvGraphicFramePr>
        <p:xfrm>
          <a:off x="685799" y="2971800"/>
          <a:ext cx="7858125" cy="3429000"/>
        </p:xfrm>
        <a:graphic>
          <a:graphicData uri="http://schemas.openxmlformats.org/drawingml/2006/chart">
            <c:chart xmlns:c="http://schemas.openxmlformats.org/drawingml/2006/chart" xmlns:r="http://schemas.openxmlformats.org/officeDocument/2006/relationships" r:id="rId2"/>
          </a:graphicData>
        </a:graphic>
      </p:graphicFrame>
      <p:cxnSp>
        <p:nvCxnSpPr>
          <p:cNvPr id="10" name="Straight Connector 9"/>
          <p:cNvCxnSpPr/>
          <p:nvPr/>
        </p:nvCxnSpPr>
        <p:spPr bwMode="auto">
          <a:xfrm>
            <a:off x="1143000" y="4267200"/>
            <a:ext cx="7315200" cy="0"/>
          </a:xfrm>
          <a:prstGeom prst="line">
            <a:avLst/>
          </a:prstGeom>
          <a:solidFill>
            <a:schemeClr val="accent1"/>
          </a:solidFill>
          <a:ln w="38100" cap="flat" cmpd="sng" algn="ctr">
            <a:solidFill>
              <a:srgbClr val="FF3300"/>
            </a:solidFill>
            <a:prstDash val="solid"/>
            <a:round/>
            <a:headEnd type="none" w="sm" len="sm"/>
            <a:tailEnd type="none" w="sm" len="sm"/>
          </a:ln>
          <a:effectLst/>
        </p:spPr>
      </p:cxnSp>
      <p:sp>
        <p:nvSpPr>
          <p:cNvPr id="6" name="Rectangle 5"/>
          <p:cNvSpPr/>
          <p:nvPr/>
        </p:nvSpPr>
        <p:spPr bwMode="auto">
          <a:xfrm>
            <a:off x="7138986" y="3962400"/>
            <a:ext cx="1447800" cy="3048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AU" sz="1600" b="0" i="0" u="none" strike="noStrike" cap="none" normalizeH="0" baseline="0" dirty="0" smtClean="0">
                <a:ln>
                  <a:noFill/>
                </a:ln>
                <a:solidFill>
                  <a:srgbClr val="FF0000"/>
                </a:solidFill>
                <a:effectLst/>
                <a:latin typeface="+mj-lt"/>
              </a:rPr>
              <a:t>Arbitrary</a:t>
            </a:r>
            <a:r>
              <a:rPr kumimoji="0" lang="en-AU" sz="1600" b="0" i="0" u="none" strike="noStrike" cap="none" normalizeH="0" dirty="0" smtClean="0">
                <a:ln>
                  <a:noFill/>
                </a:ln>
                <a:solidFill>
                  <a:srgbClr val="FF0000"/>
                </a:solidFill>
                <a:effectLst/>
                <a:latin typeface="+mj-lt"/>
              </a:rPr>
              <a:t> line</a:t>
            </a:r>
            <a:endParaRPr kumimoji="0" lang="en-AU" sz="1600" b="0" i="0" u="none" strike="noStrike" cap="none" normalizeH="0" baseline="0" dirty="0" smtClean="0">
              <a:ln>
                <a:noFill/>
              </a:ln>
              <a:solidFill>
                <a:srgbClr val="FF0000"/>
              </a:solidFill>
              <a:effectLst/>
              <a:latin typeface="+mj-lt"/>
            </a:endParaRPr>
          </a:p>
        </p:txBody>
      </p:sp>
      <p:sp>
        <p:nvSpPr>
          <p:cNvPr id="9" name="Rectangle 8"/>
          <p:cNvSpPr/>
          <p:nvPr/>
        </p:nvSpPr>
        <p:spPr bwMode="auto">
          <a:xfrm>
            <a:off x="1143000" y="3276600"/>
            <a:ext cx="1293747" cy="302402"/>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AU" sz="1600" b="0" i="0" u="none" strike="noStrike" cap="none" normalizeH="0" baseline="0" dirty="0" smtClean="0">
                <a:ln>
                  <a:noFill/>
                </a:ln>
                <a:solidFill>
                  <a:srgbClr val="FF0000"/>
                </a:solidFill>
                <a:effectLst/>
                <a:latin typeface="+mj-lt"/>
              </a:rPr>
              <a:t>3GPP RAN</a:t>
            </a:r>
          </a:p>
        </p:txBody>
      </p:sp>
      <p:sp>
        <p:nvSpPr>
          <p:cNvPr id="11" name="Rectangle 10"/>
          <p:cNvSpPr/>
          <p:nvPr/>
        </p:nvSpPr>
        <p:spPr bwMode="auto">
          <a:xfrm>
            <a:off x="6629400" y="3124200"/>
            <a:ext cx="1447800" cy="3048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AU" sz="1600" b="0" i="0" u="none" strike="noStrike" cap="none" normalizeH="0" baseline="0" dirty="0" smtClean="0">
                <a:ln>
                  <a:noFill/>
                </a:ln>
                <a:solidFill>
                  <a:srgbClr val="FF0000"/>
                </a:solidFill>
                <a:effectLst/>
                <a:latin typeface="+mj-lt"/>
              </a:rPr>
              <a:t>AT&amp;T</a:t>
            </a:r>
          </a:p>
        </p:txBody>
      </p:sp>
      <p:sp>
        <p:nvSpPr>
          <p:cNvPr id="12" name="Rectangle 11"/>
          <p:cNvSpPr/>
          <p:nvPr/>
        </p:nvSpPr>
        <p:spPr bwMode="auto">
          <a:xfrm>
            <a:off x="2590800" y="2971800"/>
            <a:ext cx="609600" cy="3048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AU" sz="1600" b="0" i="0" u="none" strike="noStrike" cap="none" normalizeH="0" baseline="0" dirty="0" smtClean="0">
                <a:ln>
                  <a:noFill/>
                </a:ln>
                <a:solidFill>
                  <a:srgbClr val="FF0000"/>
                </a:solidFill>
                <a:effectLst/>
                <a:latin typeface="+mj-lt"/>
              </a:rPr>
              <a:t>HPE</a:t>
            </a:r>
          </a:p>
        </p:txBody>
      </p:sp>
      <p:sp>
        <p:nvSpPr>
          <p:cNvPr id="13" name="Rectangle 12"/>
          <p:cNvSpPr/>
          <p:nvPr/>
        </p:nvSpPr>
        <p:spPr bwMode="auto">
          <a:xfrm>
            <a:off x="3200400" y="3352800"/>
            <a:ext cx="762000" cy="302402"/>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AU" sz="1600" b="0" i="0" u="none" strike="noStrike" cap="none" normalizeH="0" baseline="0" dirty="0" smtClean="0">
                <a:ln>
                  <a:noFill/>
                </a:ln>
                <a:solidFill>
                  <a:srgbClr val="FF0000"/>
                </a:solidFill>
                <a:effectLst/>
                <a:latin typeface="+mj-lt"/>
              </a:rPr>
              <a:t>Cisco</a:t>
            </a:r>
          </a:p>
        </p:txBody>
      </p:sp>
      <p:sp>
        <p:nvSpPr>
          <p:cNvPr id="14" name="Rectangle 13"/>
          <p:cNvSpPr/>
          <p:nvPr/>
        </p:nvSpPr>
        <p:spPr bwMode="auto">
          <a:xfrm>
            <a:off x="4648200" y="2971800"/>
            <a:ext cx="1447800" cy="3048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AU" sz="1600" b="0" i="0" u="none" strike="noStrike" cap="none" normalizeH="0" baseline="0" dirty="0" smtClean="0">
                <a:ln>
                  <a:noFill/>
                </a:ln>
                <a:solidFill>
                  <a:srgbClr val="FF0000"/>
                </a:solidFill>
                <a:effectLst/>
                <a:latin typeface="+mj-lt"/>
              </a:rPr>
              <a:t>Broadcom</a:t>
            </a:r>
          </a:p>
        </p:txBody>
      </p:sp>
      <p:sp>
        <p:nvSpPr>
          <p:cNvPr id="15" name="Rectangle 14"/>
          <p:cNvSpPr/>
          <p:nvPr/>
        </p:nvSpPr>
        <p:spPr bwMode="auto">
          <a:xfrm>
            <a:off x="4495800" y="3429000"/>
            <a:ext cx="1447800" cy="304800"/>
          </a:xfrm>
          <a:prstGeom prst="rect">
            <a:avLst/>
          </a:prstGeom>
          <a:no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AU" sz="1600" b="0" i="0" u="none" strike="noStrike" cap="none" normalizeH="0" baseline="0" dirty="0" smtClean="0">
                <a:ln>
                  <a:noFill/>
                </a:ln>
                <a:solidFill>
                  <a:srgbClr val="FF0000"/>
                </a:solidFill>
                <a:effectLst/>
                <a:latin typeface="+mj-lt"/>
              </a:rPr>
              <a:t>Orange</a:t>
            </a:r>
          </a:p>
        </p:txBody>
      </p:sp>
      <p:cxnSp>
        <p:nvCxnSpPr>
          <p:cNvPr id="16" name="Straight Arrow Connector 15"/>
          <p:cNvCxnSpPr/>
          <p:nvPr/>
        </p:nvCxnSpPr>
        <p:spPr bwMode="auto">
          <a:xfrm>
            <a:off x="1295400" y="3579002"/>
            <a:ext cx="0" cy="383398"/>
          </a:xfrm>
          <a:prstGeom prst="straightConnector1">
            <a:avLst/>
          </a:prstGeom>
          <a:solidFill>
            <a:schemeClr val="accent1"/>
          </a:solidFill>
          <a:ln w="38100" cap="flat" cmpd="sng" algn="ctr">
            <a:solidFill>
              <a:srgbClr val="FF0000"/>
            </a:solidFill>
            <a:prstDash val="solid"/>
            <a:round/>
            <a:headEnd type="none" w="sm" len="sm"/>
            <a:tailEnd type="triangle"/>
          </a:ln>
          <a:effectLst/>
        </p:spPr>
      </p:cxnSp>
      <p:cxnSp>
        <p:nvCxnSpPr>
          <p:cNvPr id="18" name="Straight Arrow Connector 17"/>
          <p:cNvCxnSpPr/>
          <p:nvPr/>
        </p:nvCxnSpPr>
        <p:spPr bwMode="auto">
          <a:xfrm>
            <a:off x="2743200" y="3276600"/>
            <a:ext cx="0" cy="383398"/>
          </a:xfrm>
          <a:prstGeom prst="straightConnector1">
            <a:avLst/>
          </a:prstGeom>
          <a:solidFill>
            <a:schemeClr val="accent1"/>
          </a:solidFill>
          <a:ln w="38100" cap="flat" cmpd="sng" algn="ctr">
            <a:solidFill>
              <a:srgbClr val="FF0000"/>
            </a:solidFill>
            <a:prstDash val="solid"/>
            <a:round/>
            <a:headEnd type="none" w="sm" len="sm"/>
            <a:tailEnd type="triangle"/>
          </a:ln>
          <a:effectLst/>
        </p:spPr>
      </p:cxnSp>
      <p:cxnSp>
        <p:nvCxnSpPr>
          <p:cNvPr id="19" name="Straight Arrow Connector 18"/>
          <p:cNvCxnSpPr/>
          <p:nvPr/>
        </p:nvCxnSpPr>
        <p:spPr bwMode="auto">
          <a:xfrm>
            <a:off x="3810000" y="3655202"/>
            <a:ext cx="0" cy="383398"/>
          </a:xfrm>
          <a:prstGeom prst="straightConnector1">
            <a:avLst/>
          </a:prstGeom>
          <a:solidFill>
            <a:schemeClr val="accent1"/>
          </a:solidFill>
          <a:ln w="38100" cap="flat" cmpd="sng" algn="ctr">
            <a:solidFill>
              <a:srgbClr val="FF0000"/>
            </a:solidFill>
            <a:prstDash val="solid"/>
            <a:round/>
            <a:headEnd type="none" w="sm" len="sm"/>
            <a:tailEnd type="triangle"/>
          </a:ln>
          <a:effectLst/>
        </p:spPr>
      </p:cxnSp>
      <p:cxnSp>
        <p:nvCxnSpPr>
          <p:cNvPr id="20" name="Straight Arrow Connector 19"/>
          <p:cNvCxnSpPr/>
          <p:nvPr/>
        </p:nvCxnSpPr>
        <p:spPr bwMode="auto">
          <a:xfrm>
            <a:off x="5181600" y="3733800"/>
            <a:ext cx="0" cy="307198"/>
          </a:xfrm>
          <a:prstGeom prst="straightConnector1">
            <a:avLst/>
          </a:prstGeom>
          <a:solidFill>
            <a:schemeClr val="accent1"/>
          </a:solidFill>
          <a:ln w="38100" cap="flat" cmpd="sng" algn="ctr">
            <a:solidFill>
              <a:srgbClr val="FF0000"/>
            </a:solidFill>
            <a:prstDash val="solid"/>
            <a:round/>
            <a:headEnd type="none" w="sm" len="sm"/>
            <a:tailEnd type="triangle"/>
          </a:ln>
          <a:effectLst/>
        </p:spPr>
      </p:cxnSp>
      <p:cxnSp>
        <p:nvCxnSpPr>
          <p:cNvPr id="23" name="Straight Arrow Connector 22"/>
          <p:cNvCxnSpPr/>
          <p:nvPr/>
        </p:nvCxnSpPr>
        <p:spPr bwMode="auto">
          <a:xfrm>
            <a:off x="5486400" y="3276600"/>
            <a:ext cx="0" cy="838200"/>
          </a:xfrm>
          <a:prstGeom prst="straightConnector1">
            <a:avLst/>
          </a:prstGeom>
          <a:solidFill>
            <a:schemeClr val="accent1"/>
          </a:solidFill>
          <a:ln w="38100" cap="flat" cmpd="sng" algn="ctr">
            <a:solidFill>
              <a:srgbClr val="FF0000"/>
            </a:solidFill>
            <a:prstDash val="solid"/>
            <a:round/>
            <a:headEnd type="none" w="sm" len="sm"/>
            <a:tailEnd type="triangle"/>
          </a:ln>
          <a:effectLst/>
        </p:spPr>
      </p:cxnSp>
      <p:cxnSp>
        <p:nvCxnSpPr>
          <p:cNvPr id="25" name="Straight Arrow Connector 24"/>
          <p:cNvCxnSpPr/>
          <p:nvPr/>
        </p:nvCxnSpPr>
        <p:spPr bwMode="auto">
          <a:xfrm flipH="1">
            <a:off x="6172200" y="3316705"/>
            <a:ext cx="457200" cy="0"/>
          </a:xfrm>
          <a:prstGeom prst="straightConnector1">
            <a:avLst/>
          </a:prstGeom>
          <a:solidFill>
            <a:schemeClr val="accent1"/>
          </a:solidFill>
          <a:ln w="38100" cap="flat" cmpd="sng" algn="ctr">
            <a:solidFill>
              <a:srgbClr val="FF0000"/>
            </a:solidFill>
            <a:prstDash val="solid"/>
            <a:round/>
            <a:headEnd type="none" w="sm" len="sm"/>
            <a:tailEnd type="triangle"/>
          </a:ln>
          <a:effectLst/>
        </p:spPr>
      </p:cxnSp>
    </p:spTree>
    <p:extLst>
      <p:ext uri="{BB962C8B-B14F-4D97-AF65-F5344CB8AC3E}">
        <p14:creationId xmlns:p14="http://schemas.microsoft.com/office/powerpoint/2010/main" val="29847865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Q9: </a:t>
            </a:r>
            <a:r>
              <a:rPr lang="en-AU" dirty="0"/>
              <a:t>Six </a:t>
            </a:r>
            <a:r>
              <a:rPr lang="en-AU" dirty="0" smtClean="0"/>
              <a:t>presentations </a:t>
            </a:r>
            <a:r>
              <a:rPr lang="en-AU" dirty="0"/>
              <a:t>were particularly effective at providing insight into the coexistence issue</a:t>
            </a:r>
          </a:p>
        </p:txBody>
      </p:sp>
      <p:sp>
        <p:nvSpPr>
          <p:cNvPr id="3" name="Content Placeholder 2"/>
          <p:cNvSpPr>
            <a:spLocks noGrp="1"/>
          </p:cNvSpPr>
          <p:nvPr>
            <p:ph idx="1"/>
          </p:nvPr>
        </p:nvSpPr>
        <p:spPr/>
        <p:txBody>
          <a:bodyPr/>
          <a:lstStyle/>
          <a:p>
            <a:pPr marL="539750" indent="-539750"/>
            <a:r>
              <a:rPr lang="en-AU" dirty="0" smtClean="0"/>
              <a:t>Q9 	Which presentation(s) or panel(s) during the IEEE 802.11 Coexistence Workshop were the best in providing you with significant insight into the coexistence issue?</a:t>
            </a:r>
          </a:p>
          <a:p>
            <a:pPr lvl="1"/>
            <a:r>
              <a:rPr lang="en-AU" dirty="0" smtClean="0"/>
              <a:t>The most influential presentations (above 25%) were</a:t>
            </a:r>
          </a:p>
          <a:p>
            <a:pPr lvl="2"/>
            <a:r>
              <a:rPr lang="en-AU" b="1" dirty="0">
                <a:solidFill>
                  <a:srgbClr val="00B050"/>
                </a:solidFill>
              </a:rPr>
              <a:t>(49%)</a:t>
            </a:r>
            <a:r>
              <a:rPr lang="en-AU" b="1" dirty="0"/>
              <a:t> </a:t>
            </a:r>
            <a:r>
              <a:rPr lang="en-AU" dirty="0"/>
              <a:t>3-11: Common Preamble Design in the 6 GHz Band – Merits and Challenges (Ralf Bendlin - AT&amp;T)</a:t>
            </a:r>
          </a:p>
          <a:p>
            <a:pPr lvl="2"/>
            <a:r>
              <a:rPr lang="en-AU" b="1" dirty="0">
                <a:solidFill>
                  <a:srgbClr val="00B050"/>
                </a:solidFill>
              </a:rPr>
              <a:t>(38%) </a:t>
            </a:r>
            <a:r>
              <a:rPr lang="en-AU" dirty="0"/>
              <a:t>2-1: LAA/Wi-Fi coexistence evaluations with commercial hardware (Stuart Strickland - HPE)</a:t>
            </a:r>
          </a:p>
          <a:p>
            <a:pPr lvl="2"/>
            <a:r>
              <a:rPr lang="en-AU" b="1" dirty="0" smtClean="0">
                <a:solidFill>
                  <a:srgbClr val="00B050"/>
                </a:solidFill>
              </a:rPr>
              <a:t>(32%) </a:t>
            </a:r>
            <a:r>
              <a:rPr lang="en-AU" dirty="0" smtClean="0"/>
              <a:t>1-1: Status Report for Release 16 NR-U (3GPP RAN)</a:t>
            </a:r>
          </a:p>
          <a:p>
            <a:pPr lvl="2"/>
            <a:r>
              <a:rPr lang="en-AU" b="1" dirty="0" smtClean="0">
                <a:solidFill>
                  <a:srgbClr val="00B050"/>
                </a:solidFill>
              </a:rPr>
              <a:t>(31%) </a:t>
            </a:r>
            <a:r>
              <a:rPr lang="en-AU" dirty="0" smtClean="0"/>
              <a:t>3-3: LBT should remain the basis of fair &amp; efficient coexistence in 6 GHz unlicensed spectrum (Andrew Myles - Cisco)</a:t>
            </a:r>
          </a:p>
          <a:p>
            <a:pPr lvl="2"/>
            <a:r>
              <a:rPr lang="en-AU" b="1" dirty="0" smtClean="0">
                <a:solidFill>
                  <a:srgbClr val="00B050"/>
                </a:solidFill>
              </a:rPr>
              <a:t>(31%)</a:t>
            </a:r>
            <a:r>
              <a:rPr lang="en-AU" dirty="0" smtClean="0">
                <a:solidFill>
                  <a:srgbClr val="00B050"/>
                </a:solidFill>
              </a:rPr>
              <a:t> </a:t>
            </a:r>
            <a:r>
              <a:rPr lang="en-AU" dirty="0" smtClean="0"/>
              <a:t>3-8: Orange view on co-existence between NR-U and Wi-Fi (Benoit Graves - Orange)</a:t>
            </a:r>
          </a:p>
          <a:p>
            <a:pPr lvl="2"/>
            <a:r>
              <a:rPr lang="en-AU" b="1" dirty="0" smtClean="0">
                <a:solidFill>
                  <a:srgbClr val="00B050"/>
                </a:solidFill>
              </a:rPr>
              <a:t>(28%) </a:t>
            </a:r>
            <a:r>
              <a:rPr lang="en-AU" dirty="0" smtClean="0"/>
              <a:t>3-9: On a common preamble between Wi-Fi and NR-U (Sindhu Verma - Broadcom)</a:t>
            </a:r>
          </a:p>
          <a:p>
            <a:pPr lvl="2"/>
            <a:endParaRPr lang="en-AU" dirty="0" smtClean="0"/>
          </a:p>
          <a:p>
            <a:pPr lvl="2"/>
            <a:endParaRPr lang="en-AU" dirty="0" smtClean="0"/>
          </a:p>
          <a:p>
            <a:pPr lvl="2"/>
            <a:endParaRPr lang="en-AU" dirty="0" smtClean="0"/>
          </a:p>
          <a:p>
            <a:pPr lvl="2"/>
            <a:endParaRPr lang="en-AU" dirty="0" smtClean="0"/>
          </a:p>
          <a:p>
            <a:endParaRPr lang="en-AU" dirty="0"/>
          </a:p>
        </p:txBody>
      </p:sp>
      <p:sp>
        <p:nvSpPr>
          <p:cNvPr id="4" name="Footer Placeholder 3"/>
          <p:cNvSpPr>
            <a:spLocks noGrp="1"/>
          </p:cNvSpPr>
          <p:nvPr>
            <p:ph type="ftr" sz="quarter" idx="10"/>
          </p:nvPr>
        </p:nvSpPr>
        <p:spPr/>
        <p:txBody>
          <a:bodyPr/>
          <a:lstStyle/>
          <a:p>
            <a:r>
              <a:rPr lang="en-US" smtClean="0"/>
              <a:t>Andrew Myles, Cisco</a:t>
            </a:r>
            <a:endParaRPr lang="en-US"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15</a:t>
            </a:fld>
            <a:endParaRPr lang="en-US"/>
          </a:p>
        </p:txBody>
      </p:sp>
    </p:spTree>
    <p:extLst>
      <p:ext uri="{BB962C8B-B14F-4D97-AF65-F5344CB8AC3E}">
        <p14:creationId xmlns:p14="http://schemas.microsoft.com/office/powerpoint/2010/main" val="23052897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AU" dirty="0" smtClean="0"/>
              <a:t>Q9: </a:t>
            </a:r>
            <a:r>
              <a:rPr lang="en-AU" dirty="0"/>
              <a:t>T</a:t>
            </a:r>
            <a:r>
              <a:rPr lang="en-AU" dirty="0" smtClean="0"/>
              <a:t>here were 5 &amp; 2 presentations respectively in sessions 1 &amp; 2 </a:t>
            </a:r>
            <a:endParaRPr lang="en-AU" dirty="0"/>
          </a:p>
        </p:txBody>
      </p:sp>
      <p:sp>
        <p:nvSpPr>
          <p:cNvPr id="3" name="Content Placeholder 2"/>
          <p:cNvSpPr>
            <a:spLocks noGrp="1"/>
          </p:cNvSpPr>
          <p:nvPr>
            <p:ph sz="half" idx="1"/>
          </p:nvPr>
        </p:nvSpPr>
        <p:spPr/>
        <p:txBody>
          <a:bodyPr/>
          <a:lstStyle/>
          <a:p>
            <a:r>
              <a:rPr lang="en-AU" sz="1400" dirty="0" smtClean="0"/>
              <a:t>Session 1</a:t>
            </a:r>
          </a:p>
          <a:p>
            <a:pPr lvl="1"/>
            <a:r>
              <a:rPr lang="en-AU" sz="1400" dirty="0" smtClean="0"/>
              <a:t>1-1</a:t>
            </a:r>
            <a:r>
              <a:rPr lang="en-AU" sz="1400" dirty="0"/>
              <a:t>: Status Report for Release 16 NR-U (3GPP RAN</a:t>
            </a:r>
            <a:r>
              <a:rPr lang="en-AU" sz="1400" dirty="0" smtClean="0"/>
              <a:t>)</a:t>
            </a:r>
            <a:endParaRPr lang="en-AU" sz="1400" dirty="0"/>
          </a:p>
          <a:p>
            <a:pPr lvl="1"/>
            <a:r>
              <a:rPr lang="en-AU" sz="1400" dirty="0"/>
              <a:t>1-2: High Efficiency WLAN (802.11ax) Overview (IEEE 802.11 </a:t>
            </a:r>
            <a:r>
              <a:rPr lang="en-AU" sz="1400" dirty="0" err="1"/>
              <a:t>TGax</a:t>
            </a:r>
            <a:r>
              <a:rPr lang="en-AU" sz="1400" dirty="0" smtClean="0"/>
              <a:t>)</a:t>
            </a:r>
            <a:endParaRPr lang="en-AU" sz="1400" dirty="0"/>
          </a:p>
          <a:p>
            <a:pPr lvl="1"/>
            <a:r>
              <a:rPr lang="en-AU" sz="1400" dirty="0"/>
              <a:t>1-3: IEEE 802.11be: Extremely High Throughput (EHT) WLAN (IEEE 802.11 </a:t>
            </a:r>
            <a:r>
              <a:rPr lang="en-AU" sz="1400" dirty="0" err="1"/>
              <a:t>TGbe</a:t>
            </a:r>
            <a:r>
              <a:rPr lang="en-AU" sz="1400" dirty="0" smtClean="0"/>
              <a:t>)</a:t>
            </a:r>
            <a:endParaRPr lang="en-AU" sz="1400" dirty="0"/>
          </a:p>
          <a:p>
            <a:pPr lvl="1"/>
            <a:r>
              <a:rPr lang="en-AU" sz="1400" dirty="0"/>
              <a:t>1-4: ETSI BRAN Update (ETSI BRAN</a:t>
            </a:r>
            <a:r>
              <a:rPr lang="en-AU" sz="1400" dirty="0" smtClean="0"/>
              <a:t>)</a:t>
            </a:r>
            <a:endParaRPr lang="en-AU" sz="1400" dirty="0"/>
          </a:p>
          <a:p>
            <a:pPr lvl="1"/>
            <a:r>
              <a:rPr lang="en-AU" sz="1400" dirty="0"/>
              <a:t>1-5: A 6 GHz regulatory update (Andy Gowans - OFCOM</a:t>
            </a:r>
            <a:r>
              <a:rPr lang="en-AU" sz="1400" dirty="0" smtClean="0"/>
              <a:t>)</a:t>
            </a:r>
          </a:p>
        </p:txBody>
      </p:sp>
      <p:sp>
        <p:nvSpPr>
          <p:cNvPr id="8" name="Content Placeholder 7"/>
          <p:cNvSpPr>
            <a:spLocks noGrp="1"/>
          </p:cNvSpPr>
          <p:nvPr>
            <p:ph sz="half" idx="2"/>
          </p:nvPr>
        </p:nvSpPr>
        <p:spPr/>
        <p:txBody>
          <a:bodyPr/>
          <a:lstStyle/>
          <a:p>
            <a:r>
              <a:rPr lang="en-AU" sz="1400" dirty="0"/>
              <a:t>Session 2</a:t>
            </a:r>
          </a:p>
          <a:p>
            <a:pPr lvl="1"/>
            <a:r>
              <a:rPr lang="en-AU" sz="1400" dirty="0"/>
              <a:t>2-1: LAA/Wi-Fi coexistence evaluations with commercial hardware (Stuart Strickland - HPE)</a:t>
            </a:r>
          </a:p>
          <a:p>
            <a:pPr lvl="1"/>
            <a:r>
              <a:rPr lang="en-AU" sz="1400" dirty="0" smtClean="0"/>
              <a:t>2-2</a:t>
            </a:r>
            <a:r>
              <a:rPr lang="en-AU" sz="1400" dirty="0"/>
              <a:t>: Coexistence of LTE-LAA and Wi-Fi: analysis, simulation and experiments (Monisha Ghosh - </a:t>
            </a:r>
            <a:r>
              <a:rPr lang="en-AU" sz="1400" dirty="0" err="1"/>
              <a:t>Uni</a:t>
            </a:r>
            <a:r>
              <a:rPr lang="en-AU" sz="1400" dirty="0"/>
              <a:t> of Chicago</a:t>
            </a:r>
            <a:r>
              <a:rPr lang="en-AU" sz="1400" dirty="0" smtClean="0"/>
              <a:t>)</a:t>
            </a:r>
            <a:endParaRPr lang="en-AU" sz="1400"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16</a:t>
            </a:fld>
            <a:endParaRPr lang="en-US"/>
          </a:p>
        </p:txBody>
      </p:sp>
    </p:spTree>
    <p:extLst>
      <p:ext uri="{BB962C8B-B14F-4D97-AF65-F5344CB8AC3E}">
        <p14:creationId xmlns:p14="http://schemas.microsoft.com/office/powerpoint/2010/main" val="18022489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AU" dirty="0" smtClean="0"/>
              <a:t>Q9: There </a:t>
            </a:r>
            <a:r>
              <a:rPr lang="en-AU" dirty="0"/>
              <a:t>were </a:t>
            </a:r>
            <a:r>
              <a:rPr lang="en-AU" dirty="0" smtClean="0"/>
              <a:t>11 presentations in part 1 of</a:t>
            </a:r>
            <a:br>
              <a:rPr lang="en-AU" dirty="0" smtClean="0"/>
            </a:br>
            <a:r>
              <a:rPr lang="en-AU" dirty="0" smtClean="0"/>
              <a:t>session 3</a:t>
            </a:r>
            <a:endParaRPr lang="en-AU" dirty="0"/>
          </a:p>
        </p:txBody>
      </p:sp>
      <p:sp>
        <p:nvSpPr>
          <p:cNvPr id="3" name="Content Placeholder 2"/>
          <p:cNvSpPr>
            <a:spLocks noGrp="1"/>
          </p:cNvSpPr>
          <p:nvPr>
            <p:ph sz="half" idx="1"/>
          </p:nvPr>
        </p:nvSpPr>
        <p:spPr/>
        <p:txBody>
          <a:bodyPr/>
          <a:lstStyle/>
          <a:p>
            <a:r>
              <a:rPr lang="en-AU" sz="1400" dirty="0"/>
              <a:t>Session </a:t>
            </a:r>
            <a:r>
              <a:rPr lang="en-AU" sz="1400" dirty="0" smtClean="0"/>
              <a:t>3 – Part 1</a:t>
            </a:r>
            <a:endParaRPr lang="en-AU" sz="1400" dirty="0"/>
          </a:p>
          <a:p>
            <a:pPr lvl="1"/>
            <a:r>
              <a:rPr lang="en-AU" sz="1400" dirty="0"/>
              <a:t>3-1: RAN and core convergence/coexistence in action (WBA)</a:t>
            </a:r>
          </a:p>
          <a:p>
            <a:pPr lvl="1"/>
            <a:r>
              <a:rPr lang="en-AU" sz="1400" dirty="0"/>
              <a:t>3-2: Coexistence in 6 GHz License-Exempt Spectrum (Sorour Falahati - Ericsson)</a:t>
            </a:r>
          </a:p>
          <a:p>
            <a:pPr lvl="1"/>
            <a:r>
              <a:rPr lang="en-AU" sz="1400" dirty="0"/>
              <a:t>3-3: LBT should remain the basis of fair &amp; efficient coexistence in 6 GHz unlicensed spectrum (Andrew Myles - Cisco)</a:t>
            </a:r>
          </a:p>
          <a:p>
            <a:pPr lvl="1"/>
            <a:r>
              <a:rPr lang="en-AU" sz="1400" dirty="0"/>
              <a:t>3-4: NR-U/Wi-Fi Coexistence in 5/6 GHz bands (Dorin Viorel - </a:t>
            </a:r>
            <a:r>
              <a:rPr lang="en-AU" sz="1400" dirty="0" err="1"/>
              <a:t>Cablelabs</a:t>
            </a:r>
            <a:r>
              <a:rPr lang="en-AU" sz="1400" dirty="0"/>
              <a:t>)</a:t>
            </a:r>
          </a:p>
          <a:p>
            <a:pPr lvl="1"/>
            <a:r>
              <a:rPr lang="en-AU" sz="1400" dirty="0"/>
              <a:t>3-5: Performance evaluation of channel access mechanisms in 6 GHz spectrum (</a:t>
            </a:r>
            <a:r>
              <a:rPr lang="en-AU" sz="1400" dirty="0" err="1"/>
              <a:t>Jiayin</a:t>
            </a:r>
            <a:r>
              <a:rPr lang="en-AU" sz="1400" dirty="0"/>
              <a:t> Zhang - Huawei)</a:t>
            </a:r>
          </a:p>
          <a:p>
            <a:pPr lvl="1"/>
            <a:r>
              <a:rPr lang="en-AU" sz="1400" dirty="0"/>
              <a:t>3-6: Coexistence Mechanisms (Sorour Falahati - Ericsson</a:t>
            </a:r>
            <a:r>
              <a:rPr lang="en-AU" sz="1400" dirty="0" smtClean="0"/>
              <a:t>)</a:t>
            </a:r>
            <a:endParaRPr lang="en-AU" sz="1400" dirty="0"/>
          </a:p>
        </p:txBody>
      </p:sp>
      <p:sp>
        <p:nvSpPr>
          <p:cNvPr id="8" name="Content Placeholder 7"/>
          <p:cNvSpPr>
            <a:spLocks noGrp="1"/>
          </p:cNvSpPr>
          <p:nvPr>
            <p:ph sz="half" idx="2"/>
          </p:nvPr>
        </p:nvSpPr>
        <p:spPr/>
        <p:txBody>
          <a:bodyPr/>
          <a:lstStyle/>
          <a:p>
            <a:pPr lvl="1"/>
            <a:endParaRPr lang="en-AU" sz="1400" dirty="0" smtClean="0"/>
          </a:p>
          <a:p>
            <a:pPr lvl="1"/>
            <a:r>
              <a:rPr lang="en-AU" sz="1400" dirty="0" smtClean="0"/>
              <a:t>3-7</a:t>
            </a:r>
            <a:r>
              <a:rPr lang="en-AU" sz="1400" dirty="0"/>
              <a:t>: Efficient and Fair Medium Sharing Enabled by a Common Preamble (Imran Latif - </a:t>
            </a:r>
            <a:r>
              <a:rPr lang="en-AU" sz="1400" dirty="0" err="1"/>
              <a:t>Quantenna</a:t>
            </a:r>
            <a:r>
              <a:rPr lang="en-AU" sz="1400" dirty="0"/>
              <a:t>)</a:t>
            </a:r>
          </a:p>
          <a:p>
            <a:pPr lvl="1"/>
            <a:r>
              <a:rPr lang="en-AU" sz="1400" dirty="0"/>
              <a:t>3-8: Orange view on co-existence between NR-U and Wi-Fi (Benoit Graves - Orange)</a:t>
            </a:r>
          </a:p>
          <a:p>
            <a:pPr lvl="1"/>
            <a:r>
              <a:rPr lang="en-AU" sz="1400" dirty="0"/>
              <a:t>3-9: On a common preamble between Wi-Fi and NR-U (Sindhu Verma - Broadcom)</a:t>
            </a:r>
          </a:p>
          <a:p>
            <a:pPr lvl="1"/>
            <a:r>
              <a:rPr lang="en-AU" sz="1400" dirty="0"/>
              <a:t>3-10: Collision Detection for Fair LAA/Wi-Fi Coexistence (Vyacheslav Loginov - IITP RAS)</a:t>
            </a:r>
          </a:p>
          <a:p>
            <a:pPr lvl="1"/>
            <a:r>
              <a:rPr lang="en-AU" sz="1400" dirty="0"/>
              <a:t>3-11: Common Preamble Design in the 6 GHz Band – Merits and Challenges (Ralf Bendlin - AT&amp;T</a:t>
            </a:r>
            <a:r>
              <a:rPr lang="en-AU" sz="1400" dirty="0" smtClean="0"/>
              <a:t>)</a:t>
            </a:r>
            <a:endParaRPr lang="en-AU" sz="1400"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17</a:t>
            </a:fld>
            <a:endParaRPr lang="en-US"/>
          </a:p>
        </p:txBody>
      </p:sp>
    </p:spTree>
    <p:extLst>
      <p:ext uri="{BB962C8B-B14F-4D97-AF65-F5344CB8AC3E}">
        <p14:creationId xmlns:p14="http://schemas.microsoft.com/office/powerpoint/2010/main" val="10208758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AU" dirty="0" smtClean="0"/>
              <a:t>Q9: There </a:t>
            </a:r>
            <a:r>
              <a:rPr lang="en-AU" dirty="0"/>
              <a:t>were </a:t>
            </a:r>
            <a:r>
              <a:rPr lang="en-AU" dirty="0" smtClean="0"/>
              <a:t>6 </a:t>
            </a:r>
            <a:r>
              <a:rPr lang="en-AU" dirty="0"/>
              <a:t>presentations </a:t>
            </a:r>
            <a:r>
              <a:rPr lang="en-AU" dirty="0" smtClean="0"/>
              <a:t>and 2 panels in</a:t>
            </a:r>
            <a:br>
              <a:rPr lang="en-AU" dirty="0" smtClean="0"/>
            </a:br>
            <a:r>
              <a:rPr lang="en-AU" dirty="0" smtClean="0"/>
              <a:t>part 2 of session 3</a:t>
            </a:r>
            <a:endParaRPr lang="en-AU" dirty="0"/>
          </a:p>
        </p:txBody>
      </p:sp>
      <p:sp>
        <p:nvSpPr>
          <p:cNvPr id="3" name="Content Placeholder 2"/>
          <p:cNvSpPr>
            <a:spLocks noGrp="1"/>
          </p:cNvSpPr>
          <p:nvPr>
            <p:ph sz="half" idx="1"/>
          </p:nvPr>
        </p:nvSpPr>
        <p:spPr/>
        <p:txBody>
          <a:bodyPr/>
          <a:lstStyle/>
          <a:p>
            <a:r>
              <a:rPr lang="en-AU" sz="1400" dirty="0"/>
              <a:t>Session </a:t>
            </a:r>
            <a:r>
              <a:rPr lang="en-AU" sz="1400" dirty="0" smtClean="0"/>
              <a:t>3 – Part 2</a:t>
            </a:r>
            <a:endParaRPr lang="en-AU" sz="1400" dirty="0"/>
          </a:p>
          <a:p>
            <a:pPr lvl="1"/>
            <a:r>
              <a:rPr lang="en-AU" sz="1400" dirty="0"/>
              <a:t>3-P1: Panel on “common preambles”</a:t>
            </a:r>
          </a:p>
          <a:p>
            <a:pPr lvl="1"/>
            <a:r>
              <a:rPr lang="en-AU" sz="1400" dirty="0"/>
              <a:t>3-12: The use of no LBT for DRS is not justified by history (Andrew Myles - Cisco)</a:t>
            </a:r>
          </a:p>
          <a:p>
            <a:pPr lvl="1"/>
            <a:r>
              <a:rPr lang="en-AU" sz="1400" dirty="0"/>
              <a:t>3-13: LBT for short control messages (David Mazzarese - Huawei)</a:t>
            </a:r>
          </a:p>
          <a:p>
            <a:pPr lvl="1"/>
            <a:r>
              <a:rPr lang="en-AU" sz="1400" dirty="0"/>
              <a:t>3-14: On standalone transmissions with short-LBT (Sindhu Verma - Broadcom)</a:t>
            </a:r>
          </a:p>
          <a:p>
            <a:pPr lvl="1"/>
            <a:r>
              <a:rPr lang="en-AU" sz="1400" dirty="0"/>
              <a:t>3-P2: Panel on “short/no LBT</a:t>
            </a:r>
            <a:r>
              <a:rPr lang="en-AU" sz="1400" dirty="0" smtClean="0"/>
              <a:t>”</a:t>
            </a:r>
            <a:endParaRPr lang="en-AU" sz="1400" dirty="0"/>
          </a:p>
        </p:txBody>
      </p:sp>
      <p:sp>
        <p:nvSpPr>
          <p:cNvPr id="8" name="Content Placeholder 7"/>
          <p:cNvSpPr>
            <a:spLocks noGrp="1"/>
          </p:cNvSpPr>
          <p:nvPr>
            <p:ph sz="half" idx="2"/>
          </p:nvPr>
        </p:nvSpPr>
        <p:spPr/>
        <p:txBody>
          <a:bodyPr/>
          <a:lstStyle/>
          <a:p>
            <a:pPr lvl="1"/>
            <a:endParaRPr lang="en-AU" sz="1400" dirty="0" smtClean="0"/>
          </a:p>
          <a:p>
            <a:pPr lvl="1"/>
            <a:r>
              <a:rPr lang="en-AU" sz="1400" dirty="0"/>
              <a:t>3-15: </a:t>
            </a:r>
            <a:r>
              <a:rPr lang="en-AU" sz="1400" dirty="0" err="1"/>
              <a:t>Coex</a:t>
            </a:r>
            <a:r>
              <a:rPr lang="en-AU" sz="1400" dirty="0"/>
              <a:t> Simulation and Analysis (James Wang - </a:t>
            </a:r>
            <a:r>
              <a:rPr lang="en-AU" sz="1400" dirty="0" err="1"/>
              <a:t>Mediatek</a:t>
            </a:r>
            <a:r>
              <a:rPr lang="en-AU" sz="1400" dirty="0"/>
              <a:t>)</a:t>
            </a:r>
          </a:p>
          <a:p>
            <a:pPr lvl="1"/>
            <a:r>
              <a:rPr lang="en-AU" sz="1400" dirty="0" smtClean="0"/>
              <a:t>3-16</a:t>
            </a:r>
            <a:r>
              <a:rPr lang="en-AU" sz="1400" dirty="0"/>
              <a:t>: An Experimental Evaluation of Coexistence Challenges of Wi-Fi &amp; LTE in the unlicensed band (Jerome Arokkiam - CONNECT)</a:t>
            </a:r>
          </a:p>
          <a:p>
            <a:pPr lvl="1"/>
            <a:r>
              <a:rPr lang="en-AU" sz="1400" dirty="0"/>
              <a:t>3-17: A testbed architecture for 6 GHz Wi-Fi/NR-U Coexistence Testing (Leigh Chinitz - </a:t>
            </a:r>
            <a:r>
              <a:rPr lang="en-AU" sz="1400" dirty="0" err="1"/>
              <a:t>Octoscope</a:t>
            </a:r>
            <a:r>
              <a:rPr lang="en-AU" sz="1400" dirty="0"/>
              <a:t>)</a:t>
            </a:r>
          </a:p>
          <a:p>
            <a:pPr lvl="1"/>
            <a:endParaRPr lang="en-AU" sz="1400"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18</a:t>
            </a:fld>
            <a:endParaRPr lang="en-US"/>
          </a:p>
        </p:txBody>
      </p:sp>
    </p:spTree>
    <p:extLst>
      <p:ext uri="{BB962C8B-B14F-4D97-AF65-F5344CB8AC3E}">
        <p14:creationId xmlns:p14="http://schemas.microsoft.com/office/powerpoint/2010/main" val="20810900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AU" dirty="0" smtClean="0">
                <a:solidFill>
                  <a:schemeClr val="accent6"/>
                </a:solidFill>
              </a:rPr>
              <a:t>Appendices</a:t>
            </a:r>
            <a:endParaRPr lang="en-AU" dirty="0">
              <a:solidFill>
                <a:schemeClr val="accent6"/>
              </a:solidFill>
            </a:endParaRPr>
          </a:p>
        </p:txBody>
      </p:sp>
      <p:sp>
        <p:nvSpPr>
          <p:cNvPr id="3" name="Footer Placeholder 2"/>
          <p:cNvSpPr>
            <a:spLocks noGrp="1"/>
          </p:cNvSpPr>
          <p:nvPr>
            <p:ph type="ftr" sz="quarter" idx="10"/>
          </p:nvPr>
        </p:nvSpPr>
        <p:spPr/>
        <p:txBody>
          <a:bodyPr/>
          <a:lstStyle/>
          <a:p>
            <a:pPr>
              <a:defRPr/>
            </a:pPr>
            <a:r>
              <a:rPr lang="en-US" smtClean="0"/>
              <a:t>Andrew Myles, Cisco</a:t>
            </a:r>
            <a:endParaRPr lang="en-US" dirty="0"/>
          </a:p>
        </p:txBody>
      </p:sp>
      <p:sp>
        <p:nvSpPr>
          <p:cNvPr id="4" name="Slide Number Placeholder 3"/>
          <p:cNvSpPr>
            <a:spLocks noGrp="1"/>
          </p:cNvSpPr>
          <p:nvPr>
            <p:ph type="sldNum" sz="quarter" idx="11"/>
          </p:nvPr>
        </p:nvSpPr>
        <p:spPr/>
        <p:txBody>
          <a:bodyPr/>
          <a:lstStyle/>
          <a:p>
            <a:pPr>
              <a:defRPr/>
            </a:pPr>
            <a:r>
              <a:rPr lang="en-US" smtClean="0"/>
              <a:t>Slide </a:t>
            </a:r>
            <a:fld id="{EF4002E7-DB4D-4CC3-8382-1939D19420D8}" type="slidenum">
              <a:rPr lang="en-US" smtClean="0"/>
              <a:pPr>
                <a:defRPr/>
              </a:pPr>
              <a:t>19</a:t>
            </a:fld>
            <a:endParaRPr lang="en-US"/>
          </a:p>
        </p:txBody>
      </p:sp>
    </p:spTree>
    <p:extLst>
      <p:ext uri="{BB962C8B-B14F-4D97-AF65-F5344CB8AC3E}">
        <p14:creationId xmlns:p14="http://schemas.microsoft.com/office/powerpoint/2010/main" val="1331206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This report summarises the survey on operational aspects of </a:t>
            </a:r>
            <a:r>
              <a:rPr lang="en-AU" dirty="0"/>
              <a:t>the IEEE 802.11 Coexistence Workshop </a:t>
            </a:r>
          </a:p>
        </p:txBody>
      </p:sp>
      <p:sp>
        <p:nvSpPr>
          <p:cNvPr id="3" name="Content Placeholder 2"/>
          <p:cNvSpPr>
            <a:spLocks noGrp="1"/>
          </p:cNvSpPr>
          <p:nvPr>
            <p:ph idx="1"/>
          </p:nvPr>
        </p:nvSpPr>
        <p:spPr/>
        <p:txBody>
          <a:bodyPr/>
          <a:lstStyle/>
          <a:p>
            <a:pPr lvl="1"/>
            <a:r>
              <a:rPr lang="en-AU" dirty="0" smtClean="0"/>
              <a:t>The IEEE 802.11 Coexistence Workshop was held from 1-10 pm on</a:t>
            </a:r>
            <a:br>
              <a:rPr lang="en-AU" dirty="0" smtClean="0"/>
            </a:br>
            <a:r>
              <a:rPr lang="en-AU" dirty="0" smtClean="0"/>
              <a:t>17 July 2019 in Vienna, Austria</a:t>
            </a:r>
          </a:p>
          <a:p>
            <a:pPr lvl="1"/>
            <a:r>
              <a:rPr lang="en-AU" dirty="0" smtClean="0"/>
              <a:t>After the workshop, a survey was conducted on the operational aspects of the workshop, with results as shown in this report</a:t>
            </a:r>
          </a:p>
          <a:p>
            <a:pPr lvl="2"/>
            <a:r>
              <a:rPr lang="en-AU" dirty="0" smtClean="0"/>
              <a:t>Note: all comments are included in the Appendices</a:t>
            </a:r>
          </a:p>
          <a:p>
            <a:pPr lvl="1"/>
            <a:r>
              <a:rPr lang="en-AU" dirty="0" smtClean="0"/>
              <a:t>The results of this voluntary survey only represent the views of those that responded to the </a:t>
            </a:r>
            <a:r>
              <a:rPr lang="en-AU" dirty="0" smtClean="0"/>
              <a:t>post workshop survey </a:t>
            </a:r>
            <a:r>
              <a:rPr lang="en-AU" dirty="0" smtClean="0"/>
              <a:t>on operational aspects:</a:t>
            </a:r>
          </a:p>
          <a:p>
            <a:pPr lvl="2"/>
            <a:r>
              <a:rPr lang="en-AU" dirty="0" smtClean="0"/>
              <a:t>They may or may not represent the views of other attendees at the workshop (depending on whether the survey sample is random)</a:t>
            </a:r>
          </a:p>
          <a:p>
            <a:pPr lvl="2"/>
            <a:r>
              <a:rPr lang="en-AU" dirty="0" smtClean="0"/>
              <a:t>They do not represent the views of the many stakeholders who did not attend the workshop (attendance were biased towards Wi-Fi stakeholders) </a:t>
            </a:r>
          </a:p>
          <a:p>
            <a:pPr lvl="1"/>
            <a:r>
              <a:rPr lang="en-AU" dirty="0" smtClean="0"/>
              <a:t>Care should be taken in using these results to draw any conclusions about coexistence issues between Wi-Fi &amp; NR-U/LAA</a:t>
            </a:r>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2</a:t>
            </a:fld>
            <a:endParaRPr lang="en-US"/>
          </a:p>
        </p:txBody>
      </p:sp>
    </p:spTree>
    <p:extLst>
      <p:ext uri="{BB962C8B-B14F-4D97-AF65-F5344CB8AC3E}">
        <p14:creationId xmlns:p14="http://schemas.microsoft.com/office/powerpoint/2010/main" val="10370537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Q6: What </a:t>
            </a:r>
            <a:r>
              <a:rPr lang="en-AU" dirty="0"/>
              <a:t>did you like about the IEEE 802.11 Coexistence Workshop</a:t>
            </a:r>
            <a:r>
              <a:rPr lang="en-AU" dirty="0" smtClean="0"/>
              <a:t>?</a:t>
            </a:r>
            <a:endParaRPr lang="en-AU" dirty="0"/>
          </a:p>
        </p:txBody>
      </p:sp>
      <p:sp>
        <p:nvSpPr>
          <p:cNvPr id="3" name="Content Placeholder 2"/>
          <p:cNvSpPr>
            <a:spLocks noGrp="1"/>
          </p:cNvSpPr>
          <p:nvPr>
            <p:ph sz="half" idx="1"/>
          </p:nvPr>
        </p:nvSpPr>
        <p:spPr/>
        <p:txBody>
          <a:bodyPr/>
          <a:lstStyle/>
          <a:p>
            <a:r>
              <a:rPr lang="en-AU" sz="1400" dirty="0" smtClean="0"/>
              <a:t>Q6: page 1 of 6 pages</a:t>
            </a:r>
          </a:p>
          <a:p>
            <a:pPr lvl="1" fontAlgn="t"/>
            <a:r>
              <a:rPr lang="en-AU" sz="1400" dirty="0"/>
              <a:t>That brought together people with different background and interest in sharing and efficiently using license free spectrum.</a:t>
            </a:r>
          </a:p>
          <a:p>
            <a:pPr lvl="1" fontAlgn="t"/>
            <a:r>
              <a:rPr lang="en-AU" sz="1400" dirty="0"/>
              <a:t>Participants were from various different sectors like academia and operators apart from manufacturers</a:t>
            </a:r>
          </a:p>
          <a:p>
            <a:pPr lvl="1" fontAlgn="t"/>
            <a:r>
              <a:rPr lang="en-AU" sz="1400" dirty="0"/>
              <a:t>Exploration of technical options, some insight into who does what</a:t>
            </a:r>
          </a:p>
          <a:p>
            <a:pPr lvl="1"/>
            <a:r>
              <a:rPr lang="en-AU" sz="1400" dirty="0" smtClean="0"/>
              <a:t>Coexistence </a:t>
            </a:r>
            <a:r>
              <a:rPr lang="en-AU" sz="1400" dirty="0"/>
              <a:t>is very important for the operation in the unlicensed or shared spectrum. It is great to know that many companies are interested in the coexistence between 3GPP and 802.11 technologies, share their experience and research on the coexistence issues in this </a:t>
            </a:r>
            <a:r>
              <a:rPr lang="en-AU" sz="1400" dirty="0" smtClean="0"/>
              <a:t>workshop.</a:t>
            </a:r>
          </a:p>
        </p:txBody>
      </p:sp>
      <p:sp>
        <p:nvSpPr>
          <p:cNvPr id="4" name="Content Placeholder 3"/>
          <p:cNvSpPr>
            <a:spLocks noGrp="1"/>
          </p:cNvSpPr>
          <p:nvPr>
            <p:ph sz="half" idx="2"/>
          </p:nvPr>
        </p:nvSpPr>
        <p:spPr/>
        <p:txBody>
          <a:bodyPr/>
          <a:lstStyle/>
          <a:p>
            <a:pPr lvl="1" fontAlgn="t"/>
            <a:endParaRPr lang="en-AU" sz="1400" dirty="0" smtClean="0"/>
          </a:p>
          <a:p>
            <a:pPr lvl="1"/>
            <a:r>
              <a:rPr lang="en-AU" sz="1400" dirty="0"/>
              <a:t>It created a platform for stakeholders of different standards to understand each others more. It served the purpose of exchanging information (to some extend).</a:t>
            </a:r>
          </a:p>
          <a:p>
            <a:pPr lvl="1"/>
            <a:r>
              <a:rPr lang="en-AU" sz="1400" dirty="0"/>
              <a:t>Got all sides together, and they recognize the differences. point is, they are talking and learning about each other</a:t>
            </a:r>
          </a:p>
          <a:p>
            <a:pPr lvl="1" fontAlgn="t"/>
            <a:r>
              <a:rPr lang="en-AU" sz="1400" dirty="0"/>
              <a:t>I could understand what those NR-U stakeholders think about the coexistence issues through various contributions.</a:t>
            </a:r>
          </a:p>
          <a:p>
            <a:pPr lvl="1" fontAlgn="t"/>
            <a:r>
              <a:rPr lang="en-AU" sz="1400" dirty="0" smtClean="0"/>
              <a:t>Able </a:t>
            </a:r>
            <a:r>
              <a:rPr lang="en-AU" sz="1400" dirty="0"/>
              <a:t>to highlight some coexistence issues both from IEEE 802.11 and 3GPP.</a:t>
            </a:r>
          </a:p>
          <a:p>
            <a:pPr lvl="1" fontAlgn="t"/>
            <a:r>
              <a:rPr lang="en-AU" sz="1400" dirty="0"/>
              <a:t>Perfectly organized.</a:t>
            </a:r>
          </a:p>
          <a:p>
            <a:pPr lvl="1" fontAlgn="t"/>
            <a:r>
              <a:rPr lang="en-AU" sz="1400" dirty="0"/>
              <a:t>The fact that IEEE and 3GPP had come together and kicked off discussion for coexistence in </a:t>
            </a:r>
            <a:r>
              <a:rPr lang="en-AU" sz="1400" dirty="0" smtClean="0"/>
              <a:t>6GHz</a:t>
            </a:r>
            <a:endParaRPr lang="en-AU" sz="1400" dirty="0"/>
          </a:p>
        </p:txBody>
      </p:sp>
      <p:sp>
        <p:nvSpPr>
          <p:cNvPr id="5" name="Footer Placeholder 4"/>
          <p:cNvSpPr>
            <a:spLocks noGrp="1"/>
          </p:cNvSpPr>
          <p:nvPr>
            <p:ph type="ftr" sz="quarter" idx="10"/>
          </p:nvPr>
        </p:nvSpPr>
        <p:spPr/>
        <p:txBody>
          <a:bodyPr/>
          <a:lstStyle/>
          <a:p>
            <a:pPr>
              <a:defRPr/>
            </a:pPr>
            <a:r>
              <a:rPr lang="en-US" smtClean="0"/>
              <a:t>Andrew Myles, Cisco</a:t>
            </a:r>
            <a:endParaRPr lang="en-US"/>
          </a:p>
        </p:txBody>
      </p:sp>
      <p:sp>
        <p:nvSpPr>
          <p:cNvPr id="6" name="Slide Number Placeholder 5"/>
          <p:cNvSpPr>
            <a:spLocks noGrp="1"/>
          </p:cNvSpPr>
          <p:nvPr>
            <p:ph type="sldNum" sz="quarter" idx="11"/>
          </p:nvPr>
        </p:nvSpPr>
        <p:spPr/>
        <p:txBody>
          <a:bodyPr/>
          <a:lstStyle/>
          <a:p>
            <a:pPr>
              <a:defRPr/>
            </a:pPr>
            <a:r>
              <a:rPr lang="en-US" smtClean="0"/>
              <a:t>Slide </a:t>
            </a:r>
            <a:fld id="{FCE5288C-F87B-4810-A6B2-740CE13BD34D}" type="slidenum">
              <a:rPr lang="en-US" smtClean="0"/>
              <a:pPr>
                <a:defRPr/>
              </a:pPr>
              <a:t>20</a:t>
            </a:fld>
            <a:endParaRPr lang="en-US"/>
          </a:p>
        </p:txBody>
      </p:sp>
    </p:spTree>
    <p:extLst>
      <p:ext uri="{BB962C8B-B14F-4D97-AF65-F5344CB8AC3E}">
        <p14:creationId xmlns:p14="http://schemas.microsoft.com/office/powerpoint/2010/main" val="11301818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Q6: What </a:t>
            </a:r>
            <a:r>
              <a:rPr lang="en-AU" dirty="0"/>
              <a:t>did you like about the IEEE 802.11 Coexistence Workshop?</a:t>
            </a:r>
            <a:br>
              <a:rPr lang="en-AU" dirty="0"/>
            </a:br>
            <a:endParaRPr lang="en-AU" dirty="0"/>
          </a:p>
        </p:txBody>
      </p:sp>
      <p:sp>
        <p:nvSpPr>
          <p:cNvPr id="3" name="Content Placeholder 2"/>
          <p:cNvSpPr>
            <a:spLocks noGrp="1"/>
          </p:cNvSpPr>
          <p:nvPr>
            <p:ph sz="half" idx="1"/>
          </p:nvPr>
        </p:nvSpPr>
        <p:spPr/>
        <p:txBody>
          <a:bodyPr/>
          <a:lstStyle/>
          <a:p>
            <a:pPr fontAlgn="t"/>
            <a:r>
              <a:rPr lang="en-AU" sz="1400" dirty="0"/>
              <a:t>Q6: page </a:t>
            </a:r>
            <a:r>
              <a:rPr lang="en-AU" sz="1400" dirty="0" smtClean="0"/>
              <a:t>2 </a:t>
            </a:r>
            <a:r>
              <a:rPr lang="en-AU" sz="1400" dirty="0"/>
              <a:t>of </a:t>
            </a:r>
            <a:r>
              <a:rPr lang="en-AU" sz="1400" dirty="0" smtClean="0"/>
              <a:t>6 </a:t>
            </a:r>
            <a:r>
              <a:rPr lang="en-AU" sz="1400" dirty="0"/>
              <a:t>pages</a:t>
            </a:r>
          </a:p>
          <a:p>
            <a:pPr lvl="1" fontAlgn="t"/>
            <a:r>
              <a:rPr lang="en-AU" sz="1400" dirty="0"/>
              <a:t>Cooperative discussion among stakeholders including industries and academia.</a:t>
            </a:r>
          </a:p>
          <a:p>
            <a:pPr lvl="1" fontAlgn="t"/>
            <a:r>
              <a:rPr lang="en-AU" sz="1400" dirty="0"/>
              <a:t>The workshop has set a single stage where Standards/Domain experts came face to face to share their respective thoughts with reasoning. The workshop provided a one shop where both Wi-Fi and 5G standardization efforts status was offered to enable participants visualize what is really on going </a:t>
            </a:r>
            <a:r>
              <a:rPr lang="en-AU" sz="1400" dirty="0" smtClean="0"/>
              <a:t>activity.</a:t>
            </a:r>
          </a:p>
          <a:p>
            <a:pPr lvl="1" fontAlgn="t"/>
            <a:r>
              <a:rPr lang="en-AU" sz="1400" dirty="0" smtClean="0"/>
              <a:t>Getting </a:t>
            </a:r>
            <a:r>
              <a:rPr lang="en-AU" sz="1400" dirty="0"/>
              <a:t>Wi-Fi and 3GPP together to talk</a:t>
            </a:r>
          </a:p>
          <a:p>
            <a:pPr lvl="1" fontAlgn="t"/>
            <a:r>
              <a:rPr lang="en-AU" sz="1400" dirty="0"/>
              <a:t>Very good logistics.</a:t>
            </a:r>
          </a:p>
          <a:p>
            <a:pPr lvl="1" fontAlgn="t"/>
            <a:r>
              <a:rPr lang="en-AU" sz="1400" dirty="0"/>
              <a:t>Stayed on time and to the </a:t>
            </a:r>
            <a:r>
              <a:rPr lang="en-AU" sz="1400" dirty="0" smtClean="0"/>
              <a:t>agenda</a:t>
            </a:r>
            <a:endParaRPr lang="en-AU" sz="1400" dirty="0"/>
          </a:p>
        </p:txBody>
      </p:sp>
      <p:sp>
        <p:nvSpPr>
          <p:cNvPr id="4" name="Content Placeholder 3"/>
          <p:cNvSpPr>
            <a:spLocks noGrp="1"/>
          </p:cNvSpPr>
          <p:nvPr>
            <p:ph sz="half" idx="2"/>
          </p:nvPr>
        </p:nvSpPr>
        <p:spPr/>
        <p:txBody>
          <a:bodyPr/>
          <a:lstStyle/>
          <a:p>
            <a:pPr lvl="1" fontAlgn="t"/>
            <a:endParaRPr lang="en-AU" sz="1400" dirty="0" smtClean="0"/>
          </a:p>
          <a:p>
            <a:pPr lvl="1" fontAlgn="t"/>
            <a:r>
              <a:rPr lang="en-AU" sz="1400" dirty="0"/>
              <a:t>The start of discussion between Wi-Fi and NR-U</a:t>
            </a:r>
          </a:p>
          <a:p>
            <a:pPr lvl="1" fontAlgn="t"/>
            <a:r>
              <a:rPr lang="en-AU" sz="1400" dirty="0"/>
              <a:t>To Listen arguments from the 3GPP stakeholder</a:t>
            </a:r>
          </a:p>
          <a:p>
            <a:pPr lvl="1" fontAlgn="t"/>
            <a:r>
              <a:rPr lang="en-AU" sz="1400" dirty="0"/>
              <a:t>Combining thoughts from both camps.</a:t>
            </a:r>
          </a:p>
          <a:p>
            <a:pPr lvl="1" fontAlgn="t"/>
            <a:r>
              <a:rPr lang="en-AU" sz="1400" dirty="0"/>
              <a:t>It provided a consolidated platform to share views and opinions.</a:t>
            </a:r>
          </a:p>
          <a:p>
            <a:pPr lvl="1" fontAlgn="t"/>
            <a:r>
              <a:rPr lang="en-AU" sz="1400" dirty="0"/>
              <a:t>Session 1 - Invited Keynote standardization and Regulatory updates, and Session 3: Coexistence Topics</a:t>
            </a:r>
          </a:p>
          <a:p>
            <a:pPr lvl="1" fontAlgn="t"/>
            <a:r>
              <a:rPr lang="en-AU" sz="1400" dirty="0" smtClean="0"/>
              <a:t>The </a:t>
            </a:r>
            <a:r>
              <a:rPr lang="en-AU" sz="1400" dirty="0"/>
              <a:t>well-balanced possibilities for the stakeholders of both technologies to present their interests and perspectives</a:t>
            </a:r>
            <a:r>
              <a:rPr lang="en-AU" sz="1400" dirty="0" smtClean="0"/>
              <a:t>.</a:t>
            </a:r>
            <a:endParaRPr lang="en-AU" sz="1400" dirty="0"/>
          </a:p>
        </p:txBody>
      </p:sp>
      <p:sp>
        <p:nvSpPr>
          <p:cNvPr id="5" name="Footer Placeholder 4"/>
          <p:cNvSpPr>
            <a:spLocks noGrp="1"/>
          </p:cNvSpPr>
          <p:nvPr>
            <p:ph type="ftr" sz="quarter" idx="10"/>
          </p:nvPr>
        </p:nvSpPr>
        <p:spPr/>
        <p:txBody>
          <a:bodyPr/>
          <a:lstStyle/>
          <a:p>
            <a:pPr>
              <a:defRPr/>
            </a:pPr>
            <a:r>
              <a:rPr lang="en-US" smtClean="0"/>
              <a:t>Andrew Myles, Cisco</a:t>
            </a:r>
            <a:endParaRPr lang="en-US"/>
          </a:p>
        </p:txBody>
      </p:sp>
      <p:sp>
        <p:nvSpPr>
          <p:cNvPr id="6" name="Slide Number Placeholder 5"/>
          <p:cNvSpPr>
            <a:spLocks noGrp="1"/>
          </p:cNvSpPr>
          <p:nvPr>
            <p:ph type="sldNum" sz="quarter" idx="11"/>
          </p:nvPr>
        </p:nvSpPr>
        <p:spPr/>
        <p:txBody>
          <a:bodyPr/>
          <a:lstStyle/>
          <a:p>
            <a:pPr>
              <a:defRPr/>
            </a:pPr>
            <a:r>
              <a:rPr lang="en-US" smtClean="0"/>
              <a:t>Slide </a:t>
            </a:r>
            <a:fld id="{FCE5288C-F87B-4810-A6B2-740CE13BD34D}" type="slidenum">
              <a:rPr lang="en-US" smtClean="0"/>
              <a:pPr>
                <a:defRPr/>
              </a:pPr>
              <a:t>21</a:t>
            </a:fld>
            <a:endParaRPr lang="en-US"/>
          </a:p>
        </p:txBody>
      </p:sp>
    </p:spTree>
    <p:extLst>
      <p:ext uri="{BB962C8B-B14F-4D97-AF65-F5344CB8AC3E}">
        <p14:creationId xmlns:p14="http://schemas.microsoft.com/office/powerpoint/2010/main" val="8464172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Q6: What </a:t>
            </a:r>
            <a:r>
              <a:rPr lang="en-AU" dirty="0"/>
              <a:t>did you like about the IEEE 802.11 Coexistence Workshop?</a:t>
            </a:r>
            <a:br>
              <a:rPr lang="en-AU" dirty="0"/>
            </a:br>
            <a:endParaRPr lang="en-AU" dirty="0"/>
          </a:p>
        </p:txBody>
      </p:sp>
      <p:sp>
        <p:nvSpPr>
          <p:cNvPr id="3" name="Content Placeholder 2"/>
          <p:cNvSpPr>
            <a:spLocks noGrp="1"/>
          </p:cNvSpPr>
          <p:nvPr>
            <p:ph sz="half" idx="1"/>
          </p:nvPr>
        </p:nvSpPr>
        <p:spPr/>
        <p:txBody>
          <a:bodyPr/>
          <a:lstStyle/>
          <a:p>
            <a:r>
              <a:rPr lang="en-AU" sz="1400" dirty="0"/>
              <a:t>Q6: page </a:t>
            </a:r>
            <a:r>
              <a:rPr lang="en-AU" sz="1400" dirty="0" smtClean="0"/>
              <a:t>3 </a:t>
            </a:r>
            <a:r>
              <a:rPr lang="en-AU" sz="1400" dirty="0"/>
              <a:t>of </a:t>
            </a:r>
            <a:r>
              <a:rPr lang="en-AU" sz="1400" dirty="0" smtClean="0"/>
              <a:t>6 pages</a:t>
            </a:r>
          </a:p>
          <a:p>
            <a:pPr lvl="1" fontAlgn="t"/>
            <a:r>
              <a:rPr lang="en-AU" sz="1400" dirty="0"/>
              <a:t>It is a good opportunity to discuss the coexistence issues between </a:t>
            </a:r>
            <a:r>
              <a:rPr lang="en-AU" sz="1400" dirty="0" err="1"/>
              <a:t>WiFi</a:t>
            </a:r>
            <a:r>
              <a:rPr lang="en-AU" sz="1400" dirty="0"/>
              <a:t> and NR-U for both stakeholders. Some meaningful simulation and experimental results were presented.</a:t>
            </a:r>
          </a:p>
          <a:p>
            <a:pPr lvl="1" fontAlgn="t"/>
            <a:r>
              <a:rPr lang="en-AU" sz="1400" dirty="0"/>
              <a:t>Quality technical analysis representing diverse views </a:t>
            </a:r>
          </a:p>
          <a:p>
            <a:pPr lvl="1" fontAlgn="t"/>
            <a:r>
              <a:rPr lang="en-AU" sz="1400" dirty="0"/>
              <a:t>Wide range of presentations and viewpoints </a:t>
            </a:r>
          </a:p>
          <a:p>
            <a:pPr lvl="1"/>
            <a:r>
              <a:rPr lang="en-AU" sz="1400" dirty="0"/>
              <a:t>Organization and information shared that covered a wide range of topics. </a:t>
            </a:r>
          </a:p>
          <a:p>
            <a:pPr lvl="1"/>
            <a:r>
              <a:rPr lang="en-AU" sz="1400" dirty="0"/>
              <a:t>It was constructive, it became quite clear which combination of coexistence methods will work </a:t>
            </a:r>
          </a:p>
        </p:txBody>
      </p:sp>
      <p:sp>
        <p:nvSpPr>
          <p:cNvPr id="4" name="Content Placeholder 3"/>
          <p:cNvSpPr>
            <a:spLocks noGrp="1"/>
          </p:cNvSpPr>
          <p:nvPr>
            <p:ph sz="half" idx="2"/>
          </p:nvPr>
        </p:nvSpPr>
        <p:spPr/>
        <p:txBody>
          <a:bodyPr/>
          <a:lstStyle/>
          <a:p>
            <a:pPr lvl="1" fontAlgn="t"/>
            <a:endParaRPr lang="en-AU" sz="1400" dirty="0" smtClean="0"/>
          </a:p>
          <a:p>
            <a:pPr lvl="1"/>
            <a:r>
              <a:rPr lang="en-AU" sz="1400" dirty="0"/>
              <a:t>Depth range of presentations covering many of the aspects of coexistence issue, prominent role is really trying to address the issue </a:t>
            </a:r>
          </a:p>
          <a:p>
            <a:pPr lvl="1" fontAlgn="t"/>
            <a:r>
              <a:rPr lang="en-AU" sz="1400" dirty="0"/>
              <a:t>It provided a neutral environment for all coexistence stakeholders to share their perspectives </a:t>
            </a:r>
          </a:p>
          <a:p>
            <a:pPr lvl="1" fontAlgn="t"/>
            <a:r>
              <a:rPr lang="en-AU" sz="1400" dirty="0"/>
              <a:t>I can understand better what the hot issues of coexistence between Wi-Fi and NR-U is and what they wants to do for solving it. </a:t>
            </a:r>
          </a:p>
          <a:p>
            <a:pPr lvl="1" fontAlgn="t"/>
            <a:r>
              <a:rPr lang="en-AU" sz="1400" dirty="0"/>
              <a:t>Understanding of each other (NR-U and 802.11ax) </a:t>
            </a:r>
          </a:p>
          <a:p>
            <a:pPr lvl="1" fontAlgn="t"/>
            <a:r>
              <a:rPr lang="en-AU" sz="1400" dirty="0"/>
              <a:t>The timing for holding the workshop, which is good for information sharing and coexistence discussion of 6 GHz </a:t>
            </a:r>
          </a:p>
        </p:txBody>
      </p:sp>
      <p:sp>
        <p:nvSpPr>
          <p:cNvPr id="5" name="Footer Placeholder 4"/>
          <p:cNvSpPr>
            <a:spLocks noGrp="1"/>
          </p:cNvSpPr>
          <p:nvPr>
            <p:ph type="ftr" sz="quarter" idx="10"/>
          </p:nvPr>
        </p:nvSpPr>
        <p:spPr/>
        <p:txBody>
          <a:bodyPr/>
          <a:lstStyle/>
          <a:p>
            <a:pPr>
              <a:defRPr/>
            </a:pPr>
            <a:r>
              <a:rPr lang="en-US" smtClean="0"/>
              <a:t>Andrew Myles, Cisco</a:t>
            </a:r>
            <a:endParaRPr lang="en-US"/>
          </a:p>
        </p:txBody>
      </p:sp>
      <p:sp>
        <p:nvSpPr>
          <p:cNvPr id="6" name="Slide Number Placeholder 5"/>
          <p:cNvSpPr>
            <a:spLocks noGrp="1"/>
          </p:cNvSpPr>
          <p:nvPr>
            <p:ph type="sldNum" sz="quarter" idx="11"/>
          </p:nvPr>
        </p:nvSpPr>
        <p:spPr/>
        <p:txBody>
          <a:bodyPr/>
          <a:lstStyle/>
          <a:p>
            <a:pPr>
              <a:defRPr/>
            </a:pPr>
            <a:r>
              <a:rPr lang="en-US" smtClean="0"/>
              <a:t>Slide </a:t>
            </a:r>
            <a:fld id="{FCE5288C-F87B-4810-A6B2-740CE13BD34D}" type="slidenum">
              <a:rPr lang="en-US" smtClean="0"/>
              <a:pPr>
                <a:defRPr/>
              </a:pPr>
              <a:t>22</a:t>
            </a:fld>
            <a:endParaRPr lang="en-US"/>
          </a:p>
        </p:txBody>
      </p:sp>
    </p:spTree>
    <p:extLst>
      <p:ext uri="{BB962C8B-B14F-4D97-AF65-F5344CB8AC3E}">
        <p14:creationId xmlns:p14="http://schemas.microsoft.com/office/powerpoint/2010/main" val="13383128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Q6: What </a:t>
            </a:r>
            <a:r>
              <a:rPr lang="en-AU" dirty="0"/>
              <a:t>did you like about the IEEE 802.11 Coexistence Workshop?</a:t>
            </a:r>
            <a:br>
              <a:rPr lang="en-AU" dirty="0"/>
            </a:br>
            <a:endParaRPr lang="en-AU" dirty="0"/>
          </a:p>
        </p:txBody>
      </p:sp>
      <p:sp>
        <p:nvSpPr>
          <p:cNvPr id="3" name="Content Placeholder 2"/>
          <p:cNvSpPr>
            <a:spLocks noGrp="1"/>
          </p:cNvSpPr>
          <p:nvPr>
            <p:ph sz="half" idx="1"/>
          </p:nvPr>
        </p:nvSpPr>
        <p:spPr/>
        <p:txBody>
          <a:bodyPr/>
          <a:lstStyle/>
          <a:p>
            <a:r>
              <a:rPr lang="en-AU" sz="1400" dirty="0"/>
              <a:t>Q6: page 4</a:t>
            </a:r>
            <a:r>
              <a:rPr lang="en-AU" sz="1400" dirty="0" smtClean="0"/>
              <a:t> </a:t>
            </a:r>
            <a:r>
              <a:rPr lang="en-AU" sz="1400" dirty="0"/>
              <a:t>of </a:t>
            </a:r>
            <a:r>
              <a:rPr lang="en-AU" sz="1400" dirty="0" smtClean="0"/>
              <a:t>6 pages</a:t>
            </a:r>
          </a:p>
          <a:p>
            <a:pPr lvl="1" fontAlgn="t"/>
            <a:r>
              <a:rPr lang="en-AU" sz="1400" dirty="0"/>
              <a:t>For the most part, the discussion and information was balanced and fair. The Workshop provided a forum for discussion and I think will promote further discussions. </a:t>
            </a:r>
          </a:p>
          <a:p>
            <a:pPr lvl="1" fontAlgn="t"/>
            <a:r>
              <a:rPr lang="en-AU" sz="1400" dirty="0"/>
              <a:t>Useful update from both perspectives across a range of topics. </a:t>
            </a:r>
          </a:p>
          <a:p>
            <a:pPr lvl="1" fontAlgn="t"/>
            <a:r>
              <a:rPr lang="en-AU" sz="1400" dirty="0"/>
              <a:t>I could learn the "issue". </a:t>
            </a:r>
          </a:p>
          <a:p>
            <a:pPr lvl="1" fontAlgn="t"/>
            <a:r>
              <a:rPr lang="en-AU" sz="1400" dirty="0"/>
              <a:t>Hearing 3GPP views directly </a:t>
            </a:r>
          </a:p>
          <a:p>
            <a:pPr lvl="1" fontAlgn="t"/>
            <a:r>
              <a:rPr lang="en-AU" sz="1400" dirty="0"/>
              <a:t>The workshop was planned and managed well. It was conducted in a timely and organized manner. All the presenters got to present their views. Seating was adequate. </a:t>
            </a:r>
          </a:p>
          <a:p>
            <a:pPr lvl="1"/>
            <a:r>
              <a:rPr lang="en-AU" sz="1400" dirty="0"/>
              <a:t>Participation of many stakeholders. </a:t>
            </a:r>
          </a:p>
          <a:p>
            <a:pPr lvl="1"/>
            <a:r>
              <a:rPr lang="en-AU" sz="1400" dirty="0"/>
              <a:t>Bring together the stakeholders and exchange good information and viewpoints </a:t>
            </a:r>
          </a:p>
        </p:txBody>
      </p:sp>
      <p:sp>
        <p:nvSpPr>
          <p:cNvPr id="4" name="Content Placeholder 3"/>
          <p:cNvSpPr>
            <a:spLocks noGrp="1"/>
          </p:cNvSpPr>
          <p:nvPr>
            <p:ph sz="half" idx="2"/>
          </p:nvPr>
        </p:nvSpPr>
        <p:spPr/>
        <p:txBody>
          <a:bodyPr/>
          <a:lstStyle/>
          <a:p>
            <a:pPr lvl="1" fontAlgn="t"/>
            <a:endParaRPr lang="en-AU" sz="1400" dirty="0" smtClean="0"/>
          </a:p>
          <a:p>
            <a:pPr lvl="1"/>
            <a:r>
              <a:rPr lang="en-AU" sz="1400" dirty="0"/>
              <a:t>Very good technical presentations - Clarification about the historical context </a:t>
            </a:r>
          </a:p>
          <a:p>
            <a:pPr lvl="1"/>
            <a:r>
              <a:rPr lang="en-AU" sz="1400" dirty="0"/>
              <a:t>The open dialog and exchange between IEEE and 3GPP </a:t>
            </a:r>
          </a:p>
          <a:p>
            <a:pPr lvl="1"/>
            <a:r>
              <a:rPr lang="en-AU" sz="1400" dirty="0"/>
              <a:t>The variety of papers gave a good overview of the coexistence challenge. </a:t>
            </a:r>
          </a:p>
          <a:p>
            <a:pPr lvl="1"/>
            <a:r>
              <a:rPr lang="en-AU" sz="1400" dirty="0"/>
              <a:t>Variety and balance of presentations and discussions </a:t>
            </a:r>
          </a:p>
          <a:p>
            <a:pPr lvl="1"/>
            <a:r>
              <a:rPr lang="en-AU" sz="1400" dirty="0"/>
              <a:t>We were able to hear diverse voices (Wi-Fi stakeholders, LAA/NR-U stakeholders, universities, etc.) about the coexistence of Wi-Fi and LAA / NR-U at 5/6 GHz. </a:t>
            </a:r>
          </a:p>
        </p:txBody>
      </p:sp>
      <p:sp>
        <p:nvSpPr>
          <p:cNvPr id="5" name="Footer Placeholder 4"/>
          <p:cNvSpPr>
            <a:spLocks noGrp="1"/>
          </p:cNvSpPr>
          <p:nvPr>
            <p:ph type="ftr" sz="quarter" idx="10"/>
          </p:nvPr>
        </p:nvSpPr>
        <p:spPr/>
        <p:txBody>
          <a:bodyPr/>
          <a:lstStyle/>
          <a:p>
            <a:pPr>
              <a:defRPr/>
            </a:pPr>
            <a:r>
              <a:rPr lang="en-US" smtClean="0"/>
              <a:t>Andrew Myles, Cisco</a:t>
            </a:r>
            <a:endParaRPr lang="en-US"/>
          </a:p>
        </p:txBody>
      </p:sp>
      <p:sp>
        <p:nvSpPr>
          <p:cNvPr id="6" name="Slide Number Placeholder 5"/>
          <p:cNvSpPr>
            <a:spLocks noGrp="1"/>
          </p:cNvSpPr>
          <p:nvPr>
            <p:ph type="sldNum" sz="quarter" idx="11"/>
          </p:nvPr>
        </p:nvSpPr>
        <p:spPr/>
        <p:txBody>
          <a:bodyPr/>
          <a:lstStyle/>
          <a:p>
            <a:pPr>
              <a:defRPr/>
            </a:pPr>
            <a:r>
              <a:rPr lang="en-US" smtClean="0"/>
              <a:t>Slide </a:t>
            </a:r>
            <a:fld id="{FCE5288C-F87B-4810-A6B2-740CE13BD34D}" type="slidenum">
              <a:rPr lang="en-US" smtClean="0"/>
              <a:pPr>
                <a:defRPr/>
              </a:pPr>
              <a:t>23</a:t>
            </a:fld>
            <a:endParaRPr lang="en-US"/>
          </a:p>
        </p:txBody>
      </p:sp>
    </p:spTree>
    <p:extLst>
      <p:ext uri="{BB962C8B-B14F-4D97-AF65-F5344CB8AC3E}">
        <p14:creationId xmlns:p14="http://schemas.microsoft.com/office/powerpoint/2010/main" val="35764445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Q6: What </a:t>
            </a:r>
            <a:r>
              <a:rPr lang="en-AU" dirty="0"/>
              <a:t>did you like about the IEEE 802.11 Coexistence Workshop?</a:t>
            </a:r>
            <a:br>
              <a:rPr lang="en-AU" dirty="0"/>
            </a:br>
            <a:endParaRPr lang="en-AU" dirty="0"/>
          </a:p>
        </p:txBody>
      </p:sp>
      <p:sp>
        <p:nvSpPr>
          <p:cNvPr id="3" name="Content Placeholder 2"/>
          <p:cNvSpPr>
            <a:spLocks noGrp="1"/>
          </p:cNvSpPr>
          <p:nvPr>
            <p:ph sz="half" idx="1"/>
          </p:nvPr>
        </p:nvSpPr>
        <p:spPr/>
        <p:txBody>
          <a:bodyPr/>
          <a:lstStyle/>
          <a:p>
            <a:r>
              <a:rPr lang="en-AU" sz="1400" dirty="0"/>
              <a:t>Q6: page </a:t>
            </a:r>
            <a:r>
              <a:rPr lang="en-AU" sz="1400" dirty="0" smtClean="0"/>
              <a:t>5 </a:t>
            </a:r>
            <a:r>
              <a:rPr lang="en-AU" sz="1400" dirty="0"/>
              <a:t>of </a:t>
            </a:r>
            <a:r>
              <a:rPr lang="en-AU" sz="1400" dirty="0" smtClean="0"/>
              <a:t>6 pages</a:t>
            </a:r>
          </a:p>
          <a:p>
            <a:pPr lvl="1" fontAlgn="t"/>
            <a:r>
              <a:rPr lang="en-AU" sz="1400" dirty="0"/>
              <a:t>Lots of presentations from different companies and their view of the problem explained. For someone with little knowledge of 3GPP side, it was very handy to see basics explained to set the ball rolling. Agenda was good. expectation was set clearly at the start. </a:t>
            </a:r>
          </a:p>
          <a:p>
            <a:pPr lvl="1" fontAlgn="t"/>
            <a:r>
              <a:rPr lang="en-AU" sz="1400" dirty="0"/>
              <a:t>That it brought together many stakeholders from both camps and, through their presentations as well as the interaction with the audience provided a good overview of the coexistence issue. </a:t>
            </a:r>
          </a:p>
          <a:p>
            <a:pPr lvl="1" fontAlgn="t"/>
            <a:r>
              <a:rPr lang="en-AU" sz="1400" dirty="0"/>
              <a:t>It provided a good platform to bring the stakeholders from various industries together </a:t>
            </a:r>
          </a:p>
        </p:txBody>
      </p:sp>
      <p:sp>
        <p:nvSpPr>
          <p:cNvPr id="4" name="Content Placeholder 3"/>
          <p:cNvSpPr>
            <a:spLocks noGrp="1"/>
          </p:cNvSpPr>
          <p:nvPr>
            <p:ph sz="half" idx="2"/>
          </p:nvPr>
        </p:nvSpPr>
        <p:spPr/>
        <p:txBody>
          <a:bodyPr/>
          <a:lstStyle/>
          <a:p>
            <a:pPr lvl="1" fontAlgn="t"/>
            <a:endParaRPr lang="en-AU" sz="1400" dirty="0" smtClean="0"/>
          </a:p>
          <a:p>
            <a:pPr lvl="1" fontAlgn="t"/>
            <a:r>
              <a:rPr lang="en-AU" sz="1400" dirty="0"/>
              <a:t>The workshop was a good forum to come up to speed on the stat-of-the-art on both 802.11 and 5G NR. However, it should happen on a regular basis, not once every 4 years.</a:t>
            </a:r>
          </a:p>
          <a:p>
            <a:pPr lvl="1" fontAlgn="t"/>
            <a:r>
              <a:rPr lang="en-AU" sz="1400" dirty="0"/>
              <a:t>Seeing the differing viewpoints. We tend to have a very </a:t>
            </a:r>
            <a:r>
              <a:rPr lang="en-AU" sz="1400" dirty="0" err="1"/>
              <a:t>wi-fi</a:t>
            </a:r>
            <a:r>
              <a:rPr lang="en-AU" sz="1400" dirty="0"/>
              <a:t>-centric view of things, so it's good to see what the "other side" is saying. </a:t>
            </a:r>
          </a:p>
          <a:p>
            <a:pPr lvl="1" fontAlgn="t"/>
            <a:r>
              <a:rPr lang="en-AU" sz="1400" dirty="0"/>
              <a:t>Discussions and topics</a:t>
            </a:r>
          </a:p>
          <a:p>
            <a:pPr lvl="1" fontAlgn="t"/>
            <a:r>
              <a:rPr lang="en-AU" sz="1400" dirty="0"/>
              <a:t>The problem statement and the proposed solutions that hopefully will be accepted by 802.11 and 3GPP</a:t>
            </a:r>
          </a:p>
          <a:p>
            <a:pPr lvl="1" fontAlgn="t"/>
            <a:r>
              <a:rPr lang="en-AU" sz="1400" dirty="0"/>
              <a:t>Excellent </a:t>
            </a:r>
            <a:r>
              <a:rPr lang="en-AU" sz="1400" i="1" dirty="0"/>
              <a:t>discussion</a:t>
            </a:r>
            <a:r>
              <a:rPr lang="en-AU" sz="1400" dirty="0"/>
              <a:t> led by chairs which resulted in mild and generous exchange of opinion from each different </a:t>
            </a:r>
            <a:r>
              <a:rPr lang="en-AU" sz="1400" dirty="0" smtClean="0"/>
              <a:t>party</a:t>
            </a:r>
            <a:endParaRPr lang="en-AU" sz="1400" dirty="0"/>
          </a:p>
        </p:txBody>
      </p:sp>
      <p:sp>
        <p:nvSpPr>
          <p:cNvPr id="5" name="Footer Placeholder 4"/>
          <p:cNvSpPr>
            <a:spLocks noGrp="1"/>
          </p:cNvSpPr>
          <p:nvPr>
            <p:ph type="ftr" sz="quarter" idx="10"/>
          </p:nvPr>
        </p:nvSpPr>
        <p:spPr/>
        <p:txBody>
          <a:bodyPr/>
          <a:lstStyle/>
          <a:p>
            <a:pPr>
              <a:defRPr/>
            </a:pPr>
            <a:r>
              <a:rPr lang="en-US" smtClean="0"/>
              <a:t>Andrew Myles, Cisco</a:t>
            </a:r>
            <a:endParaRPr lang="en-US"/>
          </a:p>
        </p:txBody>
      </p:sp>
      <p:sp>
        <p:nvSpPr>
          <p:cNvPr id="6" name="Slide Number Placeholder 5"/>
          <p:cNvSpPr>
            <a:spLocks noGrp="1"/>
          </p:cNvSpPr>
          <p:nvPr>
            <p:ph type="sldNum" sz="quarter" idx="11"/>
          </p:nvPr>
        </p:nvSpPr>
        <p:spPr/>
        <p:txBody>
          <a:bodyPr/>
          <a:lstStyle/>
          <a:p>
            <a:pPr>
              <a:defRPr/>
            </a:pPr>
            <a:r>
              <a:rPr lang="en-US" smtClean="0"/>
              <a:t>Slide </a:t>
            </a:r>
            <a:fld id="{FCE5288C-F87B-4810-A6B2-740CE13BD34D}" type="slidenum">
              <a:rPr lang="en-US" smtClean="0"/>
              <a:pPr>
                <a:defRPr/>
              </a:pPr>
              <a:t>24</a:t>
            </a:fld>
            <a:endParaRPr lang="en-US"/>
          </a:p>
        </p:txBody>
      </p:sp>
    </p:spTree>
    <p:extLst>
      <p:ext uri="{BB962C8B-B14F-4D97-AF65-F5344CB8AC3E}">
        <p14:creationId xmlns:p14="http://schemas.microsoft.com/office/powerpoint/2010/main" val="2544415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Q6: What </a:t>
            </a:r>
            <a:r>
              <a:rPr lang="en-AU" dirty="0"/>
              <a:t>did you like about the IEEE 802.11 Coexistence Workshop?</a:t>
            </a:r>
            <a:br>
              <a:rPr lang="en-AU" dirty="0"/>
            </a:br>
            <a:endParaRPr lang="en-AU" dirty="0"/>
          </a:p>
        </p:txBody>
      </p:sp>
      <p:sp>
        <p:nvSpPr>
          <p:cNvPr id="3" name="Content Placeholder 2"/>
          <p:cNvSpPr>
            <a:spLocks noGrp="1"/>
          </p:cNvSpPr>
          <p:nvPr>
            <p:ph sz="half" idx="1"/>
          </p:nvPr>
        </p:nvSpPr>
        <p:spPr/>
        <p:txBody>
          <a:bodyPr/>
          <a:lstStyle/>
          <a:p>
            <a:r>
              <a:rPr lang="en-AU" sz="1400" dirty="0"/>
              <a:t>Q6: page 6</a:t>
            </a:r>
            <a:r>
              <a:rPr lang="en-AU" sz="1400" dirty="0" smtClean="0"/>
              <a:t> </a:t>
            </a:r>
            <a:r>
              <a:rPr lang="en-AU" sz="1400" dirty="0"/>
              <a:t>of </a:t>
            </a:r>
            <a:r>
              <a:rPr lang="en-AU" sz="1400" dirty="0" smtClean="0"/>
              <a:t>6 pages</a:t>
            </a:r>
          </a:p>
          <a:p>
            <a:pPr lvl="1" fontAlgn="t"/>
            <a:r>
              <a:rPr lang="en-AU" sz="1400" dirty="0"/>
              <a:t>Very good organization Different time slot durations allocated for different contributions dependent on their content significance.</a:t>
            </a:r>
          </a:p>
          <a:p>
            <a:pPr lvl="1" fontAlgn="t"/>
            <a:r>
              <a:rPr lang="en-AU" sz="1400" dirty="0"/>
              <a:t>It eventually crystallized not only the primary technical issues, but also made clear the various positions of the main stakeholders.</a:t>
            </a:r>
          </a:p>
          <a:p>
            <a:pPr lvl="1" fontAlgn="t"/>
            <a:r>
              <a:rPr lang="en-AU" sz="1400" dirty="0"/>
              <a:t>Reasonably clear articulation of the </a:t>
            </a:r>
            <a:r>
              <a:rPr lang="en-AU" sz="1400" dirty="0" err="1"/>
              <a:t>coex</a:t>
            </a:r>
            <a:r>
              <a:rPr lang="en-AU" sz="1400" dirty="0"/>
              <a:t> issues as observed from both technologies.</a:t>
            </a:r>
          </a:p>
          <a:p>
            <a:pPr lvl="1" fontAlgn="t"/>
            <a:r>
              <a:rPr lang="en-AU" sz="1400" dirty="0"/>
              <a:t>Listen to the views from both Wi-Fi and NR-U/LAA</a:t>
            </a:r>
          </a:p>
          <a:p>
            <a:pPr lvl="1" fontAlgn="t"/>
            <a:r>
              <a:rPr lang="en-AU" sz="1400" dirty="0"/>
              <a:t>Presentations were good. Good to hear points of view directly from those concerned</a:t>
            </a:r>
          </a:p>
          <a:p>
            <a:pPr lvl="1" fontAlgn="t"/>
            <a:r>
              <a:rPr lang="en-AU" sz="1400" dirty="0"/>
              <a:t>A range of topics </a:t>
            </a:r>
            <a:r>
              <a:rPr lang="en-AU" sz="1400" dirty="0" smtClean="0"/>
              <a:t>discussed</a:t>
            </a:r>
          </a:p>
        </p:txBody>
      </p:sp>
      <p:sp>
        <p:nvSpPr>
          <p:cNvPr id="4" name="Content Placeholder 3"/>
          <p:cNvSpPr>
            <a:spLocks noGrp="1"/>
          </p:cNvSpPr>
          <p:nvPr>
            <p:ph sz="half" idx="2"/>
          </p:nvPr>
        </p:nvSpPr>
        <p:spPr/>
        <p:txBody>
          <a:bodyPr/>
          <a:lstStyle/>
          <a:p>
            <a:pPr lvl="1" fontAlgn="t"/>
            <a:endParaRPr lang="en-AU" sz="1400" dirty="0" smtClean="0"/>
          </a:p>
          <a:p>
            <a:pPr lvl="1" fontAlgn="t"/>
            <a:r>
              <a:rPr lang="en-AU" sz="1400" dirty="0"/>
              <a:t>Workshop flow, logistics and speaker quality</a:t>
            </a:r>
          </a:p>
          <a:p>
            <a:pPr lvl="1" fontAlgn="t"/>
            <a:r>
              <a:rPr lang="en-AU" sz="1400" dirty="0"/>
              <a:t>Many people in the same room</a:t>
            </a:r>
          </a:p>
          <a:p>
            <a:pPr lvl="1" fontAlgn="t"/>
            <a:r>
              <a:rPr lang="en-AU" sz="1400" dirty="0"/>
              <a:t>Presentations and invited papers represented a variety of stakeholders and organizations.</a:t>
            </a:r>
          </a:p>
          <a:p>
            <a:pPr lvl="1" fontAlgn="t"/>
            <a:r>
              <a:rPr lang="en-AU" sz="1400" dirty="0"/>
              <a:t>Very good presentations and clear points of view</a:t>
            </a:r>
          </a:p>
          <a:p>
            <a:pPr lvl="1" fontAlgn="t"/>
            <a:r>
              <a:rPr lang="en-AU" sz="1400" dirty="0"/>
              <a:t>Professional Organisation, good Drinks and Food</a:t>
            </a:r>
          </a:p>
          <a:p>
            <a:pPr lvl="1" fontAlgn="t"/>
            <a:r>
              <a:rPr lang="en-AU" sz="1400" dirty="0"/>
              <a:t>The different point of views</a:t>
            </a:r>
          </a:p>
          <a:p>
            <a:pPr lvl="1" fontAlgn="t"/>
            <a:r>
              <a:rPr lang="en-AU" sz="1400" dirty="0"/>
              <a:t>Bringing the key issues on the table</a:t>
            </a:r>
          </a:p>
          <a:p>
            <a:pPr lvl="1" fontAlgn="t"/>
            <a:r>
              <a:rPr lang="en-AU" sz="1400" dirty="0"/>
              <a:t>Open position sharing.</a:t>
            </a:r>
          </a:p>
          <a:p>
            <a:pPr lvl="1" fontAlgn="t"/>
            <a:r>
              <a:rPr lang="en-AU" sz="1400" dirty="0"/>
              <a:t>Face-to-face interactions with key people.</a:t>
            </a:r>
          </a:p>
          <a:p>
            <a:pPr lvl="1" fontAlgn="t"/>
            <a:endParaRPr lang="en-AU" sz="1400" dirty="0" smtClean="0"/>
          </a:p>
          <a:p>
            <a:r>
              <a:rPr lang="en-AU" sz="1400" dirty="0"/>
              <a:t/>
            </a:r>
            <a:br>
              <a:rPr lang="en-AU" sz="1400" dirty="0"/>
            </a:br>
            <a:endParaRPr lang="en-AU" sz="1400" b="0" dirty="0"/>
          </a:p>
          <a:p>
            <a:r>
              <a:rPr lang="en-AU" sz="1400" dirty="0"/>
              <a:t/>
            </a:r>
            <a:br>
              <a:rPr lang="en-AU" sz="1400" dirty="0"/>
            </a:br>
            <a:endParaRPr lang="en-AU" sz="1400" dirty="0" smtClean="0"/>
          </a:p>
        </p:txBody>
      </p:sp>
      <p:sp>
        <p:nvSpPr>
          <p:cNvPr id="5" name="Footer Placeholder 4"/>
          <p:cNvSpPr>
            <a:spLocks noGrp="1"/>
          </p:cNvSpPr>
          <p:nvPr>
            <p:ph type="ftr" sz="quarter" idx="10"/>
          </p:nvPr>
        </p:nvSpPr>
        <p:spPr/>
        <p:txBody>
          <a:bodyPr/>
          <a:lstStyle/>
          <a:p>
            <a:pPr>
              <a:defRPr/>
            </a:pPr>
            <a:r>
              <a:rPr lang="en-US" smtClean="0"/>
              <a:t>Andrew Myles, Cisco</a:t>
            </a:r>
            <a:endParaRPr lang="en-US"/>
          </a:p>
        </p:txBody>
      </p:sp>
      <p:sp>
        <p:nvSpPr>
          <p:cNvPr id="6" name="Slide Number Placeholder 5"/>
          <p:cNvSpPr>
            <a:spLocks noGrp="1"/>
          </p:cNvSpPr>
          <p:nvPr>
            <p:ph type="sldNum" sz="quarter" idx="11"/>
          </p:nvPr>
        </p:nvSpPr>
        <p:spPr/>
        <p:txBody>
          <a:bodyPr/>
          <a:lstStyle/>
          <a:p>
            <a:pPr>
              <a:defRPr/>
            </a:pPr>
            <a:r>
              <a:rPr lang="en-US" smtClean="0"/>
              <a:t>Slide </a:t>
            </a:r>
            <a:fld id="{FCE5288C-F87B-4810-A6B2-740CE13BD34D}" type="slidenum">
              <a:rPr lang="en-US" smtClean="0"/>
              <a:pPr>
                <a:defRPr/>
              </a:pPr>
              <a:t>25</a:t>
            </a:fld>
            <a:endParaRPr lang="en-US"/>
          </a:p>
        </p:txBody>
      </p:sp>
    </p:spTree>
    <p:extLst>
      <p:ext uri="{BB962C8B-B14F-4D97-AF65-F5344CB8AC3E}">
        <p14:creationId xmlns:p14="http://schemas.microsoft.com/office/powerpoint/2010/main" val="2815097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Q7: What </a:t>
            </a:r>
            <a:r>
              <a:rPr lang="en-AU" dirty="0"/>
              <a:t>did you </a:t>
            </a:r>
            <a:r>
              <a:rPr lang="en-AU" dirty="0" smtClean="0"/>
              <a:t>dislike </a:t>
            </a:r>
            <a:r>
              <a:rPr lang="en-AU" dirty="0"/>
              <a:t>about the IEEE 802.11 Coexistence Workshop</a:t>
            </a:r>
            <a:r>
              <a:rPr lang="en-AU" dirty="0" smtClean="0"/>
              <a:t>?</a:t>
            </a:r>
            <a:endParaRPr lang="en-AU" dirty="0"/>
          </a:p>
        </p:txBody>
      </p:sp>
      <p:sp>
        <p:nvSpPr>
          <p:cNvPr id="3" name="Content Placeholder 2"/>
          <p:cNvSpPr>
            <a:spLocks noGrp="1"/>
          </p:cNvSpPr>
          <p:nvPr>
            <p:ph sz="half" idx="1"/>
          </p:nvPr>
        </p:nvSpPr>
        <p:spPr/>
        <p:txBody>
          <a:bodyPr/>
          <a:lstStyle/>
          <a:p>
            <a:r>
              <a:rPr lang="en-AU" sz="1400" dirty="0" smtClean="0"/>
              <a:t>Q7: page 1 of 7 pages</a:t>
            </a:r>
          </a:p>
          <a:p>
            <a:pPr lvl="1" fontAlgn="t"/>
            <a:r>
              <a:rPr lang="en-AU" sz="1400" dirty="0" smtClean="0"/>
              <a:t>It </a:t>
            </a:r>
            <a:r>
              <a:rPr lang="en-AU" sz="1400" dirty="0"/>
              <a:t>was a little bit too dense, too many presentations and therefore not enough time for discussions and brainstorm. </a:t>
            </a:r>
          </a:p>
          <a:p>
            <a:pPr lvl="1" fontAlgn="t"/>
            <a:r>
              <a:rPr lang="en-AU" sz="1400" dirty="0"/>
              <a:t>Not sufficient seats in the lunch hall </a:t>
            </a:r>
          </a:p>
          <a:p>
            <a:pPr lvl="1" fontAlgn="t"/>
            <a:r>
              <a:rPr lang="en-AU" sz="1400" dirty="0" smtClean="0"/>
              <a:t>Dislike </a:t>
            </a:r>
            <a:r>
              <a:rPr lang="en-AU" sz="1400" dirty="0"/>
              <a:t>is too much, but the added value of panels could have been more </a:t>
            </a:r>
            <a:endParaRPr lang="en-AU" sz="1400" b="0" dirty="0" smtClean="0"/>
          </a:p>
          <a:p>
            <a:pPr lvl="1" fontAlgn="t"/>
            <a:r>
              <a:rPr lang="en-AU" sz="1400" b="0" dirty="0" smtClean="0"/>
              <a:t>The </a:t>
            </a:r>
            <a:r>
              <a:rPr lang="en-AU" sz="1400" b="0" dirty="0"/>
              <a:t>workshop schedule is too tight. Each presentation was given only 12-15 min including one question.</a:t>
            </a:r>
          </a:p>
          <a:p>
            <a:pPr lvl="1" fontAlgn="t"/>
            <a:r>
              <a:rPr lang="en-AU" sz="1400" b="0" dirty="0"/>
              <a:t>There was not enough proposals that would help solving the problem. In general, there is no clear goals moving forward after this workshop.</a:t>
            </a:r>
          </a:p>
          <a:p>
            <a:pPr lvl="1" fontAlgn="t"/>
            <a:r>
              <a:rPr lang="en-AU" sz="1400" b="0" dirty="0"/>
              <a:t>I wish we had more time for Q&amp;A at the end of each presentation</a:t>
            </a:r>
            <a:r>
              <a:rPr lang="en-AU" sz="1400" b="0" dirty="0" smtClean="0"/>
              <a:t>.</a:t>
            </a:r>
            <a:endParaRPr lang="en-AU" sz="1400" b="0" dirty="0"/>
          </a:p>
        </p:txBody>
      </p:sp>
      <p:sp>
        <p:nvSpPr>
          <p:cNvPr id="4" name="Content Placeholder 3"/>
          <p:cNvSpPr>
            <a:spLocks noGrp="1"/>
          </p:cNvSpPr>
          <p:nvPr>
            <p:ph sz="half" idx="2"/>
          </p:nvPr>
        </p:nvSpPr>
        <p:spPr/>
        <p:txBody>
          <a:bodyPr/>
          <a:lstStyle/>
          <a:p>
            <a:pPr lvl="1" fontAlgn="t"/>
            <a:endParaRPr lang="en-AU" sz="1400" dirty="0" smtClean="0"/>
          </a:p>
          <a:p>
            <a:pPr lvl="1" fontAlgn="t"/>
            <a:r>
              <a:rPr lang="en-AU" sz="1400" dirty="0" smtClean="0"/>
              <a:t>1. There </a:t>
            </a:r>
            <a:r>
              <a:rPr lang="en-AU" sz="1400" dirty="0"/>
              <a:t>were way too many presentations on one topic. 2. Q &amp; A time after presentation was too short. 3. Discussion time during panel session was simply awfully short. 4. Workshop was not able to go into depth on any topic.</a:t>
            </a:r>
          </a:p>
          <a:p>
            <a:pPr lvl="1" fontAlgn="t"/>
            <a:r>
              <a:rPr lang="en-AU" sz="1400" dirty="0" smtClean="0"/>
              <a:t>The </a:t>
            </a:r>
            <a:r>
              <a:rPr lang="en-AU" sz="1400" dirty="0"/>
              <a:t>time is not that proper for people like me who only intended for attending the workshop.</a:t>
            </a:r>
          </a:p>
          <a:p>
            <a:pPr lvl="1" fontAlgn="t"/>
            <a:r>
              <a:rPr lang="en-AU" sz="1400" b="0" dirty="0"/>
              <a:t>A missing presentation because of the short time frame</a:t>
            </a:r>
            <a:r>
              <a:rPr lang="en-AU" sz="1400" b="0" dirty="0" smtClean="0"/>
              <a:t>.</a:t>
            </a:r>
            <a:endParaRPr lang="en-AU" sz="1400" b="0" dirty="0"/>
          </a:p>
        </p:txBody>
      </p:sp>
      <p:sp>
        <p:nvSpPr>
          <p:cNvPr id="5" name="Footer Placeholder 4"/>
          <p:cNvSpPr>
            <a:spLocks noGrp="1"/>
          </p:cNvSpPr>
          <p:nvPr>
            <p:ph type="ftr" sz="quarter" idx="10"/>
          </p:nvPr>
        </p:nvSpPr>
        <p:spPr/>
        <p:txBody>
          <a:bodyPr/>
          <a:lstStyle/>
          <a:p>
            <a:pPr>
              <a:defRPr/>
            </a:pPr>
            <a:r>
              <a:rPr lang="en-US" smtClean="0"/>
              <a:t>Andrew Myles, Cisco</a:t>
            </a:r>
            <a:endParaRPr lang="en-US"/>
          </a:p>
        </p:txBody>
      </p:sp>
      <p:sp>
        <p:nvSpPr>
          <p:cNvPr id="6" name="Slide Number Placeholder 5"/>
          <p:cNvSpPr>
            <a:spLocks noGrp="1"/>
          </p:cNvSpPr>
          <p:nvPr>
            <p:ph type="sldNum" sz="quarter" idx="11"/>
          </p:nvPr>
        </p:nvSpPr>
        <p:spPr/>
        <p:txBody>
          <a:bodyPr/>
          <a:lstStyle/>
          <a:p>
            <a:pPr>
              <a:defRPr/>
            </a:pPr>
            <a:r>
              <a:rPr lang="en-US" smtClean="0"/>
              <a:t>Slide </a:t>
            </a:r>
            <a:fld id="{FCE5288C-F87B-4810-A6B2-740CE13BD34D}" type="slidenum">
              <a:rPr lang="en-US" smtClean="0"/>
              <a:pPr>
                <a:defRPr/>
              </a:pPr>
              <a:t>26</a:t>
            </a:fld>
            <a:endParaRPr lang="en-US"/>
          </a:p>
        </p:txBody>
      </p:sp>
    </p:spTree>
    <p:extLst>
      <p:ext uri="{BB962C8B-B14F-4D97-AF65-F5344CB8AC3E}">
        <p14:creationId xmlns:p14="http://schemas.microsoft.com/office/powerpoint/2010/main" val="21976283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Q7: What </a:t>
            </a:r>
            <a:r>
              <a:rPr lang="en-AU" dirty="0"/>
              <a:t>did you </a:t>
            </a:r>
            <a:r>
              <a:rPr lang="en-AU" dirty="0" smtClean="0"/>
              <a:t>dislike </a:t>
            </a:r>
            <a:r>
              <a:rPr lang="en-AU" dirty="0"/>
              <a:t>about the IEEE 802.11 Coexistence Workshop</a:t>
            </a:r>
            <a:r>
              <a:rPr lang="en-AU" dirty="0" smtClean="0"/>
              <a:t>?</a:t>
            </a:r>
            <a:endParaRPr lang="en-AU" dirty="0"/>
          </a:p>
        </p:txBody>
      </p:sp>
      <p:sp>
        <p:nvSpPr>
          <p:cNvPr id="3" name="Content Placeholder 2"/>
          <p:cNvSpPr>
            <a:spLocks noGrp="1"/>
          </p:cNvSpPr>
          <p:nvPr>
            <p:ph sz="half" idx="1"/>
          </p:nvPr>
        </p:nvSpPr>
        <p:spPr/>
        <p:txBody>
          <a:bodyPr/>
          <a:lstStyle/>
          <a:p>
            <a:r>
              <a:rPr lang="en-AU" sz="1400" dirty="0" smtClean="0"/>
              <a:t>Q7: page 2 of 7 pages</a:t>
            </a:r>
          </a:p>
          <a:p>
            <a:pPr lvl="1" fontAlgn="t"/>
            <a:r>
              <a:rPr lang="en-AU" sz="1400" dirty="0"/>
              <a:t>The scheduling of workshop on the same day in parallel with IEEE meetings sessions, which lead to the longest day (8AM-10PM) for all interested participants. Such scheduling limited the ability to actively participate in discussions and interactions with the contributors &amp; presenters, though it is not easy to schedule it (similar to </a:t>
            </a:r>
            <a:r>
              <a:rPr lang="en-AU" sz="1400" dirty="0" err="1"/>
              <a:t>DetNet</a:t>
            </a:r>
            <a:r>
              <a:rPr lang="en-AU" sz="1400" dirty="0"/>
              <a:t> and IEEE802.1 TSN we had in Thailand last year)</a:t>
            </a:r>
          </a:p>
          <a:p>
            <a:pPr lvl="1" fontAlgn="t"/>
            <a:r>
              <a:rPr lang="en-AU" sz="1400" b="0" dirty="0" smtClean="0"/>
              <a:t>Repetitive </a:t>
            </a:r>
            <a:r>
              <a:rPr lang="en-AU" sz="1400" b="0" dirty="0"/>
              <a:t>presentations. Ideally both sides should have coordinated their main points. Limited time did not allow for questions to get asked. By the time we got to the panel it seemed late for meaningful discussion</a:t>
            </a:r>
            <a:r>
              <a:rPr lang="en-AU" sz="1400" b="0" dirty="0" smtClean="0"/>
              <a:t>.</a:t>
            </a:r>
            <a:endParaRPr lang="en-AU" sz="1400" b="0" dirty="0"/>
          </a:p>
        </p:txBody>
      </p:sp>
      <p:sp>
        <p:nvSpPr>
          <p:cNvPr id="4" name="Content Placeholder 3"/>
          <p:cNvSpPr>
            <a:spLocks noGrp="1"/>
          </p:cNvSpPr>
          <p:nvPr>
            <p:ph sz="half" idx="2"/>
          </p:nvPr>
        </p:nvSpPr>
        <p:spPr/>
        <p:txBody>
          <a:bodyPr/>
          <a:lstStyle/>
          <a:p>
            <a:pPr lvl="1" fontAlgn="t"/>
            <a:endParaRPr lang="en-AU" sz="1400" dirty="0" smtClean="0"/>
          </a:p>
          <a:p>
            <a:pPr lvl="1" fontAlgn="t"/>
            <a:r>
              <a:rPr lang="en-AU" sz="1400" dirty="0"/>
              <a:t> Repeated claims by both sides, without a way forward. Long presentation time and limited Q/A time. Participants did have time to point out pros/cons of a talk/sim.</a:t>
            </a:r>
          </a:p>
          <a:p>
            <a:pPr lvl="1" fontAlgn="t"/>
            <a:r>
              <a:rPr lang="en-AU" sz="1400" dirty="0"/>
              <a:t>All broadcast, not much interaction or interplay (though this was how it was designed)</a:t>
            </a:r>
          </a:p>
          <a:p>
            <a:pPr lvl="1" fontAlgn="t"/>
            <a:r>
              <a:rPr lang="en-AU" sz="1400" dirty="0"/>
              <a:t>There is no conclusion</a:t>
            </a:r>
          </a:p>
          <a:p>
            <a:pPr lvl="1" fontAlgn="t"/>
            <a:r>
              <a:rPr lang="en-AU" sz="1400" dirty="0"/>
              <a:t>Too much presentations so less time for discussion/questions</a:t>
            </a:r>
          </a:p>
          <a:p>
            <a:pPr lvl="1" fontAlgn="t"/>
            <a:r>
              <a:rPr lang="en-AU" sz="1400" dirty="0"/>
              <a:t>Too little time spent on discussion.</a:t>
            </a:r>
          </a:p>
          <a:p>
            <a:pPr lvl="1" fontAlgn="t"/>
            <a:r>
              <a:rPr lang="en-AU" sz="1400" dirty="0" smtClean="0"/>
              <a:t>Barely </a:t>
            </a:r>
            <a:r>
              <a:rPr lang="en-AU" sz="1400" dirty="0"/>
              <a:t>any time for Q&amp;A, which is the main reason for a workshop since the presented views have already been disclosed earlier in 3GPP, for example. </a:t>
            </a:r>
          </a:p>
        </p:txBody>
      </p:sp>
      <p:sp>
        <p:nvSpPr>
          <p:cNvPr id="5" name="Footer Placeholder 4"/>
          <p:cNvSpPr>
            <a:spLocks noGrp="1"/>
          </p:cNvSpPr>
          <p:nvPr>
            <p:ph type="ftr" sz="quarter" idx="10"/>
          </p:nvPr>
        </p:nvSpPr>
        <p:spPr/>
        <p:txBody>
          <a:bodyPr/>
          <a:lstStyle/>
          <a:p>
            <a:pPr>
              <a:defRPr/>
            </a:pPr>
            <a:r>
              <a:rPr lang="en-US" smtClean="0"/>
              <a:t>Andrew Myles, Cisco</a:t>
            </a:r>
            <a:endParaRPr lang="en-US"/>
          </a:p>
        </p:txBody>
      </p:sp>
      <p:sp>
        <p:nvSpPr>
          <p:cNvPr id="6" name="Slide Number Placeholder 5"/>
          <p:cNvSpPr>
            <a:spLocks noGrp="1"/>
          </p:cNvSpPr>
          <p:nvPr>
            <p:ph type="sldNum" sz="quarter" idx="11"/>
          </p:nvPr>
        </p:nvSpPr>
        <p:spPr/>
        <p:txBody>
          <a:bodyPr/>
          <a:lstStyle/>
          <a:p>
            <a:pPr>
              <a:defRPr/>
            </a:pPr>
            <a:r>
              <a:rPr lang="en-US" smtClean="0"/>
              <a:t>Slide </a:t>
            </a:r>
            <a:fld id="{FCE5288C-F87B-4810-A6B2-740CE13BD34D}" type="slidenum">
              <a:rPr lang="en-US" smtClean="0"/>
              <a:pPr>
                <a:defRPr/>
              </a:pPr>
              <a:t>27</a:t>
            </a:fld>
            <a:endParaRPr lang="en-US"/>
          </a:p>
        </p:txBody>
      </p:sp>
    </p:spTree>
    <p:extLst>
      <p:ext uri="{BB962C8B-B14F-4D97-AF65-F5344CB8AC3E}">
        <p14:creationId xmlns:p14="http://schemas.microsoft.com/office/powerpoint/2010/main" val="2783875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Q7: What </a:t>
            </a:r>
            <a:r>
              <a:rPr lang="en-AU" dirty="0"/>
              <a:t>did you </a:t>
            </a:r>
            <a:r>
              <a:rPr lang="en-AU" dirty="0" smtClean="0"/>
              <a:t>dislike </a:t>
            </a:r>
            <a:r>
              <a:rPr lang="en-AU" dirty="0"/>
              <a:t>about the IEEE 802.11 Coexistence Workshop</a:t>
            </a:r>
            <a:r>
              <a:rPr lang="en-AU" dirty="0" smtClean="0"/>
              <a:t>?</a:t>
            </a:r>
            <a:endParaRPr lang="en-AU" dirty="0"/>
          </a:p>
        </p:txBody>
      </p:sp>
      <p:sp>
        <p:nvSpPr>
          <p:cNvPr id="3" name="Content Placeholder 2"/>
          <p:cNvSpPr>
            <a:spLocks noGrp="1"/>
          </p:cNvSpPr>
          <p:nvPr>
            <p:ph sz="half" idx="1"/>
          </p:nvPr>
        </p:nvSpPr>
        <p:spPr/>
        <p:txBody>
          <a:bodyPr/>
          <a:lstStyle/>
          <a:p>
            <a:r>
              <a:rPr lang="en-AU" sz="1400" dirty="0" smtClean="0"/>
              <a:t>Q7: page 3 of 7 pages</a:t>
            </a:r>
          </a:p>
          <a:p>
            <a:pPr lvl="1" fontAlgn="t"/>
            <a:r>
              <a:rPr lang="en-AU" sz="1400" dirty="0"/>
              <a:t>Panel Discussion </a:t>
            </a:r>
          </a:p>
          <a:p>
            <a:pPr lvl="1" fontAlgn="t"/>
            <a:r>
              <a:rPr lang="en-AU" sz="1400" dirty="0"/>
              <a:t>The small TV screens in the back of the room!</a:t>
            </a:r>
          </a:p>
          <a:p>
            <a:pPr lvl="1" fontAlgn="t"/>
            <a:r>
              <a:rPr lang="en-AU" sz="1400" dirty="0"/>
              <a:t>Since the workshop does not have rights to make any decisions the discussions did not end up with the agreement that satisfied (at least partially) both parties. I think it will be very hard to find consensus unless the discussion continue in some regulator bodies with the decision making rights.</a:t>
            </a:r>
          </a:p>
          <a:p>
            <a:pPr lvl="1" fontAlgn="t"/>
            <a:r>
              <a:rPr lang="en-AU" sz="1400" dirty="0"/>
              <a:t>Not a dislike but we can do better follow up plan</a:t>
            </a:r>
            <a:r>
              <a:rPr lang="en-AU" sz="1400" dirty="0" smtClean="0"/>
              <a:t>.</a:t>
            </a:r>
            <a:endParaRPr lang="en-AU" sz="1400" dirty="0"/>
          </a:p>
          <a:p>
            <a:pPr lvl="1" fontAlgn="t"/>
            <a:r>
              <a:rPr lang="en-AU" sz="1400" b="0" dirty="0" smtClean="0"/>
              <a:t>Very </a:t>
            </a:r>
            <a:r>
              <a:rPr lang="en-AU" sz="1400" b="0" dirty="0"/>
              <a:t>busy agenda. No time for discussion or Q&amp;A. No actionable outcome</a:t>
            </a:r>
            <a:r>
              <a:rPr lang="en-AU" sz="1400" b="0" dirty="0" smtClean="0"/>
              <a:t>.</a:t>
            </a:r>
          </a:p>
          <a:p>
            <a:pPr lvl="1" fontAlgn="t"/>
            <a:r>
              <a:rPr lang="en-AU" sz="1400" b="0" dirty="0" smtClean="0"/>
              <a:t>Inevitably</a:t>
            </a:r>
            <a:r>
              <a:rPr lang="en-AU" sz="1400" b="0" dirty="0"/>
              <a:t>, a somewhat adversarial </a:t>
            </a:r>
            <a:r>
              <a:rPr lang="en-AU" sz="1400" b="0" dirty="0" smtClean="0"/>
              <a:t>atmosphere</a:t>
            </a:r>
            <a:endParaRPr lang="en-AU" sz="1400" b="0" dirty="0"/>
          </a:p>
        </p:txBody>
      </p:sp>
      <p:sp>
        <p:nvSpPr>
          <p:cNvPr id="4" name="Content Placeholder 3"/>
          <p:cNvSpPr>
            <a:spLocks noGrp="1"/>
          </p:cNvSpPr>
          <p:nvPr>
            <p:ph sz="half" idx="2"/>
          </p:nvPr>
        </p:nvSpPr>
        <p:spPr/>
        <p:txBody>
          <a:bodyPr/>
          <a:lstStyle/>
          <a:p>
            <a:pPr lvl="1" fontAlgn="t"/>
            <a:endParaRPr lang="en-AU" sz="1400" dirty="0" smtClean="0"/>
          </a:p>
          <a:p>
            <a:pPr lvl="1" fontAlgn="t"/>
            <a:r>
              <a:rPr lang="en-AU" sz="1400" dirty="0"/>
              <a:t>Nothing that I can think of.</a:t>
            </a:r>
          </a:p>
          <a:p>
            <a:pPr lvl="1" fontAlgn="t"/>
            <a:r>
              <a:rPr lang="en-AU" sz="1400" dirty="0"/>
              <a:t>Some presentations were quite similar, no really new ideas were presented</a:t>
            </a:r>
          </a:p>
          <a:p>
            <a:pPr lvl="1" fontAlgn="t"/>
            <a:r>
              <a:rPr lang="en-AU" sz="1400" dirty="0"/>
              <a:t>Both sides of the coin have strong views on each other role, and some positions seem to have hardened</a:t>
            </a:r>
          </a:p>
          <a:p>
            <a:pPr lvl="1" fontAlgn="t"/>
            <a:r>
              <a:rPr lang="en-AU" sz="1400" dirty="0"/>
              <a:t>a) it did not provide enough time for discussion and debate b) the panels weren't particularly informative </a:t>
            </a:r>
          </a:p>
          <a:p>
            <a:pPr lvl="1" fontAlgn="t"/>
            <a:r>
              <a:rPr lang="en-AU" sz="1400" dirty="0"/>
              <a:t>Not enough time to share their opinion. Might need more time to discuss extensively </a:t>
            </a:r>
            <a:endParaRPr lang="en-AU" sz="1400" b="0" dirty="0"/>
          </a:p>
          <a:p>
            <a:pPr lvl="1" fontAlgn="t"/>
            <a:r>
              <a:rPr lang="en-AU" sz="1400" b="0" dirty="0" smtClean="0"/>
              <a:t>Discussion </a:t>
            </a:r>
            <a:r>
              <a:rPr lang="en-AU" sz="1400" b="0" dirty="0"/>
              <a:t>was not </a:t>
            </a:r>
            <a:r>
              <a:rPr lang="en-AU" sz="1400" b="0" dirty="0" smtClean="0"/>
              <a:t>sufficient</a:t>
            </a:r>
            <a:endParaRPr lang="en-AU" sz="1400" b="0" dirty="0"/>
          </a:p>
        </p:txBody>
      </p:sp>
      <p:sp>
        <p:nvSpPr>
          <p:cNvPr id="5" name="Footer Placeholder 4"/>
          <p:cNvSpPr>
            <a:spLocks noGrp="1"/>
          </p:cNvSpPr>
          <p:nvPr>
            <p:ph type="ftr" sz="quarter" idx="10"/>
          </p:nvPr>
        </p:nvSpPr>
        <p:spPr/>
        <p:txBody>
          <a:bodyPr/>
          <a:lstStyle/>
          <a:p>
            <a:pPr>
              <a:defRPr/>
            </a:pPr>
            <a:r>
              <a:rPr lang="en-US" smtClean="0"/>
              <a:t>Andrew Myles, Cisco</a:t>
            </a:r>
            <a:endParaRPr lang="en-US"/>
          </a:p>
        </p:txBody>
      </p:sp>
      <p:sp>
        <p:nvSpPr>
          <p:cNvPr id="6" name="Slide Number Placeholder 5"/>
          <p:cNvSpPr>
            <a:spLocks noGrp="1"/>
          </p:cNvSpPr>
          <p:nvPr>
            <p:ph type="sldNum" sz="quarter" idx="11"/>
          </p:nvPr>
        </p:nvSpPr>
        <p:spPr/>
        <p:txBody>
          <a:bodyPr/>
          <a:lstStyle/>
          <a:p>
            <a:pPr>
              <a:defRPr/>
            </a:pPr>
            <a:r>
              <a:rPr lang="en-US" smtClean="0"/>
              <a:t>Slide </a:t>
            </a:r>
            <a:fld id="{FCE5288C-F87B-4810-A6B2-740CE13BD34D}" type="slidenum">
              <a:rPr lang="en-US" smtClean="0"/>
              <a:pPr>
                <a:defRPr/>
              </a:pPr>
              <a:t>28</a:t>
            </a:fld>
            <a:endParaRPr lang="en-US"/>
          </a:p>
        </p:txBody>
      </p:sp>
    </p:spTree>
    <p:extLst>
      <p:ext uri="{BB962C8B-B14F-4D97-AF65-F5344CB8AC3E}">
        <p14:creationId xmlns:p14="http://schemas.microsoft.com/office/powerpoint/2010/main" val="41521076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Q7: What </a:t>
            </a:r>
            <a:r>
              <a:rPr lang="en-AU" dirty="0"/>
              <a:t>did you </a:t>
            </a:r>
            <a:r>
              <a:rPr lang="en-AU" dirty="0" smtClean="0"/>
              <a:t>dislike </a:t>
            </a:r>
            <a:r>
              <a:rPr lang="en-AU" dirty="0"/>
              <a:t>about the IEEE 802.11 Coexistence Workshop</a:t>
            </a:r>
            <a:r>
              <a:rPr lang="en-AU" dirty="0" smtClean="0"/>
              <a:t>?</a:t>
            </a:r>
            <a:endParaRPr lang="en-AU" dirty="0"/>
          </a:p>
        </p:txBody>
      </p:sp>
      <p:sp>
        <p:nvSpPr>
          <p:cNvPr id="3" name="Content Placeholder 2"/>
          <p:cNvSpPr>
            <a:spLocks noGrp="1"/>
          </p:cNvSpPr>
          <p:nvPr>
            <p:ph sz="half" idx="1"/>
          </p:nvPr>
        </p:nvSpPr>
        <p:spPr/>
        <p:txBody>
          <a:bodyPr/>
          <a:lstStyle/>
          <a:p>
            <a:r>
              <a:rPr lang="en-AU" sz="1400" dirty="0" smtClean="0"/>
              <a:t>Q7: page 4 of 7 pages</a:t>
            </a:r>
          </a:p>
          <a:p>
            <a:pPr lvl="1" fontAlgn="t"/>
            <a:r>
              <a:rPr lang="en-AU" sz="1400" dirty="0"/>
              <a:t>Lack of technical discussion. Presentation is a good way for deliver information, but should not be sufficient. More time should be reserved for more technical discussions, instead of repeating the same proposals in the presentations.</a:t>
            </a:r>
          </a:p>
          <a:p>
            <a:pPr lvl="1" fontAlgn="t"/>
            <a:r>
              <a:rPr lang="en-AU" sz="1400" dirty="0"/>
              <a:t>There was not enough time to allow for attendee participation, it would had been better to eliminate one or two of the presentations and had more discussion. Also the panels could have used more attendee participation. The room was full of coexistence experts, but most were in listen only mode.</a:t>
            </a:r>
          </a:p>
          <a:p>
            <a:pPr lvl="1" fontAlgn="t"/>
            <a:r>
              <a:rPr lang="en-AU" sz="1400" dirty="0"/>
              <a:t>Needed another day of discussions to make any real progress. Some assertions by stakeholders needed to be </a:t>
            </a:r>
            <a:r>
              <a:rPr lang="en-AU" sz="1400" dirty="0" smtClean="0"/>
              <a:t>challenged</a:t>
            </a:r>
            <a:endParaRPr lang="en-AU" sz="1400" dirty="0"/>
          </a:p>
        </p:txBody>
      </p:sp>
      <p:sp>
        <p:nvSpPr>
          <p:cNvPr id="4" name="Content Placeholder 3"/>
          <p:cNvSpPr>
            <a:spLocks noGrp="1"/>
          </p:cNvSpPr>
          <p:nvPr>
            <p:ph sz="half" idx="2"/>
          </p:nvPr>
        </p:nvSpPr>
        <p:spPr/>
        <p:txBody>
          <a:bodyPr/>
          <a:lstStyle/>
          <a:p>
            <a:pPr lvl="1" fontAlgn="t"/>
            <a:endParaRPr lang="en-AU" sz="1400" dirty="0" smtClean="0"/>
          </a:p>
          <a:p>
            <a:pPr lvl="1" fontAlgn="t"/>
            <a:r>
              <a:rPr lang="en-AU" sz="1400" dirty="0"/>
              <a:t>A person talked too much.</a:t>
            </a:r>
          </a:p>
          <a:p>
            <a:pPr lvl="1" fontAlgn="t"/>
            <a:r>
              <a:rPr lang="en-AU" sz="1400" dirty="0"/>
              <a:t>Insufficient time. Lack of conclusions on next steps. But it helps to attend with low expectations.</a:t>
            </a:r>
          </a:p>
          <a:p>
            <a:pPr lvl="1" fontAlgn="t"/>
            <a:r>
              <a:rPr lang="en-AU" sz="1400" dirty="0"/>
              <a:t>It was probably too short to have a good discussion on each of the presentations. The panel discussions would have probably run much longer with more involvement from the participants who were not presenting if not for the shortage of time. Also, perhaps many participants went with the preconception that it would not be helpful and some even contributed to that effect by wasting floor time.</a:t>
            </a:r>
          </a:p>
          <a:p>
            <a:pPr lvl="1" fontAlgn="t"/>
            <a:r>
              <a:rPr lang="en-AU" sz="1400" dirty="0"/>
              <a:t>Too little time for discussion and debate and even to discuss the next steps</a:t>
            </a:r>
            <a:r>
              <a:rPr lang="en-AU" sz="1400" dirty="0" smtClean="0"/>
              <a:t>.</a:t>
            </a:r>
            <a:endParaRPr lang="en-AU" sz="1400" b="0" dirty="0"/>
          </a:p>
        </p:txBody>
      </p:sp>
      <p:sp>
        <p:nvSpPr>
          <p:cNvPr id="5" name="Footer Placeholder 4"/>
          <p:cNvSpPr>
            <a:spLocks noGrp="1"/>
          </p:cNvSpPr>
          <p:nvPr>
            <p:ph type="ftr" sz="quarter" idx="10"/>
          </p:nvPr>
        </p:nvSpPr>
        <p:spPr/>
        <p:txBody>
          <a:bodyPr/>
          <a:lstStyle/>
          <a:p>
            <a:pPr>
              <a:defRPr/>
            </a:pPr>
            <a:r>
              <a:rPr lang="en-US" smtClean="0"/>
              <a:t>Andrew Myles, Cisco</a:t>
            </a:r>
            <a:endParaRPr lang="en-US"/>
          </a:p>
        </p:txBody>
      </p:sp>
      <p:sp>
        <p:nvSpPr>
          <p:cNvPr id="6" name="Slide Number Placeholder 5"/>
          <p:cNvSpPr>
            <a:spLocks noGrp="1"/>
          </p:cNvSpPr>
          <p:nvPr>
            <p:ph type="sldNum" sz="quarter" idx="11"/>
          </p:nvPr>
        </p:nvSpPr>
        <p:spPr/>
        <p:txBody>
          <a:bodyPr/>
          <a:lstStyle/>
          <a:p>
            <a:pPr>
              <a:defRPr/>
            </a:pPr>
            <a:r>
              <a:rPr lang="en-US" smtClean="0"/>
              <a:t>Slide </a:t>
            </a:r>
            <a:fld id="{FCE5288C-F87B-4810-A6B2-740CE13BD34D}" type="slidenum">
              <a:rPr lang="en-US" smtClean="0"/>
              <a:pPr>
                <a:defRPr/>
              </a:pPr>
              <a:t>29</a:t>
            </a:fld>
            <a:endParaRPr lang="en-US"/>
          </a:p>
        </p:txBody>
      </p:sp>
    </p:spTree>
    <p:extLst>
      <p:ext uri="{BB962C8B-B14F-4D97-AF65-F5344CB8AC3E}">
        <p14:creationId xmlns:p14="http://schemas.microsoft.com/office/powerpoint/2010/main" val="3837114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AU" dirty="0" smtClean="0"/>
              <a:t>The workshop was “very good” &amp; “very useful”, providing valuable lessons for future workshops</a:t>
            </a:r>
            <a:endParaRPr lang="en-AU" dirty="0"/>
          </a:p>
        </p:txBody>
      </p:sp>
      <p:sp>
        <p:nvSpPr>
          <p:cNvPr id="3" name="Content Placeholder 2"/>
          <p:cNvSpPr>
            <a:spLocks noGrp="1"/>
          </p:cNvSpPr>
          <p:nvPr>
            <p:ph sz="half" idx="1"/>
          </p:nvPr>
        </p:nvSpPr>
        <p:spPr>
          <a:xfrm>
            <a:off x="685800" y="1905000"/>
            <a:ext cx="3810000" cy="4114800"/>
          </a:xfrm>
        </p:spPr>
        <p:txBody>
          <a:bodyPr/>
          <a:lstStyle/>
          <a:p>
            <a:r>
              <a:rPr lang="en-AU" dirty="0" smtClean="0"/>
              <a:t>Workshop survey summary</a:t>
            </a:r>
          </a:p>
          <a:p>
            <a:pPr lvl="1"/>
            <a:r>
              <a:rPr lang="en-AU" b="1" dirty="0" smtClean="0"/>
              <a:t>Q1</a:t>
            </a:r>
            <a:r>
              <a:rPr lang="en-AU" b="1" dirty="0"/>
              <a:t>: </a:t>
            </a:r>
            <a:r>
              <a:rPr lang="en-AU" dirty="0"/>
              <a:t>Most respondents prefer that their responses </a:t>
            </a:r>
            <a:r>
              <a:rPr lang="en-AU" dirty="0" smtClean="0"/>
              <a:t>are anonymous</a:t>
            </a:r>
          </a:p>
          <a:p>
            <a:pPr lvl="1"/>
            <a:r>
              <a:rPr lang="en-AU" b="1" dirty="0"/>
              <a:t>Q2: </a:t>
            </a:r>
            <a:r>
              <a:rPr lang="en-AU" dirty="0"/>
              <a:t>More than half of attendees responded to the </a:t>
            </a:r>
            <a:r>
              <a:rPr lang="en-AU" dirty="0" smtClean="0"/>
              <a:t>operational survey</a:t>
            </a:r>
          </a:p>
          <a:p>
            <a:pPr lvl="1"/>
            <a:r>
              <a:rPr lang="en-AU" b="1" dirty="0"/>
              <a:t>Q3: </a:t>
            </a:r>
            <a:r>
              <a:rPr lang="en-AU" dirty="0"/>
              <a:t>The majority of </a:t>
            </a:r>
            <a:r>
              <a:rPr lang="en-AU" dirty="0" smtClean="0"/>
              <a:t>participants </a:t>
            </a:r>
            <a:r>
              <a:rPr lang="en-AU" dirty="0"/>
              <a:t>had an interest in Wi-Fi rather than </a:t>
            </a:r>
            <a:r>
              <a:rPr lang="en-AU" dirty="0" smtClean="0"/>
              <a:t>NR-U/LAA</a:t>
            </a:r>
          </a:p>
          <a:p>
            <a:pPr lvl="1"/>
            <a:r>
              <a:rPr lang="en-AU" b="1" dirty="0" smtClean="0"/>
              <a:t>Q4: </a:t>
            </a:r>
            <a:r>
              <a:rPr lang="en-AU" dirty="0" smtClean="0"/>
              <a:t>Overall</a:t>
            </a:r>
            <a:r>
              <a:rPr lang="en-AU" dirty="0"/>
              <a:t>, respondents rated the workshop as “very good</a:t>
            </a:r>
            <a:r>
              <a:rPr lang="en-AU" dirty="0" smtClean="0"/>
              <a:t>”</a:t>
            </a:r>
          </a:p>
          <a:p>
            <a:pPr lvl="1"/>
            <a:r>
              <a:rPr lang="en-AU" b="1" dirty="0" smtClean="0"/>
              <a:t>Q5: </a:t>
            </a:r>
            <a:r>
              <a:rPr lang="en-AU" dirty="0" smtClean="0"/>
              <a:t>Overall</a:t>
            </a:r>
            <a:r>
              <a:rPr lang="en-AU" dirty="0"/>
              <a:t>, respondents rated the workshop as “very useful” for good </a:t>
            </a:r>
            <a:r>
              <a:rPr lang="en-AU" dirty="0" smtClean="0"/>
              <a:t>coexistence</a:t>
            </a:r>
          </a:p>
        </p:txBody>
      </p:sp>
      <p:sp>
        <p:nvSpPr>
          <p:cNvPr id="7" name="Content Placeholder 6"/>
          <p:cNvSpPr>
            <a:spLocks noGrp="1"/>
          </p:cNvSpPr>
          <p:nvPr>
            <p:ph sz="half" idx="2"/>
          </p:nvPr>
        </p:nvSpPr>
        <p:spPr>
          <a:xfrm>
            <a:off x="4648200" y="1905000"/>
            <a:ext cx="3810000" cy="4114800"/>
          </a:xfrm>
        </p:spPr>
        <p:txBody>
          <a:bodyPr/>
          <a:lstStyle/>
          <a:p>
            <a:pPr lvl="1"/>
            <a:r>
              <a:rPr lang="en-AU" b="1" dirty="0" smtClean="0"/>
              <a:t>Q6: </a:t>
            </a:r>
            <a:r>
              <a:rPr lang="en-AU" dirty="0" smtClean="0"/>
              <a:t>The workshop provided a good platform for discussion </a:t>
            </a:r>
          </a:p>
          <a:p>
            <a:pPr lvl="1"/>
            <a:r>
              <a:rPr lang="en-AU" b="1" dirty="0" smtClean="0"/>
              <a:t>Q7</a:t>
            </a:r>
            <a:r>
              <a:rPr lang="en-AU" b="1" dirty="0"/>
              <a:t>: </a:t>
            </a:r>
            <a:r>
              <a:rPr lang="en-AU" dirty="0"/>
              <a:t>The workshop did not have enough time for discussion or </a:t>
            </a:r>
            <a:r>
              <a:rPr lang="en-AU" dirty="0" smtClean="0"/>
              <a:t>to come </a:t>
            </a:r>
            <a:r>
              <a:rPr lang="en-AU" dirty="0"/>
              <a:t>to conclusions</a:t>
            </a:r>
          </a:p>
          <a:p>
            <a:pPr lvl="1"/>
            <a:r>
              <a:rPr lang="en-AU" b="1" dirty="0"/>
              <a:t>Q8: </a:t>
            </a:r>
            <a:r>
              <a:rPr lang="en-AU" dirty="0"/>
              <a:t>Future workshops should have more discussions </a:t>
            </a:r>
            <a:r>
              <a:rPr lang="en-AU" dirty="0" smtClean="0"/>
              <a:t>&amp; </a:t>
            </a:r>
            <a:r>
              <a:rPr lang="en-AU" dirty="0"/>
              <a:t>come to </a:t>
            </a:r>
            <a:r>
              <a:rPr lang="en-AU" dirty="0" smtClean="0"/>
              <a:t>a conclusion</a:t>
            </a:r>
            <a:endParaRPr lang="en-AU" dirty="0"/>
          </a:p>
          <a:p>
            <a:pPr lvl="1"/>
            <a:r>
              <a:rPr lang="en-AU" b="1" dirty="0"/>
              <a:t>Q8: </a:t>
            </a:r>
            <a:r>
              <a:rPr lang="en-AU" dirty="0"/>
              <a:t>Future workshops should be actively curated </a:t>
            </a:r>
            <a:r>
              <a:rPr lang="en-AU" dirty="0" smtClean="0"/>
              <a:t>&amp; </a:t>
            </a:r>
            <a:r>
              <a:rPr lang="en-AU" dirty="0"/>
              <a:t>have “better” scheduling </a:t>
            </a:r>
          </a:p>
          <a:p>
            <a:pPr lvl="1"/>
            <a:r>
              <a:rPr lang="en-AU" b="1" dirty="0"/>
              <a:t>Q9: </a:t>
            </a:r>
            <a:r>
              <a:rPr lang="en-AU" dirty="0"/>
              <a:t>Six </a:t>
            </a:r>
            <a:r>
              <a:rPr lang="en-AU" dirty="0" smtClean="0"/>
              <a:t>presentations </a:t>
            </a:r>
            <a:r>
              <a:rPr lang="en-AU" dirty="0"/>
              <a:t>were particularly effective at providing insight into the coexistence issue</a:t>
            </a:r>
          </a:p>
          <a:p>
            <a:pPr lvl="1"/>
            <a:endParaRPr lang="en-AU" dirty="0"/>
          </a:p>
          <a:p>
            <a:endParaRPr lang="en-AU" dirty="0"/>
          </a:p>
          <a:p>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3</a:t>
            </a:fld>
            <a:endParaRPr lang="en-US"/>
          </a:p>
        </p:txBody>
      </p:sp>
    </p:spTree>
    <p:extLst>
      <p:ext uri="{BB962C8B-B14F-4D97-AF65-F5344CB8AC3E}">
        <p14:creationId xmlns:p14="http://schemas.microsoft.com/office/powerpoint/2010/main" val="12439861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Q7: What </a:t>
            </a:r>
            <a:r>
              <a:rPr lang="en-AU" dirty="0"/>
              <a:t>did you </a:t>
            </a:r>
            <a:r>
              <a:rPr lang="en-AU" dirty="0" smtClean="0"/>
              <a:t>dislike </a:t>
            </a:r>
            <a:r>
              <a:rPr lang="en-AU" dirty="0"/>
              <a:t>about the IEEE 802.11 Coexistence Workshop</a:t>
            </a:r>
            <a:r>
              <a:rPr lang="en-AU" dirty="0" smtClean="0"/>
              <a:t>?</a:t>
            </a:r>
            <a:endParaRPr lang="en-AU" dirty="0"/>
          </a:p>
        </p:txBody>
      </p:sp>
      <p:sp>
        <p:nvSpPr>
          <p:cNvPr id="3" name="Content Placeholder 2"/>
          <p:cNvSpPr>
            <a:spLocks noGrp="1"/>
          </p:cNvSpPr>
          <p:nvPr>
            <p:ph sz="half" idx="1"/>
          </p:nvPr>
        </p:nvSpPr>
        <p:spPr/>
        <p:txBody>
          <a:bodyPr/>
          <a:lstStyle/>
          <a:p>
            <a:r>
              <a:rPr lang="en-AU" sz="1400" dirty="0" smtClean="0"/>
              <a:t>Q7: page 5 of 7 pages</a:t>
            </a:r>
          </a:p>
          <a:p>
            <a:pPr lvl="1" fontAlgn="t"/>
            <a:r>
              <a:rPr lang="en-AU" sz="1400" dirty="0"/>
              <a:t>Some participants are not in a state of mind to work together to resolve problems. There is no procedure for resolving issues and very short discussion following presentation.</a:t>
            </a:r>
          </a:p>
          <a:p>
            <a:pPr lvl="1" fontAlgn="t"/>
            <a:r>
              <a:rPr lang="en-AU" sz="1400" dirty="0"/>
              <a:t>No next steps agreed</a:t>
            </a:r>
          </a:p>
          <a:p>
            <a:pPr lvl="1" fontAlgn="t"/>
            <a:r>
              <a:rPr lang="en-AU" sz="1400" dirty="0"/>
              <a:t>Both 3GPP and IEEE seemed to be not willing to meet in the middle. Particularly IEEE is reluctant to change ANYTHING in their design</a:t>
            </a:r>
          </a:p>
          <a:p>
            <a:pPr lvl="1" fontAlgn="t"/>
            <a:r>
              <a:rPr lang="en-AU" sz="1400" dirty="0"/>
              <a:t>Many presenters felt under time pressure so rushed their presentations, and there was very limited time for questions. There was little debate of the issues and no conclusions reached</a:t>
            </a:r>
            <a:r>
              <a:rPr lang="en-AU" sz="1400" dirty="0" smtClean="0"/>
              <a:t>.</a:t>
            </a:r>
            <a:endParaRPr lang="en-AU" sz="1400" dirty="0"/>
          </a:p>
        </p:txBody>
      </p:sp>
      <p:sp>
        <p:nvSpPr>
          <p:cNvPr id="4" name="Content Placeholder 3"/>
          <p:cNvSpPr>
            <a:spLocks noGrp="1"/>
          </p:cNvSpPr>
          <p:nvPr>
            <p:ph sz="half" idx="2"/>
          </p:nvPr>
        </p:nvSpPr>
        <p:spPr/>
        <p:txBody>
          <a:bodyPr/>
          <a:lstStyle/>
          <a:p>
            <a:pPr lvl="1" fontAlgn="t"/>
            <a:endParaRPr lang="en-AU" sz="1400" dirty="0" smtClean="0"/>
          </a:p>
          <a:p>
            <a:pPr lvl="1"/>
            <a:r>
              <a:rPr lang="en-AU" sz="1400" dirty="0"/>
              <a:t>Realize that time constraints were tights. Additional discussion time might have benefited the discussion. </a:t>
            </a:r>
          </a:p>
          <a:p>
            <a:pPr lvl="1" fontAlgn="t"/>
            <a:r>
              <a:rPr lang="en-AU" sz="1400" dirty="0"/>
              <a:t>We did not have enough time to share our views each other.</a:t>
            </a:r>
          </a:p>
          <a:p>
            <a:pPr lvl="1" fontAlgn="t"/>
            <a:r>
              <a:rPr lang="en-AU" sz="1400" dirty="0"/>
              <a:t>Introduction to WLAN fundamentals was </a:t>
            </a:r>
            <a:r>
              <a:rPr lang="en-AU" sz="1400" dirty="0" err="1"/>
              <a:t>fantanstic</a:t>
            </a:r>
            <a:r>
              <a:rPr lang="en-AU" sz="1400" dirty="0"/>
              <a:t>. But I thought 3GPP lacked a similar ground up approach for benefit of people in WLAN domain. However, during the course of the workshop things got clearer.</a:t>
            </a:r>
          </a:p>
          <a:p>
            <a:pPr lvl="1" fontAlgn="t"/>
            <a:r>
              <a:rPr lang="en-AU" sz="1400" dirty="0"/>
              <a:t>There was not enough time for questions.</a:t>
            </a:r>
          </a:p>
          <a:p>
            <a:pPr lvl="1" fontAlgn="t"/>
            <a:r>
              <a:rPr lang="en-AU" sz="1400" dirty="0"/>
              <a:t>Although the workshop provided a good platform to understand different view points, there was no resolution on any of the identified issues</a:t>
            </a:r>
            <a:r>
              <a:rPr lang="en-AU" sz="1400" dirty="0" smtClean="0"/>
              <a:t>.</a:t>
            </a:r>
            <a:endParaRPr lang="en-AU" sz="1400" b="0" dirty="0"/>
          </a:p>
        </p:txBody>
      </p:sp>
      <p:sp>
        <p:nvSpPr>
          <p:cNvPr id="5" name="Footer Placeholder 4"/>
          <p:cNvSpPr>
            <a:spLocks noGrp="1"/>
          </p:cNvSpPr>
          <p:nvPr>
            <p:ph type="ftr" sz="quarter" idx="10"/>
          </p:nvPr>
        </p:nvSpPr>
        <p:spPr/>
        <p:txBody>
          <a:bodyPr/>
          <a:lstStyle/>
          <a:p>
            <a:pPr>
              <a:defRPr/>
            </a:pPr>
            <a:r>
              <a:rPr lang="en-US" smtClean="0"/>
              <a:t>Andrew Myles, Cisco</a:t>
            </a:r>
            <a:endParaRPr lang="en-US"/>
          </a:p>
        </p:txBody>
      </p:sp>
      <p:sp>
        <p:nvSpPr>
          <p:cNvPr id="6" name="Slide Number Placeholder 5"/>
          <p:cNvSpPr>
            <a:spLocks noGrp="1"/>
          </p:cNvSpPr>
          <p:nvPr>
            <p:ph type="sldNum" sz="quarter" idx="11"/>
          </p:nvPr>
        </p:nvSpPr>
        <p:spPr/>
        <p:txBody>
          <a:bodyPr/>
          <a:lstStyle/>
          <a:p>
            <a:pPr>
              <a:defRPr/>
            </a:pPr>
            <a:r>
              <a:rPr lang="en-US" smtClean="0"/>
              <a:t>Slide </a:t>
            </a:r>
            <a:fld id="{FCE5288C-F87B-4810-A6B2-740CE13BD34D}" type="slidenum">
              <a:rPr lang="en-US" smtClean="0"/>
              <a:pPr>
                <a:defRPr/>
              </a:pPr>
              <a:t>30</a:t>
            </a:fld>
            <a:endParaRPr lang="en-US"/>
          </a:p>
        </p:txBody>
      </p:sp>
    </p:spTree>
    <p:extLst>
      <p:ext uri="{BB962C8B-B14F-4D97-AF65-F5344CB8AC3E}">
        <p14:creationId xmlns:p14="http://schemas.microsoft.com/office/powerpoint/2010/main" val="12969838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Q7: What </a:t>
            </a:r>
            <a:r>
              <a:rPr lang="en-AU" dirty="0"/>
              <a:t>did you </a:t>
            </a:r>
            <a:r>
              <a:rPr lang="en-AU" dirty="0" smtClean="0"/>
              <a:t>dislike </a:t>
            </a:r>
            <a:r>
              <a:rPr lang="en-AU" dirty="0"/>
              <a:t>about the IEEE 802.11 Coexistence Workshop</a:t>
            </a:r>
            <a:r>
              <a:rPr lang="en-AU" dirty="0" smtClean="0"/>
              <a:t>?</a:t>
            </a:r>
            <a:endParaRPr lang="en-AU" dirty="0"/>
          </a:p>
        </p:txBody>
      </p:sp>
      <p:sp>
        <p:nvSpPr>
          <p:cNvPr id="3" name="Content Placeholder 2"/>
          <p:cNvSpPr>
            <a:spLocks noGrp="1"/>
          </p:cNvSpPr>
          <p:nvPr>
            <p:ph sz="half" idx="1"/>
          </p:nvPr>
        </p:nvSpPr>
        <p:spPr/>
        <p:txBody>
          <a:bodyPr/>
          <a:lstStyle/>
          <a:p>
            <a:r>
              <a:rPr lang="en-AU" sz="1400" dirty="0" smtClean="0"/>
              <a:t>Q7: page 6 of 7 pages</a:t>
            </a:r>
          </a:p>
          <a:p>
            <a:pPr lvl="1" fontAlgn="t"/>
            <a:r>
              <a:rPr lang="en-AU" sz="1400" dirty="0"/>
              <a:t>The participants from the two camps mostly maintained their views, leading to a fairly partisan discussion.</a:t>
            </a:r>
          </a:p>
          <a:p>
            <a:pPr lvl="1" fontAlgn="t"/>
            <a:r>
              <a:rPr lang="en-AU" sz="1400" dirty="0"/>
              <a:t>It was very rushed.</a:t>
            </a:r>
          </a:p>
          <a:p>
            <a:pPr lvl="1" fontAlgn="t"/>
            <a:r>
              <a:rPr lang="en-AU" sz="1400" dirty="0"/>
              <a:t>There was no decision making or direction for future</a:t>
            </a:r>
          </a:p>
          <a:p>
            <a:pPr lvl="1" fontAlgn="t"/>
            <a:r>
              <a:rPr lang="en-AU" sz="1400" dirty="0"/>
              <a:t>Too long</a:t>
            </a:r>
          </a:p>
          <a:p>
            <a:pPr lvl="1" fontAlgn="t"/>
            <a:r>
              <a:rPr lang="en-AU" sz="1400" dirty="0"/>
              <a:t>Not enough time for discussions - A couple of the presentations should not have been allowed in, since they didn't meet a minimal academic threshold. - It is arguable at what extent a vendor contribution (</a:t>
            </a:r>
            <a:r>
              <a:rPr lang="en-AU" sz="1400" dirty="0" err="1"/>
              <a:t>Octoscope</a:t>
            </a:r>
            <a:r>
              <a:rPr lang="en-AU" sz="1400" dirty="0"/>
              <a:t>) should be allowed in</a:t>
            </a:r>
            <a:r>
              <a:rPr lang="en-AU" sz="1400" dirty="0" smtClean="0"/>
              <a:t>.</a:t>
            </a:r>
            <a:endParaRPr lang="en-AU" sz="1400" dirty="0"/>
          </a:p>
        </p:txBody>
      </p:sp>
      <p:sp>
        <p:nvSpPr>
          <p:cNvPr id="4" name="Content Placeholder 3"/>
          <p:cNvSpPr>
            <a:spLocks noGrp="1"/>
          </p:cNvSpPr>
          <p:nvPr>
            <p:ph sz="half" idx="2"/>
          </p:nvPr>
        </p:nvSpPr>
        <p:spPr/>
        <p:txBody>
          <a:bodyPr/>
          <a:lstStyle/>
          <a:p>
            <a:pPr lvl="1" fontAlgn="t"/>
            <a:endParaRPr lang="en-AU" sz="1400" dirty="0" smtClean="0"/>
          </a:p>
          <a:p>
            <a:pPr lvl="1"/>
            <a:r>
              <a:rPr lang="en-AU" sz="1400" dirty="0"/>
              <a:t>This is not a "dislike", but, like most meetings of this kind, it danced around the main issue. Technical solutions for coexistence are only of interest if there is actual interest in implementing technology specifically to facilitate coexistence. It seemed to me, at least, that there is no agreement to even do that.</a:t>
            </a:r>
          </a:p>
          <a:p>
            <a:pPr lvl="1" fontAlgn="t"/>
            <a:r>
              <a:rPr lang="en-AU" sz="1400" dirty="0"/>
              <a:t>Several contributions made similar points. no obvious path forward or inspiration for compromise or collaboration.</a:t>
            </a:r>
          </a:p>
          <a:p>
            <a:pPr lvl="1" fontAlgn="t"/>
            <a:r>
              <a:rPr lang="en-AU" sz="1400" dirty="0"/>
              <a:t>Not enough Q/A time for some interesting contributions</a:t>
            </a:r>
          </a:p>
          <a:p>
            <a:pPr lvl="1" fontAlgn="t"/>
            <a:r>
              <a:rPr lang="en-AU" sz="1400" dirty="0"/>
              <a:t>There was little time for </a:t>
            </a:r>
            <a:r>
              <a:rPr lang="en-AU" sz="1400" dirty="0" smtClean="0"/>
              <a:t>discussions</a:t>
            </a:r>
            <a:endParaRPr lang="en-AU" sz="1400" dirty="0"/>
          </a:p>
        </p:txBody>
      </p:sp>
      <p:sp>
        <p:nvSpPr>
          <p:cNvPr id="5" name="Footer Placeholder 4"/>
          <p:cNvSpPr>
            <a:spLocks noGrp="1"/>
          </p:cNvSpPr>
          <p:nvPr>
            <p:ph type="ftr" sz="quarter" idx="10"/>
          </p:nvPr>
        </p:nvSpPr>
        <p:spPr/>
        <p:txBody>
          <a:bodyPr/>
          <a:lstStyle/>
          <a:p>
            <a:pPr>
              <a:defRPr/>
            </a:pPr>
            <a:r>
              <a:rPr lang="en-US" smtClean="0"/>
              <a:t>Andrew Myles, Cisco</a:t>
            </a:r>
            <a:endParaRPr lang="en-US"/>
          </a:p>
        </p:txBody>
      </p:sp>
      <p:sp>
        <p:nvSpPr>
          <p:cNvPr id="6" name="Slide Number Placeholder 5"/>
          <p:cNvSpPr>
            <a:spLocks noGrp="1"/>
          </p:cNvSpPr>
          <p:nvPr>
            <p:ph type="sldNum" sz="quarter" idx="11"/>
          </p:nvPr>
        </p:nvSpPr>
        <p:spPr/>
        <p:txBody>
          <a:bodyPr/>
          <a:lstStyle/>
          <a:p>
            <a:pPr>
              <a:defRPr/>
            </a:pPr>
            <a:r>
              <a:rPr lang="en-US" smtClean="0"/>
              <a:t>Slide </a:t>
            </a:r>
            <a:fld id="{FCE5288C-F87B-4810-A6B2-740CE13BD34D}" type="slidenum">
              <a:rPr lang="en-US" smtClean="0"/>
              <a:pPr>
                <a:defRPr/>
              </a:pPr>
              <a:t>31</a:t>
            </a:fld>
            <a:endParaRPr lang="en-US"/>
          </a:p>
        </p:txBody>
      </p:sp>
    </p:spTree>
    <p:extLst>
      <p:ext uri="{BB962C8B-B14F-4D97-AF65-F5344CB8AC3E}">
        <p14:creationId xmlns:p14="http://schemas.microsoft.com/office/powerpoint/2010/main" val="28805651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Q7: What </a:t>
            </a:r>
            <a:r>
              <a:rPr lang="en-AU" dirty="0"/>
              <a:t>did you </a:t>
            </a:r>
            <a:r>
              <a:rPr lang="en-AU" dirty="0" smtClean="0"/>
              <a:t>dislike </a:t>
            </a:r>
            <a:r>
              <a:rPr lang="en-AU" dirty="0"/>
              <a:t>about the IEEE 802.11 Coexistence Workshop</a:t>
            </a:r>
            <a:r>
              <a:rPr lang="en-AU" dirty="0" smtClean="0"/>
              <a:t>?</a:t>
            </a:r>
            <a:endParaRPr lang="en-AU" dirty="0"/>
          </a:p>
        </p:txBody>
      </p:sp>
      <p:sp>
        <p:nvSpPr>
          <p:cNvPr id="3" name="Content Placeholder 2"/>
          <p:cNvSpPr>
            <a:spLocks noGrp="1"/>
          </p:cNvSpPr>
          <p:nvPr>
            <p:ph sz="half" idx="1"/>
          </p:nvPr>
        </p:nvSpPr>
        <p:spPr/>
        <p:txBody>
          <a:bodyPr/>
          <a:lstStyle/>
          <a:p>
            <a:r>
              <a:rPr lang="en-AU" sz="1400" dirty="0" smtClean="0"/>
              <a:t>Q7: page </a:t>
            </a:r>
            <a:r>
              <a:rPr lang="en-AU" sz="1400" dirty="0"/>
              <a:t>7</a:t>
            </a:r>
            <a:r>
              <a:rPr lang="en-AU" sz="1400" dirty="0" smtClean="0"/>
              <a:t> of 7 pages</a:t>
            </a:r>
          </a:p>
          <a:p>
            <a:pPr lvl="1" fontAlgn="t"/>
            <a:r>
              <a:rPr lang="en-AU" sz="1400" dirty="0"/>
              <a:t>It was very long and some high quality presentations didn't get enough time and some low quality presentations had too much time.</a:t>
            </a:r>
          </a:p>
          <a:p>
            <a:pPr lvl="1" fontAlgn="t"/>
            <a:r>
              <a:rPr lang="en-AU" sz="1400" dirty="0"/>
              <a:t>Too little time for panel discussion, needed more ETSI BRAN discussion (e.g., Why was not frame-based rules expanded to include LAA?) the last third of presentations could have been deleted</a:t>
            </a:r>
          </a:p>
          <a:p>
            <a:pPr lvl="1" fontAlgn="t"/>
            <a:r>
              <a:rPr lang="en-AU" sz="1400" dirty="0"/>
              <a:t>Too little time available for discussion (Q&amp;A).</a:t>
            </a:r>
          </a:p>
          <a:p>
            <a:pPr lvl="1" fontAlgn="t"/>
            <a:r>
              <a:rPr lang="en-AU" sz="1400" dirty="0"/>
              <a:t>Missing the end customer, mainly Operators. WBA believes we can help on this front.</a:t>
            </a:r>
          </a:p>
          <a:p>
            <a:pPr lvl="1" fontAlgn="t"/>
            <a:r>
              <a:rPr lang="en-AU" sz="1400" dirty="0"/>
              <a:t>It was far to IEEE </a:t>
            </a:r>
            <a:r>
              <a:rPr lang="en-AU" sz="1400" dirty="0" smtClean="0"/>
              <a:t>biased</a:t>
            </a:r>
            <a:endParaRPr lang="en-AU" sz="1400" b="0" dirty="0"/>
          </a:p>
        </p:txBody>
      </p:sp>
      <p:sp>
        <p:nvSpPr>
          <p:cNvPr id="4" name="Content Placeholder 3"/>
          <p:cNvSpPr>
            <a:spLocks noGrp="1"/>
          </p:cNvSpPr>
          <p:nvPr>
            <p:ph sz="half" idx="2"/>
          </p:nvPr>
        </p:nvSpPr>
        <p:spPr/>
        <p:txBody>
          <a:bodyPr/>
          <a:lstStyle/>
          <a:p>
            <a:pPr lvl="1" fontAlgn="t"/>
            <a:endParaRPr lang="en-AU" sz="1400" dirty="0" smtClean="0"/>
          </a:p>
          <a:p>
            <a:pPr lvl="1" fontAlgn="t"/>
            <a:r>
              <a:rPr lang="en-AU" sz="1400" dirty="0"/>
              <a:t>To hear more or less the same content again and again</a:t>
            </a:r>
          </a:p>
          <a:p>
            <a:pPr lvl="1" fontAlgn="t"/>
            <a:r>
              <a:rPr lang="en-AU" sz="1400" dirty="0"/>
              <a:t>It was too much IEEE explaining what 3GPP has to do and 3GPP defending themselves.</a:t>
            </a:r>
          </a:p>
          <a:p>
            <a:pPr lvl="1" fontAlgn="t"/>
            <a:r>
              <a:rPr lang="en-AU" sz="1400" dirty="0"/>
              <a:t>Not enough time in the panels for discussion.</a:t>
            </a:r>
          </a:p>
          <a:p>
            <a:pPr lvl="1" fontAlgn="t"/>
            <a:r>
              <a:rPr lang="en-AU" sz="1400" dirty="0"/>
              <a:t>Almost complete lack of discussion and debate on the topics presented. As a workshop this was the expectation, instead it was run more like a conference. All material was made available ahead of time. There was no need to present anything other than key findings and conclusions, leaving more time for discussion</a:t>
            </a:r>
            <a:r>
              <a:rPr lang="en-AU" sz="1400" dirty="0" smtClean="0"/>
              <a:t>.</a:t>
            </a:r>
            <a:endParaRPr lang="en-AU" sz="1400" b="0" dirty="0"/>
          </a:p>
          <a:p>
            <a:r>
              <a:rPr lang="en-AU" sz="1400" dirty="0"/>
              <a:t/>
            </a:r>
            <a:br>
              <a:rPr lang="en-AU" sz="1400" dirty="0"/>
            </a:br>
            <a:endParaRPr lang="en-AU" sz="1400" b="0" dirty="0"/>
          </a:p>
          <a:p>
            <a:r>
              <a:rPr lang="en-AU" sz="1400" dirty="0"/>
              <a:t/>
            </a:r>
            <a:br>
              <a:rPr lang="en-AU" sz="1400" dirty="0"/>
            </a:br>
            <a:endParaRPr lang="en-AU" sz="1400" b="0" dirty="0"/>
          </a:p>
          <a:p>
            <a:r>
              <a:rPr lang="en-AU" sz="1400" dirty="0"/>
              <a:t/>
            </a:r>
            <a:br>
              <a:rPr lang="en-AU" sz="1400" dirty="0"/>
            </a:br>
            <a:endParaRPr lang="en-AU" sz="1400" b="0" dirty="0"/>
          </a:p>
          <a:p>
            <a:r>
              <a:rPr lang="en-AU" sz="1400" dirty="0"/>
              <a:t/>
            </a:r>
            <a:br>
              <a:rPr lang="en-AU" sz="1400" dirty="0"/>
            </a:br>
            <a:r>
              <a:rPr lang="en-AU" sz="1400" dirty="0" smtClean="0"/>
              <a:t> </a:t>
            </a:r>
            <a:endParaRPr lang="en-AU" sz="1400" b="0" dirty="0" smtClean="0"/>
          </a:p>
          <a:p>
            <a:r>
              <a:rPr lang="en-AU" sz="1400" dirty="0"/>
              <a:t/>
            </a:r>
            <a:br>
              <a:rPr lang="en-AU" sz="1400" dirty="0"/>
            </a:br>
            <a:endParaRPr lang="en-AU" sz="1400" b="0" dirty="0"/>
          </a:p>
          <a:p>
            <a:r>
              <a:rPr lang="en-AU" sz="1400" dirty="0"/>
              <a:t/>
            </a:r>
            <a:br>
              <a:rPr lang="en-AU" sz="1400" dirty="0"/>
            </a:br>
            <a:endParaRPr lang="en-AU" sz="1400" b="0" dirty="0"/>
          </a:p>
          <a:p>
            <a:r>
              <a:rPr lang="en-AU" sz="1400" dirty="0"/>
              <a:t/>
            </a:r>
            <a:br>
              <a:rPr lang="en-AU" sz="1400" dirty="0"/>
            </a:br>
            <a:endParaRPr lang="en-AU" sz="1400" b="0" dirty="0"/>
          </a:p>
          <a:p>
            <a:r>
              <a:rPr lang="en-AU" sz="1400" dirty="0"/>
              <a:t/>
            </a:r>
            <a:br>
              <a:rPr lang="en-AU" sz="1400" dirty="0"/>
            </a:br>
            <a:endParaRPr lang="en-AU" sz="1400" b="0" dirty="0"/>
          </a:p>
          <a:p>
            <a:r>
              <a:rPr lang="en-AU" sz="1400" dirty="0"/>
              <a:t/>
            </a:r>
            <a:br>
              <a:rPr lang="en-AU" sz="1400" dirty="0"/>
            </a:br>
            <a:r>
              <a:rPr lang="en-AU" sz="1400" dirty="0"/>
              <a:t/>
            </a:r>
            <a:br>
              <a:rPr lang="en-AU" sz="1400" dirty="0"/>
            </a:br>
            <a:endParaRPr lang="en-AU" sz="1400" b="0" dirty="0"/>
          </a:p>
          <a:p>
            <a:r>
              <a:rPr lang="en-AU" sz="1400" dirty="0"/>
              <a:t/>
            </a:r>
            <a:br>
              <a:rPr lang="en-AU" sz="1400" dirty="0"/>
            </a:br>
            <a:endParaRPr lang="en-AU" sz="1400" b="0" dirty="0"/>
          </a:p>
          <a:p>
            <a:r>
              <a:rPr lang="en-AU" sz="1400" dirty="0"/>
              <a:t/>
            </a:r>
            <a:br>
              <a:rPr lang="en-AU" sz="1400" dirty="0"/>
            </a:br>
            <a:r>
              <a:rPr lang="en-AU" sz="1400" dirty="0"/>
              <a:t/>
            </a:r>
            <a:br>
              <a:rPr lang="en-AU" sz="1400" dirty="0"/>
            </a:br>
            <a:endParaRPr lang="en-AU" sz="1400" b="0" dirty="0"/>
          </a:p>
          <a:p>
            <a:r>
              <a:rPr lang="en-AU" sz="1400" dirty="0"/>
              <a:t/>
            </a:r>
            <a:br>
              <a:rPr lang="en-AU" sz="1400" dirty="0"/>
            </a:br>
            <a:endParaRPr lang="en-AU" sz="1400" b="0" dirty="0"/>
          </a:p>
          <a:p>
            <a:r>
              <a:rPr lang="en-AU" sz="1400" dirty="0"/>
              <a:t/>
            </a:r>
            <a:br>
              <a:rPr lang="en-AU" sz="1400" dirty="0"/>
            </a:br>
            <a:r>
              <a:rPr lang="en-AU" sz="1400" dirty="0"/>
              <a:t/>
            </a:r>
            <a:br>
              <a:rPr lang="en-AU" sz="1400" dirty="0"/>
            </a:br>
            <a:endParaRPr lang="en-AU" sz="1400" b="0" dirty="0"/>
          </a:p>
          <a:p>
            <a:r>
              <a:rPr lang="en-AU" sz="1400" dirty="0"/>
              <a:t/>
            </a:r>
            <a:br>
              <a:rPr lang="en-AU" sz="1400" dirty="0"/>
            </a:br>
            <a:endParaRPr lang="en-AU" sz="1400" dirty="0"/>
          </a:p>
        </p:txBody>
      </p:sp>
      <p:sp>
        <p:nvSpPr>
          <p:cNvPr id="5" name="Footer Placeholder 4"/>
          <p:cNvSpPr>
            <a:spLocks noGrp="1"/>
          </p:cNvSpPr>
          <p:nvPr>
            <p:ph type="ftr" sz="quarter" idx="10"/>
          </p:nvPr>
        </p:nvSpPr>
        <p:spPr/>
        <p:txBody>
          <a:bodyPr/>
          <a:lstStyle/>
          <a:p>
            <a:pPr>
              <a:defRPr/>
            </a:pPr>
            <a:r>
              <a:rPr lang="en-US" smtClean="0"/>
              <a:t>Andrew Myles, Cisco</a:t>
            </a:r>
            <a:endParaRPr lang="en-US"/>
          </a:p>
        </p:txBody>
      </p:sp>
      <p:sp>
        <p:nvSpPr>
          <p:cNvPr id="6" name="Slide Number Placeholder 5"/>
          <p:cNvSpPr>
            <a:spLocks noGrp="1"/>
          </p:cNvSpPr>
          <p:nvPr>
            <p:ph type="sldNum" sz="quarter" idx="11"/>
          </p:nvPr>
        </p:nvSpPr>
        <p:spPr/>
        <p:txBody>
          <a:bodyPr/>
          <a:lstStyle/>
          <a:p>
            <a:pPr>
              <a:defRPr/>
            </a:pPr>
            <a:r>
              <a:rPr lang="en-US" smtClean="0"/>
              <a:t>Slide </a:t>
            </a:r>
            <a:fld id="{FCE5288C-F87B-4810-A6B2-740CE13BD34D}" type="slidenum">
              <a:rPr lang="en-US" smtClean="0"/>
              <a:pPr>
                <a:defRPr/>
              </a:pPr>
              <a:t>32</a:t>
            </a:fld>
            <a:endParaRPr lang="en-US"/>
          </a:p>
        </p:txBody>
      </p:sp>
    </p:spTree>
    <p:extLst>
      <p:ext uri="{BB962C8B-B14F-4D97-AF65-F5344CB8AC3E}">
        <p14:creationId xmlns:p14="http://schemas.microsoft.com/office/powerpoint/2010/main" val="35436591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Q8: </a:t>
            </a:r>
            <a:r>
              <a:rPr lang="en-AU" dirty="0"/>
              <a:t>What would you change about the </a:t>
            </a:r>
            <a:r>
              <a:rPr lang="en-AU" dirty="0" smtClean="0"/>
              <a:t>workshop </a:t>
            </a:r>
            <a:r>
              <a:rPr lang="en-AU" dirty="0"/>
              <a:t>if a similar event was held in the future?</a:t>
            </a:r>
          </a:p>
        </p:txBody>
      </p:sp>
      <p:sp>
        <p:nvSpPr>
          <p:cNvPr id="3" name="Content Placeholder 2"/>
          <p:cNvSpPr>
            <a:spLocks noGrp="1"/>
          </p:cNvSpPr>
          <p:nvPr>
            <p:ph sz="half" idx="1"/>
          </p:nvPr>
        </p:nvSpPr>
        <p:spPr/>
        <p:txBody>
          <a:bodyPr/>
          <a:lstStyle/>
          <a:p>
            <a:r>
              <a:rPr lang="en-AU" sz="1400" dirty="0" smtClean="0"/>
              <a:t>Q8: page 1 of 7 pages</a:t>
            </a:r>
          </a:p>
          <a:p>
            <a:pPr lvl="1" fontAlgn="t"/>
            <a:r>
              <a:rPr lang="en-AU" sz="1400" dirty="0"/>
              <a:t>Having more time for discussions and networking. </a:t>
            </a:r>
          </a:p>
          <a:p>
            <a:pPr lvl="1" fontAlgn="t"/>
            <a:r>
              <a:rPr lang="en-AU" sz="1400" dirty="0"/>
              <a:t>I would like to have some mechanism where I can physically locate people in the workshop I have not met before but wanted to meet having seen them on the participants list. e.g. Tables with names specified and a map where everyone is sitting </a:t>
            </a:r>
          </a:p>
          <a:p>
            <a:pPr lvl="1" fontAlgn="t"/>
            <a:r>
              <a:rPr lang="en-AU" sz="1400" dirty="0"/>
              <a:t>I no not have a good idea how to facilitate the willingness/commitment to agree and implement coexistence mechanisms </a:t>
            </a:r>
          </a:p>
        </p:txBody>
      </p:sp>
      <p:sp>
        <p:nvSpPr>
          <p:cNvPr id="4" name="Content Placeholder 3"/>
          <p:cNvSpPr>
            <a:spLocks noGrp="1"/>
          </p:cNvSpPr>
          <p:nvPr>
            <p:ph sz="half" idx="2"/>
          </p:nvPr>
        </p:nvSpPr>
        <p:spPr/>
        <p:txBody>
          <a:bodyPr/>
          <a:lstStyle/>
          <a:p>
            <a:pPr lvl="1" fontAlgn="t"/>
            <a:endParaRPr lang="en-AU" sz="1400" dirty="0" smtClean="0"/>
          </a:p>
          <a:p>
            <a:pPr lvl="1"/>
            <a:r>
              <a:rPr lang="en-AU" sz="1400" dirty="0"/>
              <a:t>If there would be a follow-up coexistence workshop, hope it could give the presenter more time and allow more discussion. In addition, it would be better to study the proposals from both 3GPP and IEEE802.11. Setup a goal to find a common and feasible solution, at least the direction of coexistence between different technologies. </a:t>
            </a:r>
          </a:p>
        </p:txBody>
      </p:sp>
      <p:sp>
        <p:nvSpPr>
          <p:cNvPr id="5" name="Footer Placeholder 4"/>
          <p:cNvSpPr>
            <a:spLocks noGrp="1"/>
          </p:cNvSpPr>
          <p:nvPr>
            <p:ph type="ftr" sz="quarter" idx="10"/>
          </p:nvPr>
        </p:nvSpPr>
        <p:spPr/>
        <p:txBody>
          <a:bodyPr/>
          <a:lstStyle/>
          <a:p>
            <a:pPr>
              <a:defRPr/>
            </a:pPr>
            <a:r>
              <a:rPr lang="en-US" smtClean="0"/>
              <a:t>Andrew Myles, Cisco</a:t>
            </a:r>
            <a:endParaRPr lang="en-US"/>
          </a:p>
        </p:txBody>
      </p:sp>
      <p:sp>
        <p:nvSpPr>
          <p:cNvPr id="6" name="Slide Number Placeholder 5"/>
          <p:cNvSpPr>
            <a:spLocks noGrp="1"/>
          </p:cNvSpPr>
          <p:nvPr>
            <p:ph type="sldNum" sz="quarter" idx="11"/>
          </p:nvPr>
        </p:nvSpPr>
        <p:spPr/>
        <p:txBody>
          <a:bodyPr/>
          <a:lstStyle/>
          <a:p>
            <a:pPr>
              <a:defRPr/>
            </a:pPr>
            <a:r>
              <a:rPr lang="en-US" smtClean="0"/>
              <a:t>Slide </a:t>
            </a:r>
            <a:fld id="{FCE5288C-F87B-4810-A6B2-740CE13BD34D}" type="slidenum">
              <a:rPr lang="en-US" smtClean="0"/>
              <a:pPr>
                <a:defRPr/>
              </a:pPr>
              <a:t>33</a:t>
            </a:fld>
            <a:endParaRPr lang="en-US"/>
          </a:p>
        </p:txBody>
      </p:sp>
    </p:spTree>
    <p:extLst>
      <p:ext uri="{BB962C8B-B14F-4D97-AF65-F5344CB8AC3E}">
        <p14:creationId xmlns:p14="http://schemas.microsoft.com/office/powerpoint/2010/main" val="19537148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Q8: </a:t>
            </a:r>
            <a:r>
              <a:rPr lang="en-AU" dirty="0"/>
              <a:t>What would you change about the </a:t>
            </a:r>
            <a:r>
              <a:rPr lang="en-AU" dirty="0" smtClean="0"/>
              <a:t>workshop </a:t>
            </a:r>
            <a:r>
              <a:rPr lang="en-AU" dirty="0"/>
              <a:t>if a similar event was held in the future?</a:t>
            </a:r>
          </a:p>
        </p:txBody>
      </p:sp>
      <p:sp>
        <p:nvSpPr>
          <p:cNvPr id="3" name="Content Placeholder 2"/>
          <p:cNvSpPr>
            <a:spLocks noGrp="1"/>
          </p:cNvSpPr>
          <p:nvPr>
            <p:ph sz="half" idx="1"/>
          </p:nvPr>
        </p:nvSpPr>
        <p:spPr/>
        <p:txBody>
          <a:bodyPr/>
          <a:lstStyle/>
          <a:p>
            <a:r>
              <a:rPr lang="en-AU" sz="1400" dirty="0" smtClean="0"/>
              <a:t>Q8: page 2 of 7 pages</a:t>
            </a:r>
          </a:p>
          <a:p>
            <a:pPr lvl="1"/>
            <a:r>
              <a:rPr lang="en-AU" sz="1400" dirty="0"/>
              <a:t>The regulatory agents should be involved in such a workshop more. Or, even better, they should hold workshops with clear agenda towards solving the problem. It is clear that most of designs in different standards are driven mostly by the interests of the market over unlicensed bands. To some of the developers, coexistence between different technologies is their secondary concern. Therefore, regulatory bodies should be actively involved. </a:t>
            </a:r>
            <a:endParaRPr lang="en-AU" sz="1400" dirty="0" smtClean="0"/>
          </a:p>
          <a:p>
            <a:pPr lvl="1"/>
            <a:r>
              <a:rPr lang="en-AU" sz="1400" dirty="0" smtClean="0"/>
              <a:t>If </a:t>
            </a:r>
            <a:r>
              <a:rPr lang="en-AU" sz="1400" dirty="0"/>
              <a:t>there is going to be co-existence then need to start (quickly) working out how, and who makes what changes. </a:t>
            </a:r>
          </a:p>
          <a:p>
            <a:pPr lvl="1"/>
            <a:r>
              <a:rPr lang="en-AU" sz="1400" dirty="0"/>
              <a:t>Assign more time for presentations </a:t>
            </a:r>
          </a:p>
          <a:p>
            <a:pPr lvl="1"/>
            <a:r>
              <a:rPr lang="en-AU" sz="1400" dirty="0"/>
              <a:t>Focus on one particular problem and go in depth on that topic. </a:t>
            </a:r>
          </a:p>
        </p:txBody>
      </p:sp>
      <p:sp>
        <p:nvSpPr>
          <p:cNvPr id="4" name="Content Placeholder 3"/>
          <p:cNvSpPr>
            <a:spLocks noGrp="1"/>
          </p:cNvSpPr>
          <p:nvPr>
            <p:ph sz="half" idx="2"/>
          </p:nvPr>
        </p:nvSpPr>
        <p:spPr/>
        <p:txBody>
          <a:bodyPr/>
          <a:lstStyle/>
          <a:p>
            <a:pPr lvl="1" fontAlgn="t"/>
            <a:endParaRPr lang="en-AU" sz="1400" dirty="0" smtClean="0"/>
          </a:p>
          <a:p>
            <a:pPr lvl="1"/>
            <a:r>
              <a:rPr lang="en-AU" sz="1400" dirty="0"/>
              <a:t>Hope it can be scheduled in Monday or Friday. </a:t>
            </a:r>
          </a:p>
          <a:p>
            <a:pPr lvl="1"/>
            <a:r>
              <a:rPr lang="en-AU" sz="1400" dirty="0"/>
              <a:t>I Have no clear opinion </a:t>
            </a:r>
          </a:p>
          <a:p>
            <a:pPr lvl="1"/>
            <a:r>
              <a:rPr lang="en-AU" sz="1400" dirty="0"/>
              <a:t>To avoid night session and to have enough time to talk each other. </a:t>
            </a:r>
          </a:p>
          <a:p>
            <a:pPr lvl="1"/>
            <a:r>
              <a:rPr lang="en-AU" sz="1400" dirty="0"/>
              <a:t>Try for reserving the day exclusively for workshop event. </a:t>
            </a:r>
          </a:p>
          <a:p>
            <a:pPr lvl="1"/>
            <a:r>
              <a:rPr lang="en-AU" sz="1400" dirty="0"/>
              <a:t>Consolidate the main differences and discuss one at a time Propose actual solutions </a:t>
            </a:r>
          </a:p>
          <a:p>
            <a:pPr lvl="1"/>
            <a:r>
              <a:rPr lang="en-AU" sz="1400" dirty="0"/>
              <a:t>More public discussion, less solo talk. Assign tiger team to find out differences in various simulation setup, and highlight that to audience. </a:t>
            </a:r>
          </a:p>
          <a:p>
            <a:pPr lvl="1"/>
            <a:r>
              <a:rPr lang="en-AU" sz="1400" dirty="0" smtClean="0"/>
              <a:t>See 7</a:t>
            </a:r>
            <a:endParaRPr lang="en-AU" sz="1400" dirty="0"/>
          </a:p>
        </p:txBody>
      </p:sp>
      <p:sp>
        <p:nvSpPr>
          <p:cNvPr id="5" name="Footer Placeholder 4"/>
          <p:cNvSpPr>
            <a:spLocks noGrp="1"/>
          </p:cNvSpPr>
          <p:nvPr>
            <p:ph type="ftr" sz="quarter" idx="10"/>
          </p:nvPr>
        </p:nvSpPr>
        <p:spPr/>
        <p:txBody>
          <a:bodyPr/>
          <a:lstStyle/>
          <a:p>
            <a:pPr>
              <a:defRPr/>
            </a:pPr>
            <a:r>
              <a:rPr lang="en-US" smtClean="0"/>
              <a:t>Andrew Myles, Cisco</a:t>
            </a:r>
            <a:endParaRPr lang="en-US"/>
          </a:p>
        </p:txBody>
      </p:sp>
      <p:sp>
        <p:nvSpPr>
          <p:cNvPr id="6" name="Slide Number Placeholder 5"/>
          <p:cNvSpPr>
            <a:spLocks noGrp="1"/>
          </p:cNvSpPr>
          <p:nvPr>
            <p:ph type="sldNum" sz="quarter" idx="11"/>
          </p:nvPr>
        </p:nvSpPr>
        <p:spPr/>
        <p:txBody>
          <a:bodyPr/>
          <a:lstStyle/>
          <a:p>
            <a:pPr>
              <a:defRPr/>
            </a:pPr>
            <a:r>
              <a:rPr lang="en-US" smtClean="0"/>
              <a:t>Slide </a:t>
            </a:r>
            <a:fld id="{FCE5288C-F87B-4810-A6B2-740CE13BD34D}" type="slidenum">
              <a:rPr lang="en-US" smtClean="0"/>
              <a:pPr>
                <a:defRPr/>
              </a:pPr>
              <a:t>34</a:t>
            </a:fld>
            <a:endParaRPr lang="en-US"/>
          </a:p>
        </p:txBody>
      </p:sp>
    </p:spTree>
    <p:extLst>
      <p:ext uri="{BB962C8B-B14F-4D97-AF65-F5344CB8AC3E}">
        <p14:creationId xmlns:p14="http://schemas.microsoft.com/office/powerpoint/2010/main" val="10813286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Q8: </a:t>
            </a:r>
            <a:r>
              <a:rPr lang="en-AU" dirty="0"/>
              <a:t>What would you change about the </a:t>
            </a:r>
            <a:r>
              <a:rPr lang="en-AU" dirty="0" smtClean="0"/>
              <a:t>workshop </a:t>
            </a:r>
            <a:r>
              <a:rPr lang="en-AU" dirty="0"/>
              <a:t>if a similar event was held in the future?</a:t>
            </a:r>
          </a:p>
        </p:txBody>
      </p:sp>
      <p:sp>
        <p:nvSpPr>
          <p:cNvPr id="3" name="Content Placeholder 2"/>
          <p:cNvSpPr>
            <a:spLocks noGrp="1"/>
          </p:cNvSpPr>
          <p:nvPr>
            <p:ph sz="half" idx="1"/>
          </p:nvPr>
        </p:nvSpPr>
        <p:spPr/>
        <p:txBody>
          <a:bodyPr/>
          <a:lstStyle/>
          <a:p>
            <a:r>
              <a:rPr lang="en-AU" sz="1400" dirty="0" smtClean="0"/>
              <a:t>Q8: page 3 of 7 pages</a:t>
            </a:r>
          </a:p>
          <a:p>
            <a:pPr lvl="1" fontAlgn="t"/>
            <a:r>
              <a:rPr lang="en-AU" sz="1400" dirty="0"/>
              <a:t>Less presentations and more time for discussion/questions </a:t>
            </a:r>
          </a:p>
          <a:p>
            <a:pPr lvl="1" fontAlgn="t"/>
            <a:r>
              <a:rPr lang="en-AU" sz="1400" dirty="0"/>
              <a:t>Reduce redundancy and allow more time for technical discussions. </a:t>
            </a:r>
          </a:p>
          <a:p>
            <a:pPr lvl="1" fontAlgn="t"/>
            <a:r>
              <a:rPr lang="en-AU" sz="1400" dirty="0"/>
              <a:t>Remove papers from academia. Use a different convening panel to render the agenda less antagonistic to 3GPP. </a:t>
            </a:r>
          </a:p>
          <a:p>
            <a:pPr lvl="1" fontAlgn="t"/>
            <a:r>
              <a:rPr lang="en-AU" sz="1400" dirty="0"/>
              <a:t>In max. 3 presentations of each Technology additional one or two studies to some specific questions. </a:t>
            </a:r>
          </a:p>
          <a:p>
            <a:pPr lvl="1" fontAlgn="t"/>
            <a:r>
              <a:rPr lang="en-AU" sz="1400" dirty="0"/>
              <a:t>Allow more time for discussions by reducing the number of presentations or extending the workshop for two days. </a:t>
            </a:r>
          </a:p>
          <a:p>
            <a:pPr lvl="1" fontAlgn="t"/>
            <a:r>
              <a:rPr lang="en-AU" sz="1400" dirty="0"/>
              <a:t>Fewer agenda topics for more discussion time. Lead to a meaningful outcome. </a:t>
            </a:r>
          </a:p>
          <a:p>
            <a:pPr lvl="1" fontAlgn="t"/>
            <a:endParaRPr lang="en-AU" sz="1400" dirty="0" smtClean="0"/>
          </a:p>
        </p:txBody>
      </p:sp>
      <p:sp>
        <p:nvSpPr>
          <p:cNvPr id="4" name="Content Placeholder 3"/>
          <p:cNvSpPr>
            <a:spLocks noGrp="1"/>
          </p:cNvSpPr>
          <p:nvPr>
            <p:ph sz="half" idx="2"/>
          </p:nvPr>
        </p:nvSpPr>
        <p:spPr/>
        <p:txBody>
          <a:bodyPr/>
          <a:lstStyle/>
          <a:p>
            <a:pPr lvl="1" fontAlgn="t"/>
            <a:endParaRPr lang="en-AU" sz="1400" dirty="0" smtClean="0"/>
          </a:p>
          <a:p>
            <a:pPr lvl="1"/>
            <a:r>
              <a:rPr lang="en-AU" sz="1400" dirty="0"/>
              <a:t>Another event should not be necessary </a:t>
            </a:r>
          </a:p>
          <a:p>
            <a:pPr lvl="1"/>
            <a:r>
              <a:rPr lang="en-AU" sz="1400" dirty="0"/>
              <a:t>To avoid repetition of topics will be difficult but would be beneficial. I would prefer to have longer Q&amp;A sessions and less presentations. </a:t>
            </a:r>
          </a:p>
          <a:p>
            <a:pPr lvl="1"/>
            <a:r>
              <a:rPr lang="en-AU" sz="1400" dirty="0"/>
              <a:t>Include a consensus reaching time slot, with a way forward and timeline </a:t>
            </a:r>
          </a:p>
          <a:p>
            <a:pPr lvl="1"/>
            <a:r>
              <a:rPr lang="en-AU" sz="1400" dirty="0"/>
              <a:t>a) leave about 50% of the time for discussion and debate b) allocate more time to measured performance in the field, less to simulations c) allocate 10% of the time at the end workshop to identify specific next steps </a:t>
            </a:r>
          </a:p>
          <a:p>
            <a:pPr lvl="1"/>
            <a:r>
              <a:rPr lang="en-AU" sz="1400" dirty="0"/>
              <a:t>More session. </a:t>
            </a:r>
          </a:p>
          <a:p>
            <a:pPr lvl="1"/>
            <a:r>
              <a:rPr lang="en-AU" sz="1400" dirty="0" smtClean="0"/>
              <a:t>Longer </a:t>
            </a:r>
            <a:r>
              <a:rPr lang="en-AU" sz="1400" dirty="0"/>
              <a:t>time for sufficient technical </a:t>
            </a:r>
            <a:r>
              <a:rPr lang="en-AU" sz="1400" dirty="0" smtClean="0"/>
              <a:t>discussions</a:t>
            </a:r>
            <a:endParaRPr lang="en-AU" sz="1400" dirty="0"/>
          </a:p>
        </p:txBody>
      </p:sp>
      <p:sp>
        <p:nvSpPr>
          <p:cNvPr id="5" name="Footer Placeholder 4"/>
          <p:cNvSpPr>
            <a:spLocks noGrp="1"/>
          </p:cNvSpPr>
          <p:nvPr>
            <p:ph type="ftr" sz="quarter" idx="10"/>
          </p:nvPr>
        </p:nvSpPr>
        <p:spPr/>
        <p:txBody>
          <a:bodyPr/>
          <a:lstStyle/>
          <a:p>
            <a:pPr>
              <a:defRPr/>
            </a:pPr>
            <a:r>
              <a:rPr lang="en-US" smtClean="0"/>
              <a:t>Andrew Myles, Cisco</a:t>
            </a:r>
            <a:endParaRPr lang="en-US"/>
          </a:p>
        </p:txBody>
      </p:sp>
      <p:sp>
        <p:nvSpPr>
          <p:cNvPr id="6" name="Slide Number Placeholder 5"/>
          <p:cNvSpPr>
            <a:spLocks noGrp="1"/>
          </p:cNvSpPr>
          <p:nvPr>
            <p:ph type="sldNum" sz="quarter" idx="11"/>
          </p:nvPr>
        </p:nvSpPr>
        <p:spPr/>
        <p:txBody>
          <a:bodyPr/>
          <a:lstStyle/>
          <a:p>
            <a:pPr>
              <a:defRPr/>
            </a:pPr>
            <a:r>
              <a:rPr lang="en-US" smtClean="0"/>
              <a:t>Slide </a:t>
            </a:r>
            <a:fld id="{FCE5288C-F87B-4810-A6B2-740CE13BD34D}" type="slidenum">
              <a:rPr lang="en-US" smtClean="0"/>
              <a:pPr>
                <a:defRPr/>
              </a:pPr>
              <a:t>35</a:t>
            </a:fld>
            <a:endParaRPr lang="en-US"/>
          </a:p>
        </p:txBody>
      </p:sp>
    </p:spTree>
    <p:extLst>
      <p:ext uri="{BB962C8B-B14F-4D97-AF65-F5344CB8AC3E}">
        <p14:creationId xmlns:p14="http://schemas.microsoft.com/office/powerpoint/2010/main" val="3302806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Q8: </a:t>
            </a:r>
            <a:r>
              <a:rPr lang="en-AU" dirty="0"/>
              <a:t>What would you change about the </a:t>
            </a:r>
            <a:r>
              <a:rPr lang="en-AU" dirty="0" smtClean="0"/>
              <a:t>workshop </a:t>
            </a:r>
            <a:r>
              <a:rPr lang="en-AU" dirty="0"/>
              <a:t>if a similar event was held in the future?</a:t>
            </a:r>
          </a:p>
        </p:txBody>
      </p:sp>
      <p:sp>
        <p:nvSpPr>
          <p:cNvPr id="3" name="Content Placeholder 2"/>
          <p:cNvSpPr>
            <a:spLocks noGrp="1"/>
          </p:cNvSpPr>
          <p:nvPr>
            <p:ph sz="half" idx="1"/>
          </p:nvPr>
        </p:nvSpPr>
        <p:spPr/>
        <p:txBody>
          <a:bodyPr/>
          <a:lstStyle/>
          <a:p>
            <a:r>
              <a:rPr lang="en-AU" sz="1400" dirty="0" smtClean="0"/>
              <a:t>Q8: page 4 of 7 pages</a:t>
            </a:r>
          </a:p>
          <a:p>
            <a:pPr lvl="1" fontAlgn="t"/>
            <a:r>
              <a:rPr lang="en-AU" sz="1400" dirty="0"/>
              <a:t>The way of organization can be improved by assigning more time on discussion. </a:t>
            </a:r>
          </a:p>
          <a:p>
            <a:pPr lvl="1" fontAlgn="t"/>
            <a:r>
              <a:rPr lang="en-AU" sz="1400" dirty="0"/>
              <a:t>If future workshop is held, I would like to see break out sessions where smaller groups of experts could discuss more details on issues: e.g. LBT solutions/options </a:t>
            </a:r>
          </a:p>
          <a:p>
            <a:pPr lvl="1" fontAlgn="t"/>
            <a:r>
              <a:rPr lang="en-AU" sz="1400" dirty="0"/>
              <a:t>Next one should focus on realistic constraints and options. </a:t>
            </a:r>
          </a:p>
          <a:p>
            <a:pPr lvl="1" fontAlgn="t"/>
            <a:r>
              <a:rPr lang="en-AU" sz="1400" dirty="0"/>
              <a:t>If the both communities really want to coexist in the 6 GHz, we should consider/define the meaning of the "coexistence" at the beginning. </a:t>
            </a:r>
          </a:p>
          <a:p>
            <a:pPr lvl="1" fontAlgn="t"/>
            <a:r>
              <a:rPr lang="en-AU" sz="1400" dirty="0"/>
              <a:t>Filter out repetitive and product-promotion content. More focused discussion on what to do next. More time. </a:t>
            </a:r>
          </a:p>
        </p:txBody>
      </p:sp>
      <p:sp>
        <p:nvSpPr>
          <p:cNvPr id="4" name="Content Placeholder 3"/>
          <p:cNvSpPr>
            <a:spLocks noGrp="1"/>
          </p:cNvSpPr>
          <p:nvPr>
            <p:ph sz="half" idx="2"/>
          </p:nvPr>
        </p:nvSpPr>
        <p:spPr/>
        <p:txBody>
          <a:bodyPr/>
          <a:lstStyle/>
          <a:p>
            <a:pPr lvl="1" fontAlgn="t"/>
            <a:endParaRPr lang="en-AU" sz="1400" dirty="0" smtClean="0"/>
          </a:p>
          <a:p>
            <a:pPr lvl="1"/>
            <a:r>
              <a:rPr lang="en-AU" sz="1400" dirty="0"/>
              <a:t>A longer duration for the same number of presentations would allow more interactive </a:t>
            </a:r>
            <a:r>
              <a:rPr lang="en-AU" sz="1400" dirty="0" smtClean="0"/>
              <a:t>discussions.</a:t>
            </a:r>
          </a:p>
          <a:p>
            <a:pPr lvl="1"/>
            <a:r>
              <a:rPr lang="en-AU" sz="1400" dirty="0"/>
              <a:t>1) A longer duration also with a plan on goals and expected outcome, even if non-binding. </a:t>
            </a:r>
          </a:p>
          <a:p>
            <a:pPr lvl="1"/>
            <a:r>
              <a:rPr lang="en-AU" sz="1400" dirty="0"/>
              <a:t>It is important to agree on and establish a procedure to reach a common goal among multiple stakeholders. </a:t>
            </a:r>
          </a:p>
          <a:p>
            <a:pPr lvl="1"/>
            <a:r>
              <a:rPr lang="en-AU" sz="1400" dirty="0" smtClean="0"/>
              <a:t>?</a:t>
            </a:r>
          </a:p>
          <a:p>
            <a:pPr lvl="1"/>
            <a:r>
              <a:rPr lang="en-AU" sz="1400" dirty="0"/>
              <a:t>Also involve companies like small cell forum that might have more success in getting a better coexistence mechanism enforced </a:t>
            </a:r>
          </a:p>
          <a:p>
            <a:pPr lvl="1"/>
            <a:endParaRPr lang="en-AU" sz="1400" dirty="0"/>
          </a:p>
        </p:txBody>
      </p:sp>
      <p:sp>
        <p:nvSpPr>
          <p:cNvPr id="5" name="Footer Placeholder 4"/>
          <p:cNvSpPr>
            <a:spLocks noGrp="1"/>
          </p:cNvSpPr>
          <p:nvPr>
            <p:ph type="ftr" sz="quarter" idx="10"/>
          </p:nvPr>
        </p:nvSpPr>
        <p:spPr/>
        <p:txBody>
          <a:bodyPr/>
          <a:lstStyle/>
          <a:p>
            <a:pPr>
              <a:defRPr/>
            </a:pPr>
            <a:r>
              <a:rPr lang="en-US" smtClean="0"/>
              <a:t>Andrew Myles, Cisco</a:t>
            </a:r>
            <a:endParaRPr lang="en-US"/>
          </a:p>
        </p:txBody>
      </p:sp>
      <p:sp>
        <p:nvSpPr>
          <p:cNvPr id="6" name="Slide Number Placeholder 5"/>
          <p:cNvSpPr>
            <a:spLocks noGrp="1"/>
          </p:cNvSpPr>
          <p:nvPr>
            <p:ph type="sldNum" sz="quarter" idx="11"/>
          </p:nvPr>
        </p:nvSpPr>
        <p:spPr/>
        <p:txBody>
          <a:bodyPr/>
          <a:lstStyle/>
          <a:p>
            <a:pPr>
              <a:defRPr/>
            </a:pPr>
            <a:r>
              <a:rPr lang="en-US" smtClean="0"/>
              <a:t>Slide </a:t>
            </a:r>
            <a:fld id="{FCE5288C-F87B-4810-A6B2-740CE13BD34D}" type="slidenum">
              <a:rPr lang="en-US" smtClean="0"/>
              <a:pPr>
                <a:defRPr/>
              </a:pPr>
              <a:t>36</a:t>
            </a:fld>
            <a:endParaRPr lang="en-US"/>
          </a:p>
        </p:txBody>
      </p:sp>
    </p:spTree>
    <p:extLst>
      <p:ext uri="{BB962C8B-B14F-4D97-AF65-F5344CB8AC3E}">
        <p14:creationId xmlns:p14="http://schemas.microsoft.com/office/powerpoint/2010/main" val="39971524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Q8: </a:t>
            </a:r>
            <a:r>
              <a:rPr lang="en-AU" dirty="0"/>
              <a:t>What would you change about the </a:t>
            </a:r>
            <a:r>
              <a:rPr lang="en-AU" dirty="0" smtClean="0"/>
              <a:t>workshop </a:t>
            </a:r>
            <a:r>
              <a:rPr lang="en-AU" dirty="0"/>
              <a:t>if a similar event was held in the future?</a:t>
            </a:r>
          </a:p>
        </p:txBody>
      </p:sp>
      <p:sp>
        <p:nvSpPr>
          <p:cNvPr id="3" name="Content Placeholder 2"/>
          <p:cNvSpPr>
            <a:spLocks noGrp="1"/>
          </p:cNvSpPr>
          <p:nvPr>
            <p:ph sz="half" idx="1"/>
          </p:nvPr>
        </p:nvSpPr>
        <p:spPr/>
        <p:txBody>
          <a:bodyPr/>
          <a:lstStyle/>
          <a:p>
            <a:r>
              <a:rPr lang="en-AU" sz="1400" dirty="0" smtClean="0"/>
              <a:t>Q8: page 5 of 7 pages</a:t>
            </a:r>
          </a:p>
          <a:p>
            <a:pPr lvl="1" fontAlgn="t"/>
            <a:r>
              <a:rPr lang="en-AU" sz="1400" dirty="0"/>
              <a:t>More time for open debate and building consensus (maybe reviewing feedback from survey 2) </a:t>
            </a:r>
          </a:p>
          <a:p>
            <a:pPr lvl="1" fontAlgn="t"/>
            <a:r>
              <a:rPr lang="en-AU" sz="1400" dirty="0"/>
              <a:t>I would increase the time allotted for panel discussion or question/answer. </a:t>
            </a:r>
          </a:p>
          <a:p>
            <a:pPr lvl="1" fontAlgn="t"/>
            <a:r>
              <a:rPr lang="en-AU" sz="1400" dirty="0"/>
              <a:t>Nothing much. It looks great. </a:t>
            </a:r>
          </a:p>
          <a:p>
            <a:pPr lvl="1" fontAlgn="t"/>
            <a:r>
              <a:rPr lang="en-AU" sz="1400" dirty="0"/>
              <a:t>Make it a two day event and allow more time for questions and discussion. </a:t>
            </a:r>
          </a:p>
        </p:txBody>
      </p:sp>
      <p:sp>
        <p:nvSpPr>
          <p:cNvPr id="4" name="Content Placeholder 3"/>
          <p:cNvSpPr>
            <a:spLocks noGrp="1"/>
          </p:cNvSpPr>
          <p:nvPr>
            <p:ph sz="half" idx="2"/>
          </p:nvPr>
        </p:nvSpPr>
        <p:spPr/>
        <p:txBody>
          <a:bodyPr/>
          <a:lstStyle/>
          <a:p>
            <a:pPr lvl="1" fontAlgn="t"/>
            <a:endParaRPr lang="en-AU" sz="1400" dirty="0" smtClean="0"/>
          </a:p>
          <a:p>
            <a:pPr lvl="1"/>
            <a:r>
              <a:rPr lang="en-AU" sz="1400" dirty="0"/>
              <a:t>It seems that 3GPP and IEEE sometimes (or often) do not hear each other. To come to the same language more discussion is needed. The was </a:t>
            </a:r>
            <a:r>
              <a:rPr lang="en-AU" sz="1400" dirty="0" smtClean="0"/>
              <a:t>very short </a:t>
            </a:r>
            <a:r>
              <a:rPr lang="en-AU" sz="1400" dirty="0"/>
              <a:t>time for Q&amp;A. The program could be improved as </a:t>
            </a:r>
            <a:r>
              <a:rPr lang="en-AU" sz="1400" dirty="0" smtClean="0"/>
              <a:t>follows.</a:t>
            </a:r>
          </a:p>
          <a:p>
            <a:pPr lvl="2"/>
            <a:r>
              <a:rPr lang="en-AU" sz="1400" dirty="0" smtClean="0"/>
              <a:t>1</a:t>
            </a:r>
            <a:r>
              <a:rPr lang="en-AU" sz="1400" dirty="0"/>
              <a:t>) better structure. There were many duplicated ideas in several presentations. I think they could be </a:t>
            </a:r>
            <a:r>
              <a:rPr lang="en-AU" sz="1400" dirty="0" smtClean="0"/>
              <a:t>grouped </a:t>
            </a:r>
            <a:r>
              <a:rPr lang="en-AU" sz="1400" dirty="0"/>
              <a:t>together with a suggestion to make a common </a:t>
            </a:r>
            <a:r>
              <a:rPr lang="en-AU" sz="1400" dirty="0" smtClean="0"/>
              <a:t>presentation.</a:t>
            </a:r>
          </a:p>
          <a:p>
            <a:pPr lvl="2"/>
            <a:r>
              <a:rPr lang="en-AU" sz="1400" dirty="0" smtClean="0"/>
              <a:t>2</a:t>
            </a:r>
            <a:r>
              <a:rPr lang="en-AU" sz="1400" dirty="0"/>
              <a:t>) lack of time for discussion was a significant drawback. 3) some presentations had questionable results. Maybe it is worth to make presentation reviewed to allow the authors to improve their experiment parameters before the workshop </a:t>
            </a:r>
          </a:p>
        </p:txBody>
      </p:sp>
      <p:sp>
        <p:nvSpPr>
          <p:cNvPr id="5" name="Footer Placeholder 4"/>
          <p:cNvSpPr>
            <a:spLocks noGrp="1"/>
          </p:cNvSpPr>
          <p:nvPr>
            <p:ph type="ftr" sz="quarter" idx="10"/>
          </p:nvPr>
        </p:nvSpPr>
        <p:spPr/>
        <p:txBody>
          <a:bodyPr/>
          <a:lstStyle/>
          <a:p>
            <a:pPr>
              <a:defRPr/>
            </a:pPr>
            <a:r>
              <a:rPr lang="en-US" smtClean="0"/>
              <a:t>Andrew Myles, Cisco</a:t>
            </a:r>
            <a:endParaRPr lang="en-US"/>
          </a:p>
        </p:txBody>
      </p:sp>
      <p:sp>
        <p:nvSpPr>
          <p:cNvPr id="6" name="Slide Number Placeholder 5"/>
          <p:cNvSpPr>
            <a:spLocks noGrp="1"/>
          </p:cNvSpPr>
          <p:nvPr>
            <p:ph type="sldNum" sz="quarter" idx="11"/>
          </p:nvPr>
        </p:nvSpPr>
        <p:spPr/>
        <p:txBody>
          <a:bodyPr/>
          <a:lstStyle/>
          <a:p>
            <a:pPr>
              <a:defRPr/>
            </a:pPr>
            <a:r>
              <a:rPr lang="en-US" smtClean="0"/>
              <a:t>Slide </a:t>
            </a:r>
            <a:fld id="{FCE5288C-F87B-4810-A6B2-740CE13BD34D}" type="slidenum">
              <a:rPr lang="en-US" smtClean="0"/>
              <a:pPr>
                <a:defRPr/>
              </a:pPr>
              <a:t>37</a:t>
            </a:fld>
            <a:endParaRPr lang="en-US"/>
          </a:p>
        </p:txBody>
      </p:sp>
    </p:spTree>
    <p:extLst>
      <p:ext uri="{BB962C8B-B14F-4D97-AF65-F5344CB8AC3E}">
        <p14:creationId xmlns:p14="http://schemas.microsoft.com/office/powerpoint/2010/main" val="17162103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Q8: </a:t>
            </a:r>
            <a:r>
              <a:rPr lang="en-AU" dirty="0"/>
              <a:t>What would you change about the </a:t>
            </a:r>
            <a:r>
              <a:rPr lang="en-AU" dirty="0" smtClean="0"/>
              <a:t>workshop </a:t>
            </a:r>
            <a:r>
              <a:rPr lang="en-AU" dirty="0"/>
              <a:t>if a similar event was held in the future?</a:t>
            </a:r>
          </a:p>
        </p:txBody>
      </p:sp>
      <p:sp>
        <p:nvSpPr>
          <p:cNvPr id="3" name="Content Placeholder 2"/>
          <p:cNvSpPr>
            <a:spLocks noGrp="1"/>
          </p:cNvSpPr>
          <p:nvPr>
            <p:ph sz="half" idx="1"/>
          </p:nvPr>
        </p:nvSpPr>
        <p:spPr/>
        <p:txBody>
          <a:bodyPr/>
          <a:lstStyle/>
          <a:p>
            <a:r>
              <a:rPr lang="en-AU" sz="1400" dirty="0" smtClean="0"/>
              <a:t>Q8: page 6 of 7 pages</a:t>
            </a:r>
          </a:p>
          <a:p>
            <a:pPr lvl="1" fontAlgn="t"/>
            <a:r>
              <a:rPr lang="en-AU" sz="1400" dirty="0"/>
              <a:t>More time for open panel discussions. </a:t>
            </a:r>
          </a:p>
          <a:p>
            <a:pPr lvl="1" fontAlgn="t"/>
            <a:r>
              <a:rPr lang="en-AU" sz="1400" dirty="0"/>
              <a:t>Finding a better balance between presentations and opportunities for discussion </a:t>
            </a:r>
          </a:p>
          <a:p>
            <a:pPr lvl="1" fontAlgn="t"/>
            <a:r>
              <a:rPr lang="en-AU" sz="1400" dirty="0" smtClean="0"/>
              <a:t>Would </a:t>
            </a:r>
            <a:r>
              <a:rPr lang="en-AU" sz="1400" dirty="0"/>
              <a:t>like to decide on critical aspects and at least open discussions about the things which can be changed in future </a:t>
            </a:r>
          </a:p>
          <a:p>
            <a:pPr lvl="1" fontAlgn="t"/>
            <a:r>
              <a:rPr lang="en-AU" sz="1400" dirty="0"/>
              <a:t>More discussion time per topic which may require limited topic per day or per workshop but can focus on details </a:t>
            </a:r>
          </a:p>
          <a:p>
            <a:pPr lvl="1" fontAlgn="t"/>
            <a:r>
              <a:rPr lang="en-AU" sz="1400" dirty="0" err="1" smtClean="0"/>
              <a:t>Rigurous</a:t>
            </a:r>
            <a:r>
              <a:rPr lang="en-AU" sz="1400" dirty="0" smtClean="0"/>
              <a:t> </a:t>
            </a:r>
            <a:r>
              <a:rPr lang="en-AU" sz="1400" dirty="0"/>
              <a:t>selection of the papers based on their technical merits. </a:t>
            </a:r>
          </a:p>
        </p:txBody>
      </p:sp>
      <p:sp>
        <p:nvSpPr>
          <p:cNvPr id="4" name="Content Placeholder 3"/>
          <p:cNvSpPr>
            <a:spLocks noGrp="1"/>
          </p:cNvSpPr>
          <p:nvPr>
            <p:ph sz="half" idx="2"/>
          </p:nvPr>
        </p:nvSpPr>
        <p:spPr/>
        <p:txBody>
          <a:bodyPr/>
          <a:lstStyle/>
          <a:p>
            <a:pPr lvl="1" fontAlgn="t"/>
            <a:endParaRPr lang="en-AU" sz="1400" dirty="0" smtClean="0"/>
          </a:p>
          <a:p>
            <a:pPr lvl="1" fontAlgn="t"/>
            <a:r>
              <a:rPr lang="en-AU" sz="1400" dirty="0"/>
              <a:t>In a perfect world, a statement of intent, agreed to by a majority, might be useful. That is, only once there was agreement that technical solutions to facilitate coexistence were of interest would we then spend time discussing options to do that. </a:t>
            </a:r>
          </a:p>
          <a:p>
            <a:pPr lvl="1" fontAlgn="t"/>
            <a:r>
              <a:rPr lang="en-AU" sz="1400" dirty="0" smtClean="0"/>
              <a:t>Better </a:t>
            </a:r>
            <a:r>
              <a:rPr lang="en-AU" sz="1400" dirty="0"/>
              <a:t>coordination of content for less redundancy. </a:t>
            </a:r>
          </a:p>
          <a:p>
            <a:pPr lvl="1" fontAlgn="t"/>
            <a:r>
              <a:rPr lang="en-AU" sz="1400" dirty="0" smtClean="0"/>
              <a:t>Reduce </a:t>
            </a:r>
            <a:r>
              <a:rPr lang="en-AU" sz="1400" dirty="0"/>
              <a:t>the number of contributions, or extend the workshop for a whole day to accommodate the contributions </a:t>
            </a:r>
          </a:p>
          <a:p>
            <a:pPr lvl="1" fontAlgn="t"/>
            <a:r>
              <a:rPr lang="en-AU" sz="1400" dirty="0"/>
              <a:t>Fewer panels but with more time. </a:t>
            </a:r>
          </a:p>
          <a:p>
            <a:pPr lvl="1" fontAlgn="t"/>
            <a:r>
              <a:rPr lang="en-AU" sz="1400" dirty="0"/>
              <a:t>To have more detailed discussion on more specific topics. </a:t>
            </a:r>
          </a:p>
        </p:txBody>
      </p:sp>
      <p:sp>
        <p:nvSpPr>
          <p:cNvPr id="5" name="Footer Placeholder 4"/>
          <p:cNvSpPr>
            <a:spLocks noGrp="1"/>
          </p:cNvSpPr>
          <p:nvPr>
            <p:ph type="ftr" sz="quarter" idx="10"/>
          </p:nvPr>
        </p:nvSpPr>
        <p:spPr/>
        <p:txBody>
          <a:bodyPr/>
          <a:lstStyle/>
          <a:p>
            <a:pPr>
              <a:defRPr/>
            </a:pPr>
            <a:r>
              <a:rPr lang="en-US" smtClean="0"/>
              <a:t>Andrew Myles, Cisco</a:t>
            </a:r>
            <a:endParaRPr lang="en-US"/>
          </a:p>
        </p:txBody>
      </p:sp>
      <p:sp>
        <p:nvSpPr>
          <p:cNvPr id="6" name="Slide Number Placeholder 5"/>
          <p:cNvSpPr>
            <a:spLocks noGrp="1"/>
          </p:cNvSpPr>
          <p:nvPr>
            <p:ph type="sldNum" sz="quarter" idx="11"/>
          </p:nvPr>
        </p:nvSpPr>
        <p:spPr/>
        <p:txBody>
          <a:bodyPr/>
          <a:lstStyle/>
          <a:p>
            <a:pPr>
              <a:defRPr/>
            </a:pPr>
            <a:r>
              <a:rPr lang="en-US" smtClean="0"/>
              <a:t>Slide </a:t>
            </a:r>
            <a:fld id="{FCE5288C-F87B-4810-A6B2-740CE13BD34D}" type="slidenum">
              <a:rPr lang="en-US" smtClean="0"/>
              <a:pPr>
                <a:defRPr/>
              </a:pPr>
              <a:t>38</a:t>
            </a:fld>
            <a:endParaRPr lang="en-US"/>
          </a:p>
        </p:txBody>
      </p:sp>
    </p:spTree>
    <p:extLst>
      <p:ext uri="{BB962C8B-B14F-4D97-AF65-F5344CB8AC3E}">
        <p14:creationId xmlns:p14="http://schemas.microsoft.com/office/powerpoint/2010/main" val="38618908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Q8: </a:t>
            </a:r>
            <a:r>
              <a:rPr lang="en-AU" dirty="0"/>
              <a:t>What would you change about the </a:t>
            </a:r>
            <a:r>
              <a:rPr lang="en-AU" dirty="0" smtClean="0"/>
              <a:t>workshop </a:t>
            </a:r>
            <a:r>
              <a:rPr lang="en-AU" dirty="0"/>
              <a:t>if a similar event was held in the future?</a:t>
            </a:r>
          </a:p>
        </p:txBody>
      </p:sp>
      <p:sp>
        <p:nvSpPr>
          <p:cNvPr id="3" name="Content Placeholder 2"/>
          <p:cNvSpPr>
            <a:spLocks noGrp="1"/>
          </p:cNvSpPr>
          <p:nvPr>
            <p:ph sz="half" idx="1"/>
          </p:nvPr>
        </p:nvSpPr>
        <p:spPr/>
        <p:txBody>
          <a:bodyPr/>
          <a:lstStyle/>
          <a:p>
            <a:r>
              <a:rPr lang="en-AU" sz="1400" dirty="0" smtClean="0"/>
              <a:t>Q8: page 7 of 7 pages</a:t>
            </a:r>
          </a:p>
          <a:p>
            <a:pPr lvl="1" fontAlgn="t"/>
            <a:r>
              <a:rPr lang="en-AU" sz="1400" dirty="0"/>
              <a:t>Allow more time for Q&amp;A: fewer documents for presentation, or more total time for the workshop. </a:t>
            </a:r>
          </a:p>
          <a:p>
            <a:pPr lvl="1" fontAlgn="t"/>
            <a:r>
              <a:rPr lang="en-AU" sz="1400" dirty="0"/>
              <a:t>More voice to the customer </a:t>
            </a:r>
          </a:p>
          <a:p>
            <a:pPr lvl="1" fontAlgn="t"/>
            <a:r>
              <a:rPr lang="en-AU" sz="1400" dirty="0" smtClean="0"/>
              <a:t>More </a:t>
            </a:r>
            <a:r>
              <a:rPr lang="en-AU" sz="1400" dirty="0"/>
              <a:t>time for real discussions … no Panel sessions </a:t>
            </a:r>
          </a:p>
          <a:p>
            <a:pPr lvl="1" fontAlgn="t"/>
            <a:r>
              <a:rPr lang="en-AU" sz="1400" dirty="0"/>
              <a:t>I would like to see the content collected and "merged" before the workshop, to add more time for discussions </a:t>
            </a:r>
          </a:p>
          <a:p>
            <a:pPr lvl="1" fontAlgn="t"/>
            <a:r>
              <a:rPr lang="en-AU" sz="1400" dirty="0"/>
              <a:t>Have a small group preparing the meeting, where the current issues are already obtained and explained. Maybe even have done mutual tests. This can be done via a third party </a:t>
            </a:r>
          </a:p>
          <a:p>
            <a:pPr lvl="1" fontAlgn="t"/>
            <a:r>
              <a:rPr lang="en-AU" sz="1400" dirty="0"/>
              <a:t>Shorter presentations. More discussions. </a:t>
            </a:r>
          </a:p>
        </p:txBody>
      </p:sp>
      <p:sp>
        <p:nvSpPr>
          <p:cNvPr id="4" name="Content Placeholder 3"/>
          <p:cNvSpPr>
            <a:spLocks noGrp="1"/>
          </p:cNvSpPr>
          <p:nvPr>
            <p:ph sz="half" idx="2"/>
          </p:nvPr>
        </p:nvSpPr>
        <p:spPr/>
        <p:txBody>
          <a:bodyPr/>
          <a:lstStyle/>
          <a:p>
            <a:pPr lvl="1" fontAlgn="t"/>
            <a:endParaRPr lang="en-AU" sz="1400" dirty="0" smtClean="0"/>
          </a:p>
          <a:p>
            <a:pPr lvl="1"/>
            <a:r>
              <a:rPr lang="en-AU" sz="1400" dirty="0"/>
              <a:t>Encourage presenters to only present their key major findings and their conclusions. </a:t>
            </a:r>
          </a:p>
        </p:txBody>
      </p:sp>
      <p:sp>
        <p:nvSpPr>
          <p:cNvPr id="5" name="Footer Placeholder 4"/>
          <p:cNvSpPr>
            <a:spLocks noGrp="1"/>
          </p:cNvSpPr>
          <p:nvPr>
            <p:ph type="ftr" sz="quarter" idx="10"/>
          </p:nvPr>
        </p:nvSpPr>
        <p:spPr/>
        <p:txBody>
          <a:bodyPr/>
          <a:lstStyle/>
          <a:p>
            <a:pPr>
              <a:defRPr/>
            </a:pPr>
            <a:r>
              <a:rPr lang="en-US" smtClean="0"/>
              <a:t>Andrew Myles, Cisco</a:t>
            </a:r>
            <a:endParaRPr lang="en-US"/>
          </a:p>
        </p:txBody>
      </p:sp>
      <p:sp>
        <p:nvSpPr>
          <p:cNvPr id="6" name="Slide Number Placeholder 5"/>
          <p:cNvSpPr>
            <a:spLocks noGrp="1"/>
          </p:cNvSpPr>
          <p:nvPr>
            <p:ph type="sldNum" sz="quarter" idx="11"/>
          </p:nvPr>
        </p:nvSpPr>
        <p:spPr/>
        <p:txBody>
          <a:bodyPr/>
          <a:lstStyle/>
          <a:p>
            <a:pPr>
              <a:defRPr/>
            </a:pPr>
            <a:r>
              <a:rPr lang="en-US" smtClean="0"/>
              <a:t>Slide </a:t>
            </a:r>
            <a:fld id="{FCE5288C-F87B-4810-A6B2-740CE13BD34D}" type="slidenum">
              <a:rPr lang="en-US" smtClean="0"/>
              <a:pPr>
                <a:defRPr/>
              </a:pPr>
              <a:t>39</a:t>
            </a:fld>
            <a:endParaRPr lang="en-US"/>
          </a:p>
        </p:txBody>
      </p:sp>
    </p:spTree>
    <p:extLst>
      <p:ext uri="{BB962C8B-B14F-4D97-AF65-F5344CB8AC3E}">
        <p14:creationId xmlns:p14="http://schemas.microsoft.com/office/powerpoint/2010/main" val="2485660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Q1: Most respondents prefer that their responses are anonymous</a:t>
            </a:r>
            <a:br>
              <a:rPr lang="en-AU" dirty="0" smtClean="0"/>
            </a:br>
            <a:endParaRPr lang="en-AU" dirty="0"/>
          </a:p>
        </p:txBody>
      </p:sp>
      <p:sp>
        <p:nvSpPr>
          <p:cNvPr id="9" name="Content Placeholder 8"/>
          <p:cNvSpPr>
            <a:spLocks noGrp="1"/>
          </p:cNvSpPr>
          <p:nvPr>
            <p:ph idx="1"/>
          </p:nvPr>
        </p:nvSpPr>
        <p:spPr/>
        <p:txBody>
          <a:bodyPr/>
          <a:lstStyle/>
          <a:p>
            <a:pPr marL="539750" indent="-539750"/>
            <a:r>
              <a:rPr lang="en-AU" dirty="0" smtClean="0"/>
              <a:t>Q1 	Responses to this survey will be published anonymously, unless you consent to having your name and affiliation publicly associated with your answers. Do you consent?</a:t>
            </a:r>
          </a:p>
          <a:p>
            <a:pPr lvl="1"/>
            <a:r>
              <a:rPr lang="en-AU" dirty="0"/>
              <a:t>Given the high proportion who wanted anonymity, the survey collector </a:t>
            </a:r>
            <a:r>
              <a:rPr lang="en-AU" dirty="0" smtClean="0"/>
              <a:t>(Andrew Myles) has </a:t>
            </a:r>
            <a:r>
              <a:rPr lang="en-AU" dirty="0"/>
              <a:t>decided to maintain anonymity for all</a:t>
            </a:r>
          </a:p>
          <a:p>
            <a:pPr marL="539750" indent="-539750"/>
            <a:endParaRPr lang="en-AU" dirty="0" smtClean="0"/>
          </a:p>
          <a:p>
            <a:endParaRPr lang="en-AU" dirty="0" smtClean="0"/>
          </a:p>
          <a:p>
            <a:endParaRPr lang="en-AU" dirty="0"/>
          </a:p>
        </p:txBody>
      </p:sp>
      <p:sp>
        <p:nvSpPr>
          <p:cNvPr id="4" name="Footer Placeholder 3"/>
          <p:cNvSpPr>
            <a:spLocks noGrp="1"/>
          </p:cNvSpPr>
          <p:nvPr>
            <p:ph type="ftr" sz="quarter" idx="10"/>
          </p:nvPr>
        </p:nvSpPr>
        <p:spPr/>
        <p:txBody>
          <a:bodyPr/>
          <a:lstStyle/>
          <a:p>
            <a:r>
              <a:rPr lang="en-US" smtClean="0"/>
              <a:t>Andrew Myles, Cisco</a:t>
            </a:r>
            <a:endParaRPr lang="en-US"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a:t>
            </a:fld>
            <a:endParaRPr lang="en-US"/>
          </a:p>
        </p:txBody>
      </p:sp>
      <p:graphicFrame>
        <p:nvGraphicFramePr>
          <p:cNvPr id="16" name="Chart 15"/>
          <p:cNvGraphicFramePr/>
          <p:nvPr>
            <p:extLst>
              <p:ext uri="{D42A27DB-BD31-4B8C-83A1-F6EECF244321}">
                <p14:modId xmlns:p14="http://schemas.microsoft.com/office/powerpoint/2010/main" val="4189409263"/>
              </p:ext>
            </p:extLst>
          </p:nvPr>
        </p:nvGraphicFramePr>
        <p:xfrm>
          <a:off x="685800" y="4193406"/>
          <a:ext cx="7858125" cy="1905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80937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Q2: More than half of attendees responded to the operational survey</a:t>
            </a:r>
            <a:br>
              <a:rPr lang="en-AU" dirty="0" smtClean="0"/>
            </a:br>
            <a:endParaRPr lang="en-AU" dirty="0"/>
          </a:p>
        </p:txBody>
      </p:sp>
      <p:sp>
        <p:nvSpPr>
          <p:cNvPr id="9" name="Content Placeholder 8"/>
          <p:cNvSpPr>
            <a:spLocks noGrp="1"/>
          </p:cNvSpPr>
          <p:nvPr>
            <p:ph idx="1"/>
          </p:nvPr>
        </p:nvSpPr>
        <p:spPr/>
        <p:txBody>
          <a:bodyPr/>
          <a:lstStyle/>
          <a:p>
            <a:pPr marL="539750" indent="-539750"/>
            <a:r>
              <a:rPr lang="en-AU" dirty="0" smtClean="0"/>
              <a:t>Q2 	What is your name and affiliation? This information will be used to validate your responses. It may also be publicly associated with your responses if you provide consent in Q1.</a:t>
            </a:r>
          </a:p>
          <a:p>
            <a:pPr lvl="1"/>
            <a:endParaRPr lang="en-AU" dirty="0" smtClean="0"/>
          </a:p>
          <a:p>
            <a:pPr lvl="1"/>
            <a:r>
              <a:rPr lang="en-AU" dirty="0"/>
              <a:t>7</a:t>
            </a:r>
            <a:r>
              <a:rPr lang="en-AU" dirty="0" smtClean="0"/>
              <a:t>4 responses were received (as of </a:t>
            </a:r>
            <a:r>
              <a:rPr lang="en-AU" dirty="0" err="1" smtClean="0"/>
              <a:t>CoB</a:t>
            </a:r>
            <a:r>
              <a:rPr lang="en-AU" dirty="0" smtClean="0"/>
              <a:t> on Friday, 2 August 2019)</a:t>
            </a:r>
          </a:p>
          <a:p>
            <a:pPr lvl="1"/>
            <a:r>
              <a:rPr lang="en-AU" dirty="0" smtClean="0"/>
              <a:t>There were about 145 people in attendance at the workshop, representing a response rate of more than 50%</a:t>
            </a:r>
          </a:p>
          <a:p>
            <a:endParaRPr lang="en-AU" dirty="0"/>
          </a:p>
        </p:txBody>
      </p:sp>
      <p:sp>
        <p:nvSpPr>
          <p:cNvPr id="4" name="Footer Placeholder 3"/>
          <p:cNvSpPr>
            <a:spLocks noGrp="1"/>
          </p:cNvSpPr>
          <p:nvPr>
            <p:ph type="ftr" sz="quarter" idx="10"/>
          </p:nvPr>
        </p:nvSpPr>
        <p:spPr/>
        <p:txBody>
          <a:bodyPr/>
          <a:lstStyle/>
          <a:p>
            <a:r>
              <a:rPr lang="en-US" smtClean="0"/>
              <a:t>Andrew Myles, Cisco</a:t>
            </a:r>
            <a:endParaRPr lang="en-US"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5</a:t>
            </a:fld>
            <a:endParaRPr lang="en-US"/>
          </a:p>
        </p:txBody>
      </p:sp>
    </p:spTree>
    <p:extLst>
      <p:ext uri="{BB962C8B-B14F-4D97-AF65-F5344CB8AC3E}">
        <p14:creationId xmlns:p14="http://schemas.microsoft.com/office/powerpoint/2010/main" val="878105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Q3: The majority of participants had an interest in Wi-Fi rather than NR-U/LAA</a:t>
            </a:r>
            <a:endParaRPr lang="en-AU" dirty="0"/>
          </a:p>
        </p:txBody>
      </p:sp>
      <p:sp>
        <p:nvSpPr>
          <p:cNvPr id="9" name="Content Placeholder 8"/>
          <p:cNvSpPr>
            <a:spLocks noGrp="1"/>
          </p:cNvSpPr>
          <p:nvPr>
            <p:ph idx="1"/>
          </p:nvPr>
        </p:nvSpPr>
        <p:spPr/>
        <p:txBody>
          <a:bodyPr/>
          <a:lstStyle/>
          <a:p>
            <a:pPr marL="539750" indent="-539750"/>
            <a:r>
              <a:rPr lang="en-AU" dirty="0" smtClean="0"/>
              <a:t>Q3 </a:t>
            </a:r>
            <a:r>
              <a:rPr lang="en-AU" dirty="0"/>
              <a:t>	In what role did you participate in the IEEE 802.11 Coexistence Workshop?</a:t>
            </a:r>
            <a:endParaRPr lang="en-AU" dirty="0" smtClean="0"/>
          </a:p>
          <a:p>
            <a:endParaRPr lang="en-AU" dirty="0"/>
          </a:p>
        </p:txBody>
      </p:sp>
      <p:sp>
        <p:nvSpPr>
          <p:cNvPr id="4" name="Footer Placeholder 3"/>
          <p:cNvSpPr>
            <a:spLocks noGrp="1"/>
          </p:cNvSpPr>
          <p:nvPr>
            <p:ph type="ftr" sz="quarter" idx="10"/>
          </p:nvPr>
        </p:nvSpPr>
        <p:spPr/>
        <p:txBody>
          <a:bodyPr/>
          <a:lstStyle/>
          <a:p>
            <a:r>
              <a:rPr lang="en-US" smtClean="0"/>
              <a:t>Andrew Myles, Cisco</a:t>
            </a:r>
            <a:endParaRPr lang="en-US"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6</a:t>
            </a:fld>
            <a:endParaRPr lang="en-US"/>
          </a:p>
        </p:txBody>
      </p:sp>
      <p:graphicFrame>
        <p:nvGraphicFramePr>
          <p:cNvPr id="16" name="Chart 15"/>
          <p:cNvGraphicFramePr/>
          <p:nvPr>
            <p:extLst>
              <p:ext uri="{D42A27DB-BD31-4B8C-83A1-F6EECF244321}">
                <p14:modId xmlns:p14="http://schemas.microsoft.com/office/powerpoint/2010/main" val="3997819542"/>
              </p:ext>
            </p:extLst>
          </p:nvPr>
        </p:nvGraphicFramePr>
        <p:xfrm>
          <a:off x="685799" y="2819400"/>
          <a:ext cx="7858125" cy="3505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81792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Q3: The majority of participants had an interest in Wi-Fi rather than NR-U/LAA</a:t>
            </a:r>
            <a:endParaRPr lang="en-AU" dirty="0"/>
          </a:p>
        </p:txBody>
      </p:sp>
      <p:sp>
        <p:nvSpPr>
          <p:cNvPr id="9" name="Content Placeholder 8"/>
          <p:cNvSpPr>
            <a:spLocks noGrp="1"/>
          </p:cNvSpPr>
          <p:nvPr>
            <p:ph idx="1"/>
          </p:nvPr>
        </p:nvSpPr>
        <p:spPr/>
        <p:txBody>
          <a:bodyPr/>
          <a:lstStyle/>
          <a:p>
            <a:pPr marL="539750" indent="-539750"/>
            <a:r>
              <a:rPr lang="en-AU" dirty="0" smtClean="0"/>
              <a:t>Q3 </a:t>
            </a:r>
            <a:r>
              <a:rPr lang="en-AU" dirty="0"/>
              <a:t>	In what role did you participate in the IEEE 802.11 Coexistence Workshop</a:t>
            </a:r>
            <a:r>
              <a:rPr lang="en-AU" dirty="0" smtClean="0"/>
              <a:t>?</a:t>
            </a:r>
          </a:p>
          <a:p>
            <a:pPr lvl="1"/>
            <a:r>
              <a:rPr lang="en-AU" dirty="0" smtClean="0"/>
              <a:t>The “other” category included:</a:t>
            </a:r>
          </a:p>
          <a:p>
            <a:pPr lvl="2"/>
            <a:r>
              <a:rPr lang="en-AU" dirty="0" smtClean="0"/>
              <a:t>Academics</a:t>
            </a:r>
          </a:p>
          <a:p>
            <a:pPr lvl="2"/>
            <a:r>
              <a:rPr lang="en-AU" dirty="0" smtClean="0"/>
              <a:t>Researchers</a:t>
            </a:r>
          </a:p>
          <a:p>
            <a:pPr lvl="2"/>
            <a:r>
              <a:rPr lang="en-AU" dirty="0" smtClean="0"/>
              <a:t>Trade associations</a:t>
            </a:r>
          </a:p>
          <a:p>
            <a:pPr lvl="1"/>
            <a:r>
              <a:rPr lang="en-AU" dirty="0" smtClean="0"/>
              <a:t>Two “other” respondents were re-categorised base on their comments</a:t>
            </a:r>
          </a:p>
          <a:p>
            <a:pPr lvl="2"/>
            <a:r>
              <a:rPr lang="en-AU" dirty="0" smtClean="0"/>
              <a:t> One to Wi-Fi</a:t>
            </a:r>
          </a:p>
          <a:p>
            <a:pPr lvl="2"/>
            <a:r>
              <a:rPr lang="en-AU" dirty="0" smtClean="0"/>
              <a:t>One to both Wi-F and NR-U/LAA</a:t>
            </a:r>
            <a:endParaRPr lang="en-AU" dirty="0"/>
          </a:p>
        </p:txBody>
      </p:sp>
      <p:sp>
        <p:nvSpPr>
          <p:cNvPr id="4" name="Footer Placeholder 3"/>
          <p:cNvSpPr>
            <a:spLocks noGrp="1"/>
          </p:cNvSpPr>
          <p:nvPr>
            <p:ph type="ftr" sz="quarter" idx="10"/>
          </p:nvPr>
        </p:nvSpPr>
        <p:spPr/>
        <p:txBody>
          <a:bodyPr/>
          <a:lstStyle/>
          <a:p>
            <a:r>
              <a:rPr lang="en-US" smtClean="0"/>
              <a:t>Andrew Myles, Cisco</a:t>
            </a:r>
            <a:endParaRPr lang="en-US"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7</a:t>
            </a:fld>
            <a:endParaRPr lang="en-US"/>
          </a:p>
        </p:txBody>
      </p:sp>
    </p:spTree>
    <p:extLst>
      <p:ext uri="{BB962C8B-B14F-4D97-AF65-F5344CB8AC3E}">
        <p14:creationId xmlns:p14="http://schemas.microsoft.com/office/powerpoint/2010/main" val="394365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Q4: Overall, respondents rated the workshop as “very good”</a:t>
            </a:r>
            <a:endParaRPr lang="en-AU" dirty="0"/>
          </a:p>
        </p:txBody>
      </p:sp>
      <p:sp>
        <p:nvSpPr>
          <p:cNvPr id="9" name="Content Placeholder 8"/>
          <p:cNvSpPr>
            <a:spLocks noGrp="1"/>
          </p:cNvSpPr>
          <p:nvPr>
            <p:ph idx="1"/>
          </p:nvPr>
        </p:nvSpPr>
        <p:spPr/>
        <p:txBody>
          <a:bodyPr/>
          <a:lstStyle/>
          <a:p>
            <a:pPr marL="539750" indent="-539750"/>
            <a:r>
              <a:rPr lang="en-AU" dirty="0" smtClean="0"/>
              <a:t>Q4 </a:t>
            </a:r>
            <a:r>
              <a:rPr lang="en-AU" dirty="0"/>
              <a:t>	Overall, how would you rate the IEEE 802.11 Coexistence Workshop?</a:t>
            </a:r>
          </a:p>
        </p:txBody>
      </p:sp>
      <p:sp>
        <p:nvSpPr>
          <p:cNvPr id="4" name="Footer Placeholder 3"/>
          <p:cNvSpPr>
            <a:spLocks noGrp="1"/>
          </p:cNvSpPr>
          <p:nvPr>
            <p:ph type="ftr" sz="quarter" idx="10"/>
          </p:nvPr>
        </p:nvSpPr>
        <p:spPr/>
        <p:txBody>
          <a:bodyPr/>
          <a:lstStyle/>
          <a:p>
            <a:r>
              <a:rPr lang="en-US" smtClean="0"/>
              <a:t>Andrew Myles, Cisco</a:t>
            </a:r>
            <a:endParaRPr lang="en-US"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8</a:t>
            </a:fld>
            <a:endParaRPr lang="en-US"/>
          </a:p>
        </p:txBody>
      </p:sp>
      <p:graphicFrame>
        <p:nvGraphicFramePr>
          <p:cNvPr id="16" name="Chart 15"/>
          <p:cNvGraphicFramePr/>
          <p:nvPr>
            <p:extLst>
              <p:ext uri="{D42A27DB-BD31-4B8C-83A1-F6EECF244321}">
                <p14:modId xmlns:p14="http://schemas.microsoft.com/office/powerpoint/2010/main" val="2800555090"/>
              </p:ext>
            </p:extLst>
          </p:nvPr>
        </p:nvGraphicFramePr>
        <p:xfrm>
          <a:off x="685799" y="2819400"/>
          <a:ext cx="7858125" cy="3505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27203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Q5: Overall, respondents rated the workshop as “very useful” for good coexistence</a:t>
            </a:r>
            <a:endParaRPr lang="en-AU" dirty="0"/>
          </a:p>
        </p:txBody>
      </p:sp>
      <p:sp>
        <p:nvSpPr>
          <p:cNvPr id="9" name="Content Placeholder 8"/>
          <p:cNvSpPr>
            <a:spLocks noGrp="1"/>
          </p:cNvSpPr>
          <p:nvPr>
            <p:ph idx="1"/>
          </p:nvPr>
        </p:nvSpPr>
        <p:spPr/>
        <p:txBody>
          <a:bodyPr/>
          <a:lstStyle/>
          <a:p>
            <a:pPr marL="539750" indent="-539750"/>
            <a:r>
              <a:rPr lang="en-AU" dirty="0" smtClean="0"/>
              <a:t>Q4 </a:t>
            </a:r>
            <a:r>
              <a:rPr lang="en-AU" dirty="0"/>
              <a:t>	Was the IEEE 802.11 Coexistence Workshop a useful exercise in the context of promoting good coexistence between Wi-Fi and NR-U/LAA in 6GHz?</a:t>
            </a:r>
          </a:p>
        </p:txBody>
      </p:sp>
      <p:sp>
        <p:nvSpPr>
          <p:cNvPr id="4" name="Footer Placeholder 3"/>
          <p:cNvSpPr>
            <a:spLocks noGrp="1"/>
          </p:cNvSpPr>
          <p:nvPr>
            <p:ph type="ftr" sz="quarter" idx="10"/>
          </p:nvPr>
        </p:nvSpPr>
        <p:spPr/>
        <p:txBody>
          <a:bodyPr/>
          <a:lstStyle/>
          <a:p>
            <a:r>
              <a:rPr lang="en-US" smtClean="0"/>
              <a:t>Andrew Myles, Cisco</a:t>
            </a:r>
            <a:endParaRPr lang="en-US"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9</a:t>
            </a:fld>
            <a:endParaRPr lang="en-US"/>
          </a:p>
        </p:txBody>
      </p:sp>
      <p:graphicFrame>
        <p:nvGraphicFramePr>
          <p:cNvPr id="16" name="Chart 15"/>
          <p:cNvGraphicFramePr/>
          <p:nvPr>
            <p:extLst>
              <p:ext uri="{D42A27DB-BD31-4B8C-83A1-F6EECF244321}">
                <p14:modId xmlns:p14="http://schemas.microsoft.com/office/powerpoint/2010/main" val="853660160"/>
              </p:ext>
            </p:extLst>
          </p:nvPr>
        </p:nvGraphicFramePr>
        <p:xfrm>
          <a:off x="685799" y="3276600"/>
          <a:ext cx="7858125" cy="304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13074833"/>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Settings\dstanley\My Documents\2005Jan\802-11-Submission.pot</Template>
  <TotalTime>0</TotalTime>
  <Words>5399</Words>
  <Application>Microsoft Office PowerPoint</Application>
  <PresentationFormat>On-screen Show (4:3)</PresentationFormat>
  <Paragraphs>515</Paragraphs>
  <Slides>39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Arial</vt:lpstr>
      <vt:lpstr>Times New Roman</vt:lpstr>
      <vt:lpstr>Wingdings</vt:lpstr>
      <vt:lpstr>802-11-Submission</vt:lpstr>
      <vt:lpstr>Operational survey results for IEEE 802.11 Coexistence Workshop  in Vienna on 17 July 2019</vt:lpstr>
      <vt:lpstr>This report summarises the survey on operational aspects of the IEEE 802.11 Coexistence Workshop </vt:lpstr>
      <vt:lpstr>The workshop was “very good” &amp; “very useful”, providing valuable lessons for future workshops</vt:lpstr>
      <vt:lpstr>Q1: Most respondents prefer that their responses are anonymous </vt:lpstr>
      <vt:lpstr>Q2: More than half of attendees responded to the operational survey </vt:lpstr>
      <vt:lpstr>Q3: The majority of participants had an interest in Wi-Fi rather than NR-U/LAA</vt:lpstr>
      <vt:lpstr>Q3: The majority of participants had an interest in Wi-Fi rather than NR-U/LAA</vt:lpstr>
      <vt:lpstr>Q4: Overall, respondents rated the workshop as “very good”</vt:lpstr>
      <vt:lpstr>Q5: Overall, respondents rated the workshop as “very useful” for good coexistence</vt:lpstr>
      <vt:lpstr>Q6: The workshop provided a good platform for discussion &amp; was well organised </vt:lpstr>
      <vt:lpstr>Q7: The workshop did not have enough time for discussion or to come to conclusions</vt:lpstr>
      <vt:lpstr>Q8: Future workshops should have more discussions &amp; come to a conclusion</vt:lpstr>
      <vt:lpstr>Q8: Future workshops should be actively curated &amp; have “better” scheduling </vt:lpstr>
      <vt:lpstr>Q9: Six presentations were particularly effective at providing insight into the coexistence issue</vt:lpstr>
      <vt:lpstr>Q9: Six presentations were particularly effective at providing insight into the coexistence issue</vt:lpstr>
      <vt:lpstr>Q9: There were 5 &amp; 2 presentations respectively in sessions 1 &amp; 2 </vt:lpstr>
      <vt:lpstr>Q9: There were 11 presentations in part 1 of session 3</vt:lpstr>
      <vt:lpstr>Q9: There were 6 presentations and 2 panels in part 2 of session 3</vt:lpstr>
      <vt:lpstr>PowerPoint Presentation</vt:lpstr>
      <vt:lpstr>Q6: What did you like about the IEEE 802.11 Coexistence Workshop?</vt:lpstr>
      <vt:lpstr>Q6: What did you like about the IEEE 802.11 Coexistence Workshop? </vt:lpstr>
      <vt:lpstr>Q6: What did you like about the IEEE 802.11 Coexistence Workshop? </vt:lpstr>
      <vt:lpstr>Q6: What did you like about the IEEE 802.11 Coexistence Workshop? </vt:lpstr>
      <vt:lpstr>Q6: What did you like about the IEEE 802.11 Coexistence Workshop? </vt:lpstr>
      <vt:lpstr>Q6: What did you like about the IEEE 802.11 Coexistence Workshop? </vt:lpstr>
      <vt:lpstr>Q7: What did you dislike about the IEEE 802.11 Coexistence Workshop?</vt:lpstr>
      <vt:lpstr>Q7: What did you dislike about the IEEE 802.11 Coexistence Workshop?</vt:lpstr>
      <vt:lpstr>Q7: What did you dislike about the IEEE 802.11 Coexistence Workshop?</vt:lpstr>
      <vt:lpstr>Q7: What did you dislike about the IEEE 802.11 Coexistence Workshop?</vt:lpstr>
      <vt:lpstr>Q7: What did you dislike about the IEEE 802.11 Coexistence Workshop?</vt:lpstr>
      <vt:lpstr>Q7: What did you dislike about the IEEE 802.11 Coexistence Workshop?</vt:lpstr>
      <vt:lpstr>Q7: What did you dislike about the IEEE 802.11 Coexistence Workshop?</vt:lpstr>
      <vt:lpstr>Q8: What would you change about the workshop if a similar event was held in the future?</vt:lpstr>
      <vt:lpstr>Q8: What would you change about the workshop if a similar event was held in the future?</vt:lpstr>
      <vt:lpstr>Q8: What would you change about the workshop if a similar event was held in the future?</vt:lpstr>
      <vt:lpstr>Q8: What would you change about the workshop if a similar event was held in the future?</vt:lpstr>
      <vt:lpstr>Q8: What would you change about the workshop if a similar event was held in the future?</vt:lpstr>
      <vt:lpstr>Q8: What would you change about the workshop if a similar event was held in the future?</vt:lpstr>
      <vt:lpstr>Q8: What would you change about the workshop if a similar event was held in the future?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2011-09-19T06:02:14Z</dcterms:created>
  <dcterms:modified xsi:type="dcterms:W3CDTF">2019-08-06T06:16:00Z</dcterms:modified>
</cp:coreProperties>
</file>