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69" r:id="rId2"/>
    <p:sldId id="278" r:id="rId3"/>
    <p:sldId id="724" r:id="rId4"/>
    <p:sldId id="632" r:id="rId5"/>
    <p:sldId id="665" r:id="rId6"/>
    <p:sldId id="666" r:id="rId7"/>
    <p:sldId id="667" r:id="rId8"/>
    <p:sldId id="668" r:id="rId9"/>
    <p:sldId id="669" r:id="rId10"/>
    <p:sldId id="670" r:id="rId11"/>
    <p:sldId id="629" r:id="rId12"/>
    <p:sldId id="710" r:id="rId13"/>
    <p:sldId id="711" r:id="rId14"/>
    <p:sldId id="647" r:id="rId15"/>
    <p:sldId id="742" r:id="rId16"/>
    <p:sldId id="677" r:id="rId17"/>
    <p:sldId id="721" r:id="rId18"/>
    <p:sldId id="737" r:id="rId19"/>
    <p:sldId id="733" r:id="rId20"/>
    <p:sldId id="738" r:id="rId21"/>
    <p:sldId id="748" r:id="rId22"/>
    <p:sldId id="751" r:id="rId23"/>
    <p:sldId id="744" r:id="rId24"/>
    <p:sldId id="736" r:id="rId25"/>
    <p:sldId id="749" r:id="rId26"/>
    <p:sldId id="753" r:id="rId27"/>
    <p:sldId id="754" r:id="rId28"/>
    <p:sldId id="747" r:id="rId29"/>
    <p:sldId id="745" r:id="rId30"/>
    <p:sldId id="750" r:id="rId31"/>
    <p:sldId id="739" r:id="rId32"/>
    <p:sldId id="741" r:id="rId33"/>
    <p:sldId id="743" r:id="rId34"/>
    <p:sldId id="746" r:id="rId35"/>
    <p:sldId id="752" r:id="rId36"/>
    <p:sldId id="755" r:id="rId37"/>
    <p:sldId id="728" r:id="rId38"/>
    <p:sldId id="756" r:id="rId39"/>
    <p:sldId id="757" r:id="rId40"/>
    <p:sldId id="758" r:id="rId41"/>
    <p:sldId id="759" r:id="rId42"/>
    <p:sldId id="761" r:id="rId43"/>
    <p:sldId id="760" r:id="rId44"/>
    <p:sldId id="762" r:id="rId45"/>
    <p:sldId id="740" r:id="rId46"/>
    <p:sldId id="707" r:id="rId47"/>
    <p:sldId id="684" r:id="rId48"/>
    <p:sldId id="590" r:id="rId49"/>
    <p:sldId id="516" r:id="rId50"/>
  </p:sldIdLst>
  <p:sldSz cx="12192000" cy="6858000"/>
  <p:notesSz cx="68580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4">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00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4041" autoAdjust="0"/>
  </p:normalViewPr>
  <p:slideViewPr>
    <p:cSldViewPr>
      <p:cViewPr varScale="1">
        <p:scale>
          <a:sx n="57" d="100"/>
          <a:sy n="57" d="100"/>
        </p:scale>
        <p:origin x="799" y="38"/>
      </p:cViewPr>
      <p:guideLst>
        <p:guide orient="horz" pos="2160"/>
        <p:guide pos="3840"/>
      </p:guideLst>
    </p:cSldViewPr>
  </p:slideViewPr>
  <p:outlineViewPr>
    <p:cViewPr>
      <p:scale>
        <a:sx n="50" d="100"/>
        <a:sy n="50" d="100"/>
      </p:scale>
      <p:origin x="0" y="-26628"/>
    </p:cViewPr>
  </p:outlineViewPr>
  <p:notesTextViewPr>
    <p:cViewPr>
      <p:scale>
        <a:sx n="100" d="100"/>
        <a:sy n="100" d="100"/>
      </p:scale>
      <p:origin x="0" y="0"/>
    </p:cViewPr>
  </p:notesTextViewPr>
  <p:sorterViewPr>
    <p:cViewPr>
      <p:scale>
        <a:sx n="120" d="100"/>
        <a:sy n="120" d="100"/>
      </p:scale>
      <p:origin x="0" y="0"/>
    </p:cViewPr>
  </p:sorterViewPr>
  <p:notesViewPr>
    <p:cSldViewPr>
      <p:cViewPr>
        <p:scale>
          <a:sx n="100" d="100"/>
          <a:sy n="100" d="100"/>
        </p:scale>
        <p:origin x="-3552" y="-72"/>
      </p:cViewPr>
      <p:guideLst>
        <p:guide orient="horz" pos="2164"/>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802.11-19/1374r7</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smtClean="0"/>
              <a:t>Dorothy Stanley, HP Enterprise</a:t>
            </a:r>
            <a:endParaRPr lang="en-US"/>
          </a:p>
        </p:txBody>
      </p:sp>
      <p:sp>
        <p:nvSpPr>
          <p:cNvPr id="3077" name="Rectangle 5"/>
          <p:cNvSpPr>
            <a:spLocks noGrp="1" noChangeArrowheads="1"/>
          </p:cNvSpPr>
          <p:nvPr>
            <p:ph type="sldNum" sz="quarter" idx="3"/>
          </p:nvPr>
        </p:nvSpPr>
        <p:spPr bwMode="auto">
          <a:xfrm>
            <a:off x="3097213" y="8997950"/>
            <a:ext cx="5127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46A1385-B4BE-44D6-BE17-C818A5EF93D3}" type="slidenum">
              <a:rPr lang="en-US"/>
              <a:pPr>
                <a:defRPr/>
              </a:pPr>
              <a:t>‹#›</a:t>
            </a:fld>
            <a:endParaRPr lang="en-US"/>
          </a:p>
        </p:txBody>
      </p:sp>
      <p:sp>
        <p:nvSpPr>
          <p:cNvPr id="563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1751" name="Rectangle 7"/>
          <p:cNvSpPr>
            <a:spLocks noChangeArrowheads="1"/>
          </p:cNvSpPr>
          <p:nvPr/>
        </p:nvSpPr>
        <p:spPr bwMode="auto">
          <a:xfrm>
            <a:off x="685800" y="8997950"/>
            <a:ext cx="7032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eaLnBrk="0" hangingPunct="0">
              <a:defRPr sz="1200">
                <a:solidFill>
                  <a:schemeClr val="tx1"/>
                </a:solidFill>
                <a:latin typeface="Times New Roman" pitchFamily="18" charset="0"/>
                <a:cs typeface="Arial" charset="0"/>
              </a:defRPr>
            </a:lvl1pPr>
            <a:lvl2pPr marL="742950" indent="-285750" defTabSz="933450" eaLnBrk="0" hangingPunct="0">
              <a:defRPr sz="1200">
                <a:solidFill>
                  <a:schemeClr val="tx1"/>
                </a:solidFill>
                <a:latin typeface="Times New Roman" pitchFamily="18" charset="0"/>
                <a:cs typeface="Arial" charset="0"/>
              </a:defRPr>
            </a:lvl2pPr>
            <a:lvl3pPr marL="1143000" indent="-228600" defTabSz="933450" eaLnBrk="0" hangingPunct="0">
              <a:defRPr sz="1200">
                <a:solidFill>
                  <a:schemeClr val="tx1"/>
                </a:solidFill>
                <a:latin typeface="Times New Roman" pitchFamily="18" charset="0"/>
                <a:cs typeface="Arial" charset="0"/>
              </a:defRPr>
            </a:lvl3pPr>
            <a:lvl4pPr marL="1600200" indent="-228600" defTabSz="933450" eaLnBrk="0" hangingPunct="0">
              <a:defRPr sz="1200">
                <a:solidFill>
                  <a:schemeClr val="tx1"/>
                </a:solidFill>
                <a:latin typeface="Times New Roman" pitchFamily="18" charset="0"/>
                <a:cs typeface="Arial" charset="0"/>
              </a:defRPr>
            </a:lvl4pPr>
            <a:lvl5pPr marL="2057400" indent="-228600" defTabSz="933450" eaLnBrk="0" hangingPunct="0">
              <a:defRPr sz="1200">
                <a:solidFill>
                  <a:schemeClr val="tx1"/>
                </a:solidFill>
                <a:latin typeface="Times New Roman" pitchFamily="18" charset="0"/>
                <a:cs typeface="Arial"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563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717878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802.11-19/1374r7</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smtClean="0"/>
              <a:t>September 2019</a:t>
            </a:r>
            <a:endParaRPr lang="en-US"/>
          </a:p>
        </p:txBody>
      </p:sp>
      <p:sp>
        <p:nvSpPr>
          <p:cNvPr id="28676" name="Rectangle 4"/>
          <p:cNvSpPr>
            <a:spLocks noGrp="1" noRot="1" noChangeAspect="1" noChangeArrowheads="1" noTextEdit="1"/>
          </p:cNvSpPr>
          <p:nvPr>
            <p:ph type="sldImg" idx="2"/>
          </p:nvPr>
        </p:nvSpPr>
        <p:spPr bwMode="auto">
          <a:xfrm>
            <a:off x="342900" y="703263"/>
            <a:ext cx="6173788"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14400" y="4416425"/>
            <a:ext cx="502920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9550" y="9001125"/>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2BF0D095-F52D-480A-94DF-9FA296D2C069}" type="slidenum">
              <a:rPr lang="en-US"/>
              <a:pPr>
                <a:defRPr/>
              </a:pPr>
              <a:t>‹#›</a:t>
            </a:fld>
            <a:endParaRPr lang="en-US"/>
          </a:p>
        </p:txBody>
      </p:sp>
      <p:sp>
        <p:nvSpPr>
          <p:cNvPr id="16392" name="Rectangle 8"/>
          <p:cNvSpPr>
            <a:spLocks noChangeArrowheads="1"/>
          </p:cNvSpPr>
          <p:nvPr/>
        </p:nvSpPr>
        <p:spPr bwMode="auto">
          <a:xfrm>
            <a:off x="715963" y="9001125"/>
            <a:ext cx="703262"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mtClean="0"/>
              <a:t>Submission</a:t>
            </a:r>
          </a:p>
        </p:txBody>
      </p:sp>
      <p:sp>
        <p:nvSpPr>
          <p:cNvPr id="28681"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8682" name="Line 10"/>
          <p:cNvSpPr>
            <a:spLocks noChangeShapeType="1"/>
          </p:cNvSpPr>
          <p:nvPr/>
        </p:nvSpPr>
        <p:spPr bwMode="auto">
          <a:xfrm>
            <a:off x="641350" y="296863"/>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1659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7411"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7412"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7413"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EC899-E8EF-4388-8D00-29F049B3F004}" type="slidenum">
              <a:rPr lang="en-US" smtClean="0"/>
              <a:pPr>
                <a:defRPr/>
              </a:pPr>
              <a:t>1</a:t>
            </a:fld>
            <a:endParaRPr lang="en-US" smtClean="0"/>
          </a:p>
        </p:txBody>
      </p:sp>
      <p:sp>
        <p:nvSpPr>
          <p:cNvPr id="29702" name="Rectangle 2"/>
          <p:cNvSpPr>
            <a:spLocks noGrp="1" noRot="1" noChangeAspect="1" noChangeArrowheads="1" noTextEdit="1"/>
          </p:cNvSpPr>
          <p:nvPr>
            <p:ph type="sldImg"/>
          </p:nvPr>
        </p:nvSpPr>
        <p:spPr>
          <a:xfrm>
            <a:off x="342900" y="703263"/>
            <a:ext cx="6173788" cy="3473450"/>
          </a:xfrm>
          <a:ln/>
        </p:spPr>
      </p:sp>
      <p:sp>
        <p:nvSpPr>
          <p:cNvPr id="297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1594198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802.11-19/1374r7</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13</a:t>
            </a:fld>
            <a:endParaRPr lang="en-US"/>
          </a:p>
        </p:txBody>
      </p:sp>
    </p:spTree>
    <p:extLst>
      <p:ext uri="{BB962C8B-B14F-4D97-AF65-F5344CB8AC3E}">
        <p14:creationId xmlns:p14="http://schemas.microsoft.com/office/powerpoint/2010/main" val="18359908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1899465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6205684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137315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264984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592489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425733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8669012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49060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59093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843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843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843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D46985A7-CD46-43FB-959E-263D01CC9381}" type="slidenum">
              <a:rPr lang="en-US" smtClean="0"/>
              <a:pPr>
                <a:defRPr/>
              </a:pPr>
              <a:t>2</a:t>
            </a:fld>
            <a:endParaRPr lang="en-US" smtClean="0"/>
          </a:p>
        </p:txBody>
      </p:sp>
      <p:sp>
        <p:nvSpPr>
          <p:cNvPr id="30726" name="Rectangle 2"/>
          <p:cNvSpPr>
            <a:spLocks noGrp="1" noRot="1" noChangeAspect="1" noChangeArrowheads="1" noTextEdit="1"/>
          </p:cNvSpPr>
          <p:nvPr>
            <p:ph type="sldImg"/>
          </p:nvPr>
        </p:nvSpPr>
        <p:spPr>
          <a:xfrm>
            <a:off x="342900" y="703263"/>
            <a:ext cx="6173788" cy="3473450"/>
          </a:xfrm>
          <a:ln cap="flat"/>
        </p:spPr>
      </p:sp>
      <p:sp>
        <p:nvSpPr>
          <p:cNvPr id="307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5250" rIns="95250"/>
          <a:lstStyle/>
          <a:p>
            <a:endParaRPr lang="en-US" altLang="en-US" smtClean="0"/>
          </a:p>
        </p:txBody>
      </p:sp>
    </p:spTree>
    <p:extLst>
      <p:ext uri="{BB962C8B-B14F-4D97-AF65-F5344CB8AC3E}">
        <p14:creationId xmlns:p14="http://schemas.microsoft.com/office/powerpoint/2010/main" val="25748548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437870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7179700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9090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13261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29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29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2122618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0167816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484317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99529650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486294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98059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3</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55839995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36</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36</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6432338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0432852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38</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38</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78511218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39</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39</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59466397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40</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40</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42390319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80993599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13710907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43</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43</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38783614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44</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44</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5830204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45</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45</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1892223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81CEE20B-EFCB-4243-971C-5ADEB57723BE}" type="slidenum">
              <a:rPr lang="en-US" smtClean="0"/>
              <a:pPr>
                <a:defRPr/>
              </a:pPr>
              <a:t>4</a:t>
            </a:fld>
            <a:endParaRPr lang="en-US" smtClean="0"/>
          </a:p>
        </p:txBody>
      </p:sp>
      <p:sp>
        <p:nvSpPr>
          <p:cNvPr id="31750" name="Rectangle 2"/>
          <p:cNvSpPr>
            <a:spLocks noGrp="1" noRot="1" noChangeAspect="1" noChangeArrowheads="1" noTextEdit="1"/>
          </p:cNvSpPr>
          <p:nvPr>
            <p:ph type="sldImg"/>
          </p:nvPr>
        </p:nvSpPr>
        <p:spPr>
          <a:xfrm>
            <a:off x="342900" y="703263"/>
            <a:ext cx="6173788" cy="3473450"/>
          </a:xfrm>
          <a:ln/>
        </p:spPr>
      </p:sp>
      <p:sp>
        <p:nvSpPr>
          <p:cNvPr id="31751" name="Rectangle 3"/>
          <p:cNvSpPr>
            <a:spLocks noGrp="1" noChangeArrowheads="1"/>
          </p:cNvSpPr>
          <p:nvPr>
            <p:ph type="body" idx="1"/>
          </p:nvPr>
        </p:nvSpPr>
        <p:spPr>
          <a:noFill/>
        </p:spPr>
        <p:txBody>
          <a:bodyPr/>
          <a:lstStyle/>
          <a:p>
            <a:endParaRPr lang="en-US" altLang="en-US" dirty="0" smtClean="0"/>
          </a:p>
        </p:txBody>
      </p:sp>
    </p:spTree>
    <p:extLst>
      <p:ext uri="{BB962C8B-B14F-4D97-AF65-F5344CB8AC3E}">
        <p14:creationId xmlns:p14="http://schemas.microsoft.com/office/powerpoint/2010/main" val="244660283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802.11-19/1374r7</a:t>
            </a:r>
            <a:endParaRPr lang="en-US"/>
          </a:p>
        </p:txBody>
      </p:sp>
      <p:sp>
        <p:nvSpPr>
          <p:cNvPr id="5" name="Date Placeholder 4"/>
          <p:cNvSpPr>
            <a:spLocks noGrp="1"/>
          </p:cNvSpPr>
          <p:nvPr>
            <p:ph type="dt" idx="11"/>
          </p:nvPr>
        </p:nvSpPr>
        <p:spPr/>
        <p:txBody>
          <a:bodyPr/>
          <a:lstStyle/>
          <a:p>
            <a:pPr>
              <a:defRPr/>
            </a:pPr>
            <a:r>
              <a:rPr lang="en-US" smtClean="0"/>
              <a:t>September 2019</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2BF0D095-F52D-480A-94DF-9FA296D2C069}" type="slidenum">
              <a:rPr lang="en-US" smtClean="0"/>
              <a:pPr>
                <a:defRPr/>
              </a:pPr>
              <a:t>46</a:t>
            </a:fld>
            <a:endParaRPr lang="en-US"/>
          </a:p>
        </p:txBody>
      </p:sp>
    </p:spTree>
    <p:extLst>
      <p:ext uri="{BB962C8B-B14F-4D97-AF65-F5344CB8AC3E}">
        <p14:creationId xmlns:p14="http://schemas.microsoft.com/office/powerpoint/2010/main" val="230262497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47</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47</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338765209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8675"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8676"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8677"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B0490C72-9D1F-4F71-BAF4-D65F148C9A45}" type="slidenum">
              <a:rPr lang="en-US" smtClean="0"/>
              <a:pPr>
                <a:defRPr/>
              </a:pPr>
              <a:t>48</a:t>
            </a:fld>
            <a:endParaRPr lang="en-US" smtClean="0"/>
          </a:p>
        </p:txBody>
      </p:sp>
      <p:sp>
        <p:nvSpPr>
          <p:cNvPr id="53254" name="Rectangle 2"/>
          <p:cNvSpPr>
            <a:spLocks noGrp="1" noRot="1" noChangeAspect="1" noChangeArrowheads="1" noTextEdit="1"/>
          </p:cNvSpPr>
          <p:nvPr>
            <p:ph type="sldImg"/>
          </p:nvPr>
        </p:nvSpPr>
        <p:spPr>
          <a:xfrm>
            <a:off x="342900" y="703263"/>
            <a:ext cx="6173788" cy="3473450"/>
          </a:xfrm>
          <a:ln/>
        </p:spPr>
      </p:sp>
      <p:sp>
        <p:nvSpPr>
          <p:cNvPr id="53255"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35509327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969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970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970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52DBA12B-7CE2-47B2-8A3A-C8330940ACFD}" type="slidenum">
              <a:rPr lang="en-US" smtClean="0"/>
              <a:pPr>
                <a:defRPr/>
              </a:pPr>
              <a:t>49</a:t>
            </a:fld>
            <a:endParaRPr lang="en-US" smtClean="0"/>
          </a:p>
        </p:txBody>
      </p:sp>
      <p:sp>
        <p:nvSpPr>
          <p:cNvPr id="55302" name="Rectangle 2"/>
          <p:cNvSpPr>
            <a:spLocks noGrp="1" noRot="1" noChangeAspect="1" noChangeArrowheads="1" noTextEdit="1"/>
          </p:cNvSpPr>
          <p:nvPr>
            <p:ph type="sldImg"/>
          </p:nvPr>
        </p:nvSpPr>
        <p:spPr>
          <a:xfrm>
            <a:off x="342900" y="703263"/>
            <a:ext cx="6173788" cy="3473450"/>
          </a:xfrm>
          <a:ln/>
        </p:spPr>
      </p:sp>
      <p:sp>
        <p:nvSpPr>
          <p:cNvPr id="55303" name="Rectangle 3"/>
          <p:cNvSpPr>
            <a:spLocks noGrp="1" noChangeArrowheads="1"/>
          </p:cNvSpPr>
          <p:nvPr>
            <p:ph type="body" idx="1"/>
          </p:nvPr>
        </p:nvSpPr>
        <p:spPr>
          <a:noFill/>
        </p:spPr>
        <p:txBody>
          <a:bodyPr/>
          <a:lstStyle/>
          <a:p>
            <a:endParaRPr lang="en-US" altLang="en-US" smtClean="0"/>
          </a:p>
        </p:txBody>
      </p:sp>
    </p:spTree>
    <p:extLst>
      <p:ext uri="{BB962C8B-B14F-4D97-AF65-F5344CB8AC3E}">
        <p14:creationId xmlns:p14="http://schemas.microsoft.com/office/powerpoint/2010/main" val="22706152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5476176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90774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7"/>
          <p:cNvSpPr>
            <a:spLocks noGrp="1" noChangeArrowheads="1"/>
          </p:cNvSpPr>
          <p:nvPr>
            <p:ph type="sldNum"/>
          </p:nvPr>
        </p:nvSpPr>
        <p:spPr>
          <a:ln/>
        </p:spPr>
        <p:txBody>
          <a:bodyPr/>
          <a:lstStyle/>
          <a:p>
            <a:fld id="{390C1BA6-60C6-42DD-8486-B24E4CAD482E}" type="slidenum">
              <a:rPr lang="en-US" altLang="en-US"/>
              <a:pPr/>
              <a:t>10</a:t>
            </a:fld>
            <a:endParaRPr lang="en-US" altLang="en-US"/>
          </a:p>
        </p:txBody>
      </p:sp>
      <p:sp>
        <p:nvSpPr>
          <p:cNvPr id="5121" name="Text Box 1"/>
          <p:cNvSpPr txBox="1">
            <a:spLocks noChangeArrowheads="1"/>
          </p:cNvSpPr>
          <p:nvPr/>
        </p:nvSpPr>
        <p:spPr bwMode="auto">
          <a:xfrm>
            <a:off x="5640388" y="96838"/>
            <a:ext cx="639762"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sz="1400" b="1">
                <a:ea typeface="MS Gothic" panose="020B0609070205080204" pitchFamily="49" charset="-128"/>
              </a:rPr>
              <a:t>doc.: ec-16-0149-00-00EC</a:t>
            </a:r>
          </a:p>
        </p:txBody>
      </p:sp>
      <p:sp>
        <p:nvSpPr>
          <p:cNvPr id="5122" name="Text Box 2"/>
          <p:cNvSpPr txBox="1">
            <a:spLocks noChangeArrowheads="1"/>
          </p:cNvSpPr>
          <p:nvPr/>
        </p:nvSpPr>
        <p:spPr bwMode="auto">
          <a:xfrm>
            <a:off x="654050" y="96838"/>
            <a:ext cx="825500" cy="2111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sz="1400" b="1">
                <a:ea typeface="MS Gothic" panose="020B0609070205080204" pitchFamily="49" charset="-128"/>
              </a:rPr>
              <a:t>November 2016</a:t>
            </a:r>
          </a:p>
        </p:txBody>
      </p:sp>
      <p:sp>
        <p:nvSpPr>
          <p:cNvPr id="5123" name="Text Box 3"/>
          <p:cNvSpPr txBox="1">
            <a:spLocks noChangeArrowheads="1"/>
          </p:cNvSpPr>
          <p:nvPr/>
        </p:nvSpPr>
        <p:spPr bwMode="auto">
          <a:xfrm>
            <a:off x="5357813" y="8985250"/>
            <a:ext cx="922337"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Dorothy Stanley, HP Enterprise</a:t>
            </a:r>
          </a:p>
        </p:txBody>
      </p:sp>
      <p:sp>
        <p:nvSpPr>
          <p:cNvPr id="5124" name="Text Box 4"/>
          <p:cNvSpPr txBox="1">
            <a:spLocks noChangeArrowheads="1"/>
          </p:cNvSpPr>
          <p:nvPr/>
        </p:nvSpPr>
        <p:spPr bwMode="auto">
          <a:xfrm>
            <a:off x="3222625" y="8985250"/>
            <a:ext cx="511175"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algn="r" hangingPunct="0">
              <a:buClrTx/>
              <a:buFontTx/>
              <a:buNone/>
            </a:pPr>
            <a:r>
              <a:rPr lang="en-US" altLang="en-US">
                <a:ea typeface="MS Gothic" panose="020B0609070205080204" pitchFamily="49" charset="-128"/>
              </a:rPr>
              <a:t>Page </a:t>
            </a:r>
            <a:fld id="{0BADC4BB-A347-4EA7-8640-97038D52B133}" type="slidenum">
              <a:rPr lang="en-US" altLang="en-US">
                <a:ea typeface="MS Gothic" panose="020B0609070205080204" pitchFamily="49" charset="-128"/>
              </a:rPr>
              <a:pPr algn="r" hangingPunct="0">
                <a:buClrTx/>
                <a:buFontTx/>
                <a:buNone/>
              </a:pPr>
              <a:t>10</a:t>
            </a:fld>
            <a:endParaRPr lang="en-US" altLang="en-US">
              <a:ea typeface="MS Gothic" panose="020B0609070205080204" pitchFamily="49" charset="-128"/>
            </a:endParaRPr>
          </a:p>
        </p:txBody>
      </p:sp>
      <p:sp>
        <p:nvSpPr>
          <p:cNvPr id="5125" name="Rectangle 5"/>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6" name="Text Box 6"/>
          <p:cNvSpPr txBox="1">
            <a:spLocks noChangeArrowheads="1"/>
          </p:cNvSpPr>
          <p:nvPr/>
        </p:nvSpPr>
        <p:spPr bwMode="auto">
          <a:xfrm>
            <a:off x="923925" y="4408488"/>
            <a:ext cx="5086350" cy="427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GB"/>
          </a:p>
        </p:txBody>
      </p:sp>
    </p:spTree>
    <p:extLst>
      <p:ext uri="{BB962C8B-B14F-4D97-AF65-F5344CB8AC3E}">
        <p14:creationId xmlns:p14="http://schemas.microsoft.com/office/powerpoint/2010/main" val="27418523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11</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11</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7717577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4027488" y="96838"/>
            <a:ext cx="2185987"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802.11-19/1374r7</a:t>
            </a:r>
          </a:p>
        </p:txBody>
      </p:sp>
      <p:sp>
        <p:nvSpPr>
          <p:cNvPr id="24579" name="Rectangle 3"/>
          <p:cNvSpPr>
            <a:spLocks noGrp="1" noChangeArrowheads="1"/>
          </p:cNvSpPr>
          <p:nvPr>
            <p:ph type="dt" sz="quarter" idx="1"/>
          </p:nvPr>
        </p:nvSpPr>
        <p:spPr>
          <a:xfrm>
            <a:off x="646113" y="96838"/>
            <a:ext cx="733425" cy="214312"/>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September 2019</a:t>
            </a:r>
          </a:p>
        </p:txBody>
      </p:sp>
      <p:sp>
        <p:nvSpPr>
          <p:cNvPr id="24580" name="Rectangle 6"/>
          <p:cNvSpPr>
            <a:spLocks noGrp="1" noChangeArrowheads="1"/>
          </p:cNvSpPr>
          <p:nvPr>
            <p:ph type="ftr" sz="quarter" idx="4"/>
          </p:nvPr>
        </p:nvSpPr>
        <p:spPr>
          <a:xfrm>
            <a:off x="3656013" y="9001125"/>
            <a:ext cx="2557462"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HP Enterprise</a:t>
            </a:r>
          </a:p>
        </p:txBody>
      </p:sp>
      <p:sp>
        <p:nvSpPr>
          <p:cNvPr id="24581" name="Rectangle 7"/>
          <p:cNvSpPr>
            <a:spLocks noGrp="1" noChangeArrowheads="1"/>
          </p:cNvSpPr>
          <p:nvPr>
            <p:ph type="sldNum" sz="quarter" idx="5"/>
          </p:nvPr>
        </p:nvSpPr>
        <p:spPr>
          <a:xfrm>
            <a:off x="3279775" y="9001125"/>
            <a:ext cx="414338" cy="18415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F3F42982-5C51-4B0C-81ED-C6DD168AA414}" type="slidenum">
              <a:rPr lang="en-US" smtClean="0"/>
              <a:pPr>
                <a:defRPr/>
              </a:pPr>
              <a:t>12</a:t>
            </a:fld>
            <a:endParaRPr lang="en-US" smtClean="0"/>
          </a:p>
        </p:txBody>
      </p:sp>
      <p:sp>
        <p:nvSpPr>
          <p:cNvPr id="36870" name="Rectangle 2"/>
          <p:cNvSpPr txBox="1">
            <a:spLocks noGrp="1" noChangeArrowheads="1"/>
          </p:cNvSpPr>
          <p:nvPr/>
        </p:nvSpPr>
        <p:spPr bwMode="auto">
          <a:xfrm>
            <a:off x="4017963" y="95250"/>
            <a:ext cx="219551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sz="1400" b="1">
                <a:ea typeface="MS PGothic" pitchFamily="34" charset="-128"/>
              </a:rPr>
              <a:t>doc.: IEEE 802.11-10/0503r4</a:t>
            </a:r>
          </a:p>
        </p:txBody>
      </p:sp>
      <p:sp>
        <p:nvSpPr>
          <p:cNvPr id="36871" name="Rectangle 3"/>
          <p:cNvSpPr txBox="1">
            <a:spLocks noGrp="1" noChangeArrowheads="1"/>
          </p:cNvSpPr>
          <p:nvPr/>
        </p:nvSpPr>
        <p:spPr bwMode="auto">
          <a:xfrm>
            <a:off x="646113" y="95250"/>
            <a:ext cx="754062"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b="1">
                <a:ea typeface="MS PGothic" pitchFamily="34" charset="-128"/>
              </a:rPr>
              <a:t>May 2010</a:t>
            </a:r>
          </a:p>
        </p:txBody>
      </p:sp>
      <p:sp>
        <p:nvSpPr>
          <p:cNvPr id="36872" name="Rectangle 6"/>
          <p:cNvSpPr txBox="1">
            <a:spLocks noGrp="1" noChangeArrowheads="1"/>
          </p:cNvSpPr>
          <p:nvPr/>
        </p:nvSpPr>
        <p:spPr bwMode="auto">
          <a:xfrm>
            <a:off x="3133725" y="9001125"/>
            <a:ext cx="30797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7200" defTabSz="933450" eaLnBrk="0" hangingPunct="0">
              <a:spcBef>
                <a:spcPct val="30000"/>
              </a:spcBef>
              <a:defRPr sz="1200">
                <a:solidFill>
                  <a:schemeClr val="tx1"/>
                </a:solidFill>
                <a:latin typeface="Times New Roman" pitchFamily="18" charset="0"/>
              </a:defRPr>
            </a:lvl5pPr>
            <a:lvl6pPr marL="914400" defTabSz="933450" eaLnBrk="0" fontAlgn="base" hangingPunct="0">
              <a:spcBef>
                <a:spcPct val="30000"/>
              </a:spcBef>
              <a:spcAft>
                <a:spcPct val="0"/>
              </a:spcAft>
              <a:defRPr sz="1200">
                <a:solidFill>
                  <a:schemeClr val="tx1"/>
                </a:solidFill>
                <a:latin typeface="Times New Roman" pitchFamily="18" charset="0"/>
              </a:defRPr>
            </a:lvl6pPr>
            <a:lvl7pPr marL="1371600" defTabSz="933450" eaLnBrk="0" fontAlgn="base" hangingPunct="0">
              <a:spcBef>
                <a:spcPct val="30000"/>
              </a:spcBef>
              <a:spcAft>
                <a:spcPct val="0"/>
              </a:spcAft>
              <a:defRPr sz="1200">
                <a:solidFill>
                  <a:schemeClr val="tx1"/>
                </a:solidFill>
                <a:latin typeface="Times New Roman" pitchFamily="18" charset="0"/>
              </a:defRPr>
            </a:lvl7pPr>
            <a:lvl8pPr marL="1828800" defTabSz="933450" eaLnBrk="0" fontAlgn="base" hangingPunct="0">
              <a:spcBef>
                <a:spcPct val="30000"/>
              </a:spcBef>
              <a:spcAft>
                <a:spcPct val="0"/>
              </a:spcAft>
              <a:defRPr sz="1200">
                <a:solidFill>
                  <a:schemeClr val="tx1"/>
                </a:solidFill>
                <a:latin typeface="Times New Roman" pitchFamily="18" charset="0"/>
              </a:defRPr>
            </a:lvl8pPr>
            <a:lvl9pPr marL="2286000" defTabSz="933450" eaLnBrk="0" fontAlgn="base" hangingPunct="0">
              <a:spcBef>
                <a:spcPct val="30000"/>
              </a:spcBef>
              <a:spcAft>
                <a:spcPct val="0"/>
              </a:spcAft>
              <a:defRPr sz="1200">
                <a:solidFill>
                  <a:schemeClr val="tx1"/>
                </a:solidFill>
                <a:latin typeface="Times New Roman" pitchFamily="18" charset="0"/>
              </a:defRPr>
            </a:lvl9pPr>
          </a:lstStyle>
          <a:p>
            <a:pPr lvl="4" algn="r">
              <a:spcBef>
                <a:spcPct val="0"/>
              </a:spcBef>
            </a:pPr>
            <a:r>
              <a:rPr lang="en-US" altLang="en-US">
                <a:ea typeface="MS PGothic" pitchFamily="34" charset="-128"/>
              </a:rPr>
              <a:t>Michael Montemurro, Research in Motion</a:t>
            </a:r>
          </a:p>
        </p:txBody>
      </p:sp>
      <p:sp>
        <p:nvSpPr>
          <p:cNvPr id="36873" name="Rectangle 7"/>
          <p:cNvSpPr txBox="1">
            <a:spLocks noGrp="1" noChangeArrowheads="1"/>
          </p:cNvSpPr>
          <p:nvPr/>
        </p:nvSpPr>
        <p:spPr bwMode="auto">
          <a:xfrm>
            <a:off x="3278188" y="9001125"/>
            <a:ext cx="4159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lgn="r">
              <a:spcBef>
                <a:spcPct val="0"/>
              </a:spcBef>
            </a:pPr>
            <a:r>
              <a:rPr lang="en-US" altLang="en-US"/>
              <a:t>Page </a:t>
            </a:r>
            <a:fld id="{6C7B453B-48E0-4477-A157-3A28621F65B5}" type="slidenum">
              <a:rPr lang="en-US" altLang="en-US"/>
              <a:pPr algn="r">
                <a:spcBef>
                  <a:spcPct val="0"/>
                </a:spcBef>
              </a:pPr>
              <a:t>12</a:t>
            </a:fld>
            <a:endParaRPr lang="en-US" altLang="en-US"/>
          </a:p>
        </p:txBody>
      </p:sp>
      <p:sp>
        <p:nvSpPr>
          <p:cNvPr id="36874" name="Rectangle 2"/>
          <p:cNvSpPr>
            <a:spLocks noGrp="1" noRot="1" noChangeAspect="1" noChangeArrowheads="1" noTextEdit="1"/>
          </p:cNvSpPr>
          <p:nvPr>
            <p:ph type="sldImg"/>
          </p:nvPr>
        </p:nvSpPr>
        <p:spPr>
          <a:xfrm>
            <a:off x="330200" y="696913"/>
            <a:ext cx="6199188" cy="3487737"/>
          </a:xfrm>
          <a:ln/>
        </p:spPr>
      </p:sp>
      <p:sp>
        <p:nvSpPr>
          <p:cNvPr id="36875" name="Rectangle 3"/>
          <p:cNvSpPr>
            <a:spLocks noGrp="1" noChangeArrowheads="1"/>
          </p:cNvSpPr>
          <p:nvPr>
            <p:ph type="body" idx="1"/>
          </p:nvPr>
        </p:nvSpPr>
        <p:spPr>
          <a:xfrm>
            <a:off x="685800" y="4416425"/>
            <a:ext cx="5486400" cy="4183063"/>
          </a:xfrm>
          <a:noFill/>
        </p:spPr>
        <p:txBody>
          <a:bodyPr/>
          <a:lstStyle/>
          <a:p>
            <a:endParaRPr lang="en-US" altLang="en-US" smtClean="0"/>
          </a:p>
        </p:txBody>
      </p:sp>
    </p:spTree>
    <p:extLst>
      <p:ext uri="{BB962C8B-B14F-4D97-AF65-F5344CB8AC3E}">
        <p14:creationId xmlns:p14="http://schemas.microsoft.com/office/powerpoint/2010/main" val="2203130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0638B68-59E2-4ECC-A395-4D8BA92A6B58}" type="slidenum">
              <a:rPr lang="en-US"/>
              <a:pPr>
                <a:defRPr/>
              </a:pPr>
              <a:t>‹#›</a:t>
            </a:fld>
            <a:endParaRPr lang="en-US"/>
          </a:p>
        </p:txBody>
      </p:sp>
    </p:spTree>
    <p:extLst>
      <p:ext uri="{BB962C8B-B14F-4D97-AF65-F5344CB8AC3E}">
        <p14:creationId xmlns:p14="http://schemas.microsoft.com/office/powerpoint/2010/main" val="35345454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B95F2FA-1F7D-4511-B8D3-BE850E72BE81}" type="slidenum">
              <a:rPr lang="en-US"/>
              <a:pPr>
                <a:defRPr/>
              </a:pPr>
              <a:t>‹#›</a:t>
            </a:fld>
            <a:endParaRPr lang="en-US"/>
          </a:p>
        </p:txBody>
      </p:sp>
    </p:spTree>
    <p:extLst>
      <p:ext uri="{BB962C8B-B14F-4D97-AF65-F5344CB8AC3E}">
        <p14:creationId xmlns:p14="http://schemas.microsoft.com/office/powerpoint/2010/main" val="2267806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0C94DB-DACE-4790-8683-FC67F9BD15B1}" type="slidenum">
              <a:rPr lang="en-US"/>
              <a:pPr>
                <a:defRPr/>
              </a:pPr>
              <a:t>‹#›</a:t>
            </a:fld>
            <a:endParaRPr lang="en-US"/>
          </a:p>
        </p:txBody>
      </p:sp>
    </p:spTree>
    <p:extLst>
      <p:ext uri="{BB962C8B-B14F-4D97-AF65-F5344CB8AC3E}">
        <p14:creationId xmlns:p14="http://schemas.microsoft.com/office/powerpoint/2010/main" val="3759915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FC9212-A276-4579-8D5E-ABD8504D37DD}" type="slidenum">
              <a:rPr lang="en-US"/>
              <a:pPr>
                <a:defRPr/>
              </a:pPr>
              <a:t>‹#›</a:t>
            </a:fld>
            <a:endParaRPr lang="en-US"/>
          </a:p>
        </p:txBody>
      </p:sp>
    </p:spTree>
    <p:extLst>
      <p:ext uri="{BB962C8B-B14F-4D97-AF65-F5344CB8AC3E}">
        <p14:creationId xmlns:p14="http://schemas.microsoft.com/office/powerpoint/2010/main" val="87550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431AEC5-025C-49AC-9B4A-23C1DEB7E703}" type="slidenum">
              <a:rPr lang="en-US"/>
              <a:pPr>
                <a:defRPr/>
              </a:pPr>
              <a:t>‹#›</a:t>
            </a:fld>
            <a:endParaRPr lang="en-US"/>
          </a:p>
        </p:txBody>
      </p:sp>
    </p:spTree>
    <p:extLst>
      <p:ext uri="{BB962C8B-B14F-4D97-AF65-F5344CB8AC3E}">
        <p14:creationId xmlns:p14="http://schemas.microsoft.com/office/powerpoint/2010/main" val="37514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558992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7BB03CFB-44AD-4816-B58F-A54E0F554221}" type="slidenum">
              <a:rPr lang="en-US"/>
              <a:pPr>
                <a:defRPr/>
              </a:pPr>
              <a:t>‹#›</a:t>
            </a:fld>
            <a:endParaRPr lang="en-US"/>
          </a:p>
        </p:txBody>
      </p:sp>
    </p:spTree>
    <p:extLst>
      <p:ext uri="{BB962C8B-B14F-4D97-AF65-F5344CB8AC3E}">
        <p14:creationId xmlns:p14="http://schemas.microsoft.com/office/powerpoint/2010/main" val="2281508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4482A58-199F-4918-8432-04940375E780}" type="slidenum">
              <a:rPr lang="en-US"/>
              <a:pPr>
                <a:defRPr/>
              </a:pPr>
              <a:t>‹#›</a:t>
            </a:fld>
            <a:endParaRPr lang="en-US"/>
          </a:p>
        </p:txBody>
      </p:sp>
    </p:spTree>
    <p:extLst>
      <p:ext uri="{BB962C8B-B14F-4D97-AF65-F5344CB8AC3E}">
        <p14:creationId xmlns:p14="http://schemas.microsoft.com/office/powerpoint/2010/main" val="32202265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7F6BBDC2-33C3-48A1-AB5D-AA2D3A91F3F6}" type="slidenum">
              <a:rPr lang="en-US"/>
              <a:pPr>
                <a:defRPr/>
              </a:pPr>
              <a:t>‹#›</a:t>
            </a:fld>
            <a:endParaRPr lang="en-US"/>
          </a:p>
        </p:txBody>
      </p:sp>
    </p:spTree>
    <p:extLst>
      <p:ext uri="{BB962C8B-B14F-4D97-AF65-F5344CB8AC3E}">
        <p14:creationId xmlns:p14="http://schemas.microsoft.com/office/powerpoint/2010/main" val="821338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988C900-7051-48E6-8DAA-3BB132A94CD7}" type="slidenum">
              <a:rPr lang="en-US"/>
              <a:pPr>
                <a:defRPr/>
              </a:pPr>
              <a:t>‹#›</a:t>
            </a:fld>
            <a:endParaRPr lang="en-US"/>
          </a:p>
        </p:txBody>
      </p:sp>
    </p:spTree>
    <p:extLst>
      <p:ext uri="{BB962C8B-B14F-4D97-AF65-F5344CB8AC3E}">
        <p14:creationId xmlns:p14="http://schemas.microsoft.com/office/powerpoint/2010/main" val="40186765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Dorothy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B6FA4E4-6431-4A7A-AEBA-9670F0642CD3}" type="slidenum">
              <a:rPr lang="en-US"/>
              <a:pPr>
                <a:defRPr/>
              </a:pPr>
              <a:t>‹#›</a:t>
            </a:fld>
            <a:endParaRPr lang="en-US"/>
          </a:p>
        </p:txBody>
      </p:sp>
    </p:spTree>
    <p:extLst>
      <p:ext uri="{BB962C8B-B14F-4D97-AF65-F5344CB8AC3E}">
        <p14:creationId xmlns:p14="http://schemas.microsoft.com/office/powerpoint/2010/main" val="726871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4964"/>
            <a:ext cx="25251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eaLnBrk="0" hangingPunct="0">
              <a:defRPr sz="1800" b="1">
                <a:cs typeface="+mn-cs"/>
              </a:defRPr>
            </a:lvl1pPr>
          </a:lstStyle>
          <a:p>
            <a:pPr>
              <a:defRPr/>
            </a:pPr>
            <a:r>
              <a:rPr lang="en-US" smtClean="0"/>
              <a:t>September 2019</a:t>
            </a:r>
            <a:endParaRPr lang="en-US" dirty="0"/>
          </a:p>
        </p:txBody>
      </p:sp>
      <p:sp>
        <p:nvSpPr>
          <p:cNvPr id="1029" name="Rectangle 5"/>
          <p:cNvSpPr>
            <a:spLocks noGrp="1" noChangeArrowheads="1"/>
          </p:cNvSpPr>
          <p:nvPr>
            <p:ph type="ftr" sz="quarter" idx="3"/>
          </p:nvPr>
        </p:nvSpPr>
        <p:spPr bwMode="auto">
          <a:xfrm>
            <a:off x="9447138" y="6475413"/>
            <a:ext cx="194476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smtClean="0"/>
              <a:t>Dorothy Stanley, HP Enterprise</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DC664FA7-9591-4AF1-947F-CBEC61367A07}" type="slidenum">
              <a:rPr lang="en-US"/>
              <a:pPr>
                <a:defRPr/>
              </a:pPr>
              <a:t>‹#›</a:t>
            </a:fld>
            <a:endParaRPr lang="en-US"/>
          </a:p>
        </p:txBody>
      </p:sp>
      <p:sp>
        <p:nvSpPr>
          <p:cNvPr id="1031" name="Rectangle 7"/>
          <p:cNvSpPr>
            <a:spLocks noChangeArrowheads="1"/>
          </p:cNvSpPr>
          <p:nvPr/>
        </p:nvSpPr>
        <p:spPr bwMode="auto">
          <a:xfrm>
            <a:off x="7862236" y="332601"/>
            <a:ext cx="33984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marL="342900" indent="-342900"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457200" eaLnBrk="0" hangingPunct="0">
              <a:defRPr sz="1200">
                <a:solidFill>
                  <a:schemeClr val="tx1"/>
                </a:solidFill>
                <a:latin typeface="Times New Roman" pitchFamily="18" charset="0"/>
                <a:cs typeface="Arial" charset="0"/>
              </a:defRPr>
            </a:lvl5pPr>
            <a:lvl6pPr marL="914400" eaLnBrk="0" fontAlgn="base" hangingPunct="0">
              <a:spcBef>
                <a:spcPct val="0"/>
              </a:spcBef>
              <a:spcAft>
                <a:spcPct val="0"/>
              </a:spcAft>
              <a:defRPr sz="1200">
                <a:solidFill>
                  <a:schemeClr val="tx1"/>
                </a:solidFill>
                <a:latin typeface="Times New Roman" pitchFamily="18" charset="0"/>
                <a:cs typeface="Arial" charset="0"/>
              </a:defRPr>
            </a:lvl6pPr>
            <a:lvl7pPr marL="1371600" eaLnBrk="0" fontAlgn="base" hangingPunct="0">
              <a:spcBef>
                <a:spcPct val="0"/>
              </a:spcBef>
              <a:spcAft>
                <a:spcPct val="0"/>
              </a:spcAft>
              <a:defRPr sz="1200">
                <a:solidFill>
                  <a:schemeClr val="tx1"/>
                </a:solidFill>
                <a:latin typeface="Times New Roman" pitchFamily="18" charset="0"/>
                <a:cs typeface="Arial" charset="0"/>
              </a:defRPr>
            </a:lvl7pPr>
            <a:lvl8pPr marL="1828800" eaLnBrk="0" fontAlgn="base" hangingPunct="0">
              <a:spcBef>
                <a:spcPct val="0"/>
              </a:spcBef>
              <a:spcAft>
                <a:spcPct val="0"/>
              </a:spcAft>
              <a:defRPr sz="1200">
                <a:solidFill>
                  <a:schemeClr val="tx1"/>
                </a:solidFill>
                <a:latin typeface="Times New Roman" pitchFamily="18" charset="0"/>
                <a:cs typeface="Arial" charset="0"/>
              </a:defRPr>
            </a:lvl8pPr>
            <a:lvl9pPr marL="2286000" eaLnBrk="0" fontAlgn="base" hangingPunct="0">
              <a:spcBef>
                <a:spcPct val="0"/>
              </a:spcBef>
              <a:spcAft>
                <a:spcPct val="0"/>
              </a:spcAft>
              <a:defRPr sz="1200">
                <a:solidFill>
                  <a:schemeClr val="tx1"/>
                </a:solidFill>
                <a:latin typeface="Times New Roman" pitchFamily="18" charset="0"/>
                <a:cs typeface="Arial" charset="0"/>
              </a:defRPr>
            </a:lvl9pPr>
          </a:lstStyle>
          <a:p>
            <a:pPr lvl="4" algn="r">
              <a:defRPr/>
            </a:pPr>
            <a:r>
              <a:rPr lang="en-US" altLang="en-US" sz="1800" b="1" dirty="0" smtClean="0"/>
              <a:t>doc.: IEEE </a:t>
            </a:r>
            <a:r>
              <a:rPr lang="en-US" altLang="en-US" sz="1800" b="1" dirty="0" smtClean="0"/>
              <a:t>802.11-19/1374r8</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033" name="Rectangle 9"/>
          <p:cNvSpPr>
            <a:spLocks noChangeArrowheads="1"/>
          </p:cNvSpPr>
          <p:nvPr/>
        </p:nvSpPr>
        <p:spPr bwMode="auto">
          <a:xfrm>
            <a:off x="914401" y="6475413"/>
            <a:ext cx="47929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eaLnBrk="0" hangingPunct="0">
              <a:defRPr sz="1200">
                <a:solidFill>
                  <a:schemeClr val="tx1"/>
                </a:solidFill>
                <a:latin typeface="Times New Roman" pitchFamily="18" charset="0"/>
                <a:cs typeface="Arial" charset="0"/>
              </a:defRPr>
            </a:lvl1pPr>
            <a:lvl2pPr marL="742950" indent="-285750" eaLnBrk="0" hangingPunct="0">
              <a:defRPr sz="1200">
                <a:solidFill>
                  <a:schemeClr val="tx1"/>
                </a:solidFill>
                <a:latin typeface="Times New Roman" pitchFamily="18" charset="0"/>
                <a:cs typeface="Arial" charset="0"/>
              </a:defRPr>
            </a:lvl2pPr>
            <a:lvl3pPr marL="1143000" indent="-228600" eaLnBrk="0" hangingPunct="0">
              <a:defRPr sz="1200">
                <a:solidFill>
                  <a:schemeClr val="tx1"/>
                </a:solidFill>
                <a:latin typeface="Times New Roman" pitchFamily="18" charset="0"/>
                <a:cs typeface="Arial" charset="0"/>
              </a:defRPr>
            </a:lvl3pPr>
            <a:lvl4pPr marL="1600200" indent="-228600" eaLnBrk="0" hangingPunct="0">
              <a:defRPr sz="1200">
                <a:solidFill>
                  <a:schemeClr val="tx1"/>
                </a:solidFill>
                <a:latin typeface="Times New Roman" pitchFamily="18" charset="0"/>
                <a:cs typeface="Arial" charset="0"/>
              </a:defRPr>
            </a:lvl4pPr>
            <a:lvl5pPr marL="2057400" indent="-228600" eaLnBrk="0" hangingPunct="0">
              <a:defRPr sz="1200">
                <a:solidFill>
                  <a:schemeClr val="tx1"/>
                </a:solidFill>
                <a:latin typeface="Times New Roman" pitchFamily="18" charset="0"/>
                <a:cs typeface="Arial" charset="0"/>
              </a:defRPr>
            </a:lvl5pPr>
            <a:lvl6pPr marL="2514600" indent="-228600" eaLnBrk="0" fontAlgn="base" hangingPunct="0">
              <a:spcBef>
                <a:spcPct val="0"/>
              </a:spcBef>
              <a:spcAft>
                <a:spcPct val="0"/>
              </a:spcAft>
              <a:defRPr sz="1200">
                <a:solidFill>
                  <a:schemeClr val="tx1"/>
                </a:solidFill>
                <a:latin typeface="Times New Roman" pitchFamily="18" charset="0"/>
                <a:cs typeface="Arial" charset="0"/>
              </a:defRPr>
            </a:lvl6pPr>
            <a:lvl7pPr marL="2971800" indent="-228600" eaLnBrk="0" fontAlgn="base" hangingPunct="0">
              <a:spcBef>
                <a:spcPct val="0"/>
              </a:spcBef>
              <a:spcAft>
                <a:spcPct val="0"/>
              </a:spcAft>
              <a:defRPr sz="1200">
                <a:solidFill>
                  <a:schemeClr val="tx1"/>
                </a:solidFill>
                <a:latin typeface="Times New Roman" pitchFamily="18" charset="0"/>
                <a:cs typeface="Arial" charset="0"/>
              </a:defRPr>
            </a:lvl7pPr>
            <a:lvl8pPr marL="3429000" indent="-228600" eaLnBrk="0" fontAlgn="base" hangingPunct="0">
              <a:spcBef>
                <a:spcPct val="0"/>
              </a:spcBef>
              <a:spcAft>
                <a:spcPct val="0"/>
              </a:spcAft>
              <a:defRPr sz="1200">
                <a:solidFill>
                  <a:schemeClr val="tx1"/>
                </a:solidFill>
                <a:latin typeface="Times New Roman" pitchFamily="18" charset="0"/>
                <a:cs typeface="Arial" charset="0"/>
              </a:defRPr>
            </a:lvl8pPr>
            <a:lvl9pPr marL="3886200" indent="-228600" eaLnBrk="0" fontAlgn="base" hangingPunct="0">
              <a:spcBef>
                <a:spcPct val="0"/>
              </a:spcBef>
              <a:spcAft>
                <a:spcPct val="0"/>
              </a:spcAft>
              <a:defRPr sz="1200">
                <a:solidFill>
                  <a:schemeClr val="tx1"/>
                </a:solidFill>
                <a:latin typeface="Times New Roman" pitchFamily="18" charset="0"/>
                <a:cs typeface="Arial" charset="0"/>
              </a:defRPr>
            </a:lvl9pPr>
          </a:lstStyle>
          <a:p>
            <a:pPr>
              <a:defRPr/>
            </a:pPr>
            <a:r>
              <a:rPr lang="en-US" altLang="en-US" sz="1200" smtClean="0"/>
              <a:t>Agenda</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2.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1008-01-000m-minutes-for-revmd-july-2019-vienna.docx"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 Id="rId6" Type="http://schemas.openxmlformats.org/officeDocument/2006/relationships/hyperlink" Target="https://mentor.ieee.org/802.11/dcn/19/11-19-1450-00-000m-minutes-for-revmd-aug-2019-toronto.docx" TargetMode="External"/><Relationship Id="rId5" Type="http://schemas.openxmlformats.org/officeDocument/2006/relationships/hyperlink" Target="https://mentor.ieee.org/802.11/dcn/19/11-19-1238-01-000m-telecon-minutes-for-revmd-july-11.docx" TargetMode="External"/><Relationship Id="rId4" Type="http://schemas.openxmlformats.org/officeDocument/2006/relationships/hyperlink" Target="https://mentor.ieee.org/802.11/dcn/19/11-19-1382-06-000m-tgmd-2019-july-august-september-teleconference-minutes.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9/11-19-0449-12-000m-revmd-lb236-gen-comments.xls" TargetMode="Externa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17/11-17-0927-49-000m-revmd-mac-comments.xls"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9/11-19-0156-13-000m-lb236-revmd-phy-sec-comments.xlsx" TargetMode="External"/><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19/11-19-0156-12-000m-lb236-revmd-phy-sec-comments.xlsx"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9/11-19-0142-10-000m-revmd-wg-lb236-comments-for-editor-ad-hoc.xls"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hyperlink" Target="https://mentor.ieee.org/802.11/dcn/19/11-19-0143-13-000m-revmd-editor2-lb236-comments.xls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https://urldefense.proofpoint.com/v2/url?u=https-3A__mentor.ieee.org_802.11_dcn_19_11-2D19-2D1286-2D01-2D000m-2Dlb236-2Dsome-2Dxdmg-2Dphy-2Dcids.docx&amp;d=DwMGaQ&amp;c=C5b8zRQO1miGmBeVZ2LFWg&amp;r=NTHtA_KHOOrju0kuqznMMhn2PgeiJdiVcWeUfvVgSN4&amp;m=2pFUbiE-FUQgExZ9HSwsuo5_1IBmcTEKnZ-fY5ztptk&amp;s=eAUl9Lnvk8ASXDsc-XP6gfqQgNbv1FHCp5_7gib4s0M&amp;e=" TargetMode="External"/><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19/11-19-1173-18-000m-pwe-in-constant-time.docx" TargetMode="External"/><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19/11-19-1444-04-000m-proposed-changes-re-ieee-sa-mec-comment-related-to-draft-2-1-of-ieee-p802-11revmd.docx" TargetMode="External"/><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s://mentor.ieee.org/802.11/dcn/17/11-17-0927-51-000m-revmd-mac-comments.xls" TargetMode="External"/><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17/11-17-0927-51-000m-revmd-mac-comments.xls" TargetMode="External"/><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0449-13-000m-revmd-lb236-gen-comments.xls" TargetMode="External"/><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hyperlink" Target="https://mentor.ieee.org/802.11/dcn/19/11-19-0156-13-000m-lb236-revmd-phy-sec-comments.xlsx" TargetMode="External"/><Relationship Id="rId4" Type="http://schemas.openxmlformats.org/officeDocument/2006/relationships/hyperlink" Target="https://mentor.ieee.org/802.11/dcn/17/11-17-0927-48-000m-revmd-mac-comments.xls%20except%20for%202082"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19/11-19-1688-00-000m-no-brp-setup-phase-without-mid-and-bc.docx" TargetMode="External"/><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19/11-19-0856-12-000m-resolutions-for-some-comments-on-11md-d2-0-lb236.docx" TargetMode="External"/><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19/11-19-0856-12-000m-resolutions-for-some-comments-on-11md-d2-0-lb236.docx" TargetMode="External"/><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19/11-19-1561-04-000m-vht-lo-leakage-requirement.pptx" TargetMode="External"/><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19/11-19-0856-10-000m-resolutions-for-some-comments-on-11md-d2-0-lb236.docx" TargetMode="External"/><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3" Type="http://schemas.openxmlformats.org/officeDocument/2006/relationships/hyperlink" Target="http://www.techstreet.com/ieee/products/vendor_id/7028" TargetMode="External"/><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mentor.ieee.org/802.11/dcn/17/11-17-0004-03-0000-revision-par-proposal-tgmd.doc" TargetMode="External"/><Relationship Id="rId7" Type="http://schemas.openxmlformats.org/officeDocument/2006/relationships/hyperlink" Target="https://standards.ieee.org/develop/project/802.11.html" TargetMode="External"/><Relationship Id="rId2" Type="http://schemas.openxmlformats.org/officeDocument/2006/relationships/notesSlide" Target="../notesSlides/notesSlide43.xml"/><Relationship Id="rId1" Type="http://schemas.openxmlformats.org/officeDocument/2006/relationships/slideLayout" Target="../slideLayouts/slideLayout2.xml"/><Relationship Id="rId6" Type="http://schemas.openxmlformats.org/officeDocument/2006/relationships/hyperlink" Target="https://mentor.ieee.org/802.11/dcn/18/11-18-0611" TargetMode="External"/><Relationship Id="rId5" Type="http://schemas.openxmlformats.org/officeDocument/2006/relationships/hyperlink" Target="https://mentor.ieee.org/802.11/dcn/17/11-17-0914-13-000m-revmd-wg-cc-comments.xls" TargetMode="External"/><Relationship Id="rId4" Type="http://schemas.openxmlformats.org/officeDocument/2006/relationships/hyperlink" Target="https://mentor.ieee.org/802.11/dcn/17/11-17-0914-06-000m-revmd-wg-cc-comments.xl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dirty="0"/>
          </a:p>
        </p:txBody>
      </p:sp>
      <p:sp>
        <p:nvSpPr>
          <p:cNvPr id="3075"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3076"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77FB121F-92AD-4A94-B9B7-431A9F07F0F0}" type="slidenum">
              <a:rPr lang="en-US" smtClean="0"/>
              <a:pPr>
                <a:defRPr/>
              </a:pPr>
              <a:t>1</a:t>
            </a:fld>
            <a:endParaRPr lang="en-US" smtClean="0"/>
          </a:p>
        </p:txBody>
      </p:sp>
      <p:sp>
        <p:nvSpPr>
          <p:cNvPr id="2053" name="Rectangle 2"/>
          <p:cNvSpPr>
            <a:spLocks noGrp="1" noChangeArrowheads="1"/>
          </p:cNvSpPr>
          <p:nvPr>
            <p:ph type="title"/>
          </p:nvPr>
        </p:nvSpPr>
        <p:spPr>
          <a:xfrm>
            <a:off x="2209800" y="685800"/>
            <a:ext cx="8610600" cy="1066800"/>
          </a:xfrm>
        </p:spPr>
        <p:txBody>
          <a:bodyPr/>
          <a:lstStyle/>
          <a:p>
            <a:r>
              <a:rPr lang="en-US" altLang="en-US" dirty="0" smtClean="0"/>
              <a:t>IEEE 802.11 </a:t>
            </a:r>
            <a:r>
              <a:rPr lang="en-US" altLang="en-US" dirty="0" err="1" smtClean="0"/>
              <a:t>TGmd</a:t>
            </a:r>
            <a:r>
              <a:rPr lang="en-US" altLang="en-US" dirty="0" smtClean="0"/>
              <a:t> September 2019 Agenda</a:t>
            </a:r>
          </a:p>
        </p:txBody>
      </p:sp>
      <p:sp>
        <p:nvSpPr>
          <p:cNvPr id="2054" name="Rectangle 6"/>
          <p:cNvSpPr>
            <a:spLocks noGrp="1" noChangeArrowheads="1"/>
          </p:cNvSpPr>
          <p:nvPr>
            <p:ph type="body" idx="1"/>
          </p:nvPr>
        </p:nvSpPr>
        <p:spPr>
          <a:xfrm>
            <a:off x="2209800" y="1524000"/>
            <a:ext cx="7772400" cy="381000"/>
          </a:xfrm>
        </p:spPr>
        <p:txBody>
          <a:bodyPr/>
          <a:lstStyle/>
          <a:p>
            <a:pPr algn="ctr">
              <a:lnSpc>
                <a:spcPct val="90000"/>
              </a:lnSpc>
              <a:buFontTx/>
              <a:buNone/>
            </a:pPr>
            <a:r>
              <a:rPr lang="en-US" altLang="en-US" sz="2000" dirty="0"/>
              <a:t>Date</a:t>
            </a:r>
            <a:r>
              <a:rPr lang="en-US" altLang="en-US" sz="2000"/>
              <a:t>:</a:t>
            </a:r>
            <a:r>
              <a:rPr lang="en-US" altLang="en-US" sz="2000" b="0"/>
              <a:t> </a:t>
            </a:r>
            <a:r>
              <a:rPr lang="en-US" altLang="en-US" sz="2000" b="0" smtClean="0"/>
              <a:t>2019-09-19</a:t>
            </a:r>
            <a:endParaRPr lang="en-US" altLang="en-US" sz="2000" b="0" dirty="0"/>
          </a:p>
        </p:txBody>
      </p:sp>
      <p:graphicFrame>
        <p:nvGraphicFramePr>
          <p:cNvPr id="2055" name="Object 11"/>
          <p:cNvGraphicFramePr>
            <a:graphicFrameLocks noChangeAspect="1"/>
          </p:cNvGraphicFramePr>
          <p:nvPr>
            <p:extLst>
              <p:ext uri="{D42A27DB-BD31-4B8C-83A1-F6EECF244321}">
                <p14:modId xmlns:p14="http://schemas.microsoft.com/office/powerpoint/2010/main" val="284026159"/>
              </p:ext>
            </p:extLst>
          </p:nvPr>
        </p:nvGraphicFramePr>
        <p:xfrm>
          <a:off x="2044700" y="2274889"/>
          <a:ext cx="8102600" cy="2498725"/>
        </p:xfrm>
        <a:graphic>
          <a:graphicData uri="http://schemas.openxmlformats.org/presentationml/2006/ole">
            <mc:AlternateContent xmlns:mc="http://schemas.openxmlformats.org/markup-compatibility/2006">
              <mc:Choice xmlns:v="urn:schemas-microsoft-com:vml" Requires="v">
                <p:oleObj spid="_x0000_s4448" name="Document" r:id="rId4" imgW="8254447" imgH="2544858" progId="Word.Document.8">
                  <p:embed/>
                </p:oleObj>
              </mc:Choice>
              <mc:Fallback>
                <p:oleObj name="Document" r:id="rId4" imgW="8254447" imgH="2544858" progId="Word.Document.8">
                  <p:embed/>
                  <p:pic>
                    <p:nvPicPr>
                      <p:cNvPr id="0" name="Object 11"/>
                      <p:cNvPicPr>
                        <a:picLocks noChangeAspect="1" noChangeArrowheads="1"/>
                      </p:cNvPicPr>
                      <p:nvPr/>
                    </p:nvPicPr>
                    <p:blipFill>
                      <a:blip r:embed="rId5"/>
                      <a:srcRect/>
                      <a:stretch>
                        <a:fillRect/>
                      </a:stretch>
                    </p:blipFill>
                    <p:spPr bwMode="auto">
                      <a:xfrm>
                        <a:off x="2044700" y="2274889"/>
                        <a:ext cx="8102600" cy="249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056" name="Rectangle 12"/>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a:t>Authors:</a:t>
            </a:r>
            <a:endParaRPr lang="en-US" altLang="en-US" sz="20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5868989" y="6475414"/>
            <a:ext cx="528637" cy="363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200">
                <a:solidFill>
                  <a:srgbClr val="000000"/>
                </a:solidFill>
                <a:latin typeface="Times New Roman" panose="02020603050405020304" pitchFamily="18" charset="0"/>
                <a:ea typeface="ＭＳ Ｐゴシック" panose="020B0600070205080204" pitchFamily="34" charset="-128"/>
              </a:defRPr>
            </a:lvl9pPr>
          </a:lstStyle>
          <a:p>
            <a:pPr hangingPunct="0">
              <a:buClrTx/>
              <a:buFontTx/>
              <a:buNone/>
            </a:pPr>
            <a:r>
              <a:rPr lang="en-US" altLang="en-US">
                <a:ea typeface="MS Gothic" panose="020B0609070205080204" pitchFamily="49" charset="-128"/>
              </a:rPr>
              <a:t>Slide </a:t>
            </a:r>
            <a:fld id="{5DC26805-48A2-4BF2-BAB1-A04A6CDBCF81}" type="slidenum">
              <a:rPr lang="en-US" altLang="en-US">
                <a:ea typeface="MS Gothic" panose="020B0609070205080204" pitchFamily="49" charset="-128"/>
              </a:rPr>
              <a:pPr hangingPunct="0">
                <a:buClrTx/>
                <a:buFontTx/>
                <a:buNone/>
              </a:pPr>
              <a:t>10</a:t>
            </a:fld>
            <a:endParaRPr lang="en-US" altLang="en-US">
              <a:ea typeface="MS Gothic" panose="020B0609070205080204" pitchFamily="49" charset="-128"/>
            </a:endParaRPr>
          </a:p>
        </p:txBody>
      </p:sp>
      <p:sp>
        <p:nvSpPr>
          <p:cNvPr id="4100" name="Rectangle 4"/>
          <p:cNvSpPr>
            <a:spLocks noGrp="1" noChangeArrowheads="1"/>
          </p:cNvSpPr>
          <p:nvPr>
            <p:ph type="title"/>
          </p:nvPr>
        </p:nvSpPr>
        <p:spPr>
          <a:xfrm>
            <a:off x="2209800" y="439738"/>
            <a:ext cx="8001000" cy="1160463"/>
          </a:xfrm>
          <a:ln/>
        </p:spPr>
        <p:txBody>
          <a:bodyPr vert="horz" wrap="square" lIns="90000" tIns="46800" rIns="90000" bIns="46800" numCol="1" anchor="ctr" anchorCtr="0" compatLnSpc="1">
            <a:prstTxWarp prst="textNoShape">
              <a:avLst/>
            </a:prstTxWarp>
          </a:bodyPr>
          <a:lstStyle/>
          <a:p>
            <a:pPr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altLang="en-US" dirty="0">
                <a:solidFill>
                  <a:srgbClr val="000000"/>
                </a:solidFill>
              </a:rPr>
              <a:t>Participation in IEEE 802 Meetings</a:t>
            </a:r>
          </a:p>
        </p:txBody>
      </p:sp>
      <p:sp>
        <p:nvSpPr>
          <p:cNvPr id="4101" name="Text Box 5"/>
          <p:cNvSpPr txBox="1">
            <a:spLocks noChangeArrowheads="1"/>
          </p:cNvSpPr>
          <p:nvPr/>
        </p:nvSpPr>
        <p:spPr bwMode="auto">
          <a:xfrm>
            <a:off x="2209800" y="1447800"/>
            <a:ext cx="7848600" cy="4618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pPr>
            <a:r>
              <a:rPr lang="en-GB" altLang="en-US" sz="1600" b="1" dirty="0">
                <a:ea typeface="MS Gothic" panose="020B0609070205080204" pitchFamily="49" charset="-128"/>
              </a:rPr>
              <a:t>Participation in any IEEE 802 meeting (Sponsor, Sponsor subgroup, Working Group, Working Group subgroup, etc.) is on an individual basis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4.2.1 “Establishment”, of the IEEE 802 LMSC Working Group Policies and Procedures)</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spcBef>
                <a:spcPts val="600"/>
              </a:spcBef>
              <a:buFont typeface="Arial" panose="020B0604020202020204" pitchFamily="34" charset="0"/>
              <a:buChar char="•"/>
            </a:pPr>
            <a:r>
              <a:rPr lang="en-GB" altLang="en-US" sz="1400" b="1"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b="1" u="sng" dirty="0">
                <a:ea typeface="MS Gothic" panose="020B0609070205080204" pitchFamily="49" charset="-128"/>
              </a:rPr>
              <a:t>https://standards.ieee.org/develop/policies/bylaws/sb_bylaws.pdf </a:t>
            </a:r>
            <a:r>
              <a:rPr lang="en-GB" altLang="en-US" sz="1400" b="1" dirty="0">
                <a:ea typeface="MS Gothic" panose="020B0609070205080204" pitchFamily="49" charset="-128"/>
              </a:rPr>
              <a:t> section 5.2.1.3 and the IEEE 802 LMSC Working Group Policies and Procedures, </a:t>
            </a:r>
            <a:r>
              <a:rPr lang="en-GB" altLang="en-US" sz="1400" b="1" dirty="0" err="1">
                <a:ea typeface="MS Gothic" panose="020B0609070205080204" pitchFamily="49" charset="-128"/>
              </a:rPr>
              <a:t>subclause</a:t>
            </a:r>
            <a:r>
              <a:rPr lang="en-GB" altLang="en-US" sz="1400" b="1" dirty="0">
                <a:ea typeface="MS Gothic" panose="020B0609070205080204" pitchFamily="49" charset="-128"/>
              </a:rPr>
              <a:t> 3.4.1 “Chair”, list item x.</a:t>
            </a:r>
          </a:p>
          <a:p>
            <a:pPr>
              <a:spcBef>
                <a:spcPts val="600"/>
              </a:spcBef>
            </a:pPr>
            <a:r>
              <a:rPr lang="en-GB" altLang="en-US" sz="1600" b="1" dirty="0">
                <a:ea typeface="MS Gothic" panose="020B0609070205080204" pitchFamily="49" charset="-128"/>
              </a:rPr>
              <a:t>By participating in IEEE 802 meetings, you accept these requirements.  If you do not agree to these policies then you shall not participate.</a:t>
            </a:r>
            <a:br>
              <a:rPr lang="en-GB" altLang="en-US" sz="1600" b="1" dirty="0">
                <a:ea typeface="MS Gothic" panose="020B0609070205080204" pitchFamily="49" charset="-128"/>
              </a:rPr>
            </a:br>
            <a:r>
              <a:rPr lang="en-GB" altLang="en-US" sz="1600" b="1" dirty="0">
                <a:ea typeface="MS Gothic" panose="020B0609070205080204" pitchFamily="49" charset="-128"/>
              </a:rPr>
              <a:t/>
            </a:r>
            <a:br>
              <a:rPr lang="en-GB" altLang="en-US" sz="1600" b="1" dirty="0">
                <a:ea typeface="MS Gothic" panose="020B0609070205080204" pitchFamily="49" charset="-128"/>
              </a:rPr>
            </a:br>
            <a:r>
              <a:rPr lang="en-GB" altLang="en-US" dirty="0">
                <a:ea typeface="MS Gothic" panose="020B0609070205080204" pitchFamily="49" charset="-128"/>
              </a:rPr>
              <a:t>(Latest revision of IEEE 802 LMSC Working Group Policies and Procedures: http://www.ieee802.org/devdocs.shtml)</a:t>
            </a:r>
            <a:br>
              <a:rPr lang="en-GB" altLang="en-US" dirty="0">
                <a:ea typeface="MS Gothic" panose="020B0609070205080204" pitchFamily="49" charset="-128"/>
              </a:rPr>
            </a:br>
            <a:endParaRPr lang="en-GB" altLang="en-US" dirty="0">
              <a:ea typeface="MS Gothic" panose="020B0609070205080204" pitchFamily="49" charset="-128"/>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10</a:t>
            </a:fld>
            <a:endParaRPr lang="en-US"/>
          </a:p>
        </p:txBody>
      </p:sp>
    </p:spTree>
    <p:extLst>
      <p:ext uri="{BB962C8B-B14F-4D97-AF65-F5344CB8AC3E}">
        <p14:creationId xmlns:p14="http://schemas.microsoft.com/office/powerpoint/2010/main" val="16268333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11</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Standard and Amendment Ratification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524000" y="1356519"/>
            <a:ext cx="9448800" cy="5210175"/>
          </a:xfrm>
        </p:spPr>
        <p:txBody>
          <a:bodyPr/>
          <a:lstStyle/>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802.11-2016 approved &amp; published December 2016</a:t>
            </a: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802.11ai-2016 approved &amp; published December </a:t>
            </a:r>
            <a:r>
              <a:rPr lang="en-US" altLang="en-US" sz="2000" dirty="0" smtClean="0">
                <a:solidFill>
                  <a:srgbClr val="006600"/>
                </a:solidFill>
              </a:rPr>
              <a:t>2016*</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802.11ah-2016 approved December 2016; publication </a:t>
            </a:r>
            <a:r>
              <a:rPr lang="en-US" altLang="en-US" sz="2000" dirty="0" smtClean="0">
                <a:solidFill>
                  <a:srgbClr val="006600"/>
                </a:solidFill>
              </a:rPr>
              <a:t>May 2017*</a:t>
            </a:r>
            <a:endParaRPr lang="en-US" altLang="en-US" sz="2000" dirty="0">
              <a:solidFill>
                <a:srgbClr val="006600"/>
              </a:solidFill>
            </a:endParaRPr>
          </a:p>
          <a:p>
            <a:pPr>
              <a:lnSpc>
                <a:spcPct val="80000"/>
              </a:lnSpc>
            </a:pP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802.11aj-2018 – Approved February 2018, April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802.11ak-2018 – Approved March 2018, June </a:t>
            </a:r>
            <a:r>
              <a:rPr lang="en-US" altLang="en-US" sz="2000" dirty="0" smtClean="0">
                <a:solidFill>
                  <a:srgbClr val="006600"/>
                </a:solidFill>
              </a:rPr>
              <a:t>publication*</a:t>
            </a:r>
            <a:endParaRPr lang="en-US" altLang="en-US" sz="2000" dirty="0">
              <a:solidFill>
                <a:srgbClr val="006600"/>
              </a:solidFill>
            </a:endParaRPr>
          </a:p>
          <a:p>
            <a:pPr>
              <a:lnSpc>
                <a:spcPct val="80000"/>
              </a:lnSpc>
            </a:pPr>
            <a:r>
              <a:rPr lang="en-US" altLang="en-US" sz="2000" dirty="0">
                <a:solidFill>
                  <a:srgbClr val="006600"/>
                </a:solidFill>
              </a:rPr>
              <a:t>IEEE </a:t>
            </a:r>
            <a:r>
              <a:rPr lang="en-US" altLang="en-US" sz="2000" dirty="0" err="1">
                <a:solidFill>
                  <a:srgbClr val="006600"/>
                </a:solidFill>
              </a:rPr>
              <a:t>Std</a:t>
            </a:r>
            <a:r>
              <a:rPr lang="en-US" altLang="en-US" sz="2000" dirty="0">
                <a:solidFill>
                  <a:srgbClr val="006600"/>
                </a:solidFill>
              </a:rPr>
              <a:t> 802.11aq-2018 – Approved June 2018, </a:t>
            </a:r>
            <a:r>
              <a:rPr lang="en-US" altLang="en-US" sz="2000" dirty="0" smtClean="0">
                <a:solidFill>
                  <a:srgbClr val="006600"/>
                </a:solidFill>
              </a:rPr>
              <a:t>August publication*</a:t>
            </a:r>
            <a:endParaRPr lang="en-US" altLang="en-US" sz="2000" dirty="0">
              <a:solidFill>
                <a:srgbClr val="006600"/>
              </a:solidFill>
            </a:endParaRPr>
          </a:p>
          <a:p>
            <a:pPr>
              <a:lnSpc>
                <a:spcPct val="80000"/>
              </a:lnSpc>
            </a:pPr>
            <a:endParaRPr lang="en-US" altLang="en-US" sz="2000" dirty="0" smtClean="0"/>
          </a:p>
          <a:p>
            <a:pPr>
              <a:lnSpc>
                <a:spcPct val="80000"/>
              </a:lnSpc>
            </a:pPr>
            <a:r>
              <a:rPr lang="en-US" altLang="en-US" sz="2000" dirty="0" smtClean="0">
                <a:solidFill>
                  <a:srgbClr val="006600"/>
                </a:solidFill>
                <a:sym typeface="Wingdings" panose="05000000000000000000" pitchFamily="2" charset="2"/>
              </a:rPr>
              <a:t> ---------------</a:t>
            </a:r>
            <a:r>
              <a:rPr lang="en-US" altLang="en-US" sz="2000" dirty="0" err="1" smtClean="0">
                <a:solidFill>
                  <a:srgbClr val="006600"/>
                </a:solidFill>
                <a:sym typeface="Wingdings" panose="05000000000000000000" pitchFamily="2" charset="2"/>
              </a:rPr>
              <a:t>TGmd</a:t>
            </a:r>
            <a:r>
              <a:rPr lang="en-US" altLang="en-US" sz="2000" dirty="0" smtClean="0">
                <a:solidFill>
                  <a:srgbClr val="006600"/>
                </a:solidFill>
                <a:sym typeface="Wingdings" panose="05000000000000000000" pitchFamily="2" charset="2"/>
              </a:rPr>
              <a:t> Ratification</a:t>
            </a:r>
            <a:r>
              <a:rPr lang="en-US" altLang="en-US" sz="2000" dirty="0">
                <a:solidFill>
                  <a:srgbClr val="006600"/>
                </a:solidFill>
                <a:sym typeface="Wingdings" panose="05000000000000000000" pitchFamily="2" charset="2"/>
              </a:rPr>
              <a:t> --------------- </a:t>
            </a:r>
            <a:r>
              <a:rPr lang="en-US" altLang="en-US" sz="2000" dirty="0" smtClean="0">
                <a:solidFill>
                  <a:srgbClr val="006600"/>
                </a:solidFill>
                <a:sym typeface="Wingdings" panose="05000000000000000000" pitchFamily="2" charset="2"/>
              </a:rPr>
              <a:t> </a:t>
            </a:r>
          </a:p>
          <a:p>
            <a:pPr>
              <a:lnSpc>
                <a:spcPct val="80000"/>
              </a:lnSpc>
            </a:pPr>
            <a:endParaRPr lang="en-US" altLang="en-US" sz="2000" dirty="0">
              <a:solidFill>
                <a:srgbClr val="006600"/>
              </a:solidFill>
            </a:endParaRPr>
          </a:p>
          <a:p>
            <a:pPr>
              <a:lnSpc>
                <a:spcPct val="80000"/>
              </a:lnSpc>
            </a:pPr>
            <a:r>
              <a:rPr lang="en-US" altLang="en-US" sz="2000" dirty="0"/>
              <a:t>P802.11ax – </a:t>
            </a:r>
            <a:r>
              <a:rPr lang="en-US" altLang="en-US" sz="2000" dirty="0" smtClean="0"/>
              <a:t>to follow </a:t>
            </a:r>
            <a:r>
              <a:rPr lang="en-US" altLang="en-US" sz="2000" dirty="0" err="1" smtClean="0"/>
              <a:t>REVmd</a:t>
            </a:r>
            <a:r>
              <a:rPr lang="en-US" altLang="en-US" sz="2000" dirty="0" smtClean="0"/>
              <a:t> SASB approval</a:t>
            </a:r>
            <a:endParaRPr lang="en-US" altLang="en-US" sz="2000" dirty="0"/>
          </a:p>
          <a:p>
            <a:pPr>
              <a:lnSpc>
                <a:spcPct val="80000"/>
              </a:lnSpc>
            </a:pPr>
            <a:r>
              <a:rPr lang="en-US" altLang="en-US" sz="2000" dirty="0"/>
              <a:t>P802.11ay – to follow </a:t>
            </a:r>
            <a:r>
              <a:rPr lang="en-US" altLang="en-US" sz="2000" dirty="0" err="1"/>
              <a:t>REVmd</a:t>
            </a:r>
            <a:r>
              <a:rPr lang="en-US" altLang="en-US" sz="2000" dirty="0"/>
              <a:t> SASB approval</a:t>
            </a:r>
          </a:p>
          <a:p>
            <a:pPr>
              <a:lnSpc>
                <a:spcPct val="80000"/>
              </a:lnSpc>
            </a:pPr>
            <a:r>
              <a:rPr lang="en-US" altLang="en-US" sz="2000" dirty="0" smtClean="0"/>
              <a:t>P802.11ba </a:t>
            </a:r>
            <a:r>
              <a:rPr lang="en-US" altLang="en-US" sz="2000"/>
              <a:t>– </a:t>
            </a:r>
            <a:r>
              <a:rPr lang="en-US" altLang="en-US" sz="2000" smtClean="0"/>
              <a:t>Sept </a:t>
            </a:r>
            <a:r>
              <a:rPr lang="en-US" altLang="en-US" sz="2000" dirty="0"/>
              <a:t>2020</a:t>
            </a:r>
          </a:p>
          <a:p>
            <a:pPr>
              <a:lnSpc>
                <a:spcPct val="80000"/>
              </a:lnSpc>
            </a:pPr>
            <a:r>
              <a:rPr lang="en-US" altLang="en-US" sz="2000" dirty="0"/>
              <a:t>P802.11az – Mar </a:t>
            </a:r>
            <a:r>
              <a:rPr lang="en-US" altLang="en-US" sz="2000" dirty="0" smtClean="0"/>
              <a:t>2021</a:t>
            </a:r>
          </a:p>
          <a:p>
            <a:pPr>
              <a:lnSpc>
                <a:spcPct val="80000"/>
              </a:lnSpc>
            </a:pPr>
            <a:endParaRPr lang="en-US" altLang="en-US" sz="2000" dirty="0" smtClean="0"/>
          </a:p>
          <a:p>
            <a:pPr>
              <a:lnSpc>
                <a:spcPct val="80000"/>
              </a:lnSpc>
            </a:pPr>
            <a:r>
              <a:rPr lang="en-US" altLang="en-US" sz="2000" dirty="0" smtClean="0">
                <a:solidFill>
                  <a:srgbClr val="006600"/>
                </a:solidFill>
              </a:rPr>
              <a:t>*Amendment roll-in completed</a:t>
            </a:r>
            <a:endParaRPr lang="en-US" altLang="en-US" sz="2000" dirty="0">
              <a:solidFill>
                <a:srgbClr val="006600"/>
              </a:solidFill>
            </a:endParaRPr>
          </a:p>
        </p:txBody>
      </p:sp>
    </p:spTree>
    <p:extLst>
      <p:ext uri="{BB962C8B-B14F-4D97-AF65-F5344CB8AC3E}">
        <p14:creationId xmlns:p14="http://schemas.microsoft.com/office/powerpoint/2010/main" val="9685189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6"/>
          <p:cNvGraphicFramePr>
            <a:graphicFrameLocks/>
          </p:cNvGraphicFramePr>
          <p:nvPr>
            <p:extLst>
              <p:ext uri="{D42A27DB-BD31-4B8C-83A1-F6EECF244321}">
                <p14:modId xmlns:p14="http://schemas.microsoft.com/office/powerpoint/2010/main" val="1160041590"/>
              </p:ext>
            </p:extLst>
          </p:nvPr>
        </p:nvGraphicFramePr>
        <p:xfrm>
          <a:off x="496962" y="1517057"/>
          <a:ext cx="7542138" cy="4425179"/>
        </p:xfrm>
        <a:graphic>
          <a:graphicData uri="http://schemas.openxmlformats.org/drawingml/2006/table">
            <a:tbl>
              <a:tblPr firstRow="1" bandRow="1">
                <a:tableStyleId>{21E4AEA4-8DFA-4A89-87EB-49C32662AFE0}</a:tableStyleId>
              </a:tblPr>
              <a:tblGrid>
                <a:gridCol w="3867878"/>
                <a:gridCol w="3674260"/>
              </a:tblGrid>
              <a:tr h="457351">
                <a:tc>
                  <a:txBody>
                    <a:bodyPr/>
                    <a:lstStyle/>
                    <a:p>
                      <a:pPr>
                        <a:lnSpc>
                          <a:spcPct val="80000"/>
                        </a:lnSpc>
                      </a:pPr>
                      <a:r>
                        <a:rPr lang="en-US" altLang="en-US" sz="2400" b="1" dirty="0" smtClean="0"/>
                        <a:t>Milestone</a:t>
                      </a:r>
                    </a:p>
                  </a:txBody>
                  <a:tcPr/>
                </a:tc>
                <a:tc>
                  <a:txBody>
                    <a:bodyPr/>
                    <a:lstStyle/>
                    <a:p>
                      <a:r>
                        <a:rPr lang="en-US" altLang="en-US" sz="2400" b="1" dirty="0" smtClean="0"/>
                        <a:t>Date</a:t>
                      </a:r>
                      <a:endParaRPr lang="en-GB" sz="2400" b="1" dirty="0"/>
                    </a:p>
                  </a:txBody>
                  <a:tcPr/>
                </a:tc>
              </a:tr>
              <a:tr h="32750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Initial</a:t>
                      </a:r>
                      <a:r>
                        <a:rPr lang="en-US" altLang="en-US" sz="1400" b="1" baseline="0" dirty="0" smtClean="0"/>
                        <a:t> WGLB</a:t>
                      </a:r>
                      <a:endParaRPr lang="en-US" altLang="en-US" sz="1400" b="1" dirty="0" smtClean="0"/>
                    </a:p>
                  </a:txBody>
                  <a:tcPr/>
                </a:tc>
                <a:tc>
                  <a:txBody>
                    <a:bodyPr/>
                    <a:lstStyle/>
                    <a:p>
                      <a:r>
                        <a:rPr lang="en-US" sz="1400" b="1" dirty="0" smtClean="0"/>
                        <a:t>Held Feb-March 2018</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D2.0 WGLB Recirculation LB </a:t>
                      </a:r>
                    </a:p>
                  </a:txBody>
                  <a:tcPr/>
                </a:tc>
                <a:tc>
                  <a:txBody>
                    <a:bodyPr/>
                    <a:lstStyle/>
                    <a:p>
                      <a:r>
                        <a:rPr lang="en-US" altLang="en-US" sz="1400" b="1" u="sng" dirty="0" smtClean="0"/>
                        <a:t>Out of  November 2018</a:t>
                      </a:r>
                      <a:endParaRPr lang="en-GB" sz="1400" b="1" u="sng"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D3.0 WGLB Recirculation LB </a:t>
                      </a:r>
                    </a:p>
                  </a:txBody>
                  <a:tcPr/>
                </a:tc>
                <a:tc>
                  <a:txBody>
                    <a:bodyPr/>
                    <a:lstStyle/>
                    <a:p>
                      <a:r>
                        <a:rPr lang="en-US" sz="1400" b="1" u="sng" dirty="0" smtClean="0"/>
                        <a:t>September</a:t>
                      </a:r>
                      <a:r>
                        <a:rPr 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Form Sponsor Ballot Pool</a:t>
                      </a:r>
                    </a:p>
                  </a:txBody>
                  <a:tcPr/>
                </a:tc>
                <a:tc>
                  <a:txBody>
                    <a:bodyPr/>
                    <a:lstStyle/>
                    <a:p>
                      <a:r>
                        <a:rPr lang="en-US" altLang="en-US" sz="1400" b="1" u="sng" dirty="0" smtClean="0"/>
                        <a:t>August</a:t>
                      </a:r>
                      <a:r>
                        <a:rPr lang="en-US" altLang="en-US" sz="1400" b="1" dirty="0" smtClean="0"/>
                        <a:t> 2019</a:t>
                      </a:r>
                      <a:endParaRPr lang="en-GB" sz="1400" b="1" dirty="0"/>
                    </a:p>
                  </a:txBody>
                  <a:tcPr/>
                </a:tc>
              </a:tr>
              <a:tr h="30425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b="1" dirty="0" smtClean="0"/>
                        <a:t>MEC/MDR done</a:t>
                      </a:r>
                    </a:p>
                  </a:txBody>
                  <a:tcPr/>
                </a:tc>
                <a:tc>
                  <a:txBody>
                    <a:bodyPr/>
                    <a:lstStyle/>
                    <a:p>
                      <a:r>
                        <a:rPr lang="en-US" altLang="en-US" sz="1400" b="1" dirty="0" smtClean="0"/>
                        <a:t>May 2019 </a:t>
                      </a:r>
                      <a:endParaRPr lang="en-GB" sz="1400" b="1" dirty="0"/>
                    </a:p>
                  </a:txBody>
                  <a:tcPr/>
                </a:tc>
              </a:tr>
              <a:tr h="304254">
                <a:tc>
                  <a:txBody>
                    <a:bodyPr/>
                    <a:lstStyle/>
                    <a:p>
                      <a:r>
                        <a:rPr lang="en-US" sz="1400" b="1" dirty="0" smtClean="0"/>
                        <a:t>D3.0 WGLB Unchanged Recirculation</a:t>
                      </a:r>
                      <a:endParaRPr lang="en-GB" sz="1400" b="1" dirty="0"/>
                    </a:p>
                  </a:txBody>
                  <a:tcPr/>
                </a:tc>
                <a:tc>
                  <a:txBody>
                    <a:bodyPr/>
                    <a:lstStyle/>
                    <a:p>
                      <a:r>
                        <a:rPr lang="en-US" sz="1400" b="1" u="sng" dirty="0" smtClean="0"/>
                        <a:t>November 2019</a:t>
                      </a:r>
                      <a:r>
                        <a:rPr lang="en-US" sz="1400" b="1" dirty="0" smtClean="0"/>
                        <a:t>, EC approval to SB</a:t>
                      </a:r>
                      <a:endParaRPr lang="en-GB" sz="1400" b="1" dirty="0"/>
                    </a:p>
                  </a:txBody>
                  <a:tcPr/>
                </a:tc>
              </a:tr>
              <a:tr h="304254">
                <a:tc>
                  <a:txBody>
                    <a:bodyPr/>
                    <a:lstStyle/>
                    <a:p>
                      <a:r>
                        <a:rPr lang="en-US" sz="1400" b="1" strike="sngStrike" dirty="0" smtClean="0"/>
                        <a:t>D 4.0 Unchanged Recirculation</a:t>
                      </a:r>
                      <a:endParaRPr lang="en-GB" sz="1400" b="1" strike="sngStrike" dirty="0"/>
                    </a:p>
                  </a:txBody>
                  <a:tcPr/>
                </a:tc>
                <a:tc>
                  <a:txBody>
                    <a:bodyPr/>
                    <a:lstStyle/>
                    <a:p>
                      <a:r>
                        <a:rPr lang="en-US" sz="1400" b="1" strike="sngStrike" baseline="0" dirty="0" smtClean="0"/>
                        <a:t>May/July 2019</a:t>
                      </a:r>
                      <a:endParaRPr lang="en-GB" sz="1400" b="1" strike="sngStrike" dirty="0"/>
                    </a:p>
                  </a:txBody>
                  <a:tcPr/>
                </a:tc>
              </a:tr>
              <a:tr h="304254">
                <a:tc>
                  <a:txBody>
                    <a:bodyPr/>
                    <a:lstStyle/>
                    <a:p>
                      <a:r>
                        <a:rPr lang="en-US" sz="1400" b="1" dirty="0" smtClean="0"/>
                        <a:t>Initial Sponsor Ballot (D3.0)</a:t>
                      </a:r>
                      <a:endParaRPr lang="en-GB" sz="1400" b="1" dirty="0"/>
                    </a:p>
                  </a:txBody>
                  <a:tcPr/>
                </a:tc>
                <a:tc>
                  <a:txBody>
                    <a:bodyPr/>
                    <a:lstStyle/>
                    <a:p>
                      <a:r>
                        <a:rPr lang="en-US" sz="1400" b="1" u="sng" dirty="0" smtClean="0"/>
                        <a:t>December</a:t>
                      </a:r>
                      <a:r>
                        <a:rPr lang="en-US" sz="1400" b="1" dirty="0" smtClean="0"/>
                        <a:t> 2019</a:t>
                      </a:r>
                      <a:endParaRPr lang="en-GB" sz="1400" b="1" dirty="0"/>
                    </a:p>
                  </a:txBody>
                  <a:tcPr/>
                </a:tc>
              </a:tr>
              <a:tr h="380318">
                <a:tc>
                  <a:txBody>
                    <a:bodyPr/>
                    <a:lstStyle/>
                    <a:p>
                      <a:r>
                        <a:rPr lang="en-US" sz="1400" b="1" dirty="0" smtClean="0"/>
                        <a:t>Recirculation Sponsor Ballot (D4.0)</a:t>
                      </a:r>
                      <a:endParaRPr lang="en-GB" sz="1400" b="1" dirty="0"/>
                    </a:p>
                  </a:txBody>
                  <a:tcPr/>
                </a:tc>
                <a:tc>
                  <a:txBody>
                    <a:bodyPr/>
                    <a:lstStyle/>
                    <a:p>
                      <a:r>
                        <a:rPr lang="en-US" sz="1400" b="1" dirty="0" smtClean="0"/>
                        <a:t>March</a:t>
                      </a:r>
                      <a:r>
                        <a:rPr lang="en-US" sz="1400" b="1" baseline="0" dirty="0" smtClean="0"/>
                        <a:t> 2020</a:t>
                      </a:r>
                      <a:endParaRPr lang="en-GB" sz="1400" b="1" dirty="0"/>
                    </a:p>
                  </a:txBody>
                  <a:tcPr/>
                </a:tc>
              </a:tr>
              <a:tr h="365772">
                <a:tc>
                  <a:txBody>
                    <a:bodyPr/>
                    <a:lstStyle/>
                    <a:p>
                      <a:r>
                        <a:rPr lang="en-US" sz="1400" b="1" dirty="0" smtClean="0"/>
                        <a:t>Recirculation Sponsor Ballot (D5.0)/Unchanged</a:t>
                      </a:r>
                      <a:endParaRPr lang="en-GB" sz="1400" b="1" dirty="0"/>
                    </a:p>
                  </a:txBody>
                  <a:tcPr/>
                </a:tc>
                <a:tc>
                  <a:txBody>
                    <a:bodyPr/>
                    <a:lstStyle/>
                    <a:p>
                      <a:r>
                        <a:rPr lang="en-US" sz="1400" b="1" dirty="0" smtClean="0"/>
                        <a:t>June</a:t>
                      </a:r>
                      <a:r>
                        <a:rPr lang="en-US" sz="1400" b="1" baseline="0" dirty="0" smtClean="0"/>
                        <a:t> </a:t>
                      </a:r>
                      <a:r>
                        <a:rPr lang="en-US" sz="1400" b="1" dirty="0" smtClean="0"/>
                        <a:t>2020</a:t>
                      </a:r>
                      <a:endParaRPr lang="en-GB" sz="1400" b="1" dirty="0"/>
                    </a:p>
                  </a:txBody>
                  <a:tcPr/>
                </a:tc>
              </a:tr>
              <a:tr h="380318">
                <a:tc>
                  <a:txBody>
                    <a:bodyPr/>
                    <a:lstStyle/>
                    <a:p>
                      <a:r>
                        <a:rPr lang="en-US" sz="1400" b="1" dirty="0" smtClean="0"/>
                        <a:t>Final WG/EC approval</a:t>
                      </a:r>
                      <a:endParaRPr lang="en-GB" sz="1400" b="1" dirty="0"/>
                    </a:p>
                  </a:txBody>
                  <a:tcPr/>
                </a:tc>
                <a:tc>
                  <a:txBody>
                    <a:bodyPr/>
                    <a:lstStyle/>
                    <a:p>
                      <a:r>
                        <a:rPr lang="en-US" sz="1400" b="1" dirty="0" smtClean="0"/>
                        <a:t>July</a:t>
                      </a:r>
                      <a:r>
                        <a:rPr lang="en-US" sz="1400" b="1" baseline="0" dirty="0" smtClean="0"/>
                        <a:t> 2020</a:t>
                      </a:r>
                      <a:endParaRPr lang="en-GB" sz="1400" b="1" dirty="0"/>
                    </a:p>
                  </a:txBody>
                  <a:tcPr/>
                </a:tc>
              </a:tr>
              <a:tr h="380318">
                <a:tc>
                  <a:txBody>
                    <a:bodyPr/>
                    <a:lstStyle/>
                    <a:p>
                      <a:r>
                        <a:rPr lang="en-US" sz="1400" b="1" dirty="0" err="1" smtClean="0"/>
                        <a:t>RevCom</a:t>
                      </a:r>
                      <a:r>
                        <a:rPr lang="en-US" sz="1400" b="1" dirty="0" smtClean="0"/>
                        <a:t>/SASB approval</a:t>
                      </a:r>
                      <a:endParaRPr lang="en-GB" sz="1400" b="1" dirty="0"/>
                    </a:p>
                  </a:txBody>
                  <a:tcPr/>
                </a:tc>
                <a:tc>
                  <a:txBody>
                    <a:bodyPr/>
                    <a:lstStyle/>
                    <a:p>
                      <a:r>
                        <a:rPr lang="en-US" sz="1400" b="1" dirty="0" smtClean="0"/>
                        <a:t>Sept 2020</a:t>
                      </a:r>
                      <a:endParaRPr lang="en-GB" sz="1400" b="1" dirty="0"/>
                    </a:p>
                  </a:txBody>
                  <a:tcPr/>
                </a:tc>
              </a:tr>
            </a:tbl>
          </a:graphicData>
        </a:graphic>
      </p:graphicFrame>
      <p:sp>
        <p:nvSpPr>
          <p:cNvPr id="3" name="Rectangle 2"/>
          <p:cNvSpPr/>
          <p:nvPr/>
        </p:nvSpPr>
        <p:spPr bwMode="auto">
          <a:xfrm>
            <a:off x="7010400" y="2133600"/>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rPr>
              <a:t>8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12</a:t>
            </a:fld>
            <a:endParaRPr lang="en-US" smtClean="0"/>
          </a:p>
        </p:txBody>
      </p:sp>
      <p:sp>
        <p:nvSpPr>
          <p:cNvPr id="9222" name="Rectangle 2"/>
          <p:cNvSpPr>
            <a:spLocks noGrp="1" noChangeArrowheads="1"/>
          </p:cNvSpPr>
          <p:nvPr>
            <p:ph type="title" idx="4294967295"/>
          </p:nvPr>
        </p:nvSpPr>
        <p:spPr>
          <a:xfrm>
            <a:off x="1143000" y="436825"/>
            <a:ext cx="8763000" cy="1066800"/>
          </a:xfrm>
        </p:spPr>
        <p:txBody>
          <a:bodyPr/>
          <a:lstStyle/>
          <a:p>
            <a:r>
              <a:rPr lang="en-US" altLang="en-US" dirty="0" err="1" smtClean="0"/>
              <a:t>TGmd</a:t>
            </a:r>
            <a:r>
              <a:rPr lang="en-US" altLang="en-US" dirty="0" smtClean="0"/>
              <a:t> Schedule Details – Need To Review</a:t>
            </a:r>
            <a:endParaRPr lang="en-US" altLang="en-US" sz="2000" dirty="0">
              <a:solidFill>
                <a:srgbClr val="FF0000"/>
              </a:solidFill>
            </a:endParaRPr>
          </a:p>
        </p:txBody>
      </p:sp>
      <p:sp>
        <p:nvSpPr>
          <p:cNvPr id="15" name="Rectangle 14"/>
          <p:cNvSpPr/>
          <p:nvPr/>
        </p:nvSpPr>
        <p:spPr bwMode="auto">
          <a:xfrm>
            <a:off x="7010400" y="2487965"/>
            <a:ext cx="1217538" cy="304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7</a:t>
            </a:r>
            <a:r>
              <a:rPr kumimoji="0" lang="en-US" sz="1200" b="0" i="0" u="none" strike="noStrike" cap="none" normalizeH="0" baseline="0" dirty="0" smtClean="0">
                <a:ln>
                  <a:noFill/>
                </a:ln>
                <a:solidFill>
                  <a:schemeClr val="tx1"/>
                </a:solidFill>
                <a:effectLst/>
                <a:latin typeface="Times New Roman" pitchFamily="18" charset="0"/>
              </a:rPr>
              <a:t> months</a:t>
            </a:r>
            <a:endParaRPr kumimoji="0" lang="en-GB" sz="1200" b="0" i="0" u="none" strike="noStrike" cap="none" normalizeH="0" baseline="0" dirty="0" smtClean="0">
              <a:ln>
                <a:noFill/>
              </a:ln>
              <a:solidFill>
                <a:schemeClr val="tx1"/>
              </a:solidFill>
              <a:effectLst/>
              <a:latin typeface="Times New Roman" pitchFamily="18" charset="0"/>
            </a:endParaRPr>
          </a:p>
        </p:txBody>
      </p:sp>
      <p:sp>
        <p:nvSpPr>
          <p:cNvPr id="20" name="Rectangle 19"/>
          <p:cNvSpPr/>
          <p:nvPr/>
        </p:nvSpPr>
        <p:spPr bwMode="auto">
          <a:xfrm>
            <a:off x="7391400" y="5681796"/>
            <a:ext cx="1815222" cy="38061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t>See 2020 SASB dates</a:t>
            </a:r>
            <a:endParaRPr kumimoji="0" lang="en-GB" sz="1200" b="0" i="0" u="none" strike="noStrike" cap="none" normalizeH="0" baseline="0" dirty="0" smtClean="0">
              <a:ln>
                <a:noFill/>
              </a:ln>
              <a:solidFill>
                <a:schemeClr val="tx1"/>
              </a:solidFill>
              <a:effectLst/>
              <a:latin typeface="Times New Roman" pitchFamily="18" charset="0"/>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937789242"/>
              </p:ext>
            </p:extLst>
          </p:nvPr>
        </p:nvGraphicFramePr>
        <p:xfrm>
          <a:off x="8749422" y="4747021"/>
          <a:ext cx="914400" cy="815975"/>
        </p:xfrm>
        <a:graphic>
          <a:graphicData uri="http://schemas.openxmlformats.org/presentationml/2006/ole">
            <mc:AlternateContent xmlns:mc="http://schemas.openxmlformats.org/markup-compatibility/2006">
              <mc:Choice xmlns:v="urn:schemas-microsoft-com:vml" Requires="v">
                <p:oleObj spid="_x0000_s5305" name="Acrobat Document" showAsIcon="1" r:id="rId4" imgW="914400" imgH="816480" progId="AcroExch.Document.11">
                  <p:embed/>
                </p:oleObj>
              </mc:Choice>
              <mc:Fallback>
                <p:oleObj name="Acrobat Document" showAsIcon="1" r:id="rId4" imgW="914400" imgH="816480" progId="AcroExch.Document.11">
                  <p:embed/>
                  <p:pic>
                    <p:nvPicPr>
                      <p:cNvPr id="0" name=""/>
                      <p:cNvPicPr/>
                      <p:nvPr/>
                    </p:nvPicPr>
                    <p:blipFill>
                      <a:blip r:embed="rId5"/>
                      <a:stretch>
                        <a:fillRect/>
                      </a:stretch>
                    </p:blipFill>
                    <p:spPr>
                      <a:xfrm>
                        <a:off x="8749422" y="4747021"/>
                        <a:ext cx="914400" cy="815975"/>
                      </a:xfrm>
                      <a:prstGeom prst="rect">
                        <a:avLst/>
                      </a:prstGeom>
                    </p:spPr>
                  </p:pic>
                </p:oleObj>
              </mc:Fallback>
            </mc:AlternateContent>
          </a:graphicData>
        </a:graphic>
      </p:graphicFrame>
    </p:spTree>
    <p:extLst>
      <p:ext uri="{BB962C8B-B14F-4D97-AF65-F5344CB8AC3E}">
        <p14:creationId xmlns:p14="http://schemas.microsoft.com/office/powerpoint/2010/main" val="46705547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838200"/>
            <a:ext cx="8991600" cy="1066800"/>
          </a:xfrm>
        </p:spPr>
        <p:txBody>
          <a:bodyPr/>
          <a:lstStyle/>
          <a:p>
            <a:r>
              <a:rPr lang="en-US" dirty="0" err="1" smtClean="0"/>
              <a:t>TGmd</a:t>
            </a:r>
            <a:r>
              <a:rPr lang="en-US" dirty="0" smtClean="0"/>
              <a:t> schedule – </a:t>
            </a:r>
            <a:r>
              <a:rPr lang="en-US" u="sng" dirty="0" smtClean="0"/>
              <a:t>updated July 2019</a:t>
            </a:r>
            <a:r>
              <a:rPr lang="en-US" dirty="0"/>
              <a:t/>
            </a:r>
            <a:br>
              <a:rPr lang="en-US" dirty="0"/>
            </a:br>
            <a:endParaRPr lang="en-US" dirty="0"/>
          </a:p>
        </p:txBody>
      </p:sp>
      <p:sp>
        <p:nvSpPr>
          <p:cNvPr id="3" name="Content Placeholder 2"/>
          <p:cNvSpPr>
            <a:spLocks noGrp="1"/>
          </p:cNvSpPr>
          <p:nvPr>
            <p:ph idx="1"/>
          </p:nvPr>
        </p:nvSpPr>
        <p:spPr>
          <a:xfrm>
            <a:off x="1943100" y="1828800"/>
            <a:ext cx="9258300" cy="3886200"/>
          </a:xfrm>
        </p:spPr>
        <p:txBody>
          <a:bodyPr/>
          <a:lstStyle/>
          <a:p>
            <a:pPr>
              <a:lnSpc>
                <a:spcPct val="80000"/>
              </a:lnSpc>
            </a:pPr>
            <a:r>
              <a:rPr lang="en-US" altLang="en-US" dirty="0"/>
              <a:t>January 2018 – Initial WGLB</a:t>
            </a:r>
          </a:p>
          <a:p>
            <a:pPr>
              <a:lnSpc>
                <a:spcPct val="80000"/>
              </a:lnSpc>
            </a:pPr>
            <a:r>
              <a:rPr lang="en-US" altLang="en-US" dirty="0"/>
              <a:t>November 2018 –D2.0 WGLB Recirculation LB</a:t>
            </a:r>
          </a:p>
          <a:p>
            <a:pPr>
              <a:lnSpc>
                <a:spcPct val="80000"/>
              </a:lnSpc>
            </a:pPr>
            <a:r>
              <a:rPr lang="en-US" altLang="en-US" dirty="0"/>
              <a:t>May 2019 – MEC/MDR done</a:t>
            </a:r>
          </a:p>
          <a:p>
            <a:pPr>
              <a:lnSpc>
                <a:spcPct val="80000"/>
              </a:lnSpc>
            </a:pPr>
            <a:r>
              <a:rPr lang="en-US" altLang="en-US" u="sng" dirty="0" smtClean="0"/>
              <a:t>September</a:t>
            </a:r>
            <a:r>
              <a:rPr lang="en-US" altLang="en-US" dirty="0" smtClean="0"/>
              <a:t> </a:t>
            </a:r>
            <a:r>
              <a:rPr lang="en-US" altLang="en-US" dirty="0"/>
              <a:t>2019 – D3.0 WGLB Recirculation LB </a:t>
            </a:r>
          </a:p>
          <a:p>
            <a:pPr>
              <a:lnSpc>
                <a:spcPct val="80000"/>
              </a:lnSpc>
            </a:pPr>
            <a:r>
              <a:rPr lang="en-US" altLang="en-US" u="sng" dirty="0" smtClean="0"/>
              <a:t>September</a:t>
            </a:r>
            <a:r>
              <a:rPr lang="en-US" altLang="en-US" dirty="0" smtClean="0"/>
              <a:t> </a:t>
            </a:r>
            <a:r>
              <a:rPr lang="en-US" altLang="en-US" dirty="0"/>
              <a:t>2019 – Form SB Pool </a:t>
            </a:r>
            <a:r>
              <a:rPr lang="en-US" altLang="en-US" dirty="0" smtClean="0"/>
              <a:t>– Now open closes 2019-10-11</a:t>
            </a:r>
            <a:endParaRPr lang="en-US" altLang="en-US" dirty="0"/>
          </a:p>
          <a:p>
            <a:pPr>
              <a:lnSpc>
                <a:spcPct val="80000"/>
              </a:lnSpc>
            </a:pPr>
            <a:r>
              <a:rPr lang="en-US" altLang="en-US" u="sng" dirty="0" smtClean="0"/>
              <a:t>November</a:t>
            </a:r>
            <a:r>
              <a:rPr lang="en-US" altLang="en-US" dirty="0" smtClean="0"/>
              <a:t> </a:t>
            </a:r>
            <a:r>
              <a:rPr lang="en-US" altLang="en-US" dirty="0"/>
              <a:t>2019 – D3.0 Recirculation (unchanged)</a:t>
            </a:r>
          </a:p>
          <a:p>
            <a:pPr>
              <a:lnSpc>
                <a:spcPct val="80000"/>
              </a:lnSpc>
            </a:pPr>
            <a:r>
              <a:rPr lang="en-US" altLang="en-US" u="sng" dirty="0" smtClean="0"/>
              <a:t>December </a:t>
            </a:r>
            <a:r>
              <a:rPr lang="en-US" altLang="en-US" dirty="0"/>
              <a:t>2019 – Initial SB D3.0</a:t>
            </a:r>
          </a:p>
          <a:p>
            <a:pPr>
              <a:lnSpc>
                <a:spcPct val="80000"/>
              </a:lnSpc>
            </a:pPr>
            <a:r>
              <a:rPr lang="en-US" altLang="en-US" dirty="0"/>
              <a:t>March 2020– Recirculation SB D4.0</a:t>
            </a:r>
          </a:p>
          <a:p>
            <a:pPr>
              <a:lnSpc>
                <a:spcPct val="80000"/>
              </a:lnSpc>
            </a:pPr>
            <a:r>
              <a:rPr lang="en-US" altLang="en-US" dirty="0"/>
              <a:t>July 2020 – WG/EC approval </a:t>
            </a:r>
          </a:p>
          <a:p>
            <a:pPr>
              <a:lnSpc>
                <a:spcPct val="80000"/>
              </a:lnSpc>
            </a:pPr>
            <a:r>
              <a:rPr lang="en-US" altLang="en-US" dirty="0"/>
              <a:t>Sept 2020 – </a:t>
            </a:r>
            <a:r>
              <a:rPr lang="en-US" altLang="en-US" dirty="0" err="1"/>
              <a:t>RevCom</a:t>
            </a:r>
            <a:r>
              <a:rPr lang="en-US" altLang="en-US" dirty="0"/>
              <a:t>/SASB approval</a:t>
            </a:r>
          </a:p>
        </p:txBody>
      </p:sp>
      <p:sp>
        <p:nvSpPr>
          <p:cNvPr id="4" name="Date Placeholder 3"/>
          <p:cNvSpPr>
            <a:spLocks noGrp="1"/>
          </p:cNvSpPr>
          <p:nvPr>
            <p:ph type="dt" sz="half" idx="10"/>
          </p:nvPr>
        </p:nvSpPr>
        <p:spPr/>
        <p:txBody>
          <a:bodyPr/>
          <a:lstStyle/>
          <a:p>
            <a:pPr>
              <a:defRPr/>
            </a:pPr>
            <a:r>
              <a:rPr lang="en-US" smtClean="0"/>
              <a:t>September 2019</a:t>
            </a:r>
            <a:endParaRPr lang="en-US" dirty="0"/>
          </a:p>
        </p:txBody>
      </p:sp>
      <p:sp>
        <p:nvSpPr>
          <p:cNvPr id="5" name="Footer Placeholder 4"/>
          <p:cNvSpPr>
            <a:spLocks noGrp="1"/>
          </p:cNvSpPr>
          <p:nvPr>
            <p:ph type="ftr" sz="quarter" idx="11"/>
          </p:nvPr>
        </p:nvSpPr>
        <p:spPr/>
        <p:txBody>
          <a:bodyPr/>
          <a:lstStyle/>
          <a:p>
            <a:pPr>
              <a:defRPr/>
            </a:pPr>
            <a:r>
              <a:rPr lang="en-US" smtClean="0"/>
              <a:t>Dorothy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Tree>
    <p:extLst>
      <p:ext uri="{BB962C8B-B14F-4D97-AF65-F5344CB8AC3E}">
        <p14:creationId xmlns:p14="http://schemas.microsoft.com/office/powerpoint/2010/main" val="12541699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14</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err="1" smtClean="0"/>
              <a:t>TGmd</a:t>
            </a:r>
            <a:r>
              <a:rPr lang="en-US" altLang="en-US" dirty="0" smtClean="0"/>
              <a:t> – Snapshot slide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237637" y="1524000"/>
            <a:ext cx="9125564" cy="4572001"/>
          </a:xfrm>
        </p:spPr>
        <p:txBody>
          <a:bodyPr/>
          <a:lstStyle/>
          <a:p>
            <a:pPr>
              <a:lnSpc>
                <a:spcPct val="90000"/>
              </a:lnSpc>
            </a:pPr>
            <a:r>
              <a:rPr lang="en-US" altLang="zh-CN" dirty="0" smtClean="0"/>
              <a:t>Overall Status: LB236 on P802.11REVmd D2.0 passed with 92% approval, 723 comments</a:t>
            </a:r>
          </a:p>
          <a:p>
            <a:pPr lvl="1">
              <a:lnSpc>
                <a:spcPct val="90000"/>
              </a:lnSpc>
            </a:pPr>
            <a:r>
              <a:rPr lang="en-US" altLang="zh-CN" dirty="0" smtClean="0"/>
              <a:t>D2.0 incorporates all approved amendments</a:t>
            </a:r>
          </a:p>
          <a:p>
            <a:pPr lvl="1">
              <a:lnSpc>
                <a:spcPct val="90000"/>
              </a:lnSpc>
            </a:pPr>
            <a:r>
              <a:rPr lang="en-US" altLang="zh-CN" dirty="0" smtClean="0"/>
              <a:t>Approximately 60 comments remain to be resolved</a:t>
            </a:r>
            <a:endParaRPr lang="en-US" altLang="zh-CN" dirty="0"/>
          </a:p>
          <a:p>
            <a:pPr>
              <a:lnSpc>
                <a:spcPct val="90000"/>
              </a:lnSpc>
            </a:pPr>
            <a:r>
              <a:rPr lang="en-US" altLang="zh-CN" dirty="0"/>
              <a:t>Since </a:t>
            </a:r>
            <a:r>
              <a:rPr lang="en-US" altLang="zh-CN" dirty="0" smtClean="0"/>
              <a:t>July </a:t>
            </a:r>
            <a:r>
              <a:rPr lang="en-US" altLang="zh-CN" dirty="0"/>
              <a:t>2019 meeting</a:t>
            </a:r>
          </a:p>
          <a:p>
            <a:pPr lvl="1">
              <a:lnSpc>
                <a:spcPct val="90000"/>
              </a:lnSpc>
            </a:pPr>
            <a:r>
              <a:rPr lang="en-US" altLang="zh-CN" dirty="0" smtClean="0"/>
              <a:t>Seven teleconferences and an Ad-hoc meeting were held </a:t>
            </a:r>
            <a:r>
              <a:rPr lang="en-US" altLang="zh-CN" dirty="0"/>
              <a:t>to continue comment resolution</a:t>
            </a:r>
          </a:p>
          <a:p>
            <a:pPr>
              <a:lnSpc>
                <a:spcPct val="90000"/>
              </a:lnSpc>
            </a:pPr>
            <a:r>
              <a:rPr lang="en-US" altLang="zh-CN" dirty="0" smtClean="0"/>
              <a:t>September </a:t>
            </a:r>
            <a:r>
              <a:rPr lang="en-US" altLang="zh-CN" dirty="0"/>
              <a:t>2019 meeting goals </a:t>
            </a:r>
            <a:r>
              <a:rPr lang="en-US" altLang="zh-CN" dirty="0" smtClean="0"/>
              <a:t>(6 </a:t>
            </a:r>
            <a:r>
              <a:rPr lang="en-US" altLang="zh-CN" dirty="0"/>
              <a:t>timeslots):</a:t>
            </a:r>
          </a:p>
          <a:p>
            <a:pPr lvl="1">
              <a:lnSpc>
                <a:spcPct val="90000"/>
              </a:lnSpc>
            </a:pPr>
            <a:r>
              <a:rPr lang="en-US" dirty="0" smtClean="0">
                <a:cs typeface="Arial" panose="020B0604020202020204" pitchFamily="34" charset="0"/>
                <a:sym typeface="Wingdings" panose="05000000000000000000" pitchFamily="2" charset="2"/>
              </a:rPr>
              <a:t>Complete </a:t>
            </a:r>
            <a:r>
              <a:rPr lang="en-US" dirty="0">
                <a:cs typeface="Arial" panose="020B0604020202020204" pitchFamily="34" charset="0"/>
                <a:sym typeface="Wingdings" panose="05000000000000000000" pitchFamily="2" charset="2"/>
              </a:rPr>
              <a:t>LB236 comment </a:t>
            </a:r>
            <a:r>
              <a:rPr lang="en-US" dirty="0" smtClean="0">
                <a:cs typeface="Arial" panose="020B0604020202020204" pitchFamily="34" charset="0"/>
                <a:sym typeface="Wingdings" panose="05000000000000000000" pitchFamily="2" charset="2"/>
              </a:rPr>
              <a:t>resolution</a:t>
            </a:r>
          </a:p>
          <a:p>
            <a:pPr lvl="1">
              <a:lnSpc>
                <a:spcPct val="90000"/>
              </a:lnSpc>
            </a:pPr>
            <a:r>
              <a:rPr lang="en-US" altLang="zh-CN" dirty="0" smtClean="0">
                <a:cs typeface="Arial" panose="020B0604020202020204" pitchFamily="34" charset="0"/>
                <a:sym typeface="Wingdings" panose="05000000000000000000" pitchFamily="2" charset="2"/>
              </a:rPr>
              <a:t>Plans for September - November </a:t>
            </a:r>
            <a:r>
              <a:rPr lang="en-US" altLang="zh-CN" dirty="0">
                <a:cs typeface="Arial" panose="020B0604020202020204" pitchFamily="34" charset="0"/>
                <a:sym typeface="Wingdings" panose="05000000000000000000" pitchFamily="2" charset="2"/>
              </a:rPr>
              <a:t>2019: </a:t>
            </a:r>
            <a:r>
              <a:rPr lang="en-US" altLang="zh-CN" dirty="0" smtClean="0">
                <a:cs typeface="Arial" panose="020B0604020202020204" pitchFamily="34" charset="0"/>
                <a:sym typeface="Wingdings" panose="05000000000000000000" pitchFamily="2" charset="2"/>
              </a:rPr>
              <a:t>comment resolution for recirculation LB comments</a:t>
            </a:r>
            <a:endParaRPr lang="en-US" altLang="zh-CN" dirty="0">
              <a:cs typeface="Arial" panose="020B0604020202020204" pitchFamily="34" charset="0"/>
              <a:sym typeface="Wingdings" panose="05000000000000000000" pitchFamily="2" charset="2"/>
            </a:endParaRPr>
          </a:p>
          <a:p>
            <a:pPr lvl="1">
              <a:lnSpc>
                <a:spcPct val="90000"/>
              </a:lnSpc>
            </a:pPr>
            <a:r>
              <a:rPr lang="en-US" altLang="zh-CN" dirty="0">
                <a:cs typeface="Arial" panose="020B0604020202020204" pitchFamily="34" charset="0"/>
                <a:sym typeface="Wingdings" panose="05000000000000000000" pitchFamily="2" charset="2"/>
              </a:rPr>
              <a:t>Agenda: </a:t>
            </a:r>
            <a:r>
              <a:rPr lang="en-US" altLang="zh-CN" dirty="0" smtClean="0">
                <a:cs typeface="Arial" panose="020B0604020202020204" pitchFamily="34" charset="0"/>
                <a:sym typeface="Wingdings" panose="05000000000000000000" pitchFamily="2" charset="2"/>
              </a:rPr>
              <a:t>11-19-1374</a:t>
            </a:r>
            <a:endParaRPr lang="en-US" altLang="en-US" sz="1600" dirty="0">
              <a:solidFill>
                <a:srgbClr val="006600"/>
              </a:solidFill>
            </a:endParaRPr>
          </a:p>
        </p:txBody>
      </p:sp>
    </p:spTree>
    <p:extLst>
      <p:ext uri="{BB962C8B-B14F-4D97-AF65-F5344CB8AC3E}">
        <p14:creationId xmlns:p14="http://schemas.microsoft.com/office/powerpoint/2010/main" val="19723893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15</a:t>
            </a:fld>
            <a:endParaRPr lang="en-US"/>
          </a:p>
        </p:txBody>
      </p:sp>
      <p:sp>
        <p:nvSpPr>
          <p:cNvPr id="5" name="TextBox 4"/>
          <p:cNvSpPr txBox="1"/>
          <p:nvPr/>
        </p:nvSpPr>
        <p:spPr>
          <a:xfrm>
            <a:off x="2057400" y="1905000"/>
            <a:ext cx="3387274" cy="646331"/>
          </a:xfrm>
          <a:prstGeom prst="rect">
            <a:avLst/>
          </a:prstGeom>
          <a:noFill/>
        </p:spPr>
        <p:txBody>
          <a:bodyPr wrap="none" rtlCol="0">
            <a:spAutoFit/>
          </a:bodyPr>
          <a:lstStyle/>
          <a:p>
            <a:r>
              <a:rPr lang="en-US" sz="3600" dirty="0" smtClean="0"/>
              <a:t>Tuesday Motions</a:t>
            </a:r>
            <a:endParaRPr lang="en-GB" sz="3600" dirty="0"/>
          </a:p>
        </p:txBody>
      </p:sp>
    </p:spTree>
    <p:extLst>
      <p:ext uri="{BB962C8B-B14F-4D97-AF65-F5344CB8AC3E}">
        <p14:creationId xmlns:p14="http://schemas.microsoft.com/office/powerpoint/2010/main" val="2826159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16</a:t>
            </a:fld>
            <a:endParaRPr lang="en-US" smtClean="0"/>
          </a:p>
        </p:txBody>
      </p:sp>
      <p:sp>
        <p:nvSpPr>
          <p:cNvPr id="9222" name="Rectangle 2"/>
          <p:cNvSpPr>
            <a:spLocks noGrp="1" noChangeArrowheads="1"/>
          </p:cNvSpPr>
          <p:nvPr>
            <p:ph type="title" idx="4294967295"/>
          </p:nvPr>
        </p:nvSpPr>
        <p:spPr>
          <a:xfrm>
            <a:off x="2209800" y="457200"/>
            <a:ext cx="7772400" cy="1066800"/>
          </a:xfrm>
        </p:spPr>
        <p:txBody>
          <a:bodyPr/>
          <a:lstStyle/>
          <a:p>
            <a:r>
              <a:rPr lang="en-US" altLang="en-US" dirty="0" smtClean="0"/>
              <a:t>Approve prior </a:t>
            </a:r>
            <a:r>
              <a:rPr lang="en-US" altLang="en-US" dirty="0" err="1" smtClean="0"/>
              <a:t>TGmd</a:t>
            </a:r>
            <a:r>
              <a:rPr lang="en-US" altLang="en-US" dirty="0" smtClean="0"/>
              <a:t> minutes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dirty="0" smtClean="0"/>
              <a:t>Approve the minutes of</a:t>
            </a:r>
          </a:p>
          <a:p>
            <a:pPr lvl="1">
              <a:lnSpc>
                <a:spcPct val="80000"/>
              </a:lnSpc>
            </a:pPr>
            <a:r>
              <a:rPr lang="en-US" altLang="en-US" dirty="0" smtClean="0"/>
              <a:t>July meeting minutes: </a:t>
            </a:r>
          </a:p>
          <a:p>
            <a:pPr lvl="2">
              <a:lnSpc>
                <a:spcPct val="80000"/>
              </a:lnSpc>
            </a:pPr>
            <a:r>
              <a:rPr lang="en-US" altLang="en-US" dirty="0">
                <a:hlinkClick r:id="rId3"/>
              </a:rPr>
              <a:t>https://</a:t>
            </a:r>
            <a:r>
              <a:rPr lang="en-US" altLang="en-US" dirty="0" smtClean="0">
                <a:hlinkClick r:id="rId3"/>
              </a:rPr>
              <a:t>mentor.ieee.org/802.11/dcn/19/11-19-1008-01-000m-minutes-for-revmd-july-2019-vienna.docx</a:t>
            </a:r>
            <a:r>
              <a:rPr lang="en-US" altLang="en-US" dirty="0" smtClean="0"/>
              <a:t> </a:t>
            </a:r>
          </a:p>
          <a:p>
            <a:pPr lvl="1">
              <a:lnSpc>
                <a:spcPct val="80000"/>
              </a:lnSpc>
            </a:pPr>
            <a:r>
              <a:rPr lang="en-US" altLang="en-US" dirty="0" smtClean="0"/>
              <a:t>Teleconference and ad-hoc minutes:</a:t>
            </a:r>
          </a:p>
          <a:p>
            <a:pPr lvl="2">
              <a:lnSpc>
                <a:spcPct val="80000"/>
              </a:lnSpc>
            </a:pPr>
            <a:r>
              <a:rPr lang="en-US" altLang="en-US" dirty="0">
                <a:hlinkClick r:id="rId4"/>
              </a:rPr>
              <a:t>https://</a:t>
            </a:r>
            <a:r>
              <a:rPr lang="en-US" altLang="en-US" dirty="0" smtClean="0">
                <a:hlinkClick r:id="rId4"/>
              </a:rPr>
              <a:t>mentor.ieee.org/802.11/dcn/19/11-19-1382-06-000m-tgmd-2019-july-august-september-teleconference-minutes.docx</a:t>
            </a:r>
            <a:r>
              <a:rPr lang="en-US" altLang="en-US" dirty="0" smtClean="0"/>
              <a:t> </a:t>
            </a:r>
          </a:p>
          <a:p>
            <a:pPr lvl="2">
              <a:lnSpc>
                <a:spcPct val="80000"/>
              </a:lnSpc>
            </a:pPr>
            <a:r>
              <a:rPr lang="en-US" altLang="en-US" dirty="0">
                <a:hlinkClick r:id="rId5"/>
              </a:rPr>
              <a:t>https://</a:t>
            </a:r>
            <a:r>
              <a:rPr lang="en-US" altLang="en-US" dirty="0" smtClean="0">
                <a:hlinkClick r:id="rId5"/>
              </a:rPr>
              <a:t>mentor.ieee.org/802.11/dcn/19/11-19-1238-01-000m-telecon-minutes-for-revmd-july-11.docx</a:t>
            </a:r>
            <a:r>
              <a:rPr lang="en-US" altLang="en-US" dirty="0" smtClean="0"/>
              <a:t> </a:t>
            </a:r>
          </a:p>
          <a:p>
            <a:pPr lvl="2">
              <a:lnSpc>
                <a:spcPct val="80000"/>
              </a:lnSpc>
            </a:pPr>
            <a:r>
              <a:rPr lang="en-US" altLang="en-US" dirty="0" smtClean="0">
                <a:hlinkClick r:id="rId6"/>
              </a:rPr>
              <a:t>https</a:t>
            </a:r>
            <a:r>
              <a:rPr lang="en-US" altLang="en-US" dirty="0">
                <a:hlinkClick r:id="rId6"/>
              </a:rPr>
              <a:t>://</a:t>
            </a:r>
            <a:r>
              <a:rPr lang="en-US" altLang="en-US" dirty="0" smtClean="0">
                <a:hlinkClick r:id="rId6"/>
              </a:rPr>
              <a:t>mentor.ieee.org/802.11/dcn/19/11-19-1450-00-000m-minutes-for-revmd-aug-2019-toronto.docx</a:t>
            </a:r>
            <a:r>
              <a:rPr lang="en-US" altLang="en-US" dirty="0" smtClean="0"/>
              <a:t> </a:t>
            </a:r>
          </a:p>
          <a:p>
            <a:pPr>
              <a:lnSpc>
                <a:spcPct val="80000"/>
              </a:lnSpc>
            </a:pPr>
            <a:r>
              <a:rPr lang="en-US" altLang="en-US" dirty="0" smtClean="0"/>
              <a:t>Moved: Michael </a:t>
            </a:r>
            <a:r>
              <a:rPr lang="en-US" altLang="en-US" dirty="0" err="1" smtClean="0"/>
              <a:t>Montemurro</a:t>
            </a:r>
            <a:endParaRPr lang="en-US" altLang="en-US" dirty="0" smtClean="0"/>
          </a:p>
          <a:p>
            <a:pPr>
              <a:lnSpc>
                <a:spcPct val="80000"/>
              </a:lnSpc>
            </a:pPr>
            <a:r>
              <a:rPr lang="en-US" altLang="en-US" dirty="0" smtClean="0"/>
              <a:t>Seconded:  Emily Qi</a:t>
            </a:r>
          </a:p>
          <a:p>
            <a:pPr>
              <a:lnSpc>
                <a:spcPct val="80000"/>
              </a:lnSpc>
            </a:pPr>
            <a:r>
              <a:rPr lang="en-US" altLang="en-US" dirty="0" smtClean="0"/>
              <a:t>Result: Unanimous approval</a:t>
            </a: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11605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124 – GEN CIDS: July, </a:t>
            </a:r>
            <a:r>
              <a:rPr lang="en-US" altLang="en-US" dirty="0" err="1" smtClean="0"/>
              <a:t>telecons</a:t>
            </a:r>
            <a:r>
              <a:rPr lang="en-US" altLang="en-US" dirty="0" smtClean="0"/>
              <a:t>,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resolutions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Vienna </a:t>
            </a:r>
            <a:r>
              <a:rPr lang="en-GB" sz="1800" dirty="0" smtClean="0"/>
              <a:t>Thursday” </a:t>
            </a:r>
            <a:r>
              <a:rPr lang="en-GB" sz="1800" dirty="0"/>
              <a:t>4 CIDs </a:t>
            </a:r>
            <a:endParaRPr lang="en-GB" sz="1800" dirty="0" smtClean="0"/>
          </a:p>
          <a:p>
            <a:pPr lvl="1">
              <a:lnSpc>
                <a:spcPct val="80000"/>
              </a:lnSpc>
            </a:pPr>
            <a:r>
              <a:rPr lang="en-GB" sz="1800" dirty="0" smtClean="0"/>
              <a:t>“GEN </a:t>
            </a:r>
            <a:r>
              <a:rPr lang="en-GB" sz="1800" dirty="0"/>
              <a:t>Motion </a:t>
            </a:r>
            <a:r>
              <a:rPr lang="en-GB" sz="1800" dirty="0" err="1"/>
              <a:t>Telecon</a:t>
            </a:r>
            <a:r>
              <a:rPr lang="en-GB" sz="1800" dirty="0"/>
              <a:t>- July </a:t>
            </a:r>
            <a:r>
              <a:rPr lang="en-GB" sz="1800" dirty="0" smtClean="0"/>
              <a:t>30” 3 CIDs </a:t>
            </a:r>
          </a:p>
          <a:p>
            <a:pPr lvl="1">
              <a:lnSpc>
                <a:spcPct val="80000"/>
              </a:lnSpc>
            </a:pPr>
            <a:r>
              <a:rPr lang="en-GB" sz="1800" dirty="0" smtClean="0"/>
              <a:t>“GEN </a:t>
            </a:r>
            <a:r>
              <a:rPr lang="en-GB" sz="1800" dirty="0"/>
              <a:t>Motion </a:t>
            </a:r>
            <a:r>
              <a:rPr lang="en-GB" sz="1800" dirty="0" err="1"/>
              <a:t>Telecon</a:t>
            </a:r>
            <a:r>
              <a:rPr lang="en-GB" sz="1800" dirty="0"/>
              <a:t> - Aug 2 </a:t>
            </a:r>
            <a:r>
              <a:rPr lang="en-GB" sz="1800" dirty="0" smtClean="0"/>
              <a:t>– 9” 4 </a:t>
            </a:r>
            <a:r>
              <a:rPr lang="en-GB" sz="1800" dirty="0"/>
              <a:t>CIDs </a:t>
            </a:r>
            <a:endParaRPr lang="en-GB" sz="1800" dirty="0" smtClean="0"/>
          </a:p>
          <a:p>
            <a:pPr lvl="1">
              <a:lnSpc>
                <a:spcPct val="80000"/>
              </a:lnSpc>
            </a:pPr>
            <a:r>
              <a:rPr lang="en-US" altLang="en-US" sz="1800" dirty="0" smtClean="0"/>
              <a:t>“</a:t>
            </a:r>
            <a:r>
              <a:rPr lang="en-US" altLang="en-US" sz="1800" dirty="0" err="1" smtClean="0"/>
              <a:t>GENMotionTeleconAugToronto</a:t>
            </a:r>
            <a:r>
              <a:rPr lang="en-US" altLang="en-US" sz="1800" dirty="0" smtClean="0"/>
              <a:t>” 11 CIDS</a:t>
            </a:r>
          </a:p>
          <a:p>
            <a:pPr lvl="1">
              <a:lnSpc>
                <a:spcPct val="80000"/>
              </a:lnSpc>
            </a:pPr>
            <a:r>
              <a:rPr lang="en-GB" sz="1800" dirty="0" smtClean="0"/>
              <a:t>“GEN </a:t>
            </a:r>
            <a:r>
              <a:rPr lang="en-GB" sz="1800" dirty="0"/>
              <a:t>Motion </a:t>
            </a:r>
            <a:r>
              <a:rPr lang="en-GB" sz="1800" dirty="0" err="1"/>
              <a:t>Telecon</a:t>
            </a:r>
            <a:r>
              <a:rPr lang="en-GB" sz="1800" dirty="0"/>
              <a:t> - Sept </a:t>
            </a:r>
            <a:r>
              <a:rPr lang="en-GB" sz="1800" dirty="0" smtClean="0"/>
              <a:t>3” </a:t>
            </a:r>
            <a:r>
              <a:rPr lang="en-GB" sz="1800" dirty="0"/>
              <a:t>2 CIDs</a:t>
            </a:r>
          </a:p>
          <a:p>
            <a:pPr lvl="1">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13-0-1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7912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125  – CID 2606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a:t>
            </a:r>
            <a:r>
              <a:rPr lang="en-US" altLang="en-US" sz="2000" dirty="0"/>
              <a:t>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a:t>
            </a:r>
          </a:p>
          <a:p>
            <a:pPr lvl="1">
              <a:lnSpc>
                <a:spcPct val="80000"/>
              </a:lnSpc>
            </a:pPr>
            <a:r>
              <a:rPr lang="en-GB" sz="1800" dirty="0" smtClean="0"/>
              <a:t>GEN </a:t>
            </a:r>
            <a:r>
              <a:rPr lang="en-GB" sz="1800" dirty="0"/>
              <a:t>Motion Present - CID 2606- Single CID requested for separate motion- Present vs included - updated resolution</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Jon Rosdahl</a:t>
            </a:r>
            <a:endParaRPr lang="en-US" altLang="en-US" sz="2000" dirty="0"/>
          </a:p>
          <a:p>
            <a:pPr>
              <a:lnSpc>
                <a:spcPct val="80000"/>
              </a:lnSpc>
            </a:pPr>
            <a:r>
              <a:rPr lang="en-US" altLang="en-US" sz="2000" dirty="0" smtClean="0"/>
              <a:t>Seconded: George </a:t>
            </a:r>
            <a:r>
              <a:rPr lang="en-US" altLang="en-US" sz="2000" dirty="0" err="1" smtClean="0"/>
              <a:t>Calcev</a:t>
            </a:r>
            <a:endParaRPr lang="en-US" altLang="en-US" sz="2000" dirty="0" smtClean="0"/>
          </a:p>
          <a:p>
            <a:pPr>
              <a:lnSpc>
                <a:spcPct val="80000"/>
              </a:lnSpc>
            </a:pPr>
            <a:r>
              <a:rPr lang="en-US" altLang="en-US" sz="2000" dirty="0" smtClean="0"/>
              <a:t>Result: 15-0-0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638283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19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126  – CID 2604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(GEN) comment resolution in </a:t>
            </a:r>
            <a:r>
              <a:rPr lang="en-US" altLang="en-US" sz="2000" dirty="0">
                <a:hlinkClick r:id="rId3"/>
              </a:rPr>
              <a:t>https://</a:t>
            </a:r>
            <a:r>
              <a:rPr lang="en-US" altLang="en-US" sz="2000" dirty="0" smtClean="0">
                <a:hlinkClick r:id="rId3"/>
              </a:rPr>
              <a:t>mentor.ieee.org/802.11/dcn/19/11-19-0449-12-000m-revmd-lb236-gen-comments.xls</a:t>
            </a:r>
            <a:r>
              <a:rPr lang="en-US" altLang="en-US" sz="2000" dirty="0" smtClean="0"/>
              <a:t> in the following tab: </a:t>
            </a:r>
          </a:p>
          <a:p>
            <a:pPr lvl="1">
              <a:lnSpc>
                <a:spcPct val="80000"/>
              </a:lnSpc>
            </a:pPr>
            <a:r>
              <a:rPr lang="en-GB" sz="1800" dirty="0"/>
              <a:t>GEN Motion </a:t>
            </a:r>
            <a:r>
              <a:rPr lang="en-GB" sz="1800" dirty="0" err="1"/>
              <a:t>Telecon</a:t>
            </a:r>
            <a:r>
              <a:rPr lang="en-GB" sz="1800" dirty="0"/>
              <a:t> </a:t>
            </a:r>
            <a:r>
              <a:rPr lang="en-GB" sz="1800" dirty="0" smtClean="0"/>
              <a:t>– CID </a:t>
            </a:r>
            <a:r>
              <a:rPr lang="en-GB" sz="1800" dirty="0"/>
              <a:t>2604 - Single CID requested for separate Motion - deletes "successful[</a:t>
            </a:r>
            <a:r>
              <a:rPr lang="en-GB" sz="1800" dirty="0" err="1"/>
              <a:t>ly</a:t>
            </a:r>
            <a:r>
              <a:rPr lang="en-GB" sz="1800" dirty="0"/>
              <a:t>]“</a:t>
            </a:r>
          </a:p>
          <a:p>
            <a:pPr>
              <a:lnSpc>
                <a:spcPct val="80000"/>
              </a:lnSpc>
            </a:pPr>
            <a:endParaRPr lang="en-US" altLang="en-US" sz="20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Rison</a:t>
            </a:r>
            <a:endParaRPr lang="en-US" altLang="en-US" sz="2000" dirty="0"/>
          </a:p>
          <a:p>
            <a:pPr>
              <a:lnSpc>
                <a:spcPct val="80000"/>
              </a:lnSpc>
            </a:pPr>
            <a:r>
              <a:rPr lang="en-US" altLang="en-US" sz="2000" dirty="0" smtClean="0"/>
              <a:t>Seconded: Graham Smith</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5590120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409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4100" name="Slide Number Placeholder 5"/>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56D6E298-42C4-4845-8665-E35DE2769254}" type="slidenum">
              <a:rPr lang="en-US" smtClean="0"/>
              <a:pPr>
                <a:defRPr/>
              </a:pPr>
              <a:t>2</a:t>
            </a:fld>
            <a:endParaRPr lang="en-US" smtClean="0"/>
          </a:p>
        </p:txBody>
      </p:sp>
      <p:sp>
        <p:nvSpPr>
          <p:cNvPr id="3077" name="Rectangle 2"/>
          <p:cNvSpPr>
            <a:spLocks noGrp="1" noChangeArrowheads="1"/>
          </p:cNvSpPr>
          <p:nvPr>
            <p:ph type="title"/>
          </p:nvPr>
        </p:nvSpPr>
        <p:spPr/>
        <p:txBody>
          <a:bodyPr/>
          <a:lstStyle/>
          <a:p>
            <a:r>
              <a:rPr lang="en-US" altLang="en-US" dirty="0" smtClean="0"/>
              <a:t>Abstract</a:t>
            </a:r>
          </a:p>
        </p:txBody>
      </p:sp>
      <p:sp>
        <p:nvSpPr>
          <p:cNvPr id="3078" name="Rectangle 3"/>
          <p:cNvSpPr>
            <a:spLocks noGrp="1" noChangeArrowheads="1"/>
          </p:cNvSpPr>
          <p:nvPr>
            <p:ph type="body" idx="1"/>
          </p:nvPr>
        </p:nvSpPr>
        <p:spPr/>
        <p:txBody>
          <a:bodyPr/>
          <a:lstStyle/>
          <a:p>
            <a:pPr>
              <a:buFontTx/>
              <a:buNone/>
            </a:pPr>
            <a:r>
              <a:rPr lang="en-US" altLang="en-US" dirty="0" smtClean="0"/>
              <a:t>	This presentation contains the IEEE 802.11 </a:t>
            </a:r>
            <a:r>
              <a:rPr lang="en-US" altLang="en-US" dirty="0" err="1" smtClean="0"/>
              <a:t>TGmd</a:t>
            </a:r>
            <a:r>
              <a:rPr lang="en-US" altLang="en-US" dirty="0" smtClean="0"/>
              <a:t> agenda for the September 2019 session.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127  – MAC CIDS: July, telecom,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(MAC) comment resolutions in </a:t>
            </a:r>
          </a:p>
          <a:p>
            <a:pPr>
              <a:lnSpc>
                <a:spcPct val="80000"/>
              </a:lnSpc>
            </a:pPr>
            <a:endParaRPr lang="en-US" altLang="en-US" sz="2000" dirty="0" smtClean="0"/>
          </a:p>
          <a:p>
            <a:pPr lvl="1">
              <a:lnSpc>
                <a:spcPct val="80000"/>
              </a:lnSpc>
            </a:pPr>
            <a:r>
              <a:rPr lang="en-US" altLang="en-US" sz="1600" dirty="0">
                <a:hlinkClick r:id="rId3"/>
              </a:rPr>
              <a:t>https://</a:t>
            </a:r>
            <a:r>
              <a:rPr lang="en-US" altLang="en-US" sz="1600" dirty="0" smtClean="0">
                <a:hlinkClick r:id="rId3"/>
              </a:rPr>
              <a:t>mentor.ieee.org/802.11/dcn/17/11-17-0927-49-000m-revmd-mac-comments.xls</a:t>
            </a:r>
            <a:r>
              <a:rPr lang="en-US" altLang="en-US" sz="1600" dirty="0" smtClean="0"/>
              <a:t> </a:t>
            </a:r>
          </a:p>
          <a:p>
            <a:pPr lvl="1">
              <a:lnSpc>
                <a:spcPct val="80000"/>
              </a:lnSpc>
            </a:pPr>
            <a:r>
              <a:rPr lang="en-US" altLang="en-US" sz="1800" dirty="0" smtClean="0"/>
              <a:t>Motion MAC-AE tab; except for CIDs 2099 and 2100 (77) CIDs</a:t>
            </a:r>
          </a:p>
          <a:p>
            <a:pPr>
              <a:lnSpc>
                <a:spcPct val="80000"/>
              </a:lnSpc>
            </a:pPr>
            <a:endParaRPr lang="en-US" altLang="en-US" sz="1800" dirty="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Hamilton</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3856092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21</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128 – MAC CIDS: </a:t>
            </a:r>
            <a:r>
              <a:rPr lang="en-GB" dirty="0" smtClean="0"/>
              <a:t>2071</a:t>
            </a:r>
            <a:r>
              <a:rPr lang="en-GB" dirty="0"/>
              <a:t>, 2070 and 2066 </a:t>
            </a:r>
            <a:r>
              <a:rPr lang="en-GB" dirty="0" smtClean="0"/>
              <a:t>Beam tracking</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2286000"/>
            <a:ext cx="9479280" cy="28834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https://mentor.ieee.org/802.11/dcn/17/11-17-0927-49-000m-revmd-mac-comments.xls</a:t>
            </a:r>
            <a:r>
              <a:rPr lang="en-US" altLang="en-US" sz="2000" dirty="0" smtClean="0"/>
              <a:t> :</a:t>
            </a:r>
          </a:p>
          <a:p>
            <a:pPr lvl="1">
              <a:lnSpc>
                <a:spcPct val="80000"/>
              </a:lnSpc>
            </a:pPr>
            <a:r>
              <a:rPr lang="en-US" altLang="en-US" sz="1800" dirty="0" smtClean="0"/>
              <a:t>Motion MAC-AG; 3CIDs</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Menzo Wentink</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6419367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22</a:t>
            </a:fld>
            <a:endParaRPr lang="en-US" smtClean="0"/>
          </a:p>
        </p:txBody>
      </p:sp>
      <p:sp>
        <p:nvSpPr>
          <p:cNvPr id="9222" name="Rectangle 2"/>
          <p:cNvSpPr>
            <a:spLocks noGrp="1" noChangeArrowheads="1"/>
          </p:cNvSpPr>
          <p:nvPr>
            <p:ph type="title" idx="4294967295"/>
          </p:nvPr>
        </p:nvSpPr>
        <p:spPr>
          <a:xfrm>
            <a:off x="1117601" y="845758"/>
            <a:ext cx="10058400" cy="1066800"/>
          </a:xfrm>
        </p:spPr>
        <p:txBody>
          <a:bodyPr/>
          <a:lstStyle/>
          <a:p>
            <a:r>
              <a:rPr lang="en-US" altLang="en-US" dirty="0" smtClean="0"/>
              <a:t>Motion 129  – MAC CID: </a:t>
            </a:r>
            <a:r>
              <a:rPr lang="en-GB" dirty="0" smtClean="0"/>
              <a:t>2472 “at TBTTs”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81200"/>
            <a:ext cx="9479280" cy="3188208"/>
          </a:xfrm>
        </p:spPr>
        <p:txBody>
          <a:bodyPr/>
          <a:lstStyle/>
          <a:p>
            <a:pPr>
              <a:lnSpc>
                <a:spcPct val="80000"/>
              </a:lnSpc>
            </a:pPr>
            <a:r>
              <a:rPr lang="en-US" altLang="en-US" sz="2000" dirty="0" smtClean="0"/>
              <a:t>Approve the (MAC) comment resolutions in </a:t>
            </a:r>
            <a:r>
              <a:rPr lang="en-US" altLang="en-US" sz="2000" dirty="0" smtClean="0">
                <a:hlinkClick r:id="rId3"/>
              </a:rPr>
              <a:t>https://mentor.ieee.org/802.11/dcn/17/11-17-0927-49-000m-revmd-mac-comments.xls</a:t>
            </a:r>
            <a:r>
              <a:rPr lang="en-US" altLang="en-US" sz="2000" dirty="0" smtClean="0"/>
              <a:t> :</a:t>
            </a:r>
          </a:p>
          <a:p>
            <a:pPr lvl="1">
              <a:lnSpc>
                <a:spcPct val="80000"/>
              </a:lnSpc>
            </a:pPr>
            <a:r>
              <a:rPr lang="en-US" altLang="en-US" sz="1800" dirty="0" smtClean="0"/>
              <a:t>Motion MAC-AF;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Mark Hamilton</a:t>
            </a:r>
            <a:endParaRPr lang="en-US" altLang="en-US" sz="2000" dirty="0"/>
          </a:p>
          <a:p>
            <a:pPr>
              <a:lnSpc>
                <a:spcPct val="80000"/>
              </a:lnSpc>
            </a:pPr>
            <a:r>
              <a:rPr lang="en-US" altLang="en-US" sz="2000" dirty="0" smtClean="0"/>
              <a:t>Seconded: Emily Qi</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88656453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23</a:t>
            </a:fld>
            <a:endParaRPr lang="en-US"/>
          </a:p>
        </p:txBody>
      </p:sp>
      <p:sp>
        <p:nvSpPr>
          <p:cNvPr id="5" name="TextBox 4"/>
          <p:cNvSpPr txBox="1"/>
          <p:nvPr/>
        </p:nvSpPr>
        <p:spPr>
          <a:xfrm>
            <a:off x="2057400" y="1905000"/>
            <a:ext cx="3956404" cy="646331"/>
          </a:xfrm>
          <a:prstGeom prst="rect">
            <a:avLst/>
          </a:prstGeom>
          <a:noFill/>
        </p:spPr>
        <p:txBody>
          <a:bodyPr wrap="none" rtlCol="0">
            <a:spAutoFit/>
          </a:bodyPr>
          <a:lstStyle/>
          <a:p>
            <a:r>
              <a:rPr lang="en-US" sz="3600" dirty="0" smtClean="0"/>
              <a:t>Wednesday Motions</a:t>
            </a:r>
            <a:endParaRPr lang="en-GB" sz="3600" dirty="0"/>
          </a:p>
        </p:txBody>
      </p:sp>
    </p:spTree>
    <p:extLst>
      <p:ext uri="{BB962C8B-B14F-4D97-AF65-F5344CB8AC3E}">
        <p14:creationId xmlns:p14="http://schemas.microsoft.com/office/powerpoint/2010/main" val="3491833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130– PHY,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resolutions in the </a:t>
            </a:r>
          </a:p>
          <a:p>
            <a:pPr lvl="1">
              <a:lnSpc>
                <a:spcPct val="80000"/>
              </a:lnSpc>
            </a:pPr>
            <a:r>
              <a:rPr lang="en-US" altLang="en-US" sz="1800" dirty="0" smtClean="0"/>
              <a:t>“PHY Motion </a:t>
            </a:r>
            <a:r>
              <a:rPr lang="en-US" altLang="en-US" sz="1800" dirty="0"/>
              <a:t>H</a:t>
            </a:r>
            <a:r>
              <a:rPr lang="en-US" altLang="en-US" sz="1800" dirty="0" smtClean="0"/>
              <a:t>”, tab in </a:t>
            </a:r>
            <a:r>
              <a:rPr lang="en-US" altLang="en-US" sz="1800" dirty="0" smtClean="0">
                <a:hlinkClick r:id="rId3"/>
              </a:rPr>
              <a:t>https://mentor.ieee.org/802.11/dcn/19/11-19-0156-13-000m-lb236-revmd-phy-sec-comments.xlsx</a:t>
            </a:r>
            <a:r>
              <a:rPr lang="en-US" altLang="en-US" sz="1800" dirty="0" smtClean="0"/>
              <a:t>   </a:t>
            </a:r>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Edward Au</a:t>
            </a:r>
          </a:p>
          <a:p>
            <a:pPr>
              <a:lnSpc>
                <a:spcPct val="80000"/>
              </a:lnSpc>
            </a:pPr>
            <a:r>
              <a:rPr lang="en-US" altLang="en-US" sz="2000" dirty="0" smtClean="0"/>
              <a:t>Result: 15-0-2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169494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131– PHY CID 2685</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sz="1800" dirty="0" err="1"/>
              <a:t>MACAddrPolicy</a:t>
            </a:r>
            <a:r>
              <a:rPr lang="en-US" altLang="en-US" sz="1800" dirty="0" smtClean="0"/>
              <a:t>”, tab in </a:t>
            </a:r>
            <a:r>
              <a:rPr lang="en-US" altLang="en-US" sz="1800" dirty="0" smtClean="0">
                <a:hlinkClick r:id="rId3"/>
              </a:rPr>
              <a:t>https://mentor.ieee.org/802.11/dcn/19/11-19-0156-13-000m-lb236-revmd-phy-sec-comments.xlsx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Stephen McCann</a:t>
            </a:r>
            <a:endParaRPr lang="en-US" altLang="en-US" sz="2000" dirty="0"/>
          </a:p>
          <a:p>
            <a:pPr>
              <a:lnSpc>
                <a:spcPct val="80000"/>
              </a:lnSpc>
            </a:pPr>
            <a:r>
              <a:rPr lang="en-US" altLang="en-US" sz="2000" dirty="0" smtClean="0"/>
              <a:t>Seconded: Antonio de la Oliva</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1947030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26</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132– PHY CID 2630 Operating class changes (rejected)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a:t>“</a:t>
            </a:r>
            <a:r>
              <a:rPr lang="en-GB" altLang="en-US" sz="1800" dirty="0"/>
              <a:t>Motion-</a:t>
            </a:r>
            <a:r>
              <a:rPr lang="en-GB" altLang="en-US" sz="1800" dirty="0" err="1"/>
              <a:t>OpClass</a:t>
            </a:r>
            <a:r>
              <a:rPr lang="en-US" altLang="en-US" sz="1800" dirty="0"/>
              <a:t>”, tab in </a:t>
            </a:r>
            <a:r>
              <a:rPr lang="en-US" altLang="en-US" sz="1800" dirty="0">
                <a:hlinkClick r:id="rId3"/>
              </a:rPr>
              <a:t>https://</a:t>
            </a:r>
            <a:r>
              <a:rPr lang="en-US" altLang="en-US" sz="1800" dirty="0" smtClean="0">
                <a:hlinkClick r:id="rId3"/>
              </a:rPr>
              <a:t>mentor.ieee.org/802.11/dcn/19/11-19-0156-13-000m-lb236-revmd-phy-sec-comments.xlsx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Stephen Palm</a:t>
            </a:r>
          </a:p>
          <a:p>
            <a:pPr>
              <a:lnSpc>
                <a:spcPct val="80000"/>
              </a:lnSpc>
            </a:pPr>
            <a:r>
              <a:rPr lang="en-US" altLang="en-US" sz="2000" dirty="0" smtClean="0"/>
              <a:t>Result: 15-1-2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3018622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27</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 CID 2689 PMKSA with random MAC address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(PHY) comment resolution in the </a:t>
            </a:r>
          </a:p>
          <a:p>
            <a:pPr marL="0" indent="0">
              <a:lnSpc>
                <a:spcPct val="80000"/>
              </a:lnSpc>
              <a:buNone/>
            </a:pPr>
            <a:endParaRPr lang="en-US" altLang="en-US" sz="2000" dirty="0" smtClean="0"/>
          </a:p>
          <a:p>
            <a:pPr lvl="1">
              <a:lnSpc>
                <a:spcPct val="80000"/>
              </a:lnSpc>
            </a:pPr>
            <a:r>
              <a:rPr lang="en-US" altLang="en-US" sz="1800" dirty="0" smtClean="0"/>
              <a:t>“</a:t>
            </a:r>
            <a:r>
              <a:rPr lang="en-GB" altLang="en-US" sz="1800" dirty="0" smtClean="0"/>
              <a:t>PMKSA-Motion</a:t>
            </a:r>
            <a:r>
              <a:rPr lang="en-US" altLang="en-US" sz="1800" dirty="0" smtClean="0"/>
              <a:t>”, </a:t>
            </a:r>
            <a:r>
              <a:rPr lang="en-US" altLang="en-US" sz="1800" dirty="0"/>
              <a:t>tab in </a:t>
            </a:r>
            <a:r>
              <a:rPr lang="en-US" altLang="en-US" sz="1800" dirty="0">
                <a:hlinkClick r:id="rId3"/>
              </a:rPr>
              <a:t>https://</a:t>
            </a:r>
            <a:r>
              <a:rPr lang="en-US" altLang="en-US" sz="1800" dirty="0" smtClean="0">
                <a:hlinkClick r:id="rId3"/>
              </a:rPr>
              <a:t>mentor.ieee.org/802.11/dcn/19/11-19-0156-12-000m-lb236-revmd-phy-sec-comments.xlsx</a:t>
            </a:r>
            <a:r>
              <a:rPr lang="en-US" altLang="en-US" sz="1800" dirty="0" smtClean="0"/>
              <a:t>   </a:t>
            </a:r>
            <a:endParaRPr lang="en-US" altLang="en-US" sz="1800" dirty="0"/>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
        <p:nvSpPr>
          <p:cNvPr id="2" name="Rectangle 1"/>
          <p:cNvSpPr/>
          <p:nvPr/>
        </p:nvSpPr>
        <p:spPr>
          <a:xfrm rot="20177848">
            <a:off x="2635263" y="1935124"/>
            <a:ext cx="6513323"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Comment withdrawn</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8573213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28</a:t>
            </a:fld>
            <a:endParaRPr lang="en-US" smtClean="0"/>
          </a:p>
        </p:txBody>
      </p:sp>
      <p:sp>
        <p:nvSpPr>
          <p:cNvPr id="9222" name="Rectangle 2"/>
          <p:cNvSpPr>
            <a:spLocks noGrp="1" noChangeArrowheads="1"/>
          </p:cNvSpPr>
          <p:nvPr>
            <p:ph type="title" idx="4294967295"/>
          </p:nvPr>
        </p:nvSpPr>
        <p:spPr>
          <a:xfrm>
            <a:off x="1219200" y="646177"/>
            <a:ext cx="10058400" cy="1066800"/>
          </a:xfrm>
        </p:spPr>
        <p:txBody>
          <a:bodyPr/>
          <a:lstStyle/>
          <a:p>
            <a:r>
              <a:rPr lang="en-US" altLang="en-US" dirty="0" smtClean="0"/>
              <a:t>Motion  133– CID 2186 Reduced capability PHY</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49197" y="2133600"/>
            <a:ext cx="9479280" cy="3112008"/>
          </a:xfrm>
        </p:spPr>
        <p:txBody>
          <a:bodyPr/>
          <a:lstStyle/>
          <a:p>
            <a:pPr>
              <a:lnSpc>
                <a:spcPct val="80000"/>
              </a:lnSpc>
            </a:pPr>
            <a:r>
              <a:rPr lang="en-US" altLang="en-US" sz="2000" dirty="0" smtClean="0"/>
              <a:t>Approve the resolution of CID 2186 (PHY) as Revised, with a resolution of </a:t>
            </a:r>
          </a:p>
          <a:p>
            <a:pPr marL="0" indent="0">
              <a:lnSpc>
                <a:spcPct val="80000"/>
              </a:lnSpc>
              <a:buNone/>
            </a:pPr>
            <a:endParaRPr lang="en-US" altLang="en-US" sz="2000" dirty="0" smtClean="0"/>
          </a:p>
          <a:p>
            <a:pPr lvl="1">
              <a:lnSpc>
                <a:spcPct val="80000"/>
              </a:lnSpc>
            </a:pPr>
            <a:r>
              <a:rPr lang="en-US" altLang="en-US" sz="1800" dirty="0"/>
              <a:t>Incorporate the changes shown on slides </a:t>
            </a:r>
            <a:r>
              <a:rPr lang="en-US" altLang="en-US" sz="1800" dirty="0" smtClean="0"/>
              <a:t>11-23 </a:t>
            </a:r>
            <a:r>
              <a:rPr lang="en-US" altLang="en-US" sz="1800" dirty="0"/>
              <a:t>in the document https://</a:t>
            </a:r>
            <a:r>
              <a:rPr lang="en-US" altLang="en-US" sz="1800" dirty="0" smtClean="0"/>
              <a:t>mentor.ieee.org/802.11/dcn/19/11-19-0181-05-000m-reduced-capability-ht-devices.pptx </a:t>
            </a:r>
            <a:r>
              <a:rPr lang="en-US" altLang="en-US" sz="1800" dirty="0"/>
              <a:t>which makes changes in the direction suggested by the </a:t>
            </a:r>
            <a:r>
              <a:rPr lang="en-US" altLang="en-US" sz="1800" dirty="0" err="1"/>
              <a:t>commentor</a:t>
            </a:r>
            <a:r>
              <a:rPr lang="en-US" altLang="en-US" sz="1800" dirty="0" smtClean="0"/>
              <a:t>.</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Sean Coffey</a:t>
            </a:r>
            <a:endParaRPr lang="en-US" altLang="en-US" sz="2000" dirty="0"/>
          </a:p>
          <a:p>
            <a:pPr>
              <a:lnSpc>
                <a:spcPct val="80000"/>
              </a:lnSpc>
            </a:pPr>
            <a:r>
              <a:rPr lang="en-US" altLang="en-US" sz="2000" dirty="0" smtClean="0"/>
              <a:t>Seconded: Michael </a:t>
            </a:r>
            <a:r>
              <a:rPr lang="en-US" altLang="en-US" sz="2000" dirty="0" err="1" smtClean="0"/>
              <a:t>Montemurro</a:t>
            </a:r>
            <a:endParaRPr lang="en-US" altLang="en-US" sz="2000" dirty="0" smtClean="0"/>
          </a:p>
          <a:p>
            <a:pPr>
              <a:lnSpc>
                <a:spcPct val="80000"/>
              </a:lnSpc>
            </a:pPr>
            <a:r>
              <a:rPr lang="en-US" altLang="en-US" sz="2000" dirty="0" smtClean="0"/>
              <a:t>Result: 12-0-4</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00201380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29</a:t>
            </a:fld>
            <a:endParaRPr lang="en-US" smtClean="0"/>
          </a:p>
        </p:txBody>
      </p:sp>
      <p:sp>
        <p:nvSpPr>
          <p:cNvPr id="9222" name="Rectangle 2"/>
          <p:cNvSpPr>
            <a:spLocks noGrp="1" noChangeArrowheads="1"/>
          </p:cNvSpPr>
          <p:nvPr>
            <p:ph type="title" idx="4294967295"/>
          </p:nvPr>
        </p:nvSpPr>
        <p:spPr>
          <a:xfrm>
            <a:off x="533400" y="457200"/>
            <a:ext cx="10744200" cy="1066800"/>
          </a:xfrm>
        </p:spPr>
        <p:txBody>
          <a:bodyPr/>
          <a:lstStyle/>
          <a:p>
            <a:r>
              <a:rPr lang="en-US" altLang="en-US" dirty="0" smtClean="0"/>
              <a:t>Motion  – 134 Editor, Editor(2) CIDs July, </a:t>
            </a:r>
            <a:r>
              <a:rPr lang="en-US" altLang="en-US" dirty="0" err="1" smtClean="0"/>
              <a:t>telecon</a:t>
            </a:r>
            <a:r>
              <a:rPr lang="en-US" altLang="en-US" dirty="0" smtClean="0"/>
              <a:t>/ad-hoc </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(Editor) comment resolutions in the </a:t>
            </a:r>
          </a:p>
          <a:p>
            <a:pPr marL="0" indent="0">
              <a:lnSpc>
                <a:spcPct val="80000"/>
              </a:lnSpc>
              <a:buNone/>
            </a:pPr>
            <a:endParaRPr lang="en-US" altLang="en-US" sz="2000" dirty="0" smtClean="0"/>
          </a:p>
          <a:p>
            <a:pPr lvl="1">
              <a:lnSpc>
                <a:spcPct val="80000"/>
              </a:lnSpc>
            </a:pPr>
            <a:r>
              <a:rPr lang="en-US" altLang="en-US" sz="1800" dirty="0" smtClean="0"/>
              <a:t>“Motion-EDITOR-O” in </a:t>
            </a:r>
            <a:r>
              <a:rPr lang="en-US" altLang="en-US" sz="1800" dirty="0">
                <a:hlinkClick r:id="rId3"/>
              </a:rPr>
              <a:t>https://</a:t>
            </a:r>
            <a:r>
              <a:rPr lang="en-US" altLang="en-US" sz="1800" dirty="0" smtClean="0">
                <a:hlinkClick r:id="rId3"/>
              </a:rPr>
              <a:t>mentor.ieee.org/802.11/dcn/19/11-19-0142-10-000m-revmd-wg-lb236-comments-for-editor-ad-hoc.xls</a:t>
            </a:r>
            <a:r>
              <a:rPr lang="en-US" altLang="en-US" sz="1800" dirty="0" smtClean="0"/>
              <a:t> </a:t>
            </a:r>
            <a:br>
              <a:rPr lang="en-US" altLang="en-US" sz="1800" dirty="0" smtClean="0"/>
            </a:br>
            <a:endParaRPr lang="en-US" altLang="en-US" sz="1800" dirty="0" smtClean="0"/>
          </a:p>
          <a:p>
            <a:pPr lvl="1">
              <a:lnSpc>
                <a:spcPct val="80000"/>
              </a:lnSpc>
            </a:pPr>
            <a:r>
              <a:rPr lang="en-US" altLang="en-US" sz="1800" dirty="0" smtClean="0"/>
              <a:t>“Motion-EDITOR2-J”in </a:t>
            </a:r>
            <a:r>
              <a:rPr lang="en-US" altLang="en-US" sz="1800" dirty="0">
                <a:hlinkClick r:id="rId4"/>
              </a:rPr>
              <a:t>https://</a:t>
            </a:r>
            <a:r>
              <a:rPr lang="en-US" altLang="en-US" sz="1800" dirty="0" smtClean="0">
                <a:hlinkClick r:id="rId4"/>
              </a:rPr>
              <a:t>mentor.ieee.org/802.11/dcn/19/11-19-0143-13-000m-revmd-editor2-lb236-comments.xlsx</a:t>
            </a:r>
            <a:r>
              <a:rPr lang="en-US" altLang="en-US" sz="1800" dirty="0" smtClean="0"/>
              <a:t> </a:t>
            </a:r>
          </a:p>
          <a:p>
            <a:pPr lvl="1">
              <a:lnSpc>
                <a:spcPct val="80000"/>
              </a:lnSpc>
            </a:pPr>
            <a:endParaRPr lang="en-US" altLang="en-US" sz="1800" dirty="0" smtClean="0"/>
          </a:p>
          <a:p>
            <a:pPr>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Edward Au</a:t>
            </a:r>
          </a:p>
          <a:p>
            <a:pPr>
              <a:lnSpc>
                <a:spcPct val="80000"/>
              </a:lnSpc>
            </a:pPr>
            <a:r>
              <a:rPr lang="en-US" altLang="en-US" sz="2000" dirty="0" smtClean="0"/>
              <a:t>Result: 16-0-1 Passes</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54792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3</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4103" name="Rectangle 19"/>
          <p:cNvSpPr>
            <a:spLocks noChangeArrowheads="1"/>
          </p:cNvSpPr>
          <p:nvPr/>
        </p:nvSpPr>
        <p:spPr bwMode="auto">
          <a:xfrm>
            <a:off x="558114" y="1447800"/>
            <a:ext cx="5943600" cy="24384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a:t>Monday </a:t>
            </a:r>
            <a:r>
              <a:rPr lang="en-US" altLang="en-US" dirty="0" smtClean="0"/>
              <a:t>PM1</a:t>
            </a:r>
            <a:endParaRPr lang="en-US" altLang="en-US" dirty="0"/>
          </a:p>
          <a:p>
            <a:pPr lvl="1"/>
            <a:r>
              <a:rPr lang="en-US" altLang="en-US" sz="1600" dirty="0"/>
              <a:t>Chair’s Welcome, Policy &amp; patent </a:t>
            </a:r>
            <a:r>
              <a:rPr lang="en-US" altLang="en-US" sz="1600" dirty="0" smtClean="0"/>
              <a:t>reminder, Approve agenda</a:t>
            </a:r>
            <a:endParaRPr lang="en-US" altLang="en-US" sz="1600" dirty="0"/>
          </a:p>
          <a:p>
            <a:pPr lvl="1"/>
            <a:r>
              <a:rPr lang="en-US" altLang="en-US" sz="1600" dirty="0"/>
              <a:t>Status, Review of </a:t>
            </a:r>
            <a:r>
              <a:rPr lang="en-US" altLang="en-US" sz="1600" dirty="0" smtClean="0"/>
              <a:t>Objectives, </a:t>
            </a:r>
            <a:r>
              <a:rPr lang="en-US" sz="1600" dirty="0" smtClean="0"/>
              <a:t>Editor Report 11-17-0920</a:t>
            </a:r>
            <a:endParaRPr lang="en-GB" dirty="0"/>
          </a:p>
          <a:p>
            <a:pPr lvl="1"/>
            <a:r>
              <a:rPr lang="en-US" sz="1600" dirty="0"/>
              <a:t>CID </a:t>
            </a:r>
            <a:r>
              <a:rPr lang="en-US" sz="1600" dirty="0" smtClean="0"/>
              <a:t>2654 Mark RISON </a:t>
            </a:r>
          </a:p>
          <a:p>
            <a:pPr lvl="1"/>
            <a:r>
              <a:rPr lang="en-US" sz="1600" dirty="0" smtClean="0"/>
              <a:t>11-18-2165 CIDs 2051, 2670 – Assaf KASHER</a:t>
            </a:r>
            <a:endParaRPr lang="en-GB" sz="1600" dirty="0" smtClean="0"/>
          </a:p>
          <a:p>
            <a:pPr lvl="1"/>
            <a:r>
              <a:rPr lang="en-US" sz="1600" dirty="0" smtClean="0"/>
              <a:t>Carlos CORDEIRO/</a:t>
            </a:r>
            <a:r>
              <a:rPr lang="en-US" sz="1600" dirty="0" err="1" smtClean="0"/>
              <a:t>Payam</a:t>
            </a:r>
            <a:r>
              <a:rPr lang="en-US" sz="1600" dirty="0" smtClean="0"/>
              <a:t> TORAB CID 2105</a:t>
            </a:r>
          </a:p>
          <a:p>
            <a:pPr lvl="1"/>
            <a:r>
              <a:rPr lang="en-GB" sz="1600" dirty="0" smtClean="0"/>
              <a:t>CIDs </a:t>
            </a:r>
            <a:r>
              <a:rPr lang="en-GB" sz="1600" dirty="0"/>
              <a:t>(2520, 2429, </a:t>
            </a:r>
            <a:r>
              <a:rPr lang="en-GB" sz="1600" dirty="0" smtClean="0"/>
              <a:t>2664) </a:t>
            </a:r>
            <a:r>
              <a:rPr lang="en-GB" sz="1600" dirty="0"/>
              <a:t>Menzo WENTINK</a:t>
            </a:r>
          </a:p>
          <a:p>
            <a:pPr lvl="1"/>
            <a:r>
              <a:rPr lang="en-US" sz="1600" dirty="0" smtClean="0"/>
              <a:t>11-19-1173 – Michael MONTEMURRO</a:t>
            </a:r>
            <a:endParaRPr lang="en-GB" sz="1600" dirty="0"/>
          </a:p>
          <a:p>
            <a:pPr lvl="1"/>
            <a:endParaRPr lang="en-US" sz="1600" dirty="0" smtClean="0"/>
          </a:p>
        </p:txBody>
      </p:sp>
      <p:sp>
        <p:nvSpPr>
          <p:cNvPr id="8" name="Rectangle 19"/>
          <p:cNvSpPr>
            <a:spLocks noChangeArrowheads="1"/>
          </p:cNvSpPr>
          <p:nvPr/>
        </p:nvSpPr>
        <p:spPr bwMode="auto">
          <a:xfrm>
            <a:off x="6781800" y="1447800"/>
            <a:ext cx="5156886"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PM1</a:t>
            </a:r>
            <a:endParaRPr lang="en-US" altLang="en-US" sz="2400" b="1" dirty="0"/>
          </a:p>
          <a:p>
            <a:pPr lvl="1"/>
            <a:r>
              <a:rPr lang="en-US" sz="1600" dirty="0" smtClean="0"/>
              <a:t>11-19-1444 </a:t>
            </a:r>
            <a:r>
              <a:rPr lang="en-US" sz="1600" dirty="0"/>
              <a:t>– Edward AU – MEC </a:t>
            </a:r>
            <a:r>
              <a:rPr lang="en-US" sz="1600" dirty="0" smtClean="0"/>
              <a:t>Review</a:t>
            </a:r>
          </a:p>
          <a:p>
            <a:pPr lvl="1"/>
            <a:r>
              <a:rPr lang="en-US" sz="1600" dirty="0"/>
              <a:t>11-19-551 </a:t>
            </a:r>
            <a:r>
              <a:rPr lang="en-US" sz="1600" dirty="0" smtClean="0"/>
              <a:t>– CIDs 2237, 2075, 2201, 2246, 2325, 2324 – </a:t>
            </a:r>
            <a:r>
              <a:rPr lang="en-US" sz="1600" dirty="0"/>
              <a:t>Mark HAMILTON</a:t>
            </a:r>
            <a:endParaRPr lang="en-GB" sz="1600" dirty="0"/>
          </a:p>
          <a:p>
            <a:pPr lvl="1"/>
            <a:r>
              <a:rPr lang="en-US" sz="1600" dirty="0"/>
              <a:t>Carlos </a:t>
            </a:r>
            <a:r>
              <a:rPr lang="en-US" sz="1600" dirty="0" err="1" smtClean="0"/>
              <a:t>Cordeiro</a:t>
            </a:r>
            <a:r>
              <a:rPr lang="en-US" sz="1600" dirty="0" smtClean="0"/>
              <a:t>/</a:t>
            </a:r>
            <a:r>
              <a:rPr lang="en-US" sz="1600" dirty="0" err="1" smtClean="0"/>
              <a:t>Payam</a:t>
            </a:r>
            <a:r>
              <a:rPr lang="en-US" sz="1600" dirty="0" smtClean="0"/>
              <a:t> TORAB </a:t>
            </a:r>
            <a:r>
              <a:rPr lang="en-US" sz="1600" dirty="0"/>
              <a:t>CIDs </a:t>
            </a:r>
            <a:r>
              <a:rPr lang="en-US" sz="1600" dirty="0" smtClean="0"/>
              <a:t>(2079</a:t>
            </a:r>
            <a:r>
              <a:rPr lang="en-US" sz="1600" dirty="0"/>
              <a:t>, 2080, 2084</a:t>
            </a:r>
            <a:r>
              <a:rPr lang="en-US" sz="1600" dirty="0" smtClean="0"/>
              <a:t>, 2098, 2611</a:t>
            </a:r>
            <a:r>
              <a:rPr lang="en-US" sz="1600" dirty="0"/>
              <a:t>, 2634, 2636, </a:t>
            </a:r>
            <a:r>
              <a:rPr lang="en-US" sz="1600" dirty="0" smtClean="0"/>
              <a:t>2637, 2099, 2100)</a:t>
            </a:r>
            <a:endParaRPr lang="en-GB" sz="1600" dirty="0"/>
          </a:p>
          <a:p>
            <a:pPr lvl="1"/>
            <a:r>
              <a:rPr lang="en-US" sz="1600" dirty="0" smtClean="0"/>
              <a:t>11-19-1620 CIDs </a:t>
            </a:r>
            <a:r>
              <a:rPr lang="en-GB" sz="1600" dirty="0" smtClean="0"/>
              <a:t>2123</a:t>
            </a:r>
            <a:r>
              <a:rPr lang="en-GB" sz="1600" dirty="0"/>
              <a:t>, 2124, and </a:t>
            </a:r>
            <a:r>
              <a:rPr lang="en-GB" sz="1600" dirty="0" smtClean="0"/>
              <a:t>2125 Emily Qi</a:t>
            </a:r>
          </a:p>
          <a:p>
            <a:pPr lvl="1"/>
            <a:r>
              <a:rPr lang="en-US" sz="1600" dirty="0"/>
              <a:t>Motions (PHY, additional, Mon, Tues, insufficient detail)</a:t>
            </a:r>
          </a:p>
          <a:p>
            <a:pPr lvl="1"/>
            <a:endParaRPr lang="en-GB" sz="1600" dirty="0"/>
          </a:p>
        </p:txBody>
      </p:sp>
      <p:sp>
        <p:nvSpPr>
          <p:cNvPr id="9" name="Rectangle 19"/>
          <p:cNvSpPr>
            <a:spLocks noChangeArrowheads="1"/>
          </p:cNvSpPr>
          <p:nvPr/>
        </p:nvSpPr>
        <p:spPr bwMode="auto">
          <a:xfrm>
            <a:off x="558114" y="3962401"/>
            <a:ext cx="5690286"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Tuesday </a:t>
            </a:r>
            <a:r>
              <a:rPr lang="en-US" altLang="en-US" sz="2400" b="1" dirty="0"/>
              <a:t>A</a:t>
            </a:r>
            <a:r>
              <a:rPr lang="en-US" altLang="en-US" sz="2400" b="1" dirty="0" smtClean="0"/>
              <a:t>M2</a:t>
            </a:r>
            <a:endParaRPr lang="en-US" altLang="en-US" sz="2400" b="1" dirty="0"/>
          </a:p>
          <a:p>
            <a:pPr lvl="1"/>
            <a:r>
              <a:rPr lang="en-US" sz="1600" dirty="0" smtClean="0"/>
              <a:t>CID </a:t>
            </a:r>
            <a:r>
              <a:rPr lang="en-US" sz="1600" dirty="0"/>
              <a:t>2343 – </a:t>
            </a:r>
            <a:r>
              <a:rPr lang="en-US" sz="1600" dirty="0" err="1"/>
              <a:t>Youhan</a:t>
            </a:r>
            <a:r>
              <a:rPr lang="en-US" sz="1600" dirty="0"/>
              <a:t> KIM</a:t>
            </a:r>
            <a:endParaRPr lang="en-GB" sz="1600" dirty="0"/>
          </a:p>
          <a:p>
            <a:pPr lvl="1"/>
            <a:r>
              <a:rPr lang="en-GB" sz="1600" dirty="0" smtClean="0"/>
              <a:t>11-19-0181 </a:t>
            </a:r>
            <a:r>
              <a:rPr lang="en-GB" sz="1600" dirty="0"/>
              <a:t>- CID 2186 – Sean </a:t>
            </a:r>
            <a:r>
              <a:rPr lang="en-GB" sz="1600" dirty="0" smtClean="0"/>
              <a:t>COFFEY</a:t>
            </a:r>
          </a:p>
          <a:p>
            <a:pPr lvl="1"/>
            <a:r>
              <a:rPr lang="en-US" sz="1600" dirty="0"/>
              <a:t>CIDs 2696, 2088, 2694, 2698 - Thomas DERHAM </a:t>
            </a:r>
          </a:p>
          <a:p>
            <a:pPr lvl="1"/>
            <a:r>
              <a:rPr lang="en-GB" sz="1600" dirty="0" smtClean="0"/>
              <a:t>11-19-1189 CIDs (2702, 2704) </a:t>
            </a:r>
            <a:r>
              <a:rPr lang="en-GB" sz="1600" dirty="0"/>
              <a:t>Menzo WENTINK</a:t>
            </a:r>
          </a:p>
          <a:p>
            <a:pPr lvl="1"/>
            <a:r>
              <a:rPr lang="en-US" sz="1600" dirty="0"/>
              <a:t>11-19-551 - MAC CIDs– Mark </a:t>
            </a:r>
            <a:r>
              <a:rPr lang="en-US" sz="1600" dirty="0" smtClean="0"/>
              <a:t>HAMILTON</a:t>
            </a:r>
          </a:p>
          <a:p>
            <a:pPr lvl="1"/>
            <a:r>
              <a:rPr lang="en-US" sz="1600" dirty="0"/>
              <a:t>Motions (</a:t>
            </a:r>
            <a:r>
              <a:rPr lang="en-US" sz="1600" dirty="0" err="1"/>
              <a:t>Telecons</a:t>
            </a:r>
            <a:r>
              <a:rPr lang="en-US" sz="1600" dirty="0"/>
              <a:t>, ad-hoc)</a:t>
            </a:r>
          </a:p>
          <a:p>
            <a:pPr lvl="1"/>
            <a:endParaRPr lang="en-GB" sz="1600" dirty="0"/>
          </a:p>
          <a:p>
            <a:pPr lvl="1"/>
            <a:endParaRPr lang="en-GB" sz="1600" dirty="0"/>
          </a:p>
          <a:p>
            <a:pPr lvl="1"/>
            <a:endParaRPr lang="en-GB" sz="1200" dirty="0"/>
          </a:p>
        </p:txBody>
      </p:sp>
    </p:spTree>
    <p:extLst>
      <p:ext uri="{BB962C8B-B14F-4D97-AF65-F5344CB8AC3E}">
        <p14:creationId xmlns:p14="http://schemas.microsoft.com/office/powerpoint/2010/main" val="27477304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135  – Editor CID 2041 related</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sz="1800" b="1" dirty="0" smtClean="0"/>
              <a:t>Incorporate </a:t>
            </a:r>
            <a:r>
              <a:rPr lang="en-US" sz="1800" b="1" dirty="0"/>
              <a:t>the changes shown under CID 2041 in </a:t>
            </a:r>
            <a:r>
              <a:rPr lang="en-US" sz="1800" b="1" dirty="0" smtClean="0"/>
              <a:t>document</a:t>
            </a:r>
          </a:p>
          <a:p>
            <a:pPr marL="0" indent="0">
              <a:lnSpc>
                <a:spcPct val="80000"/>
              </a:lnSpc>
              <a:buNone/>
            </a:pPr>
            <a:endParaRPr lang="en-US" sz="1800" dirty="0"/>
          </a:p>
          <a:p>
            <a:pPr marL="0" indent="0">
              <a:lnSpc>
                <a:spcPct val="80000"/>
              </a:lnSpc>
              <a:buNone/>
            </a:pPr>
            <a:r>
              <a:rPr lang="en-US" sz="1800" b="1" dirty="0" smtClean="0"/>
              <a:t> </a:t>
            </a:r>
            <a:r>
              <a:rPr lang="en-US" sz="1800" b="1" dirty="0"/>
              <a:t> </a:t>
            </a:r>
            <a:r>
              <a:rPr lang="en-US" sz="1800" u="sng" dirty="0">
                <a:hlinkClick r:id="rId3"/>
              </a:rPr>
              <a:t>https://mentor.ieee.org/802.11/dcn/19/11-19-1286-01-000m-lb236-some-xdmg-phy-cids.docx</a:t>
            </a:r>
            <a:r>
              <a:rPr lang="en-US" altLang="en-US" sz="1800" dirty="0" smtClean="0"/>
              <a:t/>
            </a:r>
            <a:br>
              <a:rPr lang="en-US" altLang="en-US" sz="1800" dirty="0" smtClean="0"/>
            </a:br>
            <a:endParaRPr lang="en-US" altLang="en-US" sz="1800" dirty="0" smtClean="0"/>
          </a:p>
          <a:p>
            <a:pPr lvl="1">
              <a:lnSpc>
                <a:spcPct val="80000"/>
              </a:lnSpc>
            </a:pPr>
            <a:endParaRPr lang="en-US" altLang="en-US" sz="1800" dirty="0" smtClean="0"/>
          </a:p>
          <a:p>
            <a:pPr>
              <a:lnSpc>
                <a:spcPct val="80000"/>
              </a:lnSpc>
            </a:pPr>
            <a:r>
              <a:rPr lang="en-US" altLang="en-US" sz="2000" dirty="0" smtClean="0"/>
              <a:t>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Emily Qi</a:t>
            </a:r>
            <a:endParaRPr lang="en-US" altLang="en-US" sz="2000" dirty="0"/>
          </a:p>
          <a:p>
            <a:pPr>
              <a:lnSpc>
                <a:spcPct val="80000"/>
              </a:lnSpc>
            </a:pPr>
            <a:r>
              <a:rPr lang="en-US" altLang="en-US" sz="2000" dirty="0" smtClean="0"/>
              <a:t>Seconded: Michael </a:t>
            </a:r>
            <a:r>
              <a:rPr lang="en-US" altLang="en-US" sz="2000" dirty="0" err="1" smtClean="0"/>
              <a:t>Montemurro</a:t>
            </a:r>
            <a:r>
              <a:rPr lang="en-US" altLang="en-US" sz="2000" dirty="0" smtClean="0"/>
              <a:t> </a:t>
            </a:r>
          </a:p>
          <a:p>
            <a:pPr>
              <a:lnSpc>
                <a:spcPct val="80000"/>
              </a:lnSpc>
            </a:pPr>
            <a:r>
              <a:rPr lang="en-US" altLang="en-US" sz="2000" dirty="0" smtClean="0"/>
              <a:t>Result: Unanimous approval</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34162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136 Additional tech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the changes </a:t>
            </a:r>
          </a:p>
          <a:p>
            <a:pPr lvl="1">
              <a:lnSpc>
                <a:spcPct val="80000"/>
              </a:lnSpc>
            </a:pPr>
            <a:r>
              <a:rPr lang="en-GB" sz="2400" dirty="0" smtClean="0"/>
              <a:t>Shown </a:t>
            </a:r>
            <a:r>
              <a:rPr lang="en-GB" sz="2400" dirty="0"/>
              <a:t>under “Proposed technical changes” </a:t>
            </a:r>
            <a:r>
              <a:rPr lang="en-GB" sz="2400" dirty="0" smtClean="0"/>
              <a:t> under “Stand-alone </a:t>
            </a:r>
            <a:r>
              <a:rPr lang="en-GB" sz="2400" dirty="0"/>
              <a:t>changes re optional </a:t>
            </a:r>
            <a:r>
              <a:rPr lang="en-GB" sz="2400" dirty="0" err="1"/>
              <a:t>subelements</a:t>
            </a:r>
            <a:r>
              <a:rPr lang="en-GB" sz="2400" dirty="0"/>
              <a:t>” in </a:t>
            </a:r>
            <a:r>
              <a:rPr lang="en-GB" sz="2400" dirty="0" smtClean="0">
                <a:hlinkClick r:id="rId3"/>
              </a:rPr>
              <a:t>https://mentor.ieee.org/802.11/dcn/19/11-19-0856-10-000m-resolutions-for-some-comments-on-11md-d2-0-lb236.docx</a:t>
            </a:r>
            <a:r>
              <a:rPr lang="en-GB" sz="2400" dirty="0" smtClean="0"/>
              <a:t> .</a:t>
            </a:r>
            <a:endParaRPr lang="en-GB" sz="2400" dirty="0"/>
          </a:p>
          <a:p>
            <a:pPr>
              <a:lnSpc>
                <a:spcPct val="80000"/>
              </a:lnSpc>
            </a:pPr>
            <a:r>
              <a:rPr lang="en-US" altLang="en-US" sz="2800" dirty="0" smtClean="0"/>
              <a:t>into the </a:t>
            </a:r>
            <a:r>
              <a:rPr lang="en-US" altLang="en-US" sz="2800" dirty="0" err="1" smtClean="0"/>
              <a:t>TGmd</a:t>
            </a:r>
            <a:r>
              <a:rPr lang="en-US" altLang="en-US" sz="2800" dirty="0" smtClean="0"/>
              <a:t> draft.</a:t>
            </a:r>
            <a:br>
              <a:rPr lang="en-US" altLang="en-US" sz="2800" dirty="0" smtClean="0"/>
            </a:br>
            <a:endParaRPr lang="en-US" altLang="en-US" dirty="0">
              <a:solidFill>
                <a:srgbClr val="006600"/>
              </a:solidFill>
            </a:endParaRPr>
          </a:p>
          <a:p>
            <a:pPr>
              <a:lnSpc>
                <a:spcPct val="80000"/>
              </a:lnSpc>
            </a:pPr>
            <a:r>
              <a:rPr lang="en-US" altLang="en-US" sz="2800" dirty="0" smtClean="0"/>
              <a:t>Moved: Mark Rison</a:t>
            </a:r>
            <a:endParaRPr lang="en-US" altLang="en-US" sz="2800" dirty="0"/>
          </a:p>
          <a:p>
            <a:pPr>
              <a:lnSpc>
                <a:spcPct val="80000"/>
              </a:lnSpc>
            </a:pPr>
            <a:r>
              <a:rPr lang="en-US" altLang="en-US" sz="2800" dirty="0" smtClean="0"/>
              <a:t>Seconded: Graham Smith</a:t>
            </a:r>
          </a:p>
          <a:p>
            <a:pPr>
              <a:lnSpc>
                <a:spcPct val="80000"/>
              </a:lnSpc>
            </a:pPr>
            <a:r>
              <a:rPr lang="en-US" altLang="en-US" sz="2800" dirty="0" smtClean="0"/>
              <a:t>Result: Unanimous approval</a:t>
            </a:r>
            <a:endParaRPr lang="en-US" altLang="en-US" sz="18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7147905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137   – PWE in constant time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mentor.ieee.org/802.11/dcn/19/11-19-1173-18-000m-pwe-in-constant-time.docx</a:t>
            </a:r>
            <a:r>
              <a:rPr lang="en-US" dirty="0" smtClean="0"/>
              <a:t> into the </a:t>
            </a:r>
            <a:r>
              <a:rPr lang="en-US" dirty="0" err="1" smtClean="0"/>
              <a:t>TGmd</a:t>
            </a:r>
            <a:r>
              <a:rPr lang="en-US" dirty="0" smtClean="0"/>
              <a:t> draft</a:t>
            </a:r>
            <a:endParaRPr lang="en-US" altLang="en-US" sz="2000" dirty="0" smtClean="0"/>
          </a:p>
          <a:p>
            <a:pPr marL="457200" lvl="1" indent="0">
              <a:lnSpc>
                <a:spcPct val="80000"/>
              </a:lnSpc>
              <a:buNone/>
            </a:pP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Michael </a:t>
            </a:r>
            <a:r>
              <a:rPr lang="en-US" altLang="en-US" sz="2000" dirty="0" err="1" smtClean="0"/>
              <a:t>Montemurro</a:t>
            </a:r>
            <a:endParaRPr lang="en-US" altLang="en-US" sz="2000" dirty="0"/>
          </a:p>
          <a:p>
            <a:pPr>
              <a:lnSpc>
                <a:spcPct val="80000"/>
              </a:lnSpc>
            </a:pPr>
            <a:r>
              <a:rPr lang="en-US" altLang="en-US" sz="2000" dirty="0" smtClean="0"/>
              <a:t>Seconded: Jon Rosdahl</a:t>
            </a:r>
          </a:p>
          <a:p>
            <a:pPr>
              <a:lnSpc>
                <a:spcPct val="80000"/>
              </a:lnSpc>
            </a:pPr>
            <a:r>
              <a:rPr lang="en-US" altLang="en-US" sz="2000" dirty="0" smtClean="0"/>
              <a:t>Result: 16-1-0 passes</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4690443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33</a:t>
            </a:fld>
            <a:endParaRPr lang="en-US"/>
          </a:p>
        </p:txBody>
      </p:sp>
      <p:sp>
        <p:nvSpPr>
          <p:cNvPr id="5" name="TextBox 4"/>
          <p:cNvSpPr txBox="1"/>
          <p:nvPr/>
        </p:nvSpPr>
        <p:spPr>
          <a:xfrm>
            <a:off x="2057400" y="1905000"/>
            <a:ext cx="3583032" cy="646331"/>
          </a:xfrm>
          <a:prstGeom prst="rect">
            <a:avLst/>
          </a:prstGeom>
          <a:noFill/>
        </p:spPr>
        <p:txBody>
          <a:bodyPr wrap="none" rtlCol="0">
            <a:spAutoFit/>
          </a:bodyPr>
          <a:lstStyle/>
          <a:p>
            <a:r>
              <a:rPr lang="en-US" sz="3600" dirty="0" smtClean="0"/>
              <a:t>Thursday Motions</a:t>
            </a:r>
            <a:endParaRPr lang="en-GB" sz="3600" dirty="0"/>
          </a:p>
        </p:txBody>
      </p:sp>
    </p:spTree>
    <p:extLst>
      <p:ext uri="{BB962C8B-B14F-4D97-AF65-F5344CB8AC3E}">
        <p14:creationId xmlns:p14="http://schemas.microsoft.com/office/powerpoint/2010/main" val="29241295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MEC Comments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endParaRPr lang="en-US" altLang="en-US" sz="2000" dirty="0"/>
          </a:p>
          <a:p>
            <a:r>
              <a:rPr lang="en-US" dirty="0" smtClean="0"/>
              <a:t>Incorporate the text changes indicated in </a:t>
            </a:r>
            <a:r>
              <a:rPr lang="en-US" dirty="0">
                <a:hlinkClick r:id="rId3"/>
              </a:rPr>
              <a:t>https://</a:t>
            </a:r>
            <a:r>
              <a:rPr lang="en-US" dirty="0" smtClean="0">
                <a:hlinkClick r:id="rId3"/>
              </a:rPr>
              <a:t>mentor.ieee.org/802.11/dcn/19/11-19-1444-04-000m-proposed-changes-re-ieee-sa-mec-comment-related-to-draft-2-1-of-ieee-p802-11revmd.docx</a:t>
            </a:r>
            <a:r>
              <a:rPr lang="en-US" dirty="0" smtClean="0"/>
              <a:t> </a:t>
            </a:r>
            <a:r>
              <a:rPr lang="en-US" altLang="en-US" sz="2000" dirty="0" smtClean="0"/>
              <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 </a:t>
            </a:r>
          </a:p>
          <a:p>
            <a:pPr>
              <a:lnSpc>
                <a:spcPct val="80000"/>
              </a:lnSpc>
            </a:pPr>
            <a:r>
              <a:rPr lang="en-US" altLang="en-US" sz="2000" dirty="0" smtClean="0"/>
              <a:t>Result: </a:t>
            </a: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88645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September meeting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resolutions in the </a:t>
            </a:r>
          </a:p>
          <a:p>
            <a:pPr lvl="1">
              <a:lnSpc>
                <a:spcPct val="80000"/>
              </a:lnSpc>
            </a:pPr>
            <a:r>
              <a:rPr lang="en-US" altLang="en-US" sz="1800" dirty="0" smtClean="0"/>
              <a:t>“</a:t>
            </a:r>
            <a:r>
              <a:rPr lang="en-US" altLang="en-US" sz="1800" dirty="0"/>
              <a:t>Motion MAC-AH” </a:t>
            </a:r>
            <a:r>
              <a:rPr lang="en-US" altLang="en-US" sz="1800" dirty="0" smtClean="0"/>
              <a:t>(Mon/Tues) and Motion MAC-AI (Weds) tab </a:t>
            </a:r>
            <a:r>
              <a:rPr lang="en-US" altLang="en-US" sz="1800" dirty="0"/>
              <a:t>in </a:t>
            </a:r>
            <a:r>
              <a:rPr lang="en-US" altLang="en-US" sz="1800" dirty="0">
                <a:hlinkClick r:id="rId3"/>
              </a:rPr>
              <a:t>https://</a:t>
            </a:r>
            <a:r>
              <a:rPr lang="en-US" altLang="en-US" sz="1800" dirty="0" smtClean="0">
                <a:hlinkClick r:id="rId3"/>
              </a:rPr>
              <a:t>mentor.ieee.org/802.11/dcn/17/11-17-0927-51-000m-revmd-mac-comments.xls</a:t>
            </a:r>
            <a:r>
              <a:rPr lang="en-US" altLang="en-US" sz="1800" dirty="0" smtClean="0"/>
              <a:t> </a:t>
            </a:r>
            <a:endParaRPr lang="en-US" altLang="en-US" sz="1800" dirty="0"/>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853592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36</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CID 2656 – Temporary Limited Connection</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Approve the comment resolution for CID 2656 in the </a:t>
            </a:r>
          </a:p>
          <a:p>
            <a:pPr lvl="1">
              <a:lnSpc>
                <a:spcPct val="80000"/>
              </a:lnSpc>
            </a:pPr>
            <a:r>
              <a:rPr lang="en-US" altLang="en-US" sz="1800" dirty="0" smtClean="0"/>
              <a:t>“</a:t>
            </a:r>
            <a:r>
              <a:rPr lang="en-US" altLang="en-US" sz="1800" dirty="0"/>
              <a:t>Motion </a:t>
            </a:r>
            <a:r>
              <a:rPr lang="en-US" altLang="en-US" sz="1800" dirty="0" smtClean="0"/>
              <a:t>MAC-AJ” tab </a:t>
            </a:r>
            <a:r>
              <a:rPr lang="en-US" altLang="en-US" sz="1800" dirty="0"/>
              <a:t>in </a:t>
            </a:r>
            <a:r>
              <a:rPr lang="en-US" altLang="en-US" sz="1800" dirty="0">
                <a:hlinkClick r:id="rId3"/>
              </a:rPr>
              <a:t>https://</a:t>
            </a:r>
            <a:r>
              <a:rPr lang="en-US" altLang="en-US" sz="1800" dirty="0" smtClean="0">
                <a:hlinkClick r:id="rId3"/>
              </a:rPr>
              <a:t>mentor.ieee.org/802.11/dcn/17/11-17-0927-51-000m-revmd-mac-comments.xls</a:t>
            </a:r>
            <a:r>
              <a:rPr lang="en-US" altLang="en-US" sz="1800" dirty="0" smtClean="0"/>
              <a:t> </a:t>
            </a:r>
            <a:endParaRPr lang="en-US" altLang="en-US" sz="1800" dirty="0"/>
          </a:p>
          <a:p>
            <a:pPr lvl="1">
              <a:lnSpc>
                <a:spcPct val="80000"/>
              </a:lnSpc>
            </a:pPr>
            <a:endParaRPr lang="en-US" altLang="en-US" sz="1800" dirty="0"/>
          </a:p>
          <a:p>
            <a:pPr lvl="1">
              <a:lnSpc>
                <a:spcPct val="80000"/>
              </a:lnSpc>
            </a:pPr>
            <a:r>
              <a:rPr lang="en-US" altLang="en-US" sz="2000" dirty="0" smtClean="0"/>
              <a:t>and incorporate the indicated changes into the </a:t>
            </a:r>
            <a:r>
              <a:rPr lang="en-US" altLang="en-US" sz="2000" dirty="0" err="1" smtClean="0"/>
              <a:t>TGmd</a:t>
            </a:r>
            <a:r>
              <a:rPr lang="en-US" altLang="en-US" sz="2000" dirty="0" smtClean="0"/>
              <a:t> draft.</a:t>
            </a:r>
            <a:br>
              <a:rPr lang="en-US" altLang="en-US" sz="2000" dirty="0" smtClean="0"/>
            </a:br>
            <a:endParaRPr lang="en-US" altLang="en-US" sz="1800" dirty="0">
              <a:solidFill>
                <a:srgbClr val="006600"/>
              </a:solidFill>
            </a:endParaRPr>
          </a:p>
          <a:p>
            <a:pPr>
              <a:lnSpc>
                <a:spcPct val="80000"/>
              </a:lnSpc>
            </a:pPr>
            <a:r>
              <a:rPr lang="en-US" altLang="en-US" sz="2000" dirty="0" smtClean="0"/>
              <a:t>Moved: </a:t>
            </a:r>
            <a:endParaRPr lang="en-US" altLang="en-US" sz="2000" dirty="0"/>
          </a:p>
          <a:p>
            <a:pPr>
              <a:lnSpc>
                <a:spcPct val="80000"/>
              </a:lnSpc>
            </a:pPr>
            <a:r>
              <a:rPr lang="en-US" altLang="en-US" sz="2000" dirty="0" smtClean="0"/>
              <a:t>Seconded:</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5912508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37</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Insufficient Detail CIDs</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a:t>Approve the comment resolutions in the </a:t>
            </a:r>
            <a:endParaRPr lang="en-US" altLang="en-US" sz="2000" dirty="0" smtClean="0"/>
          </a:p>
          <a:p>
            <a:pPr marL="0" indent="0">
              <a:lnSpc>
                <a:spcPct val="80000"/>
              </a:lnSpc>
              <a:buNone/>
            </a:pPr>
            <a:endParaRPr lang="en-US" altLang="en-US" sz="2000" dirty="0"/>
          </a:p>
          <a:p>
            <a:pPr lvl="1">
              <a:lnSpc>
                <a:spcPct val="80000"/>
              </a:lnSpc>
            </a:pPr>
            <a:r>
              <a:rPr lang="en-US" altLang="en-US" sz="1800" dirty="0" smtClean="0"/>
              <a:t>“GEN Insufficient Information” and “GEN Assigned CID” tabs in </a:t>
            </a:r>
            <a:r>
              <a:rPr lang="en-US" altLang="en-US" sz="1800" dirty="0" smtClean="0">
                <a:hlinkClick r:id="rId3"/>
              </a:rPr>
              <a:t>https://mentor.ieee.org/802.11/dcn/19/11-19-0449-14-000m-revmd-lb236-gen-comments.xls</a:t>
            </a:r>
            <a:r>
              <a:rPr lang="en-US" altLang="en-US" sz="1800" dirty="0" smtClean="0"/>
              <a:t> </a:t>
            </a:r>
            <a:r>
              <a:rPr lang="en-US" altLang="en-US" sz="2000" dirty="0" smtClean="0"/>
              <a:t/>
            </a:r>
            <a:br>
              <a:rPr lang="en-US" altLang="en-US" sz="2000" dirty="0" smtClean="0"/>
            </a:br>
            <a:endParaRPr lang="en-US" altLang="en-US" sz="1800" dirty="0" smtClean="0">
              <a:solidFill>
                <a:srgbClr val="006600"/>
              </a:solidFill>
            </a:endParaRPr>
          </a:p>
          <a:p>
            <a:pPr lvl="1">
              <a:lnSpc>
                <a:spcPct val="80000"/>
              </a:lnSpc>
            </a:pPr>
            <a:r>
              <a:rPr lang="en-US" altLang="en-US" sz="1800" dirty="0" smtClean="0"/>
              <a:t>“Insufficient </a:t>
            </a:r>
            <a:r>
              <a:rPr lang="en-US" altLang="en-US" sz="1800" dirty="0"/>
              <a:t>D</a:t>
            </a:r>
            <a:r>
              <a:rPr lang="en-US" altLang="en-US" sz="1800" dirty="0" smtClean="0"/>
              <a:t>etail” tab </a:t>
            </a:r>
            <a:r>
              <a:rPr lang="en-US" altLang="en-US" sz="1800" dirty="0"/>
              <a:t>in </a:t>
            </a:r>
            <a:r>
              <a:rPr lang="en-US" altLang="en-US" sz="1800" dirty="0" smtClean="0">
                <a:hlinkClick r:id="rId4"/>
              </a:rPr>
              <a:t>https://mentor.ieee.org/802.11/dcn/17/11-17-0927-51-000m-revmd-mac-comments.xls </a:t>
            </a:r>
            <a:r>
              <a:rPr lang="en-US" altLang="en-US" sz="1800" dirty="0" smtClean="0"/>
              <a:t/>
            </a:r>
            <a:br>
              <a:rPr lang="en-US" altLang="en-US" sz="1800" dirty="0" smtClean="0"/>
            </a:br>
            <a:endParaRPr lang="en-US" altLang="en-US" sz="1800" dirty="0" smtClean="0"/>
          </a:p>
          <a:p>
            <a:pPr lvl="1">
              <a:lnSpc>
                <a:spcPct val="80000"/>
              </a:lnSpc>
            </a:pPr>
            <a:r>
              <a:rPr lang="en-US" altLang="en-US" sz="1800" dirty="0" smtClean="0"/>
              <a:t>“Insufficient Details” and “PMKSA-Motion” tabs in </a:t>
            </a:r>
            <a:r>
              <a:rPr lang="en-US" altLang="en-US" sz="1800" dirty="0" smtClean="0">
                <a:hlinkClick r:id="rId5"/>
              </a:rPr>
              <a:t>https://mentor.ieee.org/802.11/dcn/19/11-19-0156-13-000m-lb236-revmd-phy-sec-comments.xlsx</a:t>
            </a:r>
            <a:r>
              <a:rPr lang="en-US" altLang="en-US" sz="1800" dirty="0" smtClean="0"/>
              <a:t> </a:t>
            </a:r>
          </a:p>
          <a:p>
            <a:pPr>
              <a:lnSpc>
                <a:spcPct val="80000"/>
              </a:lnSpc>
            </a:pPr>
            <a:endParaRPr lang="en-US" altLang="en-US" sz="2000" dirty="0" smtClean="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83366779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38</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2611</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2611 as REVISED with a resolution of </a:t>
            </a:r>
            <a:endParaRPr lang="en-US" altLang="en-US" sz="2000" dirty="0" smtClean="0"/>
          </a:p>
          <a:p>
            <a:pPr marL="0" indent="0">
              <a:lnSpc>
                <a:spcPct val="80000"/>
              </a:lnSpc>
              <a:buNone/>
            </a:pPr>
            <a:endParaRPr lang="en-US" altLang="en-US" sz="2000" dirty="0"/>
          </a:p>
          <a:p>
            <a:r>
              <a:rPr lang="en-GB" sz="1600" dirty="0" smtClean="0"/>
              <a:t>At P2483L18, (#</a:t>
            </a:r>
            <a:r>
              <a:rPr lang="en-GB" sz="1600" dirty="0"/>
              <a:t>2200)An NT-MLME receiving an MLME-</a:t>
            </a:r>
            <a:r>
              <a:rPr lang="en-GB" sz="1600" dirty="0" err="1"/>
              <a:t>OCTunnel.indication</a:t>
            </a:r>
            <a:r>
              <a:rPr lang="en-GB" sz="1600" dirty="0"/>
              <a:t> primitive </a:t>
            </a:r>
            <a:r>
              <a:rPr lang="en-GB" sz="1600" u="sng" dirty="0"/>
              <a:t>carrying a request tunnelled MMPDU </a:t>
            </a:r>
            <a:r>
              <a:rPr lang="en-GB" sz="1600" dirty="0" smtClean="0"/>
              <a:t>shall</a:t>
            </a:r>
          </a:p>
          <a:p>
            <a:r>
              <a:rPr lang="en-GB" sz="1600" dirty="0" smtClean="0"/>
              <a:t>At 2484.14 (#</a:t>
            </a:r>
            <a:r>
              <a:rPr lang="en-GB" sz="1600" dirty="0"/>
              <a:t>2200)An NT-MLME receiving an MLME-</a:t>
            </a:r>
            <a:r>
              <a:rPr lang="en-GB" sz="1600" dirty="0" err="1"/>
              <a:t>OCTunnel.indication</a:t>
            </a:r>
            <a:r>
              <a:rPr lang="en-GB" sz="1600" dirty="0"/>
              <a:t> primitive </a:t>
            </a:r>
            <a:r>
              <a:rPr lang="en-GB" sz="1600" u="sng" dirty="0"/>
              <a:t>carrying a response tunnelled MMPDU </a:t>
            </a:r>
            <a:r>
              <a:rPr lang="en-GB" sz="1600" u="sng" dirty="0" smtClean="0"/>
              <a:t>shall</a:t>
            </a:r>
          </a:p>
          <a:p>
            <a:r>
              <a:rPr lang="en-GB" sz="1600" dirty="0" smtClean="0"/>
              <a:t>At 2484.16, change “Processes” to “Process”</a:t>
            </a:r>
          </a:p>
          <a:p>
            <a:r>
              <a:rPr lang="en-GB" sz="1600" dirty="0" smtClean="0"/>
              <a:t>At 2484.18, change “Generates” to “Generate”</a:t>
            </a:r>
            <a:endParaRPr lang="en-GB" sz="3200" dirty="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6292489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39</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2636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2636 as REVISED with a resolution of </a:t>
            </a:r>
            <a:endParaRPr lang="en-US" altLang="en-US" sz="2000" dirty="0" smtClean="0"/>
          </a:p>
          <a:p>
            <a:pPr marL="0" indent="0">
              <a:lnSpc>
                <a:spcPct val="80000"/>
              </a:lnSpc>
              <a:buNone/>
            </a:pPr>
            <a:endParaRPr lang="en-US" altLang="en-US" sz="2000" dirty="0"/>
          </a:p>
          <a:p>
            <a:r>
              <a:rPr lang="en-GB" sz="1600" dirty="0" smtClean="0"/>
              <a:t>At D2.4 2482.54, "</a:t>
            </a:r>
            <a:r>
              <a:rPr lang="en-GB" sz="1600" dirty="0"/>
              <a:t>A  TR-MLME  receiving  an  MLME-</a:t>
            </a:r>
            <a:r>
              <a:rPr lang="en-GB" sz="1600" dirty="0" err="1"/>
              <a:t>OCTunnel.request</a:t>
            </a:r>
            <a:r>
              <a:rPr lang="en-GB" sz="1600" dirty="0"/>
              <a:t>  primitive  </a:t>
            </a:r>
            <a:r>
              <a:rPr lang="en-GB" sz="1600" u="sng" dirty="0"/>
              <a:t>with a request tunnelled MMPDU </a:t>
            </a:r>
            <a:r>
              <a:rPr lang="en-GB" sz="1600" dirty="0"/>
              <a:t>shall  transmit  an  On-channel  </a:t>
            </a:r>
            <a:r>
              <a:rPr lang="en-GB" sz="1600" dirty="0" smtClean="0"/>
              <a:t>Tunnel”</a:t>
            </a:r>
          </a:p>
          <a:p>
            <a:r>
              <a:rPr lang="en-GB" sz="1600" dirty="0" smtClean="0"/>
              <a:t>At D2.4 2483.60  </a:t>
            </a:r>
            <a:r>
              <a:rPr lang="en-GB" sz="1600" dirty="0"/>
              <a:t>"A TR-MLME receiving an MLME-</a:t>
            </a:r>
            <a:r>
              <a:rPr lang="en-GB" sz="1600" dirty="0" err="1"/>
              <a:t>OCTunnel.request</a:t>
            </a:r>
            <a:r>
              <a:rPr lang="en-GB" sz="1600" dirty="0"/>
              <a:t> primitive </a:t>
            </a:r>
            <a:r>
              <a:rPr lang="en-GB" sz="1600" u="sng" dirty="0"/>
              <a:t>with a response tunnelled MMPDU shall </a:t>
            </a:r>
            <a:r>
              <a:rPr lang="en-GB" sz="1600" dirty="0"/>
              <a:t>transmit</a:t>
            </a:r>
            <a:r>
              <a:rPr lang="en-GB" sz="1600" strike="sngStrike" dirty="0"/>
              <a:t>s</a:t>
            </a:r>
            <a:r>
              <a:rPr lang="en-GB" sz="1600" dirty="0"/>
              <a:t> an On-channel Tunnel </a:t>
            </a:r>
            <a:r>
              <a:rPr lang="en-GB" sz="1600" dirty="0" smtClean="0"/>
              <a:t>Request”</a:t>
            </a:r>
          </a:p>
          <a:p>
            <a:r>
              <a:rPr lang="en-US" sz="1600" dirty="0" smtClean="0"/>
              <a:t>At D2.4 2484.1 change “</a:t>
            </a:r>
            <a:r>
              <a:rPr lang="en-GB" sz="1600" dirty="0"/>
              <a:t>the TR-MLME issues </a:t>
            </a:r>
            <a:r>
              <a:rPr lang="en-GB" sz="1600" dirty="0" smtClean="0"/>
              <a:t>“ to “</a:t>
            </a:r>
            <a:r>
              <a:rPr lang="en-GB" sz="1600" dirty="0"/>
              <a:t>the TR-MLME </a:t>
            </a:r>
            <a:r>
              <a:rPr lang="en-GB" sz="1600" dirty="0" smtClean="0"/>
              <a:t>shall issue”</a:t>
            </a:r>
            <a:endParaRPr lang="en-GB" sz="1600" dirty="0"/>
          </a:p>
          <a:p>
            <a:endParaRPr lang="en-GB" sz="1600" dirty="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4607495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4"/>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F9088BE-4FB0-43D4-875F-2C4B42EE0B21}" type="slidenum">
              <a:rPr lang="en-US" smtClean="0"/>
              <a:pPr>
                <a:defRPr/>
              </a:pPr>
              <a:t>4</a:t>
            </a:fld>
            <a:endParaRPr lang="en-US" smtClean="0"/>
          </a:p>
        </p:txBody>
      </p:sp>
      <p:sp>
        <p:nvSpPr>
          <p:cNvPr id="4101" name="Rectangle 2"/>
          <p:cNvSpPr>
            <a:spLocks noGrp="1" noChangeArrowheads="1"/>
          </p:cNvSpPr>
          <p:nvPr>
            <p:ph type="title"/>
          </p:nvPr>
        </p:nvSpPr>
        <p:spPr>
          <a:xfrm>
            <a:off x="2209800" y="685800"/>
            <a:ext cx="7772400" cy="838200"/>
          </a:xfrm>
        </p:spPr>
        <p:txBody>
          <a:bodyPr/>
          <a:lstStyle/>
          <a:p>
            <a:r>
              <a:rPr lang="en-US" altLang="en-US" dirty="0" err="1"/>
              <a:t>TGmd</a:t>
            </a:r>
            <a:r>
              <a:rPr lang="en-US" altLang="en-US" dirty="0"/>
              <a:t> </a:t>
            </a:r>
            <a:r>
              <a:rPr lang="en-US" altLang="en-US" dirty="0" smtClean="0"/>
              <a:t>Agenda  </a:t>
            </a:r>
            <a:endParaRPr lang="en-US" altLang="en-US" dirty="0"/>
          </a:p>
        </p:txBody>
      </p:sp>
      <p:sp>
        <p:nvSpPr>
          <p:cNvPr id="10" name="Rectangle 35"/>
          <p:cNvSpPr>
            <a:spLocks noChangeArrowheads="1"/>
          </p:cNvSpPr>
          <p:nvPr/>
        </p:nvSpPr>
        <p:spPr bwMode="auto">
          <a:xfrm>
            <a:off x="6146801" y="4049632"/>
            <a:ext cx="57912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lnSpc>
                <a:spcPct val="80000"/>
              </a:lnSpc>
            </a:pPr>
            <a:r>
              <a:rPr lang="en-US" altLang="en-US" dirty="0" smtClean="0"/>
              <a:t>Thursday PM1 </a:t>
            </a:r>
          </a:p>
          <a:p>
            <a:pPr lvl="1"/>
            <a:r>
              <a:rPr lang="en-US" sz="1800" dirty="0" smtClean="0"/>
              <a:t>Available CIDs</a:t>
            </a:r>
          </a:p>
          <a:p>
            <a:pPr lvl="1"/>
            <a:r>
              <a:rPr lang="en-US" sz="1800" dirty="0" smtClean="0"/>
              <a:t>Motions</a:t>
            </a:r>
          </a:p>
          <a:p>
            <a:pPr lvl="1"/>
            <a:r>
              <a:rPr lang="en-US" sz="1800" smtClean="0"/>
              <a:t>11-19-1562</a:t>
            </a:r>
            <a:r>
              <a:rPr lang="en-US" sz="1800" dirty="0"/>
              <a:t>, 11-19-1564 Matthew </a:t>
            </a:r>
            <a:r>
              <a:rPr lang="en-US" sz="1800" dirty="0" smtClean="0"/>
              <a:t>Fischer</a:t>
            </a:r>
            <a:endParaRPr lang="en-GB" sz="1800" dirty="0"/>
          </a:p>
          <a:p>
            <a:pPr lvl="1">
              <a:lnSpc>
                <a:spcPct val="80000"/>
              </a:lnSpc>
            </a:pPr>
            <a:r>
              <a:rPr lang="en-US" altLang="en-US" sz="1800" dirty="0" smtClean="0"/>
              <a:t>Plans for September – November 2019</a:t>
            </a:r>
          </a:p>
          <a:p>
            <a:pPr lvl="1">
              <a:lnSpc>
                <a:spcPct val="80000"/>
              </a:lnSpc>
            </a:pPr>
            <a:r>
              <a:rPr lang="en-US" altLang="en-US" sz="1800" dirty="0" smtClean="0"/>
              <a:t>Adjourn</a:t>
            </a:r>
          </a:p>
          <a:p>
            <a:pPr lvl="1"/>
            <a:endParaRPr lang="en-GB" sz="1600" dirty="0"/>
          </a:p>
          <a:p>
            <a:pPr lvl="1"/>
            <a:endParaRPr lang="en-GB" sz="1600" dirty="0"/>
          </a:p>
          <a:p>
            <a:pPr lvl="1">
              <a:lnSpc>
                <a:spcPct val="80000"/>
              </a:lnSpc>
            </a:pPr>
            <a:endParaRPr lang="en-GB" sz="1600" dirty="0"/>
          </a:p>
          <a:p>
            <a:pPr lvl="1"/>
            <a:endParaRPr lang="en-US" sz="1600" dirty="0" smtClean="0"/>
          </a:p>
          <a:p>
            <a:pPr lvl="1">
              <a:lnSpc>
                <a:spcPct val="80000"/>
              </a:lnSpc>
            </a:pPr>
            <a:endParaRPr lang="en-US" altLang="en-US" sz="1800" dirty="0" smtClean="0"/>
          </a:p>
        </p:txBody>
      </p:sp>
      <p:sp>
        <p:nvSpPr>
          <p:cNvPr id="11" name="Rectangle 19"/>
          <p:cNvSpPr>
            <a:spLocks noChangeArrowheads="1"/>
          </p:cNvSpPr>
          <p:nvPr/>
        </p:nvSpPr>
        <p:spPr bwMode="auto">
          <a:xfrm>
            <a:off x="6146801" y="1687432"/>
            <a:ext cx="5396996" cy="2198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Thursday AM2</a:t>
            </a:r>
            <a:endParaRPr lang="en-GB" sz="1600" dirty="0"/>
          </a:p>
          <a:p>
            <a:pPr lvl="1"/>
            <a:r>
              <a:rPr lang="en-US" sz="1600" dirty="0"/>
              <a:t>Carlos </a:t>
            </a:r>
            <a:r>
              <a:rPr lang="en-US" sz="1600" dirty="0" smtClean="0"/>
              <a:t>CORDEIRO/</a:t>
            </a:r>
            <a:r>
              <a:rPr lang="en-US" sz="1600" dirty="0" err="1" smtClean="0"/>
              <a:t>Payam</a:t>
            </a:r>
            <a:r>
              <a:rPr lang="en-US" sz="1600" dirty="0" smtClean="0"/>
              <a:t> TORAB </a:t>
            </a:r>
            <a:r>
              <a:rPr lang="en-US" sz="1600" dirty="0"/>
              <a:t>CIDs </a:t>
            </a:r>
            <a:r>
              <a:rPr lang="en-US" sz="1600" dirty="0" smtClean="0"/>
              <a:t>(2084, </a:t>
            </a:r>
            <a:r>
              <a:rPr lang="en-US" sz="1600" dirty="0"/>
              <a:t>2611, </a:t>
            </a:r>
            <a:r>
              <a:rPr lang="en-US" sz="1600" dirty="0" smtClean="0"/>
              <a:t>2636</a:t>
            </a:r>
            <a:r>
              <a:rPr lang="en-US" sz="1600" dirty="0"/>
              <a:t>, </a:t>
            </a:r>
            <a:r>
              <a:rPr lang="en-US" sz="1600" dirty="0" smtClean="0"/>
              <a:t>2637)</a:t>
            </a:r>
          </a:p>
          <a:p>
            <a:pPr lvl="1"/>
            <a:r>
              <a:rPr lang="en-US" sz="1600" dirty="0"/>
              <a:t>11-19-0856 </a:t>
            </a:r>
            <a:r>
              <a:rPr lang="en-US" sz="1600" dirty="0" smtClean="0"/>
              <a:t>– CID 2634 </a:t>
            </a:r>
            <a:r>
              <a:rPr lang="en-US" sz="1600" dirty="0"/>
              <a:t>– Mark </a:t>
            </a:r>
            <a:r>
              <a:rPr lang="en-US" sz="1600" dirty="0" smtClean="0"/>
              <a:t>Rison</a:t>
            </a:r>
          </a:p>
          <a:p>
            <a:pPr lvl="1"/>
            <a:r>
              <a:rPr lang="en-US" sz="1600" dirty="0" smtClean="0"/>
              <a:t>CID 2678 </a:t>
            </a:r>
            <a:r>
              <a:rPr lang="en-US" sz="1600" dirty="0"/>
              <a:t>– </a:t>
            </a:r>
            <a:r>
              <a:rPr lang="en-US" sz="1600" dirty="0" smtClean="0"/>
              <a:t>Might be related to </a:t>
            </a:r>
            <a:r>
              <a:rPr lang="en-US" sz="1600" dirty="0" err="1" smtClean="0"/>
              <a:t>Payam</a:t>
            </a:r>
            <a:r>
              <a:rPr lang="en-US" sz="1600" dirty="0" smtClean="0"/>
              <a:t> TORAB CIDs</a:t>
            </a:r>
          </a:p>
          <a:p>
            <a:pPr lvl="1"/>
            <a:r>
              <a:rPr lang="en-US" sz="1600" dirty="0" smtClean="0"/>
              <a:t>Direction of CID 2107 – </a:t>
            </a:r>
            <a:r>
              <a:rPr lang="en-US" sz="1600" dirty="0" err="1" smtClean="0"/>
              <a:t>Payam</a:t>
            </a:r>
            <a:r>
              <a:rPr lang="en-US" sz="1600" dirty="0" smtClean="0"/>
              <a:t> TORAB</a:t>
            </a:r>
            <a:endParaRPr lang="en-GB" sz="1600" dirty="0"/>
          </a:p>
          <a:p>
            <a:pPr lvl="1"/>
            <a:r>
              <a:rPr lang="en-US" sz="1600" dirty="0" smtClean="0"/>
              <a:t>11-19-1561</a:t>
            </a:r>
            <a:r>
              <a:rPr lang="en-US" sz="1600" dirty="0"/>
              <a:t>, 11-19-1562, 11-19-1564 Matthew </a:t>
            </a:r>
            <a:r>
              <a:rPr lang="en-US" sz="1600" dirty="0" smtClean="0"/>
              <a:t>Fischer</a:t>
            </a:r>
            <a:endParaRPr lang="en-US" sz="1600" dirty="0"/>
          </a:p>
          <a:p>
            <a:pPr lvl="1"/>
            <a:endParaRPr lang="en-GB" sz="1600" dirty="0"/>
          </a:p>
        </p:txBody>
      </p:sp>
      <p:sp>
        <p:nvSpPr>
          <p:cNvPr id="8" name="Rectangle 19"/>
          <p:cNvSpPr>
            <a:spLocks noChangeArrowheads="1"/>
          </p:cNvSpPr>
          <p:nvPr/>
        </p:nvSpPr>
        <p:spPr bwMode="auto">
          <a:xfrm>
            <a:off x="539496" y="1699624"/>
            <a:ext cx="5390900" cy="3710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342900" lvl="1" indent="-342900">
              <a:lnSpc>
                <a:spcPct val="80000"/>
              </a:lnSpc>
              <a:buChar char="•"/>
            </a:pPr>
            <a:r>
              <a:rPr lang="en-US" altLang="en-US" sz="2400" b="1" dirty="0" smtClean="0"/>
              <a:t>Wednesday PM2</a:t>
            </a:r>
            <a:endParaRPr lang="en-US" altLang="en-US" sz="2400" b="1" dirty="0"/>
          </a:p>
          <a:p>
            <a:pPr lvl="1"/>
            <a:r>
              <a:rPr lang="en-US" sz="1600" dirty="0" smtClean="0"/>
              <a:t>CIDs 2300, 2388 - Graham SMITH</a:t>
            </a:r>
          </a:p>
          <a:p>
            <a:pPr lvl="1"/>
            <a:r>
              <a:rPr lang="en-US" sz="1600" dirty="0" smtClean="0"/>
              <a:t>11-19-0856 - CIDs 2620</a:t>
            </a:r>
            <a:r>
              <a:rPr lang="en-US" sz="1600" dirty="0"/>
              <a:t>, 2621, </a:t>
            </a:r>
            <a:r>
              <a:rPr lang="en-US" sz="1600" dirty="0" smtClean="0"/>
              <a:t>2622, 2634 </a:t>
            </a:r>
            <a:r>
              <a:rPr lang="en-US" sz="1600" dirty="0"/>
              <a:t>– Mark Rison</a:t>
            </a:r>
          </a:p>
          <a:p>
            <a:pPr lvl="1"/>
            <a:r>
              <a:rPr lang="en-US" sz="1600" dirty="0" smtClean="0"/>
              <a:t>CID 2678 – Jiamin CHEN/Michael MONTEMURRO</a:t>
            </a:r>
          </a:p>
          <a:p>
            <a:pPr lvl="1"/>
            <a:r>
              <a:rPr lang="en-GB" sz="1600" dirty="0" smtClean="0"/>
              <a:t>11-19-1189 </a:t>
            </a:r>
            <a:r>
              <a:rPr lang="en-GB" sz="1600" dirty="0"/>
              <a:t>CIDs (2702, </a:t>
            </a:r>
            <a:r>
              <a:rPr lang="en-GB" sz="1600" dirty="0" smtClean="0"/>
              <a:t>2704, </a:t>
            </a:r>
            <a:r>
              <a:rPr lang="en-US" sz="1600" dirty="0"/>
              <a:t>2429, </a:t>
            </a:r>
            <a:r>
              <a:rPr lang="en-US" sz="1600" dirty="0" smtClean="0"/>
              <a:t>2664</a:t>
            </a:r>
            <a:r>
              <a:rPr lang="en-GB" sz="1600" dirty="0" smtClean="0"/>
              <a:t>) </a:t>
            </a:r>
            <a:r>
              <a:rPr lang="en-GB" sz="1600" dirty="0"/>
              <a:t>Menzo WENTINK</a:t>
            </a:r>
          </a:p>
          <a:p>
            <a:pPr lvl="1"/>
            <a:r>
              <a:rPr lang="en-US" sz="1600" dirty="0"/>
              <a:t>Carlos </a:t>
            </a:r>
            <a:r>
              <a:rPr lang="en-US" sz="1600" dirty="0" err="1"/>
              <a:t>Cordeiro</a:t>
            </a:r>
            <a:r>
              <a:rPr lang="en-US" sz="1600" dirty="0"/>
              <a:t>/</a:t>
            </a:r>
            <a:r>
              <a:rPr lang="en-US" sz="1600" dirty="0" err="1"/>
              <a:t>Payam</a:t>
            </a:r>
            <a:r>
              <a:rPr lang="en-US" sz="1600" dirty="0"/>
              <a:t> TORAB CIDs </a:t>
            </a:r>
            <a:r>
              <a:rPr lang="en-US" sz="1600" dirty="0" smtClean="0"/>
              <a:t>(2084, 2611, </a:t>
            </a:r>
            <a:r>
              <a:rPr lang="en-US" sz="1600" dirty="0"/>
              <a:t>2636, 2637, 2099, </a:t>
            </a:r>
            <a:r>
              <a:rPr lang="en-US" sz="1600" dirty="0" smtClean="0"/>
              <a:t>2100, 2107, 2678)</a:t>
            </a:r>
            <a:endParaRPr lang="en-GB" sz="1600" dirty="0"/>
          </a:p>
          <a:p>
            <a:pPr lvl="1"/>
            <a:r>
              <a:rPr lang="en-US" sz="1600" dirty="0" smtClean="0"/>
              <a:t>CID 2656 - 11-19-306 Matthew Fischer</a:t>
            </a:r>
          </a:p>
          <a:p>
            <a:pPr lvl="1"/>
            <a:r>
              <a:rPr lang="en-US" sz="1600" dirty="0" smtClean="0"/>
              <a:t>CID 2237 – 11-19-551 - Mark Hamilton</a:t>
            </a:r>
          </a:p>
          <a:p>
            <a:pPr lvl="1"/>
            <a:r>
              <a:rPr lang="en-US" sz="1600" dirty="0" smtClean="0"/>
              <a:t>11-19-1561</a:t>
            </a:r>
            <a:r>
              <a:rPr lang="en-US" sz="1600" dirty="0"/>
              <a:t>, 11-19-1562, 11-19-1564 Matthew </a:t>
            </a:r>
            <a:r>
              <a:rPr lang="en-US" sz="1600" dirty="0" smtClean="0"/>
              <a:t>Fischer</a:t>
            </a:r>
          </a:p>
          <a:p>
            <a:pPr lvl="1"/>
            <a:endParaRPr lang="en-US" sz="1600" dirty="0" smtClean="0"/>
          </a:p>
          <a:p>
            <a:pPr lvl="1"/>
            <a:endParaRPr lang="en-GB" sz="1600" dirty="0"/>
          </a:p>
        </p:txBody>
      </p:sp>
    </p:spTree>
    <p:extLst>
      <p:ext uri="{BB962C8B-B14F-4D97-AF65-F5344CB8AC3E}">
        <p14:creationId xmlns:p14="http://schemas.microsoft.com/office/powerpoint/2010/main" val="354688011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40</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2637</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2637 as REVISED with a resolution of </a:t>
            </a:r>
            <a:endParaRPr lang="en-US" altLang="en-US" sz="2000" dirty="0" smtClean="0"/>
          </a:p>
          <a:p>
            <a:pPr marL="0" indent="0">
              <a:lnSpc>
                <a:spcPct val="80000"/>
              </a:lnSpc>
              <a:buNone/>
            </a:pPr>
            <a:endParaRPr lang="en-US" altLang="en-US" sz="2000" dirty="0"/>
          </a:p>
          <a:p>
            <a:r>
              <a:rPr lang="en-GB" sz="1600" dirty="0" smtClean="0"/>
              <a:t>At D2.4 P2483.8 "</a:t>
            </a:r>
            <a:r>
              <a:rPr lang="en-GB" sz="1600" dirty="0"/>
              <a:t>A  TR-MLME  receiving  an  On-channel  Tunnel  Request  frame  </a:t>
            </a:r>
            <a:r>
              <a:rPr lang="en-GB" sz="1600" u="sng" dirty="0"/>
              <a:t>carrying a request tunnelled MMPDU </a:t>
            </a:r>
            <a:r>
              <a:rPr lang="en-GB" sz="1600" dirty="0"/>
              <a:t>shall  generate  an  MLME-</a:t>
            </a:r>
            <a:r>
              <a:rPr lang="en-GB" sz="1600" dirty="0" err="1"/>
              <a:t>OCTunnel.indication</a:t>
            </a:r>
            <a:r>
              <a:rPr lang="en-GB" sz="1600" dirty="0"/>
              <a:t>  primitive </a:t>
            </a:r>
            <a:r>
              <a:rPr lang="en-GB" sz="1600" dirty="0" smtClean="0"/>
              <a:t> </a:t>
            </a:r>
          </a:p>
          <a:p>
            <a:r>
              <a:rPr lang="en-GB" sz="1600" dirty="0" smtClean="0"/>
              <a:t>At D2.4 P2484.5 "</a:t>
            </a:r>
            <a:r>
              <a:rPr lang="en-GB" sz="1600" dirty="0"/>
              <a:t>A TR-MLME receiving an On-channel Tunnel Request frame </a:t>
            </a:r>
            <a:r>
              <a:rPr lang="en-GB" sz="1600" u="sng" dirty="0"/>
              <a:t>carrying a response tunnelled MMPDU shall </a:t>
            </a:r>
            <a:r>
              <a:rPr lang="en-GB" sz="1600" dirty="0"/>
              <a:t>generate</a:t>
            </a:r>
            <a:r>
              <a:rPr lang="en-GB" sz="1600" strike="sngStrike" dirty="0"/>
              <a:t>s</a:t>
            </a:r>
            <a:r>
              <a:rPr lang="en-GB" sz="1600" dirty="0"/>
              <a:t> an MLME-</a:t>
            </a:r>
            <a:r>
              <a:rPr lang="en-GB" sz="1600" dirty="0" err="1"/>
              <a:t>OCTunnel.indication</a:t>
            </a:r>
            <a:r>
              <a:rPr lang="en-GB" sz="1600" dirty="0"/>
              <a:t> primitive </a:t>
            </a:r>
            <a:endParaRPr lang="en-GB" sz="1600" dirty="0" smtClean="0"/>
          </a:p>
          <a:p>
            <a:r>
              <a:rPr lang="en-GB" sz="1600" dirty="0"/>
              <a:t>At D2.4 </a:t>
            </a:r>
            <a:r>
              <a:rPr lang="en-GB" sz="1600" dirty="0" smtClean="0"/>
              <a:t>P2484.10 From “The </a:t>
            </a:r>
            <a:r>
              <a:rPr lang="en-GB" sz="1600" dirty="0"/>
              <a:t>MLME-</a:t>
            </a:r>
            <a:r>
              <a:rPr lang="en-GB" sz="1600" dirty="0" err="1"/>
              <a:t>OCTunnel.indication</a:t>
            </a:r>
            <a:r>
              <a:rPr lang="en-GB" sz="1600" dirty="0"/>
              <a:t> </a:t>
            </a:r>
            <a:r>
              <a:rPr lang="en-GB" sz="1600" dirty="0" smtClean="0"/>
              <a:t>primitive is generated” to “</a:t>
            </a:r>
            <a:r>
              <a:rPr lang="en-GB" sz="1600" dirty="0"/>
              <a:t>The MLME-</a:t>
            </a:r>
            <a:r>
              <a:rPr lang="en-GB" sz="1600" dirty="0" err="1"/>
              <a:t>OCTunnel.indication</a:t>
            </a:r>
            <a:r>
              <a:rPr lang="en-GB" sz="1600" dirty="0"/>
              <a:t> primitive </a:t>
            </a:r>
            <a:r>
              <a:rPr lang="en-GB" sz="1600" u="sng" dirty="0" smtClean="0"/>
              <a:t>shall be </a:t>
            </a:r>
            <a:r>
              <a:rPr lang="en-GB" sz="1600" dirty="0" smtClean="0"/>
              <a:t>generated”</a:t>
            </a:r>
            <a:endParaRPr lang="en-GB" sz="1600" dirty="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9361180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41</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2084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2084 as REVISED with a resolution of </a:t>
            </a:r>
            <a:endParaRPr lang="en-US" altLang="en-US" sz="2000" dirty="0" smtClean="0"/>
          </a:p>
          <a:p>
            <a:pPr marL="0" indent="0">
              <a:lnSpc>
                <a:spcPct val="80000"/>
              </a:lnSpc>
              <a:buNone/>
            </a:pPr>
            <a:endParaRPr lang="en-US" altLang="en-US" sz="2000" dirty="0"/>
          </a:p>
          <a:p>
            <a:r>
              <a:rPr lang="en-GB" sz="1800" dirty="0" smtClean="0"/>
              <a:t>Incorporate the  changes </a:t>
            </a:r>
            <a:r>
              <a:rPr lang="en-GB" sz="1800" dirty="0"/>
              <a:t>indicated in </a:t>
            </a:r>
            <a:r>
              <a:rPr lang="en-GB" sz="1800" dirty="0">
                <a:hlinkClick r:id="rId3"/>
              </a:rPr>
              <a:t>https://</a:t>
            </a:r>
            <a:r>
              <a:rPr lang="en-GB" sz="1800" dirty="0" smtClean="0">
                <a:hlinkClick r:id="rId3"/>
              </a:rPr>
              <a:t>mentor.ieee.org/802.11/dcn/19/11-19-1688-01-000m-no-brp-setup-phase-without-mid-and-bc.docx</a:t>
            </a:r>
            <a:r>
              <a:rPr lang="en-GB" sz="1800" dirty="0" smtClean="0"/>
              <a:t> , which resolve the comment in the direction suggested by the commenter.</a:t>
            </a:r>
            <a:endParaRPr lang="en-GB" sz="1800" dirty="0"/>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579251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42</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2634</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2634 as REVISED with a resolution of </a:t>
            </a:r>
            <a:endParaRPr lang="en-US" altLang="en-US" sz="2000" dirty="0" smtClean="0"/>
          </a:p>
          <a:p>
            <a:pPr marL="0" indent="0">
              <a:lnSpc>
                <a:spcPct val="80000"/>
              </a:lnSpc>
              <a:buNone/>
            </a:pPr>
            <a:endParaRPr lang="en-US" altLang="en-US" sz="2000" dirty="0"/>
          </a:p>
          <a:p>
            <a:r>
              <a:rPr lang="en-GB" sz="1800" dirty="0"/>
              <a:t>Make the changes shown under “Proposed changes” for CID 2634 in </a:t>
            </a:r>
            <a:r>
              <a:rPr lang="en-GB" sz="1800" dirty="0">
                <a:hlinkClick r:id="rId3"/>
              </a:rPr>
              <a:t>https://</a:t>
            </a:r>
            <a:r>
              <a:rPr lang="en-GB" sz="1800" dirty="0" smtClean="0">
                <a:hlinkClick r:id="rId3"/>
              </a:rPr>
              <a:t>mentor.ieee.org/802.11/dcn/19/11-19-0856-12-000m-resolutions-for-some-comments-on-11md-d2-0-lb236.docx</a:t>
            </a:r>
            <a:r>
              <a:rPr lang="en-GB" sz="1800" dirty="0" smtClean="0"/>
              <a:t> which </a:t>
            </a:r>
            <a:r>
              <a:rPr lang="en-GB" sz="1800" dirty="0"/>
              <a:t>introduce an OCT Source element to ensure unnecessary octets are not transmitted.</a:t>
            </a:r>
          </a:p>
          <a:p>
            <a:pPr>
              <a:lnSpc>
                <a:spcPct val="80000"/>
              </a:lnSpc>
            </a:pP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292210417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43</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CID 2678</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000" dirty="0" smtClean="0"/>
              <a:t>Resolve CID 2678 as REVISED with a resolution of </a:t>
            </a:r>
            <a:endParaRPr lang="en-US" altLang="en-US" sz="2000" dirty="0" smtClean="0"/>
          </a:p>
          <a:p>
            <a:pPr marL="0" indent="0">
              <a:lnSpc>
                <a:spcPct val="80000"/>
              </a:lnSpc>
              <a:buNone/>
            </a:pPr>
            <a:endParaRPr lang="en-US" altLang="en-US" sz="2000" dirty="0"/>
          </a:p>
          <a:p>
            <a:r>
              <a:rPr lang="en-GB" sz="1800" dirty="0"/>
              <a:t>Make the changes shown </a:t>
            </a:r>
            <a:r>
              <a:rPr lang="en-GB" sz="1800" dirty="0" smtClean="0"/>
              <a:t>for </a:t>
            </a:r>
            <a:r>
              <a:rPr lang="en-GB" sz="1800" dirty="0"/>
              <a:t>CID </a:t>
            </a:r>
            <a:r>
              <a:rPr lang="en-GB" sz="1800" dirty="0" smtClean="0"/>
              <a:t>2678 </a:t>
            </a:r>
            <a:r>
              <a:rPr lang="en-GB" sz="1800" dirty="0"/>
              <a:t>in </a:t>
            </a:r>
            <a:r>
              <a:rPr lang="en-GB" sz="1800" dirty="0">
                <a:hlinkClick r:id="rId3"/>
              </a:rPr>
              <a:t>https://</a:t>
            </a:r>
            <a:r>
              <a:rPr lang="en-GB" sz="1800" dirty="0" smtClean="0">
                <a:hlinkClick r:id="rId3"/>
              </a:rPr>
              <a:t>mentor.ieee.org/802.11/dcn/19/11-19-0856-12-000m-resolutions-for-some-comments-on-11md-d2-0-lb236.docx</a:t>
            </a:r>
            <a:r>
              <a:rPr lang="en-GB" sz="1800" dirty="0" smtClean="0"/>
              <a:t> .</a:t>
            </a: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328346767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44</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 </a:t>
            </a:r>
            <a:r>
              <a:rPr lang="en-US" altLang="en-US" dirty="0" smtClean="0"/>
              <a:t>VHT LO Leakage</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lvl="1"/>
            <a:r>
              <a:rPr lang="en-US" altLang="en-US" sz="2000" dirty="0" smtClean="0"/>
              <a:t>Incorporate the text changes in slides 8,9 and </a:t>
            </a:r>
            <a:r>
              <a:rPr lang="en-US" altLang="en-US" dirty="0"/>
              <a:t>10 in </a:t>
            </a:r>
            <a:r>
              <a:rPr lang="en-US" altLang="en-US" dirty="0">
                <a:hlinkClick r:id="rId3"/>
              </a:rPr>
              <a:t>https://</a:t>
            </a:r>
            <a:r>
              <a:rPr lang="en-US" altLang="en-US" dirty="0" smtClean="0">
                <a:hlinkClick r:id="rId3"/>
              </a:rPr>
              <a:t>mentor.ieee.org/802.11/dcn/19/11-19-1561-04-000m-vht-lo-leakage-requirement.pptx</a:t>
            </a:r>
            <a:r>
              <a:rPr lang="en-US" altLang="en-US" dirty="0" smtClean="0"/>
              <a:t> into the </a:t>
            </a:r>
            <a:r>
              <a:rPr lang="en-US" altLang="en-US" dirty="0" err="1" smtClean="0"/>
              <a:t>TGmd</a:t>
            </a:r>
            <a:r>
              <a:rPr lang="en-US" altLang="en-US" dirty="0" smtClean="0"/>
              <a:t> draft</a:t>
            </a:r>
            <a:endParaRPr lang="en-US" sz="1600" dirty="0"/>
          </a:p>
          <a:p>
            <a:pPr lvl="1"/>
            <a:endParaRPr lang="en-GB" sz="1600" dirty="0"/>
          </a:p>
          <a:p>
            <a:pPr>
              <a:lnSpc>
                <a:spcPct val="80000"/>
              </a:lnSpc>
            </a:pPr>
            <a:r>
              <a:rPr lang="en-US" altLang="en-US" sz="2000" dirty="0" smtClean="0"/>
              <a:t> </a:t>
            </a:r>
            <a:endParaRPr lang="en-US" altLang="en-US" sz="2000" dirty="0"/>
          </a:p>
          <a:p>
            <a:pPr>
              <a:lnSpc>
                <a:spcPct val="80000"/>
              </a:lnSpc>
            </a:pPr>
            <a:r>
              <a:rPr lang="en-US" altLang="en-US" sz="2000" dirty="0" smtClean="0"/>
              <a:t>Moved: </a:t>
            </a:r>
          </a:p>
          <a:p>
            <a:pPr>
              <a:lnSpc>
                <a:spcPct val="80000"/>
              </a:lnSpc>
            </a:pPr>
            <a:r>
              <a:rPr lang="en-US" altLang="en-US" sz="2000" dirty="0" smtClean="0"/>
              <a:t>Seconded: </a:t>
            </a:r>
          </a:p>
          <a:p>
            <a:pPr>
              <a:lnSpc>
                <a:spcPct val="80000"/>
              </a:lnSpc>
            </a:pPr>
            <a:r>
              <a:rPr lang="en-US" altLang="en-US" sz="2000" dirty="0" smtClean="0"/>
              <a:t>Result: </a:t>
            </a:r>
            <a:endParaRPr lang="en-US" altLang="en-US" sz="12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8003792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45</a:t>
            </a:fld>
            <a:endParaRPr lang="en-US" smtClean="0"/>
          </a:p>
        </p:txBody>
      </p:sp>
      <p:sp>
        <p:nvSpPr>
          <p:cNvPr id="9222" name="Rectangle 2"/>
          <p:cNvSpPr>
            <a:spLocks noGrp="1" noChangeArrowheads="1"/>
          </p:cNvSpPr>
          <p:nvPr>
            <p:ph type="title" idx="4294967295"/>
          </p:nvPr>
        </p:nvSpPr>
        <p:spPr>
          <a:xfrm>
            <a:off x="1219200" y="457200"/>
            <a:ext cx="10058400" cy="1066800"/>
          </a:xfrm>
        </p:spPr>
        <p:txBody>
          <a:bodyPr/>
          <a:lstStyle/>
          <a:p>
            <a:r>
              <a:rPr lang="en-US" altLang="en-US" dirty="0" smtClean="0"/>
              <a:t>Motion  </a:t>
            </a:r>
            <a:r>
              <a:rPr lang="en-US" altLang="en-US" smtClean="0"/>
              <a:t>– Additional editorial changes in 11-19-856</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2170473" y="1536192"/>
            <a:ext cx="9479280" cy="4572001"/>
          </a:xfrm>
        </p:spPr>
        <p:txBody>
          <a:bodyPr/>
          <a:lstStyle/>
          <a:p>
            <a:pPr>
              <a:lnSpc>
                <a:spcPct val="80000"/>
              </a:lnSpc>
            </a:pPr>
            <a:r>
              <a:rPr lang="en-US" altLang="en-US" sz="2800" dirty="0" smtClean="0"/>
              <a:t>Incorporate </a:t>
            </a:r>
            <a:r>
              <a:rPr lang="en-US" altLang="en-US" sz="2800" dirty="0"/>
              <a:t>the changes </a:t>
            </a:r>
          </a:p>
          <a:p>
            <a:pPr lvl="1">
              <a:lnSpc>
                <a:spcPct val="80000"/>
              </a:lnSpc>
            </a:pPr>
            <a:r>
              <a:rPr lang="en-GB" sz="2400" dirty="0"/>
              <a:t>Shown under “Proposed </a:t>
            </a:r>
            <a:r>
              <a:rPr lang="en-GB" sz="2400" dirty="0" smtClean="0"/>
              <a:t>editorial </a:t>
            </a:r>
            <a:r>
              <a:rPr lang="en-GB" sz="2400" dirty="0"/>
              <a:t>changes”  under “Stand-alone changes re optional </a:t>
            </a:r>
            <a:r>
              <a:rPr lang="en-GB" sz="2400" dirty="0" err="1"/>
              <a:t>subelements</a:t>
            </a:r>
            <a:r>
              <a:rPr lang="en-GB" sz="2400" dirty="0"/>
              <a:t>” in </a:t>
            </a:r>
            <a:r>
              <a:rPr lang="en-GB" sz="2400" dirty="0">
                <a:hlinkClick r:id="rId3"/>
              </a:rPr>
              <a:t>https://</a:t>
            </a:r>
            <a:r>
              <a:rPr lang="en-GB" sz="2400" dirty="0" smtClean="0">
                <a:hlinkClick r:id="rId3"/>
              </a:rPr>
              <a:t>mentor.ieee.org/802.11/dcn/19/11-19-0856-10-000m-resolutions-for-some-comments-on-11md-d2-0-lb236.docx</a:t>
            </a:r>
            <a:r>
              <a:rPr lang="en-GB" sz="2400" dirty="0" smtClean="0"/>
              <a:t> .</a:t>
            </a:r>
            <a:endParaRPr lang="en-GB" sz="2400" dirty="0"/>
          </a:p>
          <a:p>
            <a:pPr>
              <a:lnSpc>
                <a:spcPct val="80000"/>
              </a:lnSpc>
            </a:pPr>
            <a:r>
              <a:rPr lang="en-US" altLang="en-US" sz="2800" dirty="0"/>
              <a:t>into the </a:t>
            </a:r>
            <a:r>
              <a:rPr lang="en-US" altLang="en-US" sz="2800" dirty="0" err="1"/>
              <a:t>TGmd</a:t>
            </a:r>
            <a:r>
              <a:rPr lang="en-US" altLang="en-US" sz="2800" dirty="0"/>
              <a:t> draft.</a:t>
            </a:r>
            <a:r>
              <a:rPr lang="en-US" altLang="en-US" sz="2000" dirty="0"/>
              <a:t/>
            </a:r>
            <a:br>
              <a:rPr lang="en-US" altLang="en-US" sz="2000" dirty="0"/>
            </a:br>
            <a:endParaRPr lang="en-US" altLang="en-US" sz="1800" dirty="0">
              <a:solidFill>
                <a:srgbClr val="006600"/>
              </a:solidFill>
            </a:endParaRPr>
          </a:p>
          <a:p>
            <a:pPr marL="0" indent="0">
              <a:lnSpc>
                <a:spcPct val="80000"/>
              </a:lnSpc>
              <a:buNone/>
            </a:pPr>
            <a:r>
              <a:rPr lang="en-US" altLang="en-US" sz="2000" dirty="0" smtClean="0"/>
              <a:t/>
            </a:r>
            <a:br>
              <a:rPr lang="en-US" altLang="en-US" sz="2000" dirty="0" smtClean="0"/>
            </a:br>
            <a:endParaRPr lang="en-US" altLang="en-US" dirty="0">
              <a:solidFill>
                <a:srgbClr val="006600"/>
              </a:solidFill>
            </a:endParaRPr>
          </a:p>
          <a:p>
            <a:pPr>
              <a:lnSpc>
                <a:spcPct val="80000"/>
              </a:lnSpc>
            </a:pPr>
            <a:r>
              <a:rPr lang="en-US" altLang="en-US" sz="2800" dirty="0" smtClean="0"/>
              <a:t>Moved: </a:t>
            </a:r>
            <a:endParaRPr lang="en-US" altLang="en-US" sz="2800" dirty="0"/>
          </a:p>
          <a:p>
            <a:pPr>
              <a:lnSpc>
                <a:spcPct val="80000"/>
              </a:lnSpc>
            </a:pPr>
            <a:r>
              <a:rPr lang="en-US" altLang="en-US" sz="2800" dirty="0" smtClean="0"/>
              <a:t>Seconded: </a:t>
            </a:r>
          </a:p>
          <a:p>
            <a:pPr>
              <a:lnSpc>
                <a:spcPct val="80000"/>
              </a:lnSpc>
            </a:pPr>
            <a:r>
              <a:rPr lang="en-US" altLang="en-US" sz="2800" dirty="0" smtClean="0"/>
              <a:t>Result: </a:t>
            </a:r>
            <a:endParaRPr lang="en-US" altLang="en-US" sz="1600" dirty="0">
              <a:solidFill>
                <a:srgbClr val="006600"/>
              </a:solidFill>
            </a:endParaRPr>
          </a:p>
          <a:p>
            <a:pPr lvl="1">
              <a:lnSpc>
                <a:spcPct val="80000"/>
              </a:lnSpc>
            </a:pPr>
            <a:endParaRPr lang="en-US" altLang="en-US" sz="14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0291016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7F6BBDC2-33C3-48A1-AB5D-AA2D3A91F3F6}" type="slidenum">
              <a:rPr lang="en-US" smtClean="0"/>
              <a:pPr>
                <a:defRPr/>
              </a:pPr>
              <a:t>46</a:t>
            </a:fld>
            <a:endParaRPr lang="en-US"/>
          </a:p>
        </p:txBody>
      </p:sp>
      <p:sp>
        <p:nvSpPr>
          <p:cNvPr id="5" name="Rectangle 2"/>
          <p:cNvSpPr txBox="1">
            <a:spLocks noChangeArrowheads="1"/>
          </p:cNvSpPr>
          <p:nvPr/>
        </p:nvSpPr>
        <p:spPr bwMode="auto">
          <a:xfrm>
            <a:off x="2191809" y="475330"/>
            <a:ext cx="8991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Motion  – Recirculation WGLB</a:t>
            </a:r>
            <a:endParaRPr lang="en-GB" dirty="0"/>
          </a:p>
        </p:txBody>
      </p:sp>
      <p:sp>
        <p:nvSpPr>
          <p:cNvPr id="6" name="Rectangle 3"/>
          <p:cNvSpPr txBox="1">
            <a:spLocks noChangeArrowheads="1"/>
          </p:cNvSpPr>
          <p:nvPr/>
        </p:nvSpPr>
        <p:spPr bwMode="auto">
          <a:xfrm>
            <a:off x="2133600" y="1539082"/>
            <a:ext cx="9466791" cy="4709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0"/>
            <a:r>
              <a:rPr lang="en-US" sz="2800" dirty="0" smtClean="0"/>
              <a:t>Having approved changes to P802.11REVmd D2.0 as defined in 11-18-611, instruct </a:t>
            </a:r>
            <a:r>
              <a:rPr lang="en-US" sz="2800" dirty="0"/>
              <a:t>the editor to prepare </a:t>
            </a:r>
            <a:r>
              <a:rPr lang="en-US" sz="2800" dirty="0" smtClean="0"/>
              <a:t>P802.11REVmd D3.0 and</a:t>
            </a:r>
            <a:endParaRPr lang="en-GB" sz="2800" dirty="0"/>
          </a:p>
          <a:p>
            <a:pPr lvl="0"/>
            <a:r>
              <a:rPr lang="en-US" sz="2800" dirty="0"/>
              <a:t>Approve a </a:t>
            </a:r>
            <a:r>
              <a:rPr lang="en-US" sz="2800" dirty="0" smtClean="0"/>
              <a:t>15 </a:t>
            </a:r>
            <a:r>
              <a:rPr lang="en-US" sz="2800" dirty="0"/>
              <a:t>day Working Group Technical Letter Ballot asking the question “Should </a:t>
            </a:r>
            <a:r>
              <a:rPr lang="en-US" sz="2800" dirty="0" smtClean="0"/>
              <a:t>P802.11REVmd D3.0 </a:t>
            </a:r>
            <a:r>
              <a:rPr lang="en-US" sz="2800" dirty="0"/>
              <a:t>be forwarded to Sponsor Ballot?”</a:t>
            </a:r>
            <a:endParaRPr lang="en-GB" sz="2800" dirty="0"/>
          </a:p>
          <a:p>
            <a:r>
              <a:rPr lang="en-GB" sz="2800" dirty="0" smtClean="0"/>
              <a:t>Moved: </a:t>
            </a:r>
          </a:p>
          <a:p>
            <a:r>
              <a:rPr lang="en-US" altLang="en-US" sz="2800" kern="0" dirty="0" smtClean="0"/>
              <a:t>Seconded: </a:t>
            </a:r>
          </a:p>
          <a:p>
            <a:r>
              <a:rPr lang="en-US" altLang="en-US" sz="2800" kern="0" dirty="0" smtClean="0"/>
              <a:t>Result: </a:t>
            </a:r>
          </a:p>
          <a:p>
            <a:r>
              <a:rPr lang="en-US" altLang="en-US" sz="2800" kern="0" dirty="0" smtClean="0"/>
              <a:t>TG result:</a:t>
            </a:r>
            <a:endParaRPr lang="en-US" altLang="en-US" sz="2400" kern="0" dirty="0" smtClean="0"/>
          </a:p>
          <a:p>
            <a:pPr>
              <a:lnSpc>
                <a:spcPct val="80000"/>
              </a:lnSpc>
            </a:pPr>
            <a:endParaRPr lang="en-US" altLang="en-US" sz="2000" kern="0" dirty="0"/>
          </a:p>
        </p:txBody>
      </p:sp>
    </p:spTree>
    <p:extLst>
      <p:ext uri="{BB962C8B-B14F-4D97-AF65-F5344CB8AC3E}">
        <p14:creationId xmlns:p14="http://schemas.microsoft.com/office/powerpoint/2010/main" val="4235299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0243" name="Footer Placeholder 2"/>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0244" name="Slide Number Placeholder 3"/>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BCE52B3C-2F0B-4C64-A8D2-767D28EE4D42}" type="slidenum">
              <a:rPr lang="en-US" smtClean="0"/>
              <a:pPr>
                <a:defRPr/>
              </a:pPr>
              <a:t>47</a:t>
            </a:fld>
            <a:endParaRPr lang="en-US" smtClean="0"/>
          </a:p>
        </p:txBody>
      </p:sp>
      <p:sp>
        <p:nvSpPr>
          <p:cNvPr id="9222" name="Rectangle 2"/>
          <p:cNvSpPr>
            <a:spLocks noGrp="1" noChangeArrowheads="1"/>
          </p:cNvSpPr>
          <p:nvPr>
            <p:ph type="title" idx="4294967295"/>
          </p:nvPr>
        </p:nvSpPr>
        <p:spPr>
          <a:xfrm>
            <a:off x="1828800" y="646177"/>
            <a:ext cx="9126009" cy="1066800"/>
          </a:xfrm>
        </p:spPr>
        <p:txBody>
          <a:bodyPr/>
          <a:lstStyle/>
          <a:p>
            <a:r>
              <a:rPr lang="en-US" altLang="en-US" dirty="0" smtClean="0"/>
              <a:t>Motion: Ad-hoc</a:t>
            </a:r>
            <a:endParaRPr lang="en-US" altLang="en-US" sz="2000" dirty="0">
              <a:solidFill>
                <a:srgbClr val="FF0000"/>
              </a:solidFill>
            </a:endParaRPr>
          </a:p>
        </p:txBody>
      </p:sp>
      <p:sp>
        <p:nvSpPr>
          <p:cNvPr id="9223" name="Rectangle 3"/>
          <p:cNvSpPr>
            <a:spLocks noGrp="1" noChangeArrowheads="1"/>
          </p:cNvSpPr>
          <p:nvPr>
            <p:ph type="body" idx="4294967295"/>
          </p:nvPr>
        </p:nvSpPr>
        <p:spPr>
          <a:xfrm>
            <a:off x="1981200" y="1995745"/>
            <a:ext cx="9479280" cy="4572001"/>
          </a:xfrm>
        </p:spPr>
        <p:txBody>
          <a:bodyPr/>
          <a:lstStyle/>
          <a:p>
            <a:pPr>
              <a:lnSpc>
                <a:spcPct val="80000"/>
              </a:lnSpc>
            </a:pPr>
            <a:r>
              <a:rPr lang="en-US" altLang="en-US" sz="2800" dirty="0" smtClean="0"/>
              <a:t>Approve a </a:t>
            </a:r>
            <a:r>
              <a:rPr lang="en-US" altLang="en-US" sz="2800" dirty="0" err="1" smtClean="0"/>
              <a:t>TGmd</a:t>
            </a:r>
            <a:r>
              <a:rPr lang="en-US" altLang="en-US" sz="2800" dirty="0" smtClean="0"/>
              <a:t> ad-hoc meeting &lt;&gt;in [Sunrise Florida/Montreal/Cambridge/Toronto] for the purpose of comment resolution and consideration of document submissions</a:t>
            </a:r>
            <a:br>
              <a:rPr lang="en-US" altLang="en-US" sz="2800" dirty="0" smtClean="0"/>
            </a:br>
            <a:endParaRPr lang="en-US" altLang="en-US" sz="2800" dirty="0">
              <a:solidFill>
                <a:srgbClr val="006600"/>
              </a:solidFill>
            </a:endParaRPr>
          </a:p>
          <a:p>
            <a:pPr>
              <a:lnSpc>
                <a:spcPct val="80000"/>
              </a:lnSpc>
            </a:pPr>
            <a:r>
              <a:rPr lang="en-US" altLang="en-US" sz="2800" dirty="0" smtClean="0"/>
              <a:t>Moved: </a:t>
            </a:r>
          </a:p>
          <a:p>
            <a:pPr>
              <a:lnSpc>
                <a:spcPct val="80000"/>
              </a:lnSpc>
            </a:pPr>
            <a:r>
              <a:rPr lang="en-US" altLang="en-US" sz="2800" dirty="0" smtClean="0"/>
              <a:t>Seconded: </a:t>
            </a:r>
          </a:p>
          <a:p>
            <a:pPr>
              <a:lnSpc>
                <a:spcPct val="80000"/>
              </a:lnSpc>
            </a:pPr>
            <a:r>
              <a:rPr lang="en-US" altLang="en-US" sz="2800" dirty="0" smtClean="0"/>
              <a:t>Result: </a:t>
            </a: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lvl="1">
              <a:lnSpc>
                <a:spcPct val="80000"/>
              </a:lnSpc>
            </a:pPr>
            <a:endParaRPr lang="en-US" altLang="en-US" sz="1600" dirty="0">
              <a:solidFill>
                <a:srgbClr val="006600"/>
              </a:solidFill>
            </a:endParaRPr>
          </a:p>
          <a:p>
            <a:pPr>
              <a:lnSpc>
                <a:spcPct val="80000"/>
              </a:lnSpc>
            </a:pPr>
            <a:endParaRPr lang="en-US" altLang="en-US" sz="2000" dirty="0"/>
          </a:p>
        </p:txBody>
      </p:sp>
    </p:spTree>
    <p:extLst>
      <p:ext uri="{BB962C8B-B14F-4D97-AF65-F5344CB8AC3E}">
        <p14:creationId xmlns:p14="http://schemas.microsoft.com/office/powerpoint/2010/main" val="14395422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4339"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4340"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6148CD19-DC91-4F50-AAD4-2A3DD9668E74}" type="slidenum">
              <a:rPr lang="en-US" smtClean="0"/>
              <a:pPr>
                <a:defRPr/>
              </a:pPr>
              <a:t>48</a:t>
            </a:fld>
            <a:endParaRPr lang="en-US" smtClean="0"/>
          </a:p>
        </p:txBody>
      </p:sp>
      <p:sp>
        <p:nvSpPr>
          <p:cNvPr id="25605" name="Rectangle 2"/>
          <p:cNvSpPr>
            <a:spLocks noGrp="1" noChangeArrowheads="1"/>
          </p:cNvSpPr>
          <p:nvPr>
            <p:ph type="title"/>
          </p:nvPr>
        </p:nvSpPr>
        <p:spPr/>
        <p:txBody>
          <a:bodyPr/>
          <a:lstStyle/>
          <a:p>
            <a:r>
              <a:rPr lang="en-US" altLang="en-US" dirty="0" smtClean="0"/>
              <a:t>September 2019 – November 2019 Meeting Planning</a:t>
            </a:r>
          </a:p>
        </p:txBody>
      </p:sp>
      <p:sp>
        <p:nvSpPr>
          <p:cNvPr id="25606" name="Rectangle 3"/>
          <p:cNvSpPr>
            <a:spLocks noGrp="1" noChangeArrowheads="1"/>
          </p:cNvSpPr>
          <p:nvPr>
            <p:ph type="body" idx="1"/>
          </p:nvPr>
        </p:nvSpPr>
        <p:spPr>
          <a:xfrm>
            <a:off x="2209800" y="1981200"/>
            <a:ext cx="7772400" cy="4191000"/>
          </a:xfrm>
        </p:spPr>
        <p:txBody>
          <a:bodyPr/>
          <a:lstStyle/>
          <a:p>
            <a:r>
              <a:rPr lang="en-US" altLang="en-US" sz="2000" dirty="0"/>
              <a:t>Objectives: </a:t>
            </a:r>
            <a:r>
              <a:rPr lang="en-US" altLang="en-US" sz="2000" dirty="0" smtClean="0"/>
              <a:t>Comment resolution</a:t>
            </a:r>
            <a:endParaRPr lang="en-US" altLang="en-US" sz="2000" dirty="0"/>
          </a:p>
          <a:p>
            <a:r>
              <a:rPr lang="en-US" altLang="en-US" sz="2000" dirty="0"/>
              <a:t>Conference calls </a:t>
            </a:r>
            <a:r>
              <a:rPr lang="en-US" altLang="en-US" sz="2000" dirty="0" smtClean="0"/>
              <a:t>Oct 11, Nov 1 – </a:t>
            </a:r>
            <a:endParaRPr lang="en-US" altLang="en-US" sz="2000" dirty="0"/>
          </a:p>
          <a:p>
            <a:r>
              <a:rPr lang="en-US" altLang="en-US" sz="2000" dirty="0" smtClean="0"/>
              <a:t>Next ad-hoc:  </a:t>
            </a:r>
          </a:p>
          <a:p>
            <a:pPr lvl="1"/>
            <a:r>
              <a:rPr lang="en-US" altLang="en-US" sz="1600" dirty="0" smtClean="0"/>
              <a:t>TBD, estimated February 2020</a:t>
            </a:r>
          </a:p>
          <a:p>
            <a:r>
              <a:rPr lang="en-US" altLang="en-US" sz="2000" dirty="0" smtClean="0"/>
              <a:t>Schedule </a:t>
            </a:r>
            <a:r>
              <a:rPr lang="en-US" altLang="en-US" sz="2000" dirty="0"/>
              <a:t>review</a:t>
            </a:r>
          </a:p>
          <a:p>
            <a:r>
              <a:rPr lang="en-US" altLang="en-US" sz="2000" dirty="0"/>
              <a:t>Availability of 11md </a:t>
            </a:r>
            <a:r>
              <a:rPr lang="en-US" altLang="en-US" sz="2000" dirty="0" smtClean="0"/>
              <a:t>D2.0 </a:t>
            </a:r>
            <a:r>
              <a:rPr lang="en-US" altLang="en-US" sz="2000" dirty="0"/>
              <a:t>in the IEEE store</a:t>
            </a:r>
          </a:p>
          <a:p>
            <a:pPr lvl="1"/>
            <a:r>
              <a:rPr lang="en-US" altLang="en-US" sz="1800" dirty="0" smtClean="0"/>
              <a:t>Draft </a:t>
            </a:r>
            <a:r>
              <a:rPr lang="en-US" altLang="en-US" sz="1800" dirty="0"/>
              <a:t>2</a:t>
            </a:r>
            <a:r>
              <a:rPr lang="en-US" altLang="en-US" sz="1800" dirty="0" smtClean="0"/>
              <a:t>.0 is available for purchase</a:t>
            </a:r>
            <a:r>
              <a:rPr lang="en-US" altLang="en-US" sz="1800" dirty="0"/>
              <a:t>, see </a:t>
            </a:r>
            <a:r>
              <a:rPr lang="en-US" altLang="en-US" sz="1800" dirty="0">
                <a:hlinkClick r:id="rId3"/>
              </a:rPr>
              <a:t>http://</a:t>
            </a:r>
            <a:r>
              <a:rPr lang="en-US" altLang="en-US" sz="1800" dirty="0" smtClean="0">
                <a:hlinkClick r:id="rId3"/>
              </a:rPr>
              <a:t>www.techstreet.com/ieee/products/vendor_id/7028</a:t>
            </a:r>
            <a:r>
              <a:rPr lang="en-US" altLang="en-US" sz="1800" dirty="0" smtClean="0"/>
              <a:t> </a:t>
            </a:r>
          </a:p>
          <a:p>
            <a:r>
              <a:rPr lang="en-US" altLang="en-US" sz="2000" dirty="0" smtClean="0"/>
              <a:t>Forward </a:t>
            </a:r>
            <a:r>
              <a:rPr lang="en-US" altLang="en-US" sz="2000" dirty="0"/>
              <a:t>to ISO JTC1/SC6 WG1</a:t>
            </a:r>
          </a:p>
          <a:p>
            <a:pPr lvl="1"/>
            <a:r>
              <a:rPr lang="en-US" altLang="en-US" sz="1800" dirty="0" smtClean="0"/>
              <a:t>At initial SB</a:t>
            </a:r>
            <a:endParaRPr lang="en-US" altLang="en-US" sz="1800" dirty="0"/>
          </a:p>
        </p:txBody>
      </p:sp>
    </p:spTree>
    <p:extLst>
      <p:ext uri="{BB962C8B-B14F-4D97-AF65-F5344CB8AC3E}">
        <p14:creationId xmlns:p14="http://schemas.microsoft.com/office/powerpoint/2010/main" val="313388485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September 2019</a:t>
            </a:r>
            <a:endParaRPr lang="en-US" sz="1800"/>
          </a:p>
        </p:txBody>
      </p:sp>
      <p:sp>
        <p:nvSpPr>
          <p:cNvPr id="15363" name="Footer Placeholder 4"/>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Dorothy Stanley, HP Enterprise</a:t>
            </a:r>
          </a:p>
        </p:txBody>
      </p:sp>
      <p:sp>
        <p:nvSpPr>
          <p:cNvPr id="15364" name="Slide Number Placeholder 5"/>
          <p:cNvSpPr>
            <a:spLocks noGrp="1"/>
          </p:cNvSpPr>
          <p:nvPr>
            <p:ph type="sldNum" sz="quarter" idx="12"/>
          </p:nvPr>
        </p:nvSpPr>
        <p:spPr>
          <a:xfrm>
            <a:off x="5891924" y="6475413"/>
            <a:ext cx="509755"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E58D16CA-04AA-4616-9A71-236CA8F67F1E}" type="slidenum">
              <a:rPr lang="en-US" smtClean="0"/>
              <a:pPr>
                <a:defRPr/>
              </a:pPr>
              <a:t>49</a:t>
            </a:fld>
            <a:endParaRPr lang="en-US" smtClean="0"/>
          </a:p>
        </p:txBody>
      </p:sp>
      <p:sp>
        <p:nvSpPr>
          <p:cNvPr id="27653" name="Rectangle 2"/>
          <p:cNvSpPr>
            <a:spLocks noGrp="1" noChangeArrowheads="1"/>
          </p:cNvSpPr>
          <p:nvPr>
            <p:ph type="title"/>
          </p:nvPr>
        </p:nvSpPr>
        <p:spPr/>
        <p:txBody>
          <a:bodyPr/>
          <a:lstStyle/>
          <a:p>
            <a:r>
              <a:rPr lang="en-GB" altLang="en-US" dirty="0" smtClean="0"/>
              <a:t>References</a:t>
            </a:r>
          </a:p>
        </p:txBody>
      </p:sp>
      <p:sp>
        <p:nvSpPr>
          <p:cNvPr id="27654" name="Rectangle 3"/>
          <p:cNvSpPr>
            <a:spLocks noGrp="1" noChangeArrowheads="1"/>
          </p:cNvSpPr>
          <p:nvPr>
            <p:ph type="body" idx="1"/>
          </p:nvPr>
        </p:nvSpPr>
        <p:spPr>
          <a:xfrm>
            <a:off x="2209800" y="1524000"/>
            <a:ext cx="8229600" cy="4114800"/>
          </a:xfrm>
        </p:spPr>
        <p:txBody>
          <a:bodyPr/>
          <a:lstStyle/>
          <a:p>
            <a:r>
              <a:rPr lang="en-US" altLang="en-US" sz="2000" dirty="0">
                <a:hlinkClick r:id="rId3"/>
              </a:rPr>
              <a:t>https://mentor.ieee.org/802.11/dcn/17/11-17-0004-03-0000-revision-par-proposal-tgmd.doc</a:t>
            </a:r>
            <a:r>
              <a:rPr lang="en-US" altLang="en-US" sz="2000" dirty="0"/>
              <a:t> </a:t>
            </a:r>
          </a:p>
          <a:p>
            <a:r>
              <a:rPr lang="en-US" altLang="en-US" sz="2000" dirty="0" smtClean="0"/>
              <a:t>Comment collection: </a:t>
            </a:r>
            <a:r>
              <a:rPr lang="en-US" altLang="en-US" sz="2000" dirty="0">
                <a:hlinkClick r:id="rId4"/>
              </a:rPr>
              <a:t>https://</a:t>
            </a:r>
            <a:r>
              <a:rPr lang="en-US" altLang="en-US" sz="2000" dirty="0" smtClean="0">
                <a:hlinkClick r:id="rId5"/>
              </a:rPr>
              <a:t>mentor.ieee.org/802.11/dcn/17/11-17-0914-06-000m-revmd-wg-cc-comments.xls </a:t>
            </a:r>
            <a:endParaRPr lang="en-US" altLang="en-US" sz="2000" dirty="0" smtClean="0"/>
          </a:p>
          <a:p>
            <a:r>
              <a:rPr lang="en-US" altLang="en-US" sz="2000" dirty="0" smtClean="0"/>
              <a:t>LB232, 236 </a:t>
            </a:r>
            <a:r>
              <a:rPr lang="en-US" altLang="en-US" sz="2000" dirty="0"/>
              <a:t>comments </a:t>
            </a:r>
            <a:r>
              <a:rPr lang="en-US" altLang="en-US" sz="2000" dirty="0" smtClean="0">
                <a:hlinkClick r:id="rId6"/>
              </a:rPr>
              <a:t>https://mentor.ieee.org/802.11/dcn/18/11-18-0611</a:t>
            </a:r>
            <a:r>
              <a:rPr lang="en-US" altLang="en-US" sz="2000" dirty="0" smtClean="0"/>
              <a:t> </a:t>
            </a:r>
          </a:p>
          <a:p>
            <a:r>
              <a:rPr lang="en-US" altLang="en-US" sz="2000" dirty="0" smtClean="0"/>
              <a:t>Approved PAR: </a:t>
            </a:r>
            <a:r>
              <a:rPr lang="en-US" altLang="en-US" sz="2000" dirty="0">
                <a:hlinkClick r:id="rId7"/>
              </a:rPr>
              <a:t>https://</a:t>
            </a:r>
            <a:r>
              <a:rPr lang="en-US" altLang="en-US" sz="2000" dirty="0" smtClean="0">
                <a:hlinkClick r:id="rId7"/>
              </a:rPr>
              <a:t>standards.ieee.org/develop/project/802.11.html</a:t>
            </a:r>
            <a:r>
              <a:rPr lang="en-US" altLang="en-US" sz="2000" dirty="0" smtClean="0"/>
              <a:t> </a:t>
            </a:r>
          </a:p>
          <a:p>
            <a:pPr lvl="1"/>
            <a:r>
              <a:rPr lang="en-US" altLang="en-US" sz="1600" dirty="0"/>
              <a:t>PAR approval: 23-Mar-2017</a:t>
            </a:r>
          </a:p>
          <a:p>
            <a:pPr lvl="1"/>
            <a:r>
              <a:rPr lang="en-US" altLang="en-US" sz="1600" dirty="0" smtClean="0"/>
              <a:t>Par Expiration date: 31-Dec-2021</a:t>
            </a:r>
            <a:endParaRPr lang="en-US" alt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600200" y="990600"/>
            <a:ext cx="8763000" cy="5562600"/>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2209800" y="457200"/>
            <a:ext cx="7772400" cy="6096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314325" y="60960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5</a:t>
            </a:fld>
            <a:endParaRPr lang="en-US"/>
          </a:p>
        </p:txBody>
      </p:sp>
    </p:spTree>
    <p:extLst>
      <p:ext uri="{BB962C8B-B14F-4D97-AF65-F5344CB8AC3E}">
        <p14:creationId xmlns:p14="http://schemas.microsoft.com/office/powerpoint/2010/main" val="356085146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1745943" y="876300"/>
            <a:ext cx="8839200" cy="685800"/>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type="body" idx="1"/>
          </p:nvPr>
        </p:nvSpPr>
        <p:spPr>
          <a:xfrm>
            <a:off x="1447801" y="1981200"/>
            <a:ext cx="9144001" cy="4038600"/>
          </a:xfrm>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6</a:t>
            </a:fld>
            <a:endParaRPr lang="en-US"/>
          </a:p>
        </p:txBody>
      </p:sp>
    </p:spTree>
    <p:extLst>
      <p:ext uri="{BB962C8B-B14F-4D97-AF65-F5344CB8AC3E}">
        <p14:creationId xmlns:p14="http://schemas.microsoft.com/office/powerpoint/2010/main" val="2552641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2050742" y="609600"/>
            <a:ext cx="7772400" cy="990600"/>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type="body" idx="1"/>
          </p:nvPr>
        </p:nvSpPr>
        <p:spPr>
          <a:xfrm>
            <a:off x="1828800" y="1905000"/>
            <a:ext cx="8610600" cy="3886200"/>
          </a:xfrm>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7</a:t>
            </a:fld>
            <a:endParaRPr lang="en-US"/>
          </a:p>
        </p:txBody>
      </p:sp>
    </p:spTree>
    <p:extLst>
      <p:ext uri="{BB962C8B-B14F-4D97-AF65-F5344CB8AC3E}">
        <p14:creationId xmlns:p14="http://schemas.microsoft.com/office/powerpoint/2010/main" val="311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1752600" y="381000"/>
            <a:ext cx="8686800" cy="11430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type="body" idx="1"/>
          </p:nvPr>
        </p:nvSpPr>
        <p:spPr>
          <a:xfrm>
            <a:off x="2209800" y="1420812"/>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8</a:t>
            </a:fld>
            <a:endParaRPr lang="en-US"/>
          </a:p>
        </p:txBody>
      </p:sp>
    </p:spTree>
    <p:extLst>
      <p:ext uri="{BB962C8B-B14F-4D97-AF65-F5344CB8AC3E}">
        <p14:creationId xmlns:p14="http://schemas.microsoft.com/office/powerpoint/2010/main" val="73750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905000" y="685800"/>
            <a:ext cx="8458200" cy="609600"/>
          </a:xfrm>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1828800" y="1447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Bylaws</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a:solidFill>
                  <a:schemeClr val="tx1"/>
                </a:solidFill>
                <a:latin typeface="Calibri" panose="020F0502020204030204" pitchFamily="34" charset="0"/>
                <a:cs typeface="Calibri" panose="020F0502020204030204" pitchFamily="34" charset="0"/>
              </a:rPr>
              <a:t>IEEE-SA Standards Board Operations Manual</a:t>
            </a:r>
            <a:r>
              <a:rPr lang="en-US" altLang="en-US" sz="2000" b="1">
                <a:solidFill>
                  <a:schemeClr val="tx1"/>
                </a:solidFill>
                <a:latin typeface="Calibri" panose="020F0502020204030204" pitchFamily="34" charset="0"/>
                <a:cs typeface="Calibri" panose="020F0502020204030204" pitchFamily="34" charset="0"/>
              </a:rPr>
              <a:t> </a:t>
            </a:r>
            <a:r>
              <a:rPr lang="en-US" altLang="en-US" sz="1600" b="1">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a:solidFill>
                  <a:schemeClr val="tx1"/>
                </a:solidFill>
                <a:latin typeface="Calibri" panose="020F0502020204030204" pitchFamily="34" charset="0"/>
                <a:cs typeface="Calibri" panose="020F0502020204030204" pitchFamily="34" charset="0"/>
              </a:rPr>
              <a:t>	</a:t>
            </a:r>
            <a:r>
              <a:rPr lang="en-US" altLang="en-US" sz="2000" b="1" i="1">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a:solidFill>
                <a:schemeClr val="tx1"/>
              </a:solidFill>
              <a:latin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r>
              <a:rPr lang="en-US" smtClean="0"/>
              <a:t>September 2019</a:t>
            </a:r>
            <a:endParaRPr lang="en-US" dirty="0"/>
          </a:p>
        </p:txBody>
      </p:sp>
      <p:sp>
        <p:nvSpPr>
          <p:cNvPr id="3" name="Footer Placeholder 2"/>
          <p:cNvSpPr>
            <a:spLocks noGrp="1"/>
          </p:cNvSpPr>
          <p:nvPr>
            <p:ph type="ftr" sz="quarter" idx="11"/>
          </p:nvPr>
        </p:nvSpPr>
        <p:spPr>
          <a:xfrm>
            <a:off x="9811019" y="6475413"/>
            <a:ext cx="1580882" cy="184666"/>
          </a:xfrm>
        </p:spPr>
        <p:txBody>
          <a:bodyPr/>
          <a:lstStyle/>
          <a:p>
            <a:pPr>
              <a:defRPr/>
            </a:pPr>
            <a:r>
              <a:rPr lang="en-US" smtClean="0"/>
              <a:t>Dorothy Stanley, HP Enterprise</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54FC9212-A276-4579-8D5E-ABD8504D37DD}" type="slidenum">
              <a:rPr lang="en-US" smtClean="0"/>
              <a:pPr>
                <a:defRPr/>
              </a:pPr>
              <a:t>9</a:t>
            </a:fld>
            <a:endParaRPr lang="en-US"/>
          </a:p>
        </p:txBody>
      </p:sp>
    </p:spTree>
    <p:extLst>
      <p:ext uri="{BB962C8B-B14F-4D97-AF65-F5344CB8AC3E}">
        <p14:creationId xmlns:p14="http://schemas.microsoft.com/office/powerpoint/2010/main" val="95382692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543518</TotalTime>
  <Words>4057</Words>
  <Application>Microsoft Office PowerPoint</Application>
  <PresentationFormat>Widescreen</PresentationFormat>
  <Paragraphs>959</Paragraphs>
  <Slides>49</Slides>
  <Notes>43</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49</vt:i4>
      </vt:variant>
    </vt:vector>
  </HeadingPairs>
  <TitlesOfParts>
    <vt:vector size="60" baseType="lpstr">
      <vt:lpstr>MS Gothic</vt:lpstr>
      <vt:lpstr>MS PGothic</vt:lpstr>
      <vt:lpstr>Arial</vt:lpstr>
      <vt:lpstr>Calibri</vt:lpstr>
      <vt:lpstr>Helvetica</vt:lpstr>
      <vt:lpstr>Monotype Sorts</vt:lpstr>
      <vt:lpstr>Times New Roman</vt:lpstr>
      <vt:lpstr>Wingdings</vt:lpstr>
      <vt:lpstr>802-11-Submission</vt:lpstr>
      <vt:lpstr>Document</vt:lpstr>
      <vt:lpstr>Acrobat Document</vt:lpstr>
      <vt:lpstr>IEEE 802.11 TGmd September 2019 Agenda</vt:lpstr>
      <vt:lpstr>Abstract</vt:lpstr>
      <vt:lpstr>TGmd Agenda  </vt:lpstr>
      <vt:lpstr>TGmd Agenda  </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Standard and Amendment Ratification</vt:lpstr>
      <vt:lpstr>TGmd Schedule Details – Need To Review</vt:lpstr>
      <vt:lpstr>TGmd schedule – updated July 2019 </vt:lpstr>
      <vt:lpstr>TGmd – Snapshot slide</vt:lpstr>
      <vt:lpstr>PowerPoint Presentation</vt:lpstr>
      <vt:lpstr>Approve prior TGmd minutes</vt:lpstr>
      <vt:lpstr>Motion  124 – GEN CIDS: July, telecons, ad-hoc</vt:lpstr>
      <vt:lpstr>Motion 125  – CID 2606</vt:lpstr>
      <vt:lpstr>Motion 126  – CID 2604</vt:lpstr>
      <vt:lpstr>Motion 127  – MAC CIDS: July, telecom, ad-hoc</vt:lpstr>
      <vt:lpstr>Motion  128 – MAC CIDS: 2071, 2070 and 2066 Beam tracking</vt:lpstr>
      <vt:lpstr>Motion 129  – MAC CID: 2472 “at TBTTs”</vt:lpstr>
      <vt:lpstr>PowerPoint Presentation</vt:lpstr>
      <vt:lpstr>Motion  130– PHY, CIDs July, telecon/ad-hoc </vt:lpstr>
      <vt:lpstr>Motion  131– PHY CID 2685</vt:lpstr>
      <vt:lpstr>Motion  132– PHY CID 2630 Operating class changes (rejected)</vt:lpstr>
      <vt:lpstr>Motion  – CID 2689 PMKSA with random MAC address</vt:lpstr>
      <vt:lpstr>Motion  133– CID 2186 Reduced capability PHY</vt:lpstr>
      <vt:lpstr>Motion  – 134 Editor, Editor(2) CIDs July, telecon/ad-hoc </vt:lpstr>
      <vt:lpstr>Motion 135  – Editor CID 2041 related</vt:lpstr>
      <vt:lpstr>Motion  – 136 Additional tech changes in 11-19-856</vt:lpstr>
      <vt:lpstr>Motion 137   – PWE in constant time</vt:lpstr>
      <vt:lpstr>PowerPoint Presentation</vt:lpstr>
      <vt:lpstr>Motion   – MEC Comments</vt:lpstr>
      <vt:lpstr>Motion  – September meeting CIDs</vt:lpstr>
      <vt:lpstr>Motion  – CID 2656 – Temporary Limited Connection</vt:lpstr>
      <vt:lpstr>Motion   – Insufficient Detail CIDs</vt:lpstr>
      <vt:lpstr>Motion   – CID 2611</vt:lpstr>
      <vt:lpstr>Motion   – CID 2636</vt:lpstr>
      <vt:lpstr>Motion   – CID 2637</vt:lpstr>
      <vt:lpstr>Motion   – CID 2084</vt:lpstr>
      <vt:lpstr>Motion   – CID 2634</vt:lpstr>
      <vt:lpstr>Motion   – CID 2678</vt:lpstr>
      <vt:lpstr>Motion   – VHT LO Leakage</vt:lpstr>
      <vt:lpstr>Motion  – Additional editorial changes in 11-19-856</vt:lpstr>
      <vt:lpstr>PowerPoint Presentation</vt:lpstr>
      <vt:lpstr>Motion: Ad-hoc</vt:lpstr>
      <vt:lpstr>September 2019 – November 2019 Meeting Planning</vt:lpstr>
      <vt:lpstr>References</vt:lpstr>
    </vt:vector>
  </TitlesOfParts>
  <Company>Hewlett Packard Enterprise (HPE)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TGm Agenda</dc:title>
  <dc:creator>Dorothy Stanley</dc:creator>
  <cp:keywords>September 2019</cp:keywords>
  <cp:lastModifiedBy>Stanley, Dorothy</cp:lastModifiedBy>
  <cp:revision>3886</cp:revision>
  <cp:lastPrinted>1998-02-10T13:28:06Z</cp:lastPrinted>
  <dcterms:created xsi:type="dcterms:W3CDTF">2005-01-04T21:26:55Z</dcterms:created>
  <dcterms:modified xsi:type="dcterms:W3CDTF">2019-09-19T06:35:16Z</dcterms:modified>
</cp:coreProperties>
</file>