
<file path=[Content_Types].xml><?xml version="1.0" encoding="utf-8"?>
<Types xmlns="http://schemas.openxmlformats.org/package/2006/content-types">
  <Default Extension="bin" ContentType="application/vnd.openxmlformats-officedocument.oleObject"/>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4"/>
  </p:notesMasterIdLst>
  <p:handoutMasterIdLst>
    <p:handoutMasterId r:id="rId45"/>
  </p:handoutMasterIdLst>
  <p:sldIdLst>
    <p:sldId id="269" r:id="rId2"/>
    <p:sldId id="278" r:id="rId3"/>
    <p:sldId id="724" r:id="rId4"/>
    <p:sldId id="632" r:id="rId5"/>
    <p:sldId id="665" r:id="rId6"/>
    <p:sldId id="666" r:id="rId7"/>
    <p:sldId id="667" r:id="rId8"/>
    <p:sldId id="668" r:id="rId9"/>
    <p:sldId id="669" r:id="rId10"/>
    <p:sldId id="670" r:id="rId11"/>
    <p:sldId id="629" r:id="rId12"/>
    <p:sldId id="710" r:id="rId13"/>
    <p:sldId id="711" r:id="rId14"/>
    <p:sldId id="647" r:id="rId15"/>
    <p:sldId id="742" r:id="rId16"/>
    <p:sldId id="677" r:id="rId17"/>
    <p:sldId id="721" r:id="rId18"/>
    <p:sldId id="737" r:id="rId19"/>
    <p:sldId id="733" r:id="rId20"/>
    <p:sldId id="738" r:id="rId21"/>
    <p:sldId id="748" r:id="rId22"/>
    <p:sldId id="751" r:id="rId23"/>
    <p:sldId id="736" r:id="rId24"/>
    <p:sldId id="749" r:id="rId25"/>
    <p:sldId id="753" r:id="rId26"/>
    <p:sldId id="754" r:id="rId27"/>
    <p:sldId id="747" r:id="rId28"/>
    <p:sldId id="745" r:id="rId29"/>
    <p:sldId id="750" r:id="rId30"/>
    <p:sldId id="739" r:id="rId31"/>
    <p:sldId id="740" r:id="rId32"/>
    <p:sldId id="741" r:id="rId33"/>
    <p:sldId id="744" r:id="rId34"/>
    <p:sldId id="732" r:id="rId35"/>
    <p:sldId id="728" r:id="rId36"/>
    <p:sldId id="743" r:id="rId37"/>
    <p:sldId id="746" r:id="rId38"/>
    <p:sldId id="752" r:id="rId39"/>
    <p:sldId id="707" r:id="rId40"/>
    <p:sldId id="684" r:id="rId41"/>
    <p:sldId id="590" r:id="rId42"/>
    <p:sldId id="516" r:id="rId43"/>
  </p:sldIdLst>
  <p:sldSz cx="12192000" cy="6858000"/>
  <p:notesSz cx="6858000" cy="9296400"/>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4">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6600"/>
    <a:srgbClr val="00CC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45" autoAdjust="0"/>
    <p:restoredTop sz="94041" autoAdjust="0"/>
  </p:normalViewPr>
  <p:slideViewPr>
    <p:cSldViewPr>
      <p:cViewPr varScale="1">
        <p:scale>
          <a:sx n="53" d="100"/>
          <a:sy n="53" d="100"/>
        </p:scale>
        <p:origin x="954" y="78"/>
      </p:cViewPr>
      <p:guideLst>
        <p:guide orient="horz" pos="2160"/>
        <p:guide pos="3840"/>
      </p:guideLst>
    </p:cSldViewPr>
  </p:slideViewPr>
  <p:outlineViewPr>
    <p:cViewPr>
      <p:scale>
        <a:sx n="50" d="100"/>
        <a:sy n="50" d="100"/>
      </p:scale>
      <p:origin x="0" y="-26628"/>
    </p:cViewPr>
  </p:outlineViewPr>
  <p:notesTextViewPr>
    <p:cViewPr>
      <p:scale>
        <a:sx n="100" d="100"/>
        <a:sy n="100" d="100"/>
      </p:scale>
      <p:origin x="0" y="0"/>
    </p:cViewPr>
  </p:notesTextViewPr>
  <p:sorterViewPr>
    <p:cViewPr>
      <p:scale>
        <a:sx n="120" d="100"/>
        <a:sy n="120" d="100"/>
      </p:scale>
      <p:origin x="0" y="0"/>
    </p:cViewPr>
  </p:sorterViewPr>
  <p:notesViewPr>
    <p:cSldViewPr>
      <p:cViewPr>
        <p:scale>
          <a:sx n="100" d="100"/>
          <a:sy n="100" d="100"/>
        </p:scale>
        <p:origin x="-3552" y="-72"/>
      </p:cViewPr>
      <p:guideLst>
        <p:guide orient="horz" pos="2164"/>
        <p:guide pos="284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802.11-19/1374r1</a:t>
            </a:r>
            <a:endParaRPr lang="en-US"/>
          </a:p>
        </p:txBody>
      </p:sp>
      <p:sp>
        <p:nvSpPr>
          <p:cNvPr id="3075" name="Rectangle 3"/>
          <p:cNvSpPr>
            <a:spLocks noGrp="1" noChangeArrowheads="1"/>
          </p:cNvSpPr>
          <p:nvPr>
            <p:ph type="dt" sz="quarter" idx="1"/>
          </p:nvPr>
        </p:nvSpPr>
        <p:spPr bwMode="auto">
          <a:xfrm>
            <a:off x="687388" y="177800"/>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September 2019</a:t>
            </a:r>
            <a:endParaRPr lang="en-US"/>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7213" y="8997950"/>
            <a:ext cx="5127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346A1385-B4BE-44D6-BE17-C818A5EF93D3}" type="slidenum">
              <a:rPr lang="en-US"/>
              <a:pPr>
                <a:defRPr/>
              </a:pPr>
              <a:t>‹#›</a:t>
            </a:fld>
            <a:endParaRPr lang="en-US"/>
          </a:p>
        </p:txBody>
      </p:sp>
      <p:sp>
        <p:nvSpPr>
          <p:cNvPr id="563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1" name="Rectangle 7"/>
          <p:cNvSpPr>
            <a:spLocks noChangeArrowheads="1"/>
          </p:cNvSpPr>
          <p:nvPr/>
        </p:nvSpPr>
        <p:spPr bwMode="auto">
          <a:xfrm>
            <a:off x="685800" y="8997950"/>
            <a:ext cx="7032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33450" eaLnBrk="0" hangingPunct="0">
              <a:defRPr sz="1200">
                <a:solidFill>
                  <a:schemeClr val="tx1"/>
                </a:solidFill>
                <a:latin typeface="Times New Roman" pitchFamily="18" charset="0"/>
                <a:cs typeface="Arial" charset="0"/>
              </a:defRPr>
            </a:lvl1pPr>
            <a:lvl2pPr marL="742950" indent="-285750" defTabSz="933450" eaLnBrk="0" hangingPunct="0">
              <a:defRPr sz="1200">
                <a:solidFill>
                  <a:schemeClr val="tx1"/>
                </a:solidFill>
                <a:latin typeface="Times New Roman" pitchFamily="18" charset="0"/>
                <a:cs typeface="Arial" charset="0"/>
              </a:defRPr>
            </a:lvl2pPr>
            <a:lvl3pPr marL="1143000" indent="-228600" defTabSz="933450" eaLnBrk="0" hangingPunct="0">
              <a:defRPr sz="1200">
                <a:solidFill>
                  <a:schemeClr val="tx1"/>
                </a:solidFill>
                <a:latin typeface="Times New Roman" pitchFamily="18" charset="0"/>
                <a:cs typeface="Arial" charset="0"/>
              </a:defRPr>
            </a:lvl3pPr>
            <a:lvl4pPr marL="1600200" indent="-228600" defTabSz="933450" eaLnBrk="0" hangingPunct="0">
              <a:defRPr sz="1200">
                <a:solidFill>
                  <a:schemeClr val="tx1"/>
                </a:solidFill>
                <a:latin typeface="Times New Roman" pitchFamily="18" charset="0"/>
                <a:cs typeface="Arial" charset="0"/>
              </a:defRPr>
            </a:lvl4pPr>
            <a:lvl5pPr marL="2057400" indent="-228600" defTabSz="933450" eaLnBrk="0" hangingPunct="0">
              <a:defRPr sz="1200">
                <a:solidFill>
                  <a:schemeClr val="tx1"/>
                </a:solidFill>
                <a:latin typeface="Times New Roman" pitchFamily="18" charset="0"/>
                <a:cs typeface="Arial"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563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71787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smtClean="0"/>
              <a:t>doc.: IEEE 802.11-19/1374r1</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smtClean="0"/>
              <a:t>September 2019</a:t>
            </a:r>
            <a:endParaRPr lang="en-US"/>
          </a:p>
        </p:txBody>
      </p:sp>
      <p:sp>
        <p:nvSpPr>
          <p:cNvPr id="28676" name="Rectangle 4"/>
          <p:cNvSpPr>
            <a:spLocks noGrp="1" noRot="1" noChangeAspect="1" noChangeArrowheads="1" noTextEdit="1"/>
          </p:cNvSpPr>
          <p:nvPr>
            <p:ph type="sldImg" idx="2"/>
          </p:nvPr>
        </p:nvSpPr>
        <p:spPr bwMode="auto">
          <a:xfrm>
            <a:off x="342900" y="703263"/>
            <a:ext cx="6173788" cy="34734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14400" y="4416425"/>
            <a:ext cx="50292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9550" y="9001125"/>
            <a:ext cx="923925"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2BF0D095-F52D-480A-94DF-9FA296D2C069}" type="slidenum">
              <a:rPr lang="en-US"/>
              <a:pPr>
                <a:defRPr/>
              </a:pPr>
              <a:t>‹#›</a:t>
            </a:fld>
            <a:endParaRPr lang="en-US"/>
          </a:p>
        </p:txBody>
      </p:sp>
      <p:sp>
        <p:nvSpPr>
          <p:cNvPr id="16392" name="Rectangle 8"/>
          <p:cNvSpPr>
            <a:spLocks noChangeArrowheads="1"/>
          </p:cNvSpPr>
          <p:nvPr/>
        </p:nvSpPr>
        <p:spPr bwMode="auto">
          <a:xfrm>
            <a:off x="715963" y="9001125"/>
            <a:ext cx="703262"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mtClean="0"/>
              <a:t>Submission</a:t>
            </a:r>
          </a:p>
        </p:txBody>
      </p:sp>
      <p:sp>
        <p:nvSpPr>
          <p:cNvPr id="28681"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2" name="Line 10"/>
          <p:cNvSpPr>
            <a:spLocks noChangeShapeType="1"/>
          </p:cNvSpPr>
          <p:nvPr/>
        </p:nvSpPr>
        <p:spPr bwMode="auto">
          <a:xfrm>
            <a:off x="641350" y="296863"/>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4165904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17411"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17412"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7413"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EC899-E8EF-4388-8D00-29F049B3F004}" type="slidenum">
              <a:rPr lang="en-US" smtClean="0"/>
              <a:pPr>
                <a:defRPr/>
              </a:pPr>
              <a:t>1</a:t>
            </a:fld>
            <a:endParaRPr lang="en-US" smtClean="0"/>
          </a:p>
        </p:txBody>
      </p:sp>
      <p:sp>
        <p:nvSpPr>
          <p:cNvPr id="29702" name="Rectangle 2"/>
          <p:cNvSpPr>
            <a:spLocks noGrp="1" noRot="1" noChangeAspect="1" noChangeArrowheads="1" noTextEdit="1"/>
          </p:cNvSpPr>
          <p:nvPr>
            <p:ph type="sldImg"/>
          </p:nvPr>
        </p:nvSpPr>
        <p:spPr>
          <a:xfrm>
            <a:off x="342900" y="703263"/>
            <a:ext cx="6173788" cy="3473450"/>
          </a:xfrm>
          <a:ln/>
        </p:spPr>
      </p:sp>
      <p:sp>
        <p:nvSpPr>
          <p:cNvPr id="297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594198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01675"/>
            <a:ext cx="6165850"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802.11-19/1374r1</a:t>
            </a:r>
            <a:endParaRPr lang="en-US"/>
          </a:p>
        </p:txBody>
      </p:sp>
      <p:sp>
        <p:nvSpPr>
          <p:cNvPr id="5" name="Date Placeholder 4"/>
          <p:cNvSpPr>
            <a:spLocks noGrp="1"/>
          </p:cNvSpPr>
          <p:nvPr>
            <p:ph type="dt" idx="11"/>
          </p:nvPr>
        </p:nvSpPr>
        <p:spPr/>
        <p:txBody>
          <a:bodyPr/>
          <a:lstStyle/>
          <a:p>
            <a:pPr>
              <a:defRPr/>
            </a:pPr>
            <a:r>
              <a:rPr lang="en-US" smtClean="0"/>
              <a:t>September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7797EB75-BD9E-45DB-A35F-6C321BEA61EF}" type="slidenum">
              <a:rPr lang="en-US" smtClean="0"/>
              <a:pPr>
                <a:defRPr/>
              </a:pPr>
              <a:t>13</a:t>
            </a:fld>
            <a:endParaRPr lang="en-US"/>
          </a:p>
        </p:txBody>
      </p:sp>
    </p:spTree>
    <p:extLst>
      <p:ext uri="{BB962C8B-B14F-4D97-AF65-F5344CB8AC3E}">
        <p14:creationId xmlns:p14="http://schemas.microsoft.com/office/powerpoint/2010/main" val="18359908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189946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16</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16</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6205684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1373157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18</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264984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19</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19</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4592489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20</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20</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3425733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8669012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2490607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23</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23</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059093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1843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1843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843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D46985A7-CD46-43FB-959E-263D01CC9381}" type="slidenum">
              <a:rPr lang="en-US" smtClean="0"/>
              <a:pPr>
                <a:defRPr/>
              </a:pPr>
              <a:t>2</a:t>
            </a:fld>
            <a:endParaRPr lang="en-US" smtClean="0"/>
          </a:p>
        </p:txBody>
      </p:sp>
      <p:sp>
        <p:nvSpPr>
          <p:cNvPr id="30726" name="Rectangle 2"/>
          <p:cNvSpPr>
            <a:spLocks noGrp="1" noRot="1" noChangeAspect="1" noChangeArrowheads="1" noTextEdit="1"/>
          </p:cNvSpPr>
          <p:nvPr>
            <p:ph type="sldImg"/>
          </p:nvPr>
        </p:nvSpPr>
        <p:spPr>
          <a:xfrm>
            <a:off x="342900" y="703263"/>
            <a:ext cx="6173788" cy="3473450"/>
          </a:xfrm>
          <a:ln cap="flat"/>
        </p:spPr>
      </p:sp>
      <p:sp>
        <p:nvSpPr>
          <p:cNvPr id="3072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0" rIns="95250"/>
          <a:lstStyle/>
          <a:p>
            <a:endParaRPr lang="en-US" altLang="en-US" smtClean="0"/>
          </a:p>
        </p:txBody>
      </p:sp>
    </p:spTree>
    <p:extLst>
      <p:ext uri="{BB962C8B-B14F-4D97-AF65-F5344CB8AC3E}">
        <p14:creationId xmlns:p14="http://schemas.microsoft.com/office/powerpoint/2010/main" val="25748548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4378707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25</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25</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7179700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26</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26</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40490907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2132616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28</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2122618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29</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29</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0167816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30</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30</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748431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31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31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1892223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32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32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9952965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34</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34</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626020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3</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5583999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35</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35</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4043285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37</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37</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14862942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38</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38</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1980599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smtClean="0"/>
              <a:t>doc.: IEEE 802.11-19/1374r1</a:t>
            </a:r>
            <a:endParaRPr lang="en-US"/>
          </a:p>
        </p:txBody>
      </p:sp>
      <p:sp>
        <p:nvSpPr>
          <p:cNvPr id="5" name="Date Placeholder 4"/>
          <p:cNvSpPr>
            <a:spLocks noGrp="1"/>
          </p:cNvSpPr>
          <p:nvPr>
            <p:ph type="dt" idx="11"/>
          </p:nvPr>
        </p:nvSpPr>
        <p:spPr/>
        <p:txBody>
          <a:bodyPr/>
          <a:lstStyle/>
          <a:p>
            <a:pPr>
              <a:defRPr/>
            </a:pPr>
            <a:r>
              <a:rPr lang="en-US" smtClean="0"/>
              <a:t>September 2019</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2BF0D095-F52D-480A-94DF-9FA296D2C069}" type="slidenum">
              <a:rPr lang="en-US" smtClean="0"/>
              <a:pPr>
                <a:defRPr/>
              </a:pPr>
              <a:t>39</a:t>
            </a:fld>
            <a:endParaRPr lang="en-US"/>
          </a:p>
        </p:txBody>
      </p:sp>
    </p:spTree>
    <p:extLst>
      <p:ext uri="{BB962C8B-B14F-4D97-AF65-F5344CB8AC3E}">
        <p14:creationId xmlns:p14="http://schemas.microsoft.com/office/powerpoint/2010/main" val="23026249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40</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40</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33876520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8675"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8676"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8677"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B0490C72-9D1F-4F71-BAF4-D65F148C9A45}" type="slidenum">
              <a:rPr lang="en-US" smtClean="0"/>
              <a:pPr>
                <a:defRPr/>
              </a:pPr>
              <a:t>41</a:t>
            </a:fld>
            <a:endParaRPr lang="en-US" smtClean="0"/>
          </a:p>
        </p:txBody>
      </p:sp>
      <p:sp>
        <p:nvSpPr>
          <p:cNvPr id="53254" name="Rectangle 2"/>
          <p:cNvSpPr>
            <a:spLocks noGrp="1" noRot="1" noChangeAspect="1" noChangeArrowheads="1" noTextEdit="1"/>
          </p:cNvSpPr>
          <p:nvPr>
            <p:ph type="sldImg"/>
          </p:nvPr>
        </p:nvSpPr>
        <p:spPr>
          <a:xfrm>
            <a:off x="342900" y="703263"/>
            <a:ext cx="6173788" cy="3473450"/>
          </a:xfrm>
          <a:ln/>
        </p:spPr>
      </p:sp>
      <p:sp>
        <p:nvSpPr>
          <p:cNvPr id="53255"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355093275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969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970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970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52DBA12B-7CE2-47B2-8A3A-C8330940ACFD}" type="slidenum">
              <a:rPr lang="en-US" smtClean="0"/>
              <a:pPr>
                <a:defRPr/>
              </a:pPr>
              <a:t>42</a:t>
            </a:fld>
            <a:endParaRPr lang="en-US" smtClean="0"/>
          </a:p>
        </p:txBody>
      </p:sp>
      <p:sp>
        <p:nvSpPr>
          <p:cNvPr id="55302" name="Rectangle 2"/>
          <p:cNvSpPr>
            <a:spLocks noGrp="1" noRot="1" noChangeAspect="1" noChangeArrowheads="1" noTextEdit="1"/>
          </p:cNvSpPr>
          <p:nvPr>
            <p:ph type="sldImg"/>
          </p:nvPr>
        </p:nvSpPr>
        <p:spPr>
          <a:xfrm>
            <a:off x="342900" y="703263"/>
            <a:ext cx="6173788" cy="3473450"/>
          </a:xfrm>
          <a:ln/>
        </p:spPr>
      </p:sp>
      <p:sp>
        <p:nvSpPr>
          <p:cNvPr id="55303" name="Rectangle 3"/>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270615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81CEE20B-EFCB-4243-971C-5ADEB57723BE}" type="slidenum">
              <a:rPr lang="en-US" smtClean="0"/>
              <a:pPr>
                <a:defRPr/>
              </a:pPr>
              <a:t>4</a:t>
            </a:fld>
            <a:endParaRPr lang="en-US" smtClean="0"/>
          </a:p>
        </p:txBody>
      </p:sp>
      <p:sp>
        <p:nvSpPr>
          <p:cNvPr id="31750" name="Rectangle 2"/>
          <p:cNvSpPr>
            <a:spLocks noGrp="1" noRot="1" noChangeAspect="1" noChangeArrowheads="1" noTextEdit="1"/>
          </p:cNvSpPr>
          <p:nvPr>
            <p:ph type="sldImg"/>
          </p:nvPr>
        </p:nvSpPr>
        <p:spPr>
          <a:xfrm>
            <a:off x="342900" y="703263"/>
            <a:ext cx="6173788" cy="3473450"/>
          </a:xfrm>
          <a:ln/>
        </p:spPr>
      </p:sp>
      <p:sp>
        <p:nvSpPr>
          <p:cNvPr id="31751" name="Rectangle 3"/>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4466028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820ECF4-AB99-46EC-B73F-73EF1F3C0FFB}" type="slidenum">
              <a:rPr lang="en-US" altLang="en-US" sz="1300"/>
              <a:pPr>
                <a:spcBef>
                  <a:spcPct val="0"/>
                </a:spcBef>
              </a:pPr>
              <a:t>5</a:t>
            </a:fld>
            <a:endParaRPr lang="en-US" altLang="en-US" sz="1300"/>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smtClean="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1547617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9</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1890774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7"/>
          <p:cNvSpPr>
            <a:spLocks noGrp="1" noChangeArrowheads="1"/>
          </p:cNvSpPr>
          <p:nvPr>
            <p:ph type="sldNum"/>
          </p:nvPr>
        </p:nvSpPr>
        <p:spPr>
          <a:ln/>
        </p:spPr>
        <p:txBody>
          <a:bodyPr/>
          <a:lstStyle/>
          <a:p>
            <a:fld id="{390C1BA6-60C6-42DD-8486-B24E4CAD482E}" type="slidenum">
              <a:rPr lang="en-US" altLang="en-US"/>
              <a:pPr/>
              <a:t>10</a:t>
            </a:fld>
            <a:endParaRPr lang="en-US" altLang="en-US"/>
          </a:p>
        </p:txBody>
      </p:sp>
      <p:sp>
        <p:nvSpPr>
          <p:cNvPr id="5121" name="Text Box 1"/>
          <p:cNvSpPr txBox="1">
            <a:spLocks noChangeArrowheads="1"/>
          </p:cNvSpPr>
          <p:nvPr/>
        </p:nvSpPr>
        <p:spPr bwMode="auto">
          <a:xfrm>
            <a:off x="5640388" y="96838"/>
            <a:ext cx="639762"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sz="1400" b="1">
                <a:ea typeface="MS Gothic" panose="020B0609070205080204" pitchFamily="49" charset="-128"/>
              </a:rPr>
              <a:t>doc.: ec-16-0149-00-00EC</a:t>
            </a:r>
          </a:p>
        </p:txBody>
      </p:sp>
      <p:sp>
        <p:nvSpPr>
          <p:cNvPr id="5122" name="Text Box 2"/>
          <p:cNvSpPr txBox="1">
            <a:spLocks noChangeArrowheads="1"/>
          </p:cNvSpPr>
          <p:nvPr/>
        </p:nvSpPr>
        <p:spPr bwMode="auto">
          <a:xfrm>
            <a:off x="654050" y="96838"/>
            <a:ext cx="825500" cy="211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sz="1400" b="1">
                <a:ea typeface="MS Gothic" panose="020B0609070205080204" pitchFamily="49" charset="-128"/>
              </a:rPr>
              <a:t>November 2016</a:t>
            </a:r>
          </a:p>
        </p:txBody>
      </p:sp>
      <p:sp>
        <p:nvSpPr>
          <p:cNvPr id="5123" name="Text Box 3"/>
          <p:cNvSpPr txBox="1">
            <a:spLocks noChangeArrowheads="1"/>
          </p:cNvSpPr>
          <p:nvPr/>
        </p:nvSpPr>
        <p:spPr bwMode="auto">
          <a:xfrm>
            <a:off x="5357813" y="8985250"/>
            <a:ext cx="922337"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Dorothy Stanley, HP Enterprise</a:t>
            </a:r>
          </a:p>
        </p:txBody>
      </p:sp>
      <p:sp>
        <p:nvSpPr>
          <p:cNvPr id="5124" name="Text Box 4"/>
          <p:cNvSpPr txBox="1">
            <a:spLocks noChangeArrowheads="1"/>
          </p:cNvSpPr>
          <p:nvPr/>
        </p:nvSpPr>
        <p:spPr bwMode="auto">
          <a:xfrm>
            <a:off x="3222625" y="8985250"/>
            <a:ext cx="5111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hangingPunct="0">
              <a:buClrTx/>
              <a:buFontTx/>
              <a:buNone/>
            </a:pPr>
            <a:r>
              <a:rPr lang="en-US" altLang="en-US">
                <a:ea typeface="MS Gothic" panose="020B0609070205080204" pitchFamily="49" charset="-128"/>
              </a:rPr>
              <a:t>Page </a:t>
            </a:r>
            <a:fld id="{0BADC4BB-A347-4EA7-8640-97038D52B133}" type="slidenum">
              <a:rPr lang="en-US" altLang="en-US">
                <a:ea typeface="MS Gothic" panose="020B0609070205080204" pitchFamily="49" charset="-128"/>
              </a:rPr>
              <a:pPr algn="r" hangingPunct="0">
                <a:buClrTx/>
                <a:buFontTx/>
                <a:buNone/>
              </a:pPr>
              <a:t>10</a:t>
            </a:fld>
            <a:endParaRPr lang="en-US" altLang="en-US">
              <a:ea typeface="MS Gothic" panose="020B0609070205080204" pitchFamily="49" charset="-128"/>
            </a:endParaRPr>
          </a:p>
        </p:txBody>
      </p:sp>
      <p:sp>
        <p:nvSpPr>
          <p:cNvPr id="5125" name="Rectangle 5"/>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6" name="Text Box 6"/>
          <p:cNvSpPr txBox="1">
            <a:spLocks noChangeArrowheads="1"/>
          </p:cNvSpPr>
          <p:nvPr/>
        </p:nvSpPr>
        <p:spPr bwMode="auto">
          <a:xfrm>
            <a:off x="923925" y="4408488"/>
            <a:ext cx="5086350" cy="427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Tree>
    <p:extLst>
      <p:ext uri="{BB962C8B-B14F-4D97-AF65-F5344CB8AC3E}">
        <p14:creationId xmlns:p14="http://schemas.microsoft.com/office/powerpoint/2010/main" val="2741852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11</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11</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771757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802.11-19/1374r1</a:t>
            </a:r>
          </a:p>
        </p:txBody>
      </p:sp>
      <p:sp>
        <p:nvSpPr>
          <p:cNvPr id="24579" name="Rectangle 3"/>
          <p:cNvSpPr>
            <a:spLocks noGrp="1" noChangeArrowheads="1"/>
          </p:cNvSpPr>
          <p:nvPr>
            <p:ph type="dt" sz="quarter" idx="1"/>
          </p:nvPr>
        </p:nvSpPr>
        <p:spPr>
          <a:xfrm>
            <a:off x="646113" y="96838"/>
            <a:ext cx="733425"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September 2019</a:t>
            </a:r>
          </a:p>
        </p:txBody>
      </p:sp>
      <p:sp>
        <p:nvSpPr>
          <p:cNvPr id="24580" name="Rectangle 6"/>
          <p:cNvSpPr>
            <a:spLocks noGrp="1" noChangeArrowheads="1"/>
          </p:cNvSpPr>
          <p:nvPr>
            <p:ph type="ftr" sz="quarter" idx="4"/>
          </p:nvPr>
        </p:nvSpPr>
        <p:spPr>
          <a:xfrm>
            <a:off x="3656013" y="9001125"/>
            <a:ext cx="2557462"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 Enterprise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12</a:t>
            </a:fld>
            <a:endParaRPr lang="en-US" smtClean="0"/>
          </a:p>
        </p:txBody>
      </p:sp>
      <p:sp>
        <p:nvSpPr>
          <p:cNvPr id="36870" name="Rectangle 2"/>
          <p:cNvSpPr txBox="1">
            <a:spLocks noGrp="1" noChangeArrowheads="1"/>
          </p:cNvSpPr>
          <p:nvPr/>
        </p:nvSpPr>
        <p:spPr bwMode="auto">
          <a:xfrm>
            <a:off x="4017963" y="95250"/>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0"/>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3133725" y="9001125"/>
            <a:ext cx="30797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78188" y="9001125"/>
            <a:ext cx="415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12</a:t>
            </a:fld>
            <a:endParaRPr lang="en-US" altLang="en-US"/>
          </a:p>
        </p:txBody>
      </p:sp>
      <p:sp>
        <p:nvSpPr>
          <p:cNvPr id="36874" name="Rectangle 2"/>
          <p:cNvSpPr>
            <a:spLocks noGrp="1" noRot="1" noChangeAspect="1" noChangeArrowheads="1" noTextEdit="1"/>
          </p:cNvSpPr>
          <p:nvPr>
            <p:ph type="sldImg"/>
          </p:nvPr>
        </p:nvSpPr>
        <p:spPr>
          <a:xfrm>
            <a:off x="330200" y="696913"/>
            <a:ext cx="6199188" cy="3487737"/>
          </a:xfrm>
          <a:ln/>
        </p:spPr>
      </p:sp>
      <p:sp>
        <p:nvSpPr>
          <p:cNvPr id="36875" name="Rectangle 3"/>
          <p:cNvSpPr>
            <a:spLocks noGrp="1" noChangeArrowheads="1"/>
          </p:cNvSpPr>
          <p:nvPr>
            <p:ph type="body" idx="1"/>
          </p:nvPr>
        </p:nvSpPr>
        <p:spPr>
          <a:xfrm>
            <a:off x="685800" y="4416425"/>
            <a:ext cx="5486400" cy="4183063"/>
          </a:xfrm>
          <a:noFill/>
        </p:spPr>
        <p:txBody>
          <a:bodyPr/>
          <a:lstStyle/>
          <a:p>
            <a:endParaRPr lang="en-US" altLang="en-US" smtClean="0"/>
          </a:p>
        </p:txBody>
      </p:sp>
    </p:spTree>
    <p:extLst>
      <p:ext uri="{BB962C8B-B14F-4D97-AF65-F5344CB8AC3E}">
        <p14:creationId xmlns:p14="http://schemas.microsoft.com/office/powerpoint/2010/main" val="220313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September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0638B68-59E2-4ECC-A395-4D8BA92A6B58}" type="slidenum">
              <a:rPr lang="en-US"/>
              <a:pPr>
                <a:defRPr/>
              </a:pPr>
              <a:t>‹#›</a:t>
            </a:fld>
            <a:endParaRPr lang="en-US"/>
          </a:p>
        </p:txBody>
      </p:sp>
    </p:spTree>
    <p:extLst>
      <p:ext uri="{BB962C8B-B14F-4D97-AF65-F5344CB8AC3E}">
        <p14:creationId xmlns:p14="http://schemas.microsoft.com/office/powerpoint/2010/main" val="353454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September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B95F2FA-1F7D-4511-B8D3-BE850E72BE81}" type="slidenum">
              <a:rPr lang="en-US"/>
              <a:pPr>
                <a:defRPr/>
              </a:pPr>
              <a:t>‹#›</a:t>
            </a:fld>
            <a:endParaRPr lang="en-US"/>
          </a:p>
        </p:txBody>
      </p:sp>
    </p:spTree>
    <p:extLst>
      <p:ext uri="{BB962C8B-B14F-4D97-AF65-F5344CB8AC3E}">
        <p14:creationId xmlns:p14="http://schemas.microsoft.com/office/powerpoint/2010/main" val="2267806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September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20C94DB-DACE-4790-8683-FC67F9BD15B1}" type="slidenum">
              <a:rPr lang="en-US"/>
              <a:pPr>
                <a:defRPr/>
              </a:pPr>
              <a:t>‹#›</a:t>
            </a:fld>
            <a:endParaRPr lang="en-US"/>
          </a:p>
        </p:txBody>
      </p:sp>
    </p:spTree>
    <p:extLst>
      <p:ext uri="{BB962C8B-B14F-4D97-AF65-F5344CB8AC3E}">
        <p14:creationId xmlns:p14="http://schemas.microsoft.com/office/powerpoint/2010/main" val="3759915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September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FC9212-A276-4579-8D5E-ABD8504D37DD}" type="slidenum">
              <a:rPr lang="en-US"/>
              <a:pPr>
                <a:defRPr/>
              </a:pPr>
              <a:t>‹#›</a:t>
            </a:fld>
            <a:endParaRPr lang="en-US"/>
          </a:p>
        </p:txBody>
      </p:sp>
    </p:spTree>
    <p:extLst>
      <p:ext uri="{BB962C8B-B14F-4D97-AF65-F5344CB8AC3E}">
        <p14:creationId xmlns:p14="http://schemas.microsoft.com/office/powerpoint/2010/main" val="8755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September 2019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431AEC5-025C-49AC-9B4A-23C1DEB7E703}" type="slidenum">
              <a:rPr lang="en-US"/>
              <a:pPr>
                <a:defRPr/>
              </a:pPr>
              <a:t>‹#›</a:t>
            </a:fld>
            <a:endParaRPr lang="en-US"/>
          </a:p>
        </p:txBody>
      </p:sp>
    </p:spTree>
    <p:extLst>
      <p:ext uri="{BB962C8B-B14F-4D97-AF65-F5344CB8AC3E}">
        <p14:creationId xmlns:p14="http://schemas.microsoft.com/office/powerpoint/2010/main" val="37514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September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55899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September 2019</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7BB03CFB-44AD-4816-B58F-A54E0F554221}" type="slidenum">
              <a:rPr lang="en-US"/>
              <a:pPr>
                <a:defRPr/>
              </a:pPr>
              <a:t>‹#›</a:t>
            </a:fld>
            <a:endParaRPr lang="en-US"/>
          </a:p>
        </p:txBody>
      </p:sp>
    </p:spTree>
    <p:extLst>
      <p:ext uri="{BB962C8B-B14F-4D97-AF65-F5344CB8AC3E}">
        <p14:creationId xmlns:p14="http://schemas.microsoft.com/office/powerpoint/2010/main" val="2281508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September 2019</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4482A58-199F-4918-8432-04940375E780}" type="slidenum">
              <a:rPr lang="en-US"/>
              <a:pPr>
                <a:defRPr/>
              </a:pPr>
              <a:t>‹#›</a:t>
            </a:fld>
            <a:endParaRPr lang="en-US"/>
          </a:p>
        </p:txBody>
      </p:sp>
    </p:spTree>
    <p:extLst>
      <p:ext uri="{BB962C8B-B14F-4D97-AF65-F5344CB8AC3E}">
        <p14:creationId xmlns:p14="http://schemas.microsoft.com/office/powerpoint/2010/main" val="322022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September 2019</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7F6BBDC2-33C3-48A1-AB5D-AA2D3A91F3F6}" type="slidenum">
              <a:rPr lang="en-US"/>
              <a:pPr>
                <a:defRPr/>
              </a:pPr>
              <a:t>‹#›</a:t>
            </a:fld>
            <a:endParaRPr lang="en-US"/>
          </a:p>
        </p:txBody>
      </p:sp>
    </p:spTree>
    <p:extLst>
      <p:ext uri="{BB962C8B-B14F-4D97-AF65-F5344CB8AC3E}">
        <p14:creationId xmlns:p14="http://schemas.microsoft.com/office/powerpoint/2010/main" val="821338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September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8988C900-7051-48E6-8DAA-3BB132A94CD7}" type="slidenum">
              <a:rPr lang="en-US"/>
              <a:pPr>
                <a:defRPr/>
              </a:pPr>
              <a:t>‹#›</a:t>
            </a:fld>
            <a:endParaRPr lang="en-US"/>
          </a:p>
        </p:txBody>
      </p:sp>
    </p:spTree>
    <p:extLst>
      <p:ext uri="{BB962C8B-B14F-4D97-AF65-F5344CB8AC3E}">
        <p14:creationId xmlns:p14="http://schemas.microsoft.com/office/powerpoint/2010/main" val="401867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September 2019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Dorothy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B6FA4E4-6431-4A7A-AEBA-9670F0642CD3}" type="slidenum">
              <a:rPr lang="en-US"/>
              <a:pPr>
                <a:defRPr/>
              </a:pPr>
              <a:t>‹#›</a:t>
            </a:fld>
            <a:endParaRPr lang="en-US"/>
          </a:p>
        </p:txBody>
      </p:sp>
    </p:spTree>
    <p:extLst>
      <p:ext uri="{BB962C8B-B14F-4D97-AF65-F5344CB8AC3E}">
        <p14:creationId xmlns:p14="http://schemas.microsoft.com/office/powerpoint/2010/main" val="726871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929218" y="334964"/>
            <a:ext cx="25251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eaLnBrk="0" hangingPunct="0">
              <a:defRPr sz="1800" b="1">
                <a:cs typeface="+mn-cs"/>
              </a:defRPr>
            </a:lvl1pPr>
          </a:lstStyle>
          <a:p>
            <a:pPr>
              <a:defRPr/>
            </a:pPr>
            <a:r>
              <a:rPr lang="en-US" smtClean="0"/>
              <a:t>September 2019</a:t>
            </a:r>
            <a:endParaRPr lang="en-US" dirty="0"/>
          </a:p>
        </p:txBody>
      </p:sp>
      <p:sp>
        <p:nvSpPr>
          <p:cNvPr id="1029" name="Rectangle 5"/>
          <p:cNvSpPr>
            <a:spLocks noGrp="1" noChangeArrowheads="1"/>
          </p:cNvSpPr>
          <p:nvPr>
            <p:ph type="ftr" sz="quarter" idx="3"/>
          </p:nvPr>
        </p:nvSpPr>
        <p:spPr bwMode="auto">
          <a:xfrm>
            <a:off x="9447138" y="6475413"/>
            <a:ext cx="194476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smtClean="0"/>
              <a:t>Dorothy Stanley, HP Enterprise</a:t>
            </a:r>
            <a:endParaRPr lang="en-US"/>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0" hangingPunct="0">
              <a:defRPr>
                <a:cs typeface="+mn-cs"/>
              </a:defRPr>
            </a:lvl1pPr>
          </a:lstStyle>
          <a:p>
            <a:pPr>
              <a:defRPr/>
            </a:pPr>
            <a:r>
              <a:rPr lang="en-US"/>
              <a:t>Slide </a:t>
            </a:r>
            <a:fld id="{DC664FA7-9591-4AF1-947F-CBEC61367A07}" type="slidenum">
              <a:rPr lang="en-US"/>
              <a:pPr>
                <a:defRPr/>
              </a:pPr>
              <a:t>‹#›</a:t>
            </a:fld>
            <a:endParaRPr lang="en-US"/>
          </a:p>
        </p:txBody>
      </p:sp>
      <p:sp>
        <p:nvSpPr>
          <p:cNvPr id="1031" name="Rectangle 7"/>
          <p:cNvSpPr>
            <a:spLocks noChangeArrowheads="1"/>
          </p:cNvSpPr>
          <p:nvPr/>
        </p:nvSpPr>
        <p:spPr bwMode="auto">
          <a:xfrm>
            <a:off x="7862236" y="332601"/>
            <a:ext cx="33984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342900" indent="-342900"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457200" eaLnBrk="0" hangingPunct="0">
              <a:defRPr sz="1200">
                <a:solidFill>
                  <a:schemeClr val="tx1"/>
                </a:solidFill>
                <a:latin typeface="Times New Roman" pitchFamily="18" charset="0"/>
                <a:cs typeface="Arial" charset="0"/>
              </a:defRPr>
            </a:lvl5pPr>
            <a:lvl6pPr marL="914400" eaLnBrk="0" fontAlgn="base" hangingPunct="0">
              <a:spcBef>
                <a:spcPct val="0"/>
              </a:spcBef>
              <a:spcAft>
                <a:spcPct val="0"/>
              </a:spcAft>
              <a:defRPr sz="1200">
                <a:solidFill>
                  <a:schemeClr val="tx1"/>
                </a:solidFill>
                <a:latin typeface="Times New Roman" pitchFamily="18" charset="0"/>
                <a:cs typeface="Arial" charset="0"/>
              </a:defRPr>
            </a:lvl6pPr>
            <a:lvl7pPr marL="1371600" eaLnBrk="0" fontAlgn="base" hangingPunct="0">
              <a:spcBef>
                <a:spcPct val="0"/>
              </a:spcBef>
              <a:spcAft>
                <a:spcPct val="0"/>
              </a:spcAft>
              <a:defRPr sz="1200">
                <a:solidFill>
                  <a:schemeClr val="tx1"/>
                </a:solidFill>
                <a:latin typeface="Times New Roman" pitchFamily="18" charset="0"/>
                <a:cs typeface="Arial" charset="0"/>
              </a:defRPr>
            </a:lvl7pPr>
            <a:lvl8pPr marL="1828800" eaLnBrk="0" fontAlgn="base" hangingPunct="0">
              <a:spcBef>
                <a:spcPct val="0"/>
              </a:spcBef>
              <a:spcAft>
                <a:spcPct val="0"/>
              </a:spcAft>
              <a:defRPr sz="1200">
                <a:solidFill>
                  <a:schemeClr val="tx1"/>
                </a:solidFill>
                <a:latin typeface="Times New Roman" pitchFamily="18" charset="0"/>
                <a:cs typeface="Arial" charset="0"/>
              </a:defRPr>
            </a:lvl8pPr>
            <a:lvl9pPr marL="2286000" eaLnBrk="0" fontAlgn="base" hangingPunct="0">
              <a:spcBef>
                <a:spcPct val="0"/>
              </a:spcBef>
              <a:spcAft>
                <a:spcPct val="0"/>
              </a:spcAft>
              <a:defRPr sz="1200">
                <a:solidFill>
                  <a:schemeClr val="tx1"/>
                </a:solidFill>
                <a:latin typeface="Times New Roman" pitchFamily="18" charset="0"/>
                <a:cs typeface="Arial" charset="0"/>
              </a:defRPr>
            </a:lvl9pPr>
          </a:lstStyle>
          <a:p>
            <a:pPr lvl="4" algn="r">
              <a:defRPr/>
            </a:pPr>
            <a:r>
              <a:rPr lang="en-US" altLang="en-US" sz="1800" b="1" dirty="0" smtClean="0"/>
              <a:t>doc.: IEEE 802.11-19/1374r1</a:t>
            </a:r>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
        <p:nvSpPr>
          <p:cNvPr id="1033" name="Rectangle 9"/>
          <p:cNvSpPr>
            <a:spLocks noChangeArrowheads="1"/>
          </p:cNvSpPr>
          <p:nvPr/>
        </p:nvSpPr>
        <p:spPr bwMode="auto">
          <a:xfrm>
            <a:off x="914401" y="6475413"/>
            <a:ext cx="479298"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200">
                <a:solidFill>
                  <a:schemeClr val="tx1"/>
                </a:solidFill>
                <a:latin typeface="Times New Roman" pitchFamily="18" charset="0"/>
                <a:cs typeface="Arial" charset="0"/>
              </a:defRPr>
            </a:lvl1pPr>
            <a:lvl2pPr marL="742950" indent="-285750" eaLnBrk="0" hangingPunct="0">
              <a:defRPr sz="1200">
                <a:solidFill>
                  <a:schemeClr val="tx1"/>
                </a:solidFill>
                <a:latin typeface="Times New Roman" pitchFamily="18" charset="0"/>
                <a:cs typeface="Arial" charset="0"/>
              </a:defRPr>
            </a:lvl2pPr>
            <a:lvl3pPr marL="1143000" indent="-228600" eaLnBrk="0" hangingPunct="0">
              <a:defRPr sz="1200">
                <a:solidFill>
                  <a:schemeClr val="tx1"/>
                </a:solidFill>
                <a:latin typeface="Times New Roman" pitchFamily="18" charset="0"/>
                <a:cs typeface="Arial" charset="0"/>
              </a:defRPr>
            </a:lvl3pPr>
            <a:lvl4pPr marL="1600200" indent="-228600" eaLnBrk="0" hangingPunct="0">
              <a:defRPr sz="1200">
                <a:solidFill>
                  <a:schemeClr val="tx1"/>
                </a:solidFill>
                <a:latin typeface="Times New Roman" pitchFamily="18" charset="0"/>
                <a:cs typeface="Arial" charset="0"/>
              </a:defRPr>
            </a:lvl4pPr>
            <a:lvl5pPr marL="2057400" indent="-228600" eaLnBrk="0" hangingPunct="0">
              <a:defRPr sz="1200">
                <a:solidFill>
                  <a:schemeClr val="tx1"/>
                </a:solidFill>
                <a:latin typeface="Times New Roman" pitchFamily="18" charset="0"/>
                <a:cs typeface="Arial" charset="0"/>
              </a:defRPr>
            </a:lvl5pPr>
            <a:lvl6pPr marL="2514600" indent="-228600" eaLnBrk="0" fontAlgn="base" hangingPunct="0">
              <a:spcBef>
                <a:spcPct val="0"/>
              </a:spcBef>
              <a:spcAft>
                <a:spcPct val="0"/>
              </a:spcAft>
              <a:defRPr sz="1200">
                <a:solidFill>
                  <a:schemeClr val="tx1"/>
                </a:solidFill>
                <a:latin typeface="Times New Roman" pitchFamily="18" charset="0"/>
                <a:cs typeface="Arial" charset="0"/>
              </a:defRPr>
            </a:lvl6pPr>
            <a:lvl7pPr marL="2971800" indent="-228600" eaLnBrk="0" fontAlgn="base" hangingPunct="0">
              <a:spcBef>
                <a:spcPct val="0"/>
              </a:spcBef>
              <a:spcAft>
                <a:spcPct val="0"/>
              </a:spcAft>
              <a:defRPr sz="1200">
                <a:solidFill>
                  <a:schemeClr val="tx1"/>
                </a:solidFill>
                <a:latin typeface="Times New Roman" pitchFamily="18" charset="0"/>
                <a:cs typeface="Arial" charset="0"/>
              </a:defRPr>
            </a:lvl7pPr>
            <a:lvl8pPr marL="3429000" indent="-228600" eaLnBrk="0" fontAlgn="base" hangingPunct="0">
              <a:spcBef>
                <a:spcPct val="0"/>
              </a:spcBef>
              <a:spcAft>
                <a:spcPct val="0"/>
              </a:spcAft>
              <a:defRPr sz="1200">
                <a:solidFill>
                  <a:schemeClr val="tx1"/>
                </a:solidFill>
                <a:latin typeface="Times New Roman" pitchFamily="18" charset="0"/>
                <a:cs typeface="Arial" charset="0"/>
              </a:defRPr>
            </a:lvl8pPr>
            <a:lvl9pPr marL="3886200" indent="-228600" eaLnBrk="0" fontAlgn="base" hangingPunct="0">
              <a:spcBef>
                <a:spcPct val="0"/>
              </a:spcBef>
              <a:spcAft>
                <a:spcPct val="0"/>
              </a:spcAft>
              <a:defRPr sz="1200">
                <a:solidFill>
                  <a:schemeClr val="tx1"/>
                </a:solidFill>
                <a:latin typeface="Times New Roman" pitchFamily="18" charset="0"/>
                <a:cs typeface="Arial" charset="0"/>
              </a:defRPr>
            </a:lvl9pPr>
          </a:lstStyle>
          <a:p>
            <a:pPr>
              <a:defRPr/>
            </a:pPr>
            <a:r>
              <a:rPr lang="en-US" altLang="en-US" sz="1200" smtClean="0"/>
              <a:t>Agenda</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19/11-19-1008-01-000m-minutes-for-revmd-july-2019-vienna.docx"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hyperlink" Target="https://mentor.ieee.org/802.11/dcn/19/11-19-1450-00-000m-minutes-for-revmd-aug-2019-toronto.docx" TargetMode="External"/><Relationship Id="rId5" Type="http://schemas.openxmlformats.org/officeDocument/2006/relationships/hyperlink" Target="https://mentor.ieee.org/802.11/dcn/19/11-19-1238-01-000m-telecon-minutes-for-revmd-july-11.docx" TargetMode="External"/><Relationship Id="rId4" Type="http://schemas.openxmlformats.org/officeDocument/2006/relationships/hyperlink" Target="https://mentor.ieee.org/802.11/dcn/19/11-19-1382-06-000m-tgmd-2019-july-august-september-teleconference-minutes.docx"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9/11-19-0449-12-000m-revmd-lb236-gen-comments.xls"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19/11-19-0449-12-000m-revmd-lb236-gen-comments.xls"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19/11-19-0449-12-000m-revmd-lb236-gen-comments.xls"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1/dcn/17/11-17-0927-48-000m-revmd-mac-comments.xls%20except%20for%202082"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1/dcn/17/11-17-0927-48-000m-revmd-mac-comments.xls"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1/dcn/17/11-17-0927-48-000m-revmd-mac-comments.xls"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19/11-19-0156-09-000m-lb236-revmd-phy-sec-comments.xlsx"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1/dcn/19/11-19-0156-09-000m-lb236-revmd-phy-sec-comments.xlsx"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mentor.ieee.org/802.11/dcn/19/11-19-0156-11-000m-lb236-revmd-phy-sec-comments.xlsx"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s://mentor.ieee.org/802.11/dcn/19/11-19-0156-11-000m-lb236-revmd-phy-sec-comments.xlsx"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1/dcn/19/11-19-0156-11-000m-lb236-revmd-phy-sec-comments.xlsx" TargetMode="External"/><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https://mentor.ieee.org/802.11/dcn/19/11-19-0142-10-000m-revmd-wg-lb236-comments-for-editor-ad-hoc.xls"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hyperlink" Target="https://mentor.ieee.org/802.11/dcn/19/11-19-0143-13-000m-revmd-editor2-lb236-comments.xlsx"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urldefense.proofpoint.com/v2/url?u=https-3A__mentor.ieee.org_802.11_dcn_19_11-2D19-2D1286-2D01-2D000m-2Dlb236-2Dsome-2Dxdmg-2Dphy-2Dcids.docx&amp;d=DwMGaQ&amp;c=C5b8zRQO1miGmBeVZ2LFWg&amp;r=NTHtA_KHOOrju0kuqznMMhn2PgeiJdiVcWeUfvVgSN4&amp;m=2pFUbiE-FUQgExZ9HSwsuo5_1IBmcTEKnZ-fY5ztptk&amp;s=eAUl9Lnvk8ASXDsc-XP6gfqQgNbv1FHCp5_7gib4s0M&amp;e="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s://mentor.ieee.org/802.11/dcn/19/11-19-0856-10-000m-resolutions-for-some-comments-on-11md-d2-0-lb236.docx" TargetMode="External"/><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s://mentor.ieee.org/802.11/dcn/19/11-19-0856-10-000m-resolutions-for-some-comments-on-11md-d2-0-lb236.docx" TargetMode="External"/><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hyperlink" Target="https://mentor.ieee.org/802.11/dcn/19/11-19-1173-15-000m-pwe-in-constant-time.docx" TargetMode="External"/><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hyperlink" Target="https://mentor.ieee.org/802.11/dcn/17/11-17-0927-49-000m-revmd-mac-comments.xls" TargetMode="External"/><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hyperlink" Target="https://mentor.ieee.org/802.11/dcn/19/11-19-0449-12-000m-revmd-lb236-gen-comments.xls" TargetMode="External"/><Relationship Id="rId4" Type="http://schemas.openxmlformats.org/officeDocument/2006/relationships/hyperlink" Target="https://mentor.ieee.org/802.11/dcn/19/11-19-0156-09-000m-lb236-revmd-phy-sec-comments.xlsx"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mentor.ieee.org/802.11/dcn/19/11-19-0449-12-000m-revmd-lb236-gen-comments.xls" TargetMode="External"/><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hyperlink" Target="https://mentor.ieee.org/802.11/dcn/19/11-19-0156-09-000m-lb236-revmd-phy-sec-comments.xlsx" TargetMode="External"/><Relationship Id="rId4" Type="http://schemas.openxmlformats.org/officeDocument/2006/relationships/hyperlink" Target="https://mentor.ieee.org/802.11/dcn/17/11-17-0927-48-000m-revmd-mac-comments.xls%20except%20for%202082"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hyperlink" Target="https://mentor.ieee.org/802.11/dcn/19/11-19-1444-04-000m-proposed-changes-re-ieee-sa-mec-comment-related-to-draft-2-1-of-ieee-p802-11revmd.docx" TargetMode="External"/><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hyperlink" Target="https://mentor.ieee.org/802.11/dcn/17/11-17-0927-44-000m-revmd-mac-comments.xls" TargetMode="External"/><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hyperlink" Target="https://mentor.ieee.org/802.11/dcn/19/11-19-0449-12-000m-revmd-lb236-gen-comments.xls" TargetMode="External"/><Relationship Id="rId4" Type="http://schemas.openxmlformats.org/officeDocument/2006/relationships/hyperlink" Target="https://mentor.ieee.org/802.11/dcn/19/11-19-0156-09-000m-lb236-revmd-phy-sec-comments.xlsx"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hyperlink" Target="http://www.techstreet.com/ieee/products/vendor_id/7028"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mentor.ieee.org/802.11/dcn/17/11-17-0004-03-0000-revision-par-proposal-tgmd.doc" TargetMode="External"/><Relationship Id="rId7" Type="http://schemas.openxmlformats.org/officeDocument/2006/relationships/hyperlink" Target="https://standards.ieee.org/develop/project/802.11.html"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hyperlink" Target="https://mentor.ieee.org/802.11/dcn/18/11-18-0611" TargetMode="External"/><Relationship Id="rId5" Type="http://schemas.openxmlformats.org/officeDocument/2006/relationships/hyperlink" Target="https://mentor.ieee.org/802.11/dcn/17/11-17-0914-13-000m-revmd-wg-cc-comments.xls" TargetMode="External"/><Relationship Id="rId4" Type="http://schemas.openxmlformats.org/officeDocument/2006/relationships/hyperlink" Target="https://mentor.ieee.org/802.11/dcn/17/11-17-0914-06-000m-revmd-wg-cc-comments.xls"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dirty="0"/>
          </a:p>
        </p:txBody>
      </p:sp>
      <p:sp>
        <p:nvSpPr>
          <p:cNvPr id="3075"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3076"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77FB121F-92AD-4A94-B9B7-431A9F07F0F0}" type="slidenum">
              <a:rPr lang="en-US" smtClean="0"/>
              <a:pPr>
                <a:defRPr/>
              </a:pPr>
              <a:t>1</a:t>
            </a:fld>
            <a:endParaRPr lang="en-US" smtClean="0"/>
          </a:p>
        </p:txBody>
      </p:sp>
      <p:sp>
        <p:nvSpPr>
          <p:cNvPr id="2053" name="Rectangle 2"/>
          <p:cNvSpPr>
            <a:spLocks noGrp="1" noChangeArrowheads="1"/>
          </p:cNvSpPr>
          <p:nvPr>
            <p:ph type="title"/>
          </p:nvPr>
        </p:nvSpPr>
        <p:spPr>
          <a:xfrm>
            <a:off x="2209800" y="685800"/>
            <a:ext cx="8610600" cy="1066800"/>
          </a:xfrm>
        </p:spPr>
        <p:txBody>
          <a:bodyPr/>
          <a:lstStyle/>
          <a:p>
            <a:r>
              <a:rPr lang="en-US" altLang="en-US" dirty="0" smtClean="0"/>
              <a:t>IEEE 802.11 </a:t>
            </a:r>
            <a:r>
              <a:rPr lang="en-US" altLang="en-US" dirty="0" err="1" smtClean="0"/>
              <a:t>TGmd</a:t>
            </a:r>
            <a:r>
              <a:rPr lang="en-US" altLang="en-US" dirty="0" smtClean="0"/>
              <a:t> September 2019 Agenda</a:t>
            </a:r>
          </a:p>
        </p:txBody>
      </p:sp>
      <p:sp>
        <p:nvSpPr>
          <p:cNvPr id="2054" name="Rectangle 6"/>
          <p:cNvSpPr>
            <a:spLocks noGrp="1" noChangeArrowheads="1"/>
          </p:cNvSpPr>
          <p:nvPr>
            <p:ph type="body" idx="1"/>
          </p:nvPr>
        </p:nvSpPr>
        <p:spPr>
          <a:xfrm>
            <a:off x="2209800" y="1524000"/>
            <a:ext cx="7772400" cy="381000"/>
          </a:xfrm>
        </p:spPr>
        <p:txBody>
          <a:bodyPr/>
          <a:lstStyle/>
          <a:p>
            <a:pPr algn="ctr">
              <a:lnSpc>
                <a:spcPct val="90000"/>
              </a:lnSpc>
              <a:buFontTx/>
              <a:buNone/>
            </a:pPr>
            <a:r>
              <a:rPr lang="en-US" altLang="en-US" sz="2000" dirty="0"/>
              <a:t>Date:</a:t>
            </a:r>
            <a:r>
              <a:rPr lang="en-US" altLang="en-US" sz="2000" b="0" dirty="0"/>
              <a:t> </a:t>
            </a:r>
            <a:r>
              <a:rPr lang="en-US" altLang="en-US" sz="2000" b="0" dirty="0" smtClean="0"/>
              <a:t>2019-09-12</a:t>
            </a:r>
            <a:endParaRPr lang="en-US" altLang="en-US" sz="2000" b="0" dirty="0"/>
          </a:p>
        </p:txBody>
      </p:sp>
      <p:graphicFrame>
        <p:nvGraphicFramePr>
          <p:cNvPr id="2055" name="Object 11"/>
          <p:cNvGraphicFramePr>
            <a:graphicFrameLocks noChangeAspect="1"/>
          </p:cNvGraphicFramePr>
          <p:nvPr>
            <p:extLst>
              <p:ext uri="{D42A27DB-BD31-4B8C-83A1-F6EECF244321}">
                <p14:modId xmlns:p14="http://schemas.microsoft.com/office/powerpoint/2010/main" val="284026159"/>
              </p:ext>
            </p:extLst>
          </p:nvPr>
        </p:nvGraphicFramePr>
        <p:xfrm>
          <a:off x="2044700" y="2274889"/>
          <a:ext cx="8102600" cy="2498725"/>
        </p:xfrm>
        <a:graphic>
          <a:graphicData uri="http://schemas.openxmlformats.org/presentationml/2006/ole">
            <mc:AlternateContent xmlns:mc="http://schemas.openxmlformats.org/markup-compatibility/2006">
              <mc:Choice xmlns:v="urn:schemas-microsoft-com:vml" Requires="v">
                <p:oleObj spid="_x0000_s4364" name="Document" r:id="rId4" imgW="8254447" imgH="2544858" progId="Word.Document.8">
                  <p:embed/>
                </p:oleObj>
              </mc:Choice>
              <mc:Fallback>
                <p:oleObj name="Document" r:id="rId4" imgW="8254447" imgH="2544858" progId="Word.Document.8">
                  <p:embed/>
                  <p:pic>
                    <p:nvPicPr>
                      <p:cNvPr id="0" name="Object 11"/>
                      <p:cNvPicPr>
                        <a:picLocks noChangeAspect="1" noChangeArrowheads="1"/>
                      </p:cNvPicPr>
                      <p:nvPr/>
                    </p:nvPicPr>
                    <p:blipFill>
                      <a:blip r:embed="rId5"/>
                      <a:srcRect/>
                      <a:stretch>
                        <a:fillRect/>
                      </a:stretch>
                    </p:blipFill>
                    <p:spPr bwMode="auto">
                      <a:xfrm>
                        <a:off x="2044700" y="2274889"/>
                        <a:ext cx="8102600" cy="249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6" name="Rectangle 12"/>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a:t>Authors:</a:t>
            </a:r>
            <a:endParaRPr lang="en-US" altLang="en-US" sz="2000" b="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5868989" y="6475414"/>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ea typeface="ＭＳ Ｐゴシック" panose="020B0600070205080204" pitchFamily="34" charset="-128"/>
              </a:defRPr>
            </a:lvl9pPr>
          </a:lstStyle>
          <a:p>
            <a:pPr hangingPunct="0">
              <a:buClrTx/>
              <a:buFontTx/>
              <a:buNone/>
            </a:pPr>
            <a:r>
              <a:rPr lang="en-US" altLang="en-US">
                <a:ea typeface="MS Gothic" panose="020B0609070205080204" pitchFamily="49" charset="-128"/>
              </a:rPr>
              <a:t>Slide </a:t>
            </a:r>
            <a:fld id="{5DC26805-48A2-4BF2-BAB1-A04A6CDBCF81}" type="slidenum">
              <a:rPr lang="en-US" altLang="en-US">
                <a:ea typeface="MS Gothic" panose="020B0609070205080204" pitchFamily="49" charset="-128"/>
              </a:rPr>
              <a:pPr hangingPunct="0">
                <a:buClrTx/>
                <a:buFontTx/>
                <a:buNone/>
              </a:pPr>
              <a:t>10</a:t>
            </a:fld>
            <a:endParaRPr lang="en-US" altLang="en-US">
              <a:ea typeface="MS Gothic" panose="020B0609070205080204" pitchFamily="49" charset="-128"/>
            </a:endParaRPr>
          </a:p>
        </p:txBody>
      </p:sp>
      <p:sp>
        <p:nvSpPr>
          <p:cNvPr id="4100" name="Rectangle 4"/>
          <p:cNvSpPr>
            <a:spLocks noGrp="1" noChangeArrowheads="1"/>
          </p:cNvSpPr>
          <p:nvPr>
            <p:ph type="title"/>
          </p:nvPr>
        </p:nvSpPr>
        <p:spPr>
          <a:xfrm>
            <a:off x="2209800" y="439738"/>
            <a:ext cx="8001000" cy="1160463"/>
          </a:xfrm>
          <a:ln/>
        </p:spPr>
        <p:txBody>
          <a:bodyPr vert="horz" wrap="square" lIns="90000" tIns="46800" rIns="90000" bIns="46800" numCol="1" anchor="ctr" anchorCtr="0" compatLnSpc="1">
            <a:prstTxWarp prst="textNoShape">
              <a:avLst/>
            </a:prstTxWarp>
          </a:bodyPr>
          <a:lstStyle/>
          <a:p>
            <a:pPr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a:solidFill>
                  <a:srgbClr val="000000"/>
                </a:solidFill>
              </a:rPr>
              <a:t>Participation in IEEE 802 Meetings</a:t>
            </a:r>
          </a:p>
        </p:txBody>
      </p:sp>
      <p:sp>
        <p:nvSpPr>
          <p:cNvPr id="4101" name="Text Box 5"/>
          <p:cNvSpPr txBox="1">
            <a:spLocks noChangeArrowheads="1"/>
          </p:cNvSpPr>
          <p:nvPr/>
        </p:nvSpPr>
        <p:spPr bwMode="auto">
          <a:xfrm>
            <a:off x="2209800" y="1447800"/>
            <a:ext cx="7848600" cy="461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ts val="600"/>
              </a:spcBef>
            </a:pPr>
            <a:r>
              <a:rPr lang="en-GB" altLang="en-US" sz="1600" b="1" dirty="0">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ea typeface="MS Gothic" panose="020B0609070205080204" pitchFamily="49" charset="-128"/>
              </a:rPr>
              <a:t>https://standards.ieee.org/develop/policies/bylaws/sb_bylaws.pdf </a:t>
            </a:r>
            <a:r>
              <a:rPr lang="en-GB" altLang="en-US" sz="1400" b="1" dirty="0">
                <a:ea typeface="MS Gothic" panose="020B0609070205080204" pitchFamily="49" charset="-128"/>
              </a:rPr>
              <a:t> section 5.2.1.3 and the IEEE 802 LMSC Working Group Policies and Procedures, </a:t>
            </a:r>
            <a:r>
              <a:rPr lang="en-GB" altLang="en-US" sz="1400" b="1" dirty="0" err="1">
                <a:ea typeface="MS Gothic" panose="020B0609070205080204" pitchFamily="49" charset="-128"/>
              </a:rPr>
              <a:t>subclause</a:t>
            </a:r>
            <a:r>
              <a:rPr lang="en-GB" altLang="en-US" sz="1400" b="1" dirty="0">
                <a:ea typeface="MS Gothic" panose="020B0609070205080204" pitchFamily="49" charset="-128"/>
              </a:rPr>
              <a:t> 3.4.1 “Chair”, list item x.</a:t>
            </a:r>
          </a:p>
          <a:p>
            <a:pPr>
              <a:spcBef>
                <a:spcPts val="600"/>
              </a:spcBef>
            </a:pPr>
            <a:r>
              <a:rPr lang="en-GB" altLang="en-US" sz="1600" b="1" dirty="0">
                <a:ea typeface="MS Gothic" panose="020B0609070205080204" pitchFamily="49" charset="-128"/>
              </a:rPr>
              <a:t>By participating in IEEE 802 meetings, you accept these requirements.  If you do not agree to these policies then you shall not participate.</a:t>
            </a:r>
            <a:br>
              <a:rPr lang="en-GB" altLang="en-US" sz="1600" b="1" dirty="0">
                <a:ea typeface="MS Gothic" panose="020B0609070205080204" pitchFamily="49" charset="-128"/>
              </a:rPr>
            </a:br>
            <a:r>
              <a:rPr lang="en-GB" altLang="en-US" sz="1600" b="1" dirty="0">
                <a:ea typeface="MS Gothic" panose="020B0609070205080204" pitchFamily="49" charset="-128"/>
              </a:rPr>
              <a:t/>
            </a:r>
            <a:br>
              <a:rPr lang="en-GB" altLang="en-US" sz="1600" b="1" dirty="0">
                <a:ea typeface="MS Gothic" panose="020B0609070205080204" pitchFamily="49" charset="-128"/>
              </a:rPr>
            </a:br>
            <a:r>
              <a:rPr lang="en-GB" altLang="en-US" dirty="0">
                <a:ea typeface="MS Gothic" panose="020B0609070205080204" pitchFamily="49" charset="-128"/>
              </a:rPr>
              <a:t>(Latest revision of IEEE 802 LMSC Working Group Policies and Procedures: http://www.ieee802.org/devdocs.shtml)</a:t>
            </a:r>
            <a:br>
              <a:rPr lang="en-GB" altLang="en-US" dirty="0">
                <a:ea typeface="MS Gothic" panose="020B0609070205080204" pitchFamily="49" charset="-128"/>
              </a:rPr>
            </a:br>
            <a:endParaRPr lang="en-GB" altLang="en-US" dirty="0">
              <a:ea typeface="MS Gothic" panose="020B0609070205080204" pitchFamily="49" charset="-128"/>
            </a:endParaRPr>
          </a:p>
        </p:txBody>
      </p:sp>
      <p:sp>
        <p:nvSpPr>
          <p:cNvPr id="2" name="Date Placeholder 1"/>
          <p:cNvSpPr>
            <a:spLocks noGrp="1"/>
          </p:cNvSpPr>
          <p:nvPr>
            <p:ph type="dt" sz="half" idx="10"/>
          </p:nvPr>
        </p:nvSpPr>
        <p:spPr/>
        <p:txBody>
          <a:bodyPr/>
          <a:lstStyle/>
          <a:p>
            <a:pPr>
              <a:defRPr/>
            </a:pPr>
            <a:r>
              <a:rPr lang="en-US" smtClean="0"/>
              <a:t>September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10</a:t>
            </a:fld>
            <a:endParaRPr lang="en-US"/>
          </a:p>
        </p:txBody>
      </p:sp>
    </p:spTree>
    <p:extLst>
      <p:ext uri="{BB962C8B-B14F-4D97-AF65-F5344CB8AC3E}">
        <p14:creationId xmlns:p14="http://schemas.microsoft.com/office/powerpoint/2010/main" val="162683330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11</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Standard and Amendment Ratification</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524000" y="1356519"/>
            <a:ext cx="9448800" cy="5210175"/>
          </a:xfrm>
        </p:spPr>
        <p:txBody>
          <a:bodyPr/>
          <a:lstStyle/>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802.11-2016 approved &amp; published December 2016</a:t>
            </a: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802.11ai-2016 approved &amp; published December </a:t>
            </a:r>
            <a:r>
              <a:rPr lang="en-US" altLang="en-US" sz="2000" dirty="0" smtClean="0">
                <a:solidFill>
                  <a:srgbClr val="006600"/>
                </a:solidFill>
              </a:rPr>
              <a:t>2016*</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802.11ah-2016 approved December 2016; publication </a:t>
            </a:r>
            <a:r>
              <a:rPr lang="en-US" altLang="en-US" sz="2000" dirty="0" smtClean="0">
                <a:solidFill>
                  <a:srgbClr val="006600"/>
                </a:solidFill>
              </a:rPr>
              <a:t>May 2017*</a:t>
            </a:r>
            <a:endParaRPr lang="en-US" altLang="en-US" sz="2000" dirty="0">
              <a:solidFill>
                <a:srgbClr val="006600"/>
              </a:solidFill>
            </a:endParaRPr>
          </a:p>
          <a:p>
            <a:pPr>
              <a:lnSpc>
                <a:spcPct val="80000"/>
              </a:lnSpc>
            </a:pP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802.11aj-2018 – Approved February 2018, April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802.11ak-2018 – Approved March 2018, June </a:t>
            </a:r>
            <a:r>
              <a:rPr lang="en-US" altLang="en-US" sz="2000" dirty="0" smtClean="0">
                <a:solidFill>
                  <a:srgbClr val="006600"/>
                </a:solidFill>
              </a:rPr>
              <a:t>publication*</a:t>
            </a:r>
            <a:endParaRPr lang="en-US" altLang="en-US" sz="2000" dirty="0">
              <a:solidFill>
                <a:srgbClr val="006600"/>
              </a:solidFill>
            </a:endParaRPr>
          </a:p>
          <a:p>
            <a:pPr>
              <a:lnSpc>
                <a:spcPct val="80000"/>
              </a:lnSpc>
            </a:pPr>
            <a:r>
              <a:rPr lang="en-US" altLang="en-US" sz="2000" dirty="0">
                <a:solidFill>
                  <a:srgbClr val="006600"/>
                </a:solidFill>
              </a:rPr>
              <a:t>IEEE </a:t>
            </a:r>
            <a:r>
              <a:rPr lang="en-US" altLang="en-US" sz="2000" dirty="0" err="1">
                <a:solidFill>
                  <a:srgbClr val="006600"/>
                </a:solidFill>
              </a:rPr>
              <a:t>Std</a:t>
            </a:r>
            <a:r>
              <a:rPr lang="en-US" altLang="en-US" sz="2000" dirty="0">
                <a:solidFill>
                  <a:srgbClr val="006600"/>
                </a:solidFill>
              </a:rPr>
              <a:t> 802.11aq-2018 – Approved June 2018, </a:t>
            </a:r>
            <a:r>
              <a:rPr lang="en-US" altLang="en-US" sz="2000" dirty="0" smtClean="0">
                <a:solidFill>
                  <a:srgbClr val="006600"/>
                </a:solidFill>
              </a:rPr>
              <a:t>August publication*</a:t>
            </a:r>
            <a:endParaRPr lang="en-US" altLang="en-US" sz="2000" dirty="0">
              <a:solidFill>
                <a:srgbClr val="006600"/>
              </a:solidFill>
            </a:endParaRPr>
          </a:p>
          <a:p>
            <a:pPr>
              <a:lnSpc>
                <a:spcPct val="80000"/>
              </a:lnSpc>
            </a:pPr>
            <a:endParaRPr lang="en-US" altLang="en-US" sz="2000" dirty="0" smtClean="0"/>
          </a:p>
          <a:p>
            <a:pPr>
              <a:lnSpc>
                <a:spcPct val="80000"/>
              </a:lnSpc>
            </a:pPr>
            <a:r>
              <a:rPr lang="en-US" altLang="en-US" sz="2000" dirty="0" smtClean="0">
                <a:solidFill>
                  <a:srgbClr val="006600"/>
                </a:solidFill>
                <a:sym typeface="Wingdings" panose="05000000000000000000" pitchFamily="2" charset="2"/>
              </a:rPr>
              <a:t> ---------------</a:t>
            </a:r>
            <a:r>
              <a:rPr lang="en-US" altLang="en-US" sz="2000" dirty="0" err="1" smtClean="0">
                <a:solidFill>
                  <a:srgbClr val="006600"/>
                </a:solidFill>
                <a:sym typeface="Wingdings" panose="05000000000000000000" pitchFamily="2" charset="2"/>
              </a:rPr>
              <a:t>TGmd</a:t>
            </a:r>
            <a:r>
              <a:rPr lang="en-US" altLang="en-US" sz="2000" dirty="0" smtClean="0">
                <a:solidFill>
                  <a:srgbClr val="006600"/>
                </a:solidFill>
                <a:sym typeface="Wingdings" panose="05000000000000000000" pitchFamily="2" charset="2"/>
              </a:rPr>
              <a:t> Ratification</a:t>
            </a:r>
            <a:r>
              <a:rPr lang="en-US" altLang="en-US" sz="2000" dirty="0">
                <a:solidFill>
                  <a:srgbClr val="006600"/>
                </a:solidFill>
                <a:sym typeface="Wingdings" panose="05000000000000000000" pitchFamily="2" charset="2"/>
              </a:rPr>
              <a:t> --------------- </a:t>
            </a:r>
            <a:r>
              <a:rPr lang="en-US" altLang="en-US" sz="2000" dirty="0" smtClean="0">
                <a:solidFill>
                  <a:srgbClr val="006600"/>
                </a:solidFill>
                <a:sym typeface="Wingdings" panose="05000000000000000000" pitchFamily="2" charset="2"/>
              </a:rPr>
              <a:t> </a:t>
            </a:r>
          </a:p>
          <a:p>
            <a:pPr>
              <a:lnSpc>
                <a:spcPct val="80000"/>
              </a:lnSpc>
            </a:pPr>
            <a:endParaRPr lang="en-US" altLang="en-US" sz="2000" dirty="0">
              <a:solidFill>
                <a:srgbClr val="006600"/>
              </a:solidFill>
            </a:endParaRPr>
          </a:p>
          <a:p>
            <a:pPr>
              <a:lnSpc>
                <a:spcPct val="80000"/>
              </a:lnSpc>
            </a:pPr>
            <a:r>
              <a:rPr lang="en-US" altLang="en-US" sz="2000" dirty="0"/>
              <a:t>P802.11ax – </a:t>
            </a:r>
            <a:r>
              <a:rPr lang="en-US" altLang="en-US" sz="2000" dirty="0" smtClean="0"/>
              <a:t>to follow </a:t>
            </a:r>
            <a:r>
              <a:rPr lang="en-US" altLang="en-US" sz="2000" dirty="0" err="1" smtClean="0"/>
              <a:t>REVmd</a:t>
            </a:r>
            <a:r>
              <a:rPr lang="en-US" altLang="en-US" sz="2000" dirty="0" smtClean="0"/>
              <a:t> SASB approval</a:t>
            </a:r>
            <a:endParaRPr lang="en-US" altLang="en-US" sz="2000" dirty="0"/>
          </a:p>
          <a:p>
            <a:pPr>
              <a:lnSpc>
                <a:spcPct val="80000"/>
              </a:lnSpc>
            </a:pPr>
            <a:r>
              <a:rPr lang="en-US" altLang="en-US" sz="2000" dirty="0"/>
              <a:t>P802.11ay – to follow </a:t>
            </a:r>
            <a:r>
              <a:rPr lang="en-US" altLang="en-US" sz="2000" dirty="0" err="1"/>
              <a:t>REVmd</a:t>
            </a:r>
            <a:r>
              <a:rPr lang="en-US" altLang="en-US" sz="2000" dirty="0"/>
              <a:t> SASB approval</a:t>
            </a:r>
          </a:p>
          <a:p>
            <a:pPr>
              <a:lnSpc>
                <a:spcPct val="80000"/>
              </a:lnSpc>
            </a:pPr>
            <a:r>
              <a:rPr lang="en-US" altLang="en-US" sz="2000" dirty="0" smtClean="0"/>
              <a:t>P802.11ba </a:t>
            </a:r>
            <a:r>
              <a:rPr lang="en-US" altLang="en-US" sz="2000"/>
              <a:t>– </a:t>
            </a:r>
            <a:r>
              <a:rPr lang="en-US" altLang="en-US" sz="2000" smtClean="0"/>
              <a:t>Sept </a:t>
            </a:r>
            <a:r>
              <a:rPr lang="en-US" altLang="en-US" sz="2000" dirty="0"/>
              <a:t>2020</a:t>
            </a:r>
          </a:p>
          <a:p>
            <a:pPr>
              <a:lnSpc>
                <a:spcPct val="80000"/>
              </a:lnSpc>
            </a:pPr>
            <a:r>
              <a:rPr lang="en-US" altLang="en-US" sz="2000" dirty="0"/>
              <a:t>P802.11az – Mar </a:t>
            </a:r>
            <a:r>
              <a:rPr lang="en-US" altLang="en-US" sz="2000" dirty="0" smtClean="0"/>
              <a:t>2021</a:t>
            </a:r>
          </a:p>
          <a:p>
            <a:pPr>
              <a:lnSpc>
                <a:spcPct val="80000"/>
              </a:lnSpc>
            </a:pPr>
            <a:endParaRPr lang="en-US" altLang="en-US" sz="2000" dirty="0" smtClean="0"/>
          </a:p>
          <a:p>
            <a:pPr>
              <a:lnSpc>
                <a:spcPct val="80000"/>
              </a:lnSpc>
            </a:pPr>
            <a:r>
              <a:rPr lang="en-US" altLang="en-US" sz="2000" dirty="0" smtClean="0">
                <a:solidFill>
                  <a:srgbClr val="006600"/>
                </a:solidFill>
              </a:rPr>
              <a:t>*Amendment roll-in completed</a:t>
            </a:r>
            <a:endParaRPr lang="en-US" altLang="en-US" sz="2000" dirty="0">
              <a:solidFill>
                <a:srgbClr val="006600"/>
              </a:solidFill>
            </a:endParaRPr>
          </a:p>
        </p:txBody>
      </p:sp>
    </p:spTree>
    <p:extLst>
      <p:ext uri="{BB962C8B-B14F-4D97-AF65-F5344CB8AC3E}">
        <p14:creationId xmlns:p14="http://schemas.microsoft.com/office/powerpoint/2010/main" val="9685189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6"/>
          <p:cNvGraphicFramePr>
            <a:graphicFrameLocks/>
          </p:cNvGraphicFramePr>
          <p:nvPr>
            <p:extLst>
              <p:ext uri="{D42A27DB-BD31-4B8C-83A1-F6EECF244321}">
                <p14:modId xmlns:p14="http://schemas.microsoft.com/office/powerpoint/2010/main" val="1160041590"/>
              </p:ext>
            </p:extLst>
          </p:nvPr>
        </p:nvGraphicFramePr>
        <p:xfrm>
          <a:off x="496962" y="1517057"/>
          <a:ext cx="7542138" cy="4425179"/>
        </p:xfrm>
        <a:graphic>
          <a:graphicData uri="http://schemas.openxmlformats.org/drawingml/2006/table">
            <a:tbl>
              <a:tblPr firstRow="1" bandRow="1">
                <a:tableStyleId>{21E4AEA4-8DFA-4A89-87EB-49C32662AFE0}</a:tableStyleId>
              </a:tblPr>
              <a:tblGrid>
                <a:gridCol w="3867878"/>
                <a:gridCol w="3674260"/>
              </a:tblGrid>
              <a:tr h="457351">
                <a:tc>
                  <a:txBody>
                    <a:bodyPr/>
                    <a:lstStyle/>
                    <a:p>
                      <a:pPr>
                        <a:lnSpc>
                          <a:spcPct val="80000"/>
                        </a:lnSpc>
                      </a:pPr>
                      <a:r>
                        <a:rPr lang="en-US" altLang="en-US" sz="2400" b="1" dirty="0" smtClean="0"/>
                        <a:t>Milestone</a:t>
                      </a:r>
                    </a:p>
                  </a:txBody>
                  <a:tcPr/>
                </a:tc>
                <a:tc>
                  <a:txBody>
                    <a:bodyPr/>
                    <a:lstStyle/>
                    <a:p>
                      <a:r>
                        <a:rPr lang="en-US" altLang="en-US" sz="2400" b="1" dirty="0" smtClean="0"/>
                        <a:t>Date</a:t>
                      </a:r>
                      <a:endParaRPr lang="en-GB" sz="2400" b="1" dirty="0"/>
                    </a:p>
                  </a:txBody>
                  <a:tcPr/>
                </a:tc>
              </a:tr>
              <a:tr h="3275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Initial</a:t>
                      </a:r>
                      <a:r>
                        <a:rPr lang="en-US" altLang="en-US" sz="1400" b="1" baseline="0" dirty="0" smtClean="0"/>
                        <a:t> WGLB</a:t>
                      </a:r>
                      <a:endParaRPr lang="en-US" altLang="en-US" sz="1400" b="1" dirty="0" smtClean="0"/>
                    </a:p>
                  </a:txBody>
                  <a:tcPr/>
                </a:tc>
                <a:tc>
                  <a:txBody>
                    <a:bodyPr/>
                    <a:lstStyle/>
                    <a:p>
                      <a:r>
                        <a:rPr lang="en-US" sz="1400" b="1" dirty="0" smtClean="0"/>
                        <a:t>Held Feb-March 2018</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D2.0 WGLB Recirculation LB </a:t>
                      </a:r>
                    </a:p>
                  </a:txBody>
                  <a:tcPr/>
                </a:tc>
                <a:tc>
                  <a:txBody>
                    <a:bodyPr/>
                    <a:lstStyle/>
                    <a:p>
                      <a:r>
                        <a:rPr lang="en-US" altLang="en-US" sz="1400" b="1" u="sng" dirty="0" smtClean="0"/>
                        <a:t>Out of  November 2018</a:t>
                      </a:r>
                      <a:endParaRPr lang="en-GB" sz="1400" b="1" u="sng"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D3.0 WGLB Recirculation LB </a:t>
                      </a:r>
                    </a:p>
                  </a:txBody>
                  <a:tcPr/>
                </a:tc>
                <a:tc>
                  <a:txBody>
                    <a:bodyPr/>
                    <a:lstStyle/>
                    <a:p>
                      <a:r>
                        <a:rPr lang="en-US" sz="1400" b="1" u="sng" dirty="0" smtClean="0"/>
                        <a:t>September</a:t>
                      </a:r>
                      <a:r>
                        <a:rPr lang="en-US" sz="1400" b="1" dirty="0" smtClean="0"/>
                        <a:t>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Form Sponsor Ballot Pool</a:t>
                      </a:r>
                    </a:p>
                  </a:txBody>
                  <a:tcPr/>
                </a:tc>
                <a:tc>
                  <a:txBody>
                    <a:bodyPr/>
                    <a:lstStyle/>
                    <a:p>
                      <a:r>
                        <a:rPr lang="en-US" altLang="en-US" sz="1400" b="1" u="sng" dirty="0" smtClean="0"/>
                        <a:t>August</a:t>
                      </a:r>
                      <a:r>
                        <a:rPr lang="en-US" altLang="en-US" sz="1400" b="1" dirty="0" smtClean="0"/>
                        <a:t> 2019</a:t>
                      </a:r>
                      <a:endParaRPr lang="en-GB" sz="1400" b="1" dirty="0"/>
                    </a:p>
                  </a:txBody>
                  <a:tcPr/>
                </a:tc>
              </a:tr>
              <a:tr h="304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1" dirty="0" smtClean="0"/>
                        <a:t>MEC/MDR done</a:t>
                      </a:r>
                    </a:p>
                  </a:txBody>
                  <a:tcPr/>
                </a:tc>
                <a:tc>
                  <a:txBody>
                    <a:bodyPr/>
                    <a:lstStyle/>
                    <a:p>
                      <a:r>
                        <a:rPr lang="en-US" altLang="en-US" sz="1400" b="1" dirty="0" smtClean="0"/>
                        <a:t>May 2019 </a:t>
                      </a:r>
                      <a:endParaRPr lang="en-GB" sz="1400" b="1" dirty="0"/>
                    </a:p>
                  </a:txBody>
                  <a:tcPr/>
                </a:tc>
              </a:tr>
              <a:tr h="304254">
                <a:tc>
                  <a:txBody>
                    <a:bodyPr/>
                    <a:lstStyle/>
                    <a:p>
                      <a:r>
                        <a:rPr lang="en-US" sz="1400" b="1" dirty="0" smtClean="0"/>
                        <a:t>D3.0 WGLB Unchanged Recirculation</a:t>
                      </a:r>
                      <a:endParaRPr lang="en-GB" sz="1400" b="1" dirty="0"/>
                    </a:p>
                  </a:txBody>
                  <a:tcPr/>
                </a:tc>
                <a:tc>
                  <a:txBody>
                    <a:bodyPr/>
                    <a:lstStyle/>
                    <a:p>
                      <a:r>
                        <a:rPr lang="en-US" sz="1400" b="1" u="sng" dirty="0" smtClean="0"/>
                        <a:t>November 2019</a:t>
                      </a:r>
                      <a:r>
                        <a:rPr lang="en-US" sz="1400" b="1" dirty="0" smtClean="0"/>
                        <a:t>, EC approval to SB</a:t>
                      </a:r>
                      <a:endParaRPr lang="en-GB" sz="1400" b="1" dirty="0"/>
                    </a:p>
                  </a:txBody>
                  <a:tcPr/>
                </a:tc>
              </a:tr>
              <a:tr h="304254">
                <a:tc>
                  <a:txBody>
                    <a:bodyPr/>
                    <a:lstStyle/>
                    <a:p>
                      <a:r>
                        <a:rPr lang="en-US" sz="1400" b="1" strike="sngStrike" dirty="0" smtClean="0"/>
                        <a:t>D 4.0 Unchanged Recirculation</a:t>
                      </a:r>
                      <a:endParaRPr lang="en-GB" sz="1400" b="1" strike="sngStrike" dirty="0"/>
                    </a:p>
                  </a:txBody>
                  <a:tcPr/>
                </a:tc>
                <a:tc>
                  <a:txBody>
                    <a:bodyPr/>
                    <a:lstStyle/>
                    <a:p>
                      <a:r>
                        <a:rPr lang="en-US" sz="1400" b="1" strike="sngStrike" baseline="0" dirty="0" smtClean="0"/>
                        <a:t>May/July 2019</a:t>
                      </a:r>
                      <a:endParaRPr lang="en-GB" sz="1400" b="1" strike="sngStrike" dirty="0"/>
                    </a:p>
                  </a:txBody>
                  <a:tcPr/>
                </a:tc>
              </a:tr>
              <a:tr h="304254">
                <a:tc>
                  <a:txBody>
                    <a:bodyPr/>
                    <a:lstStyle/>
                    <a:p>
                      <a:r>
                        <a:rPr lang="en-US" sz="1400" b="1" dirty="0" smtClean="0"/>
                        <a:t>Initial Sponsor Ballot (D3.0)</a:t>
                      </a:r>
                      <a:endParaRPr lang="en-GB" sz="1400" b="1" dirty="0"/>
                    </a:p>
                  </a:txBody>
                  <a:tcPr/>
                </a:tc>
                <a:tc>
                  <a:txBody>
                    <a:bodyPr/>
                    <a:lstStyle/>
                    <a:p>
                      <a:r>
                        <a:rPr lang="en-US" sz="1400" b="1" u="sng" dirty="0" smtClean="0"/>
                        <a:t>December</a:t>
                      </a:r>
                      <a:r>
                        <a:rPr lang="en-US" sz="1400" b="1" dirty="0" smtClean="0"/>
                        <a:t> 2019</a:t>
                      </a:r>
                      <a:endParaRPr lang="en-GB" sz="1400" b="1" dirty="0"/>
                    </a:p>
                  </a:txBody>
                  <a:tcPr/>
                </a:tc>
              </a:tr>
              <a:tr h="380318">
                <a:tc>
                  <a:txBody>
                    <a:bodyPr/>
                    <a:lstStyle/>
                    <a:p>
                      <a:r>
                        <a:rPr lang="en-US" sz="1400" b="1" dirty="0" smtClean="0"/>
                        <a:t>Recirculation Sponsor Ballot (D4.0)</a:t>
                      </a:r>
                      <a:endParaRPr lang="en-GB" sz="1400" b="1" dirty="0"/>
                    </a:p>
                  </a:txBody>
                  <a:tcPr/>
                </a:tc>
                <a:tc>
                  <a:txBody>
                    <a:bodyPr/>
                    <a:lstStyle/>
                    <a:p>
                      <a:r>
                        <a:rPr lang="en-US" sz="1400" b="1" dirty="0" smtClean="0"/>
                        <a:t>March</a:t>
                      </a:r>
                      <a:r>
                        <a:rPr lang="en-US" sz="1400" b="1" baseline="0" dirty="0" smtClean="0"/>
                        <a:t> 2020</a:t>
                      </a:r>
                      <a:endParaRPr lang="en-GB" sz="1400" b="1" dirty="0"/>
                    </a:p>
                  </a:txBody>
                  <a:tcPr/>
                </a:tc>
              </a:tr>
              <a:tr h="365772">
                <a:tc>
                  <a:txBody>
                    <a:bodyPr/>
                    <a:lstStyle/>
                    <a:p>
                      <a:r>
                        <a:rPr lang="en-US" sz="1400" b="1" dirty="0" smtClean="0"/>
                        <a:t>Recirculation Sponsor Ballot (D5.0)/Unchanged</a:t>
                      </a:r>
                      <a:endParaRPr lang="en-GB" sz="1400" b="1" dirty="0"/>
                    </a:p>
                  </a:txBody>
                  <a:tcPr/>
                </a:tc>
                <a:tc>
                  <a:txBody>
                    <a:bodyPr/>
                    <a:lstStyle/>
                    <a:p>
                      <a:r>
                        <a:rPr lang="en-US" sz="1400" b="1" dirty="0" smtClean="0"/>
                        <a:t>June</a:t>
                      </a:r>
                      <a:r>
                        <a:rPr lang="en-US" sz="1400" b="1" baseline="0" dirty="0" smtClean="0"/>
                        <a:t> </a:t>
                      </a:r>
                      <a:r>
                        <a:rPr lang="en-US" sz="1400" b="1" dirty="0" smtClean="0"/>
                        <a:t>2020</a:t>
                      </a:r>
                      <a:endParaRPr lang="en-GB" sz="1400" b="1" dirty="0"/>
                    </a:p>
                  </a:txBody>
                  <a:tcPr/>
                </a:tc>
              </a:tr>
              <a:tr h="380318">
                <a:tc>
                  <a:txBody>
                    <a:bodyPr/>
                    <a:lstStyle/>
                    <a:p>
                      <a:r>
                        <a:rPr lang="en-US" sz="1400" b="1" dirty="0" smtClean="0"/>
                        <a:t>Final WG/EC approval</a:t>
                      </a:r>
                      <a:endParaRPr lang="en-GB" sz="1400" b="1" dirty="0"/>
                    </a:p>
                  </a:txBody>
                  <a:tcPr/>
                </a:tc>
                <a:tc>
                  <a:txBody>
                    <a:bodyPr/>
                    <a:lstStyle/>
                    <a:p>
                      <a:r>
                        <a:rPr lang="en-US" sz="1400" b="1" dirty="0" smtClean="0"/>
                        <a:t>July</a:t>
                      </a:r>
                      <a:r>
                        <a:rPr lang="en-US" sz="1400" b="1" baseline="0" dirty="0" smtClean="0"/>
                        <a:t> 2020</a:t>
                      </a:r>
                      <a:endParaRPr lang="en-GB" sz="1400" b="1" dirty="0"/>
                    </a:p>
                  </a:txBody>
                  <a:tcPr/>
                </a:tc>
              </a:tr>
              <a:tr h="380318">
                <a:tc>
                  <a:txBody>
                    <a:bodyPr/>
                    <a:lstStyle/>
                    <a:p>
                      <a:r>
                        <a:rPr lang="en-US" sz="1400" b="1" dirty="0" err="1" smtClean="0"/>
                        <a:t>RevCom</a:t>
                      </a:r>
                      <a:r>
                        <a:rPr lang="en-US" sz="1400" b="1" dirty="0" smtClean="0"/>
                        <a:t>/SASB approval</a:t>
                      </a:r>
                      <a:endParaRPr lang="en-GB" sz="1400" b="1" dirty="0"/>
                    </a:p>
                  </a:txBody>
                  <a:tcPr/>
                </a:tc>
                <a:tc>
                  <a:txBody>
                    <a:bodyPr/>
                    <a:lstStyle/>
                    <a:p>
                      <a:r>
                        <a:rPr lang="en-US" sz="1400" b="1" dirty="0" smtClean="0"/>
                        <a:t>Sept 2020</a:t>
                      </a:r>
                      <a:endParaRPr lang="en-GB" sz="1400" b="1" dirty="0"/>
                    </a:p>
                  </a:txBody>
                  <a:tcPr/>
                </a:tc>
              </a:tr>
            </a:tbl>
          </a:graphicData>
        </a:graphic>
      </p:graphicFrame>
      <p:sp>
        <p:nvSpPr>
          <p:cNvPr id="3" name="Rectangle 2"/>
          <p:cNvSpPr/>
          <p:nvPr/>
        </p:nvSpPr>
        <p:spPr bwMode="auto">
          <a:xfrm>
            <a:off x="7010400" y="2133600"/>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8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12</a:t>
            </a:fld>
            <a:endParaRPr lang="en-US" smtClean="0"/>
          </a:p>
        </p:txBody>
      </p:sp>
      <p:sp>
        <p:nvSpPr>
          <p:cNvPr id="9222" name="Rectangle 2"/>
          <p:cNvSpPr>
            <a:spLocks noGrp="1" noChangeArrowheads="1"/>
          </p:cNvSpPr>
          <p:nvPr>
            <p:ph type="title" idx="4294967295"/>
          </p:nvPr>
        </p:nvSpPr>
        <p:spPr>
          <a:xfrm>
            <a:off x="1143000" y="436825"/>
            <a:ext cx="8763000" cy="1066800"/>
          </a:xfrm>
        </p:spPr>
        <p:txBody>
          <a:bodyPr/>
          <a:lstStyle/>
          <a:p>
            <a:r>
              <a:rPr lang="en-US" altLang="en-US" dirty="0" err="1" smtClean="0"/>
              <a:t>TGmd</a:t>
            </a:r>
            <a:r>
              <a:rPr lang="en-US" altLang="en-US" dirty="0" smtClean="0"/>
              <a:t> Schedule Details – Need To Review</a:t>
            </a:r>
            <a:endParaRPr lang="en-US" altLang="en-US" sz="2000" dirty="0">
              <a:solidFill>
                <a:srgbClr val="FF0000"/>
              </a:solidFill>
            </a:endParaRPr>
          </a:p>
        </p:txBody>
      </p:sp>
      <p:sp>
        <p:nvSpPr>
          <p:cNvPr id="15" name="Rectangle 14"/>
          <p:cNvSpPr/>
          <p:nvPr/>
        </p:nvSpPr>
        <p:spPr bwMode="auto">
          <a:xfrm>
            <a:off x="7010400" y="2487965"/>
            <a:ext cx="1217538" cy="30480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t>7</a:t>
            </a:r>
            <a:r>
              <a:rPr kumimoji="0" lang="en-US" sz="1200" b="0" i="0" u="none" strike="noStrike" cap="none" normalizeH="0" baseline="0" dirty="0" smtClean="0">
                <a:ln>
                  <a:noFill/>
                </a:ln>
                <a:solidFill>
                  <a:schemeClr val="tx1"/>
                </a:solidFill>
                <a:effectLst/>
                <a:latin typeface="Times New Roman" pitchFamily="18" charset="0"/>
              </a:rPr>
              <a:t> months</a:t>
            </a:r>
            <a:endParaRPr kumimoji="0" lang="en-GB" sz="1200" b="0" i="0" u="none" strike="noStrike" cap="none" normalizeH="0" baseline="0" dirty="0" smtClean="0">
              <a:ln>
                <a:noFill/>
              </a:ln>
              <a:solidFill>
                <a:schemeClr val="tx1"/>
              </a:solidFill>
              <a:effectLst/>
              <a:latin typeface="Times New Roman" pitchFamily="18" charset="0"/>
            </a:endParaRPr>
          </a:p>
        </p:txBody>
      </p:sp>
      <p:sp>
        <p:nvSpPr>
          <p:cNvPr id="20" name="Rectangle 19"/>
          <p:cNvSpPr/>
          <p:nvPr/>
        </p:nvSpPr>
        <p:spPr bwMode="auto">
          <a:xfrm>
            <a:off x="7391400" y="5681796"/>
            <a:ext cx="1815222" cy="380610"/>
          </a:xfrm>
          <a:prstGeom prst="rect">
            <a:avLst/>
          </a:prstGeom>
          <a:solidFill>
            <a:schemeClr val="accent1">
              <a:lumMod val="20000"/>
              <a:lumOff val="80000"/>
            </a:schemeClr>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See 2020 SASB dates</a:t>
            </a:r>
            <a:endParaRPr kumimoji="0" lang="en-GB" sz="1200" b="0" i="0" u="none" strike="noStrike" cap="none" normalizeH="0" baseline="0" dirty="0" smtClean="0">
              <a:ln>
                <a:noFill/>
              </a:ln>
              <a:solidFill>
                <a:schemeClr val="tx1"/>
              </a:solidFill>
              <a:effectLst/>
              <a:latin typeface="Times New Roman" pitchFamily="18" charset="0"/>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937789242"/>
              </p:ext>
            </p:extLst>
          </p:nvPr>
        </p:nvGraphicFramePr>
        <p:xfrm>
          <a:off x="8749422" y="4747021"/>
          <a:ext cx="914400" cy="815975"/>
        </p:xfrm>
        <a:graphic>
          <a:graphicData uri="http://schemas.openxmlformats.org/presentationml/2006/ole">
            <mc:AlternateContent xmlns:mc="http://schemas.openxmlformats.org/markup-compatibility/2006">
              <mc:Choice xmlns:v="urn:schemas-microsoft-com:vml" Requires="v">
                <p:oleObj spid="_x0000_s5222" name="Acrobat Document" showAsIcon="1" r:id="rId4" imgW="914400" imgH="816480" progId="AcroExch.Document.11">
                  <p:embed/>
                </p:oleObj>
              </mc:Choice>
              <mc:Fallback>
                <p:oleObj name="Acrobat Document" showAsIcon="1" r:id="rId4" imgW="914400" imgH="816480" progId="AcroExch.Document.11">
                  <p:embed/>
                  <p:pic>
                    <p:nvPicPr>
                      <p:cNvPr id="0" name=""/>
                      <p:cNvPicPr/>
                      <p:nvPr/>
                    </p:nvPicPr>
                    <p:blipFill>
                      <a:blip r:embed="rId5"/>
                      <a:stretch>
                        <a:fillRect/>
                      </a:stretch>
                    </p:blipFill>
                    <p:spPr>
                      <a:xfrm>
                        <a:off x="8749422" y="4747021"/>
                        <a:ext cx="914400" cy="815975"/>
                      </a:xfrm>
                      <a:prstGeom prst="rect">
                        <a:avLst/>
                      </a:prstGeom>
                    </p:spPr>
                  </p:pic>
                </p:oleObj>
              </mc:Fallback>
            </mc:AlternateContent>
          </a:graphicData>
        </a:graphic>
      </p:graphicFrame>
    </p:spTree>
    <p:extLst>
      <p:ext uri="{BB962C8B-B14F-4D97-AF65-F5344CB8AC3E}">
        <p14:creationId xmlns:p14="http://schemas.microsoft.com/office/powerpoint/2010/main" val="4670554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838200"/>
            <a:ext cx="8991600" cy="1066800"/>
          </a:xfrm>
        </p:spPr>
        <p:txBody>
          <a:bodyPr/>
          <a:lstStyle/>
          <a:p>
            <a:r>
              <a:rPr lang="en-US" dirty="0" err="1" smtClean="0"/>
              <a:t>TGmd</a:t>
            </a:r>
            <a:r>
              <a:rPr lang="en-US" dirty="0" smtClean="0"/>
              <a:t> schedule – </a:t>
            </a:r>
            <a:r>
              <a:rPr lang="en-US" u="sng" dirty="0" smtClean="0"/>
              <a:t>updated July 2019</a:t>
            </a:r>
            <a:r>
              <a:rPr lang="en-US" dirty="0"/>
              <a:t/>
            </a:r>
            <a:br>
              <a:rPr lang="en-US" dirty="0"/>
            </a:br>
            <a:endParaRPr lang="en-US" dirty="0"/>
          </a:p>
        </p:txBody>
      </p:sp>
      <p:sp>
        <p:nvSpPr>
          <p:cNvPr id="3" name="Content Placeholder 2"/>
          <p:cNvSpPr>
            <a:spLocks noGrp="1"/>
          </p:cNvSpPr>
          <p:nvPr>
            <p:ph idx="1"/>
          </p:nvPr>
        </p:nvSpPr>
        <p:spPr>
          <a:xfrm>
            <a:off x="1943100" y="1828800"/>
            <a:ext cx="8382000" cy="3886200"/>
          </a:xfrm>
        </p:spPr>
        <p:txBody>
          <a:bodyPr/>
          <a:lstStyle/>
          <a:p>
            <a:pPr>
              <a:lnSpc>
                <a:spcPct val="80000"/>
              </a:lnSpc>
            </a:pPr>
            <a:r>
              <a:rPr lang="en-US" altLang="en-US" dirty="0"/>
              <a:t>January 2018 – Initial WGLB</a:t>
            </a:r>
          </a:p>
          <a:p>
            <a:pPr>
              <a:lnSpc>
                <a:spcPct val="80000"/>
              </a:lnSpc>
            </a:pPr>
            <a:r>
              <a:rPr lang="en-US" altLang="en-US" dirty="0"/>
              <a:t>November 2018 –D2.0 WGLB Recirculation LB</a:t>
            </a:r>
          </a:p>
          <a:p>
            <a:pPr>
              <a:lnSpc>
                <a:spcPct val="80000"/>
              </a:lnSpc>
            </a:pPr>
            <a:r>
              <a:rPr lang="en-US" altLang="en-US" dirty="0"/>
              <a:t>May 2019 – MEC/MDR done</a:t>
            </a:r>
          </a:p>
          <a:p>
            <a:pPr>
              <a:lnSpc>
                <a:spcPct val="80000"/>
              </a:lnSpc>
            </a:pPr>
            <a:r>
              <a:rPr lang="en-US" altLang="en-US" u="sng" dirty="0" smtClean="0"/>
              <a:t>September</a:t>
            </a:r>
            <a:r>
              <a:rPr lang="en-US" altLang="en-US" dirty="0" smtClean="0"/>
              <a:t> </a:t>
            </a:r>
            <a:r>
              <a:rPr lang="en-US" altLang="en-US" dirty="0"/>
              <a:t>2019 – D3.0 WGLB Recirculation LB </a:t>
            </a:r>
          </a:p>
          <a:p>
            <a:pPr>
              <a:lnSpc>
                <a:spcPct val="80000"/>
              </a:lnSpc>
            </a:pPr>
            <a:r>
              <a:rPr lang="en-US" altLang="en-US" u="sng" dirty="0" smtClean="0"/>
              <a:t>September</a:t>
            </a:r>
            <a:r>
              <a:rPr lang="en-US" altLang="en-US" dirty="0" smtClean="0"/>
              <a:t> </a:t>
            </a:r>
            <a:r>
              <a:rPr lang="en-US" altLang="en-US" dirty="0"/>
              <a:t>2019 – Form SB Pool </a:t>
            </a:r>
          </a:p>
          <a:p>
            <a:pPr>
              <a:lnSpc>
                <a:spcPct val="80000"/>
              </a:lnSpc>
            </a:pPr>
            <a:r>
              <a:rPr lang="en-US" altLang="en-US" u="sng" dirty="0" smtClean="0"/>
              <a:t>November</a:t>
            </a:r>
            <a:r>
              <a:rPr lang="en-US" altLang="en-US" dirty="0" smtClean="0"/>
              <a:t> </a:t>
            </a:r>
            <a:r>
              <a:rPr lang="en-US" altLang="en-US" dirty="0"/>
              <a:t>2019 – D3.0 Recirculation (unchanged)</a:t>
            </a:r>
          </a:p>
          <a:p>
            <a:pPr>
              <a:lnSpc>
                <a:spcPct val="80000"/>
              </a:lnSpc>
            </a:pPr>
            <a:r>
              <a:rPr lang="en-US" altLang="en-US" u="sng" dirty="0" smtClean="0"/>
              <a:t>December </a:t>
            </a:r>
            <a:r>
              <a:rPr lang="en-US" altLang="en-US" dirty="0"/>
              <a:t>2019 – Initial SB D3.0</a:t>
            </a:r>
          </a:p>
          <a:p>
            <a:pPr>
              <a:lnSpc>
                <a:spcPct val="80000"/>
              </a:lnSpc>
            </a:pPr>
            <a:r>
              <a:rPr lang="en-US" altLang="en-US" dirty="0"/>
              <a:t>March 2020– Recirculation SB D4.0</a:t>
            </a:r>
          </a:p>
          <a:p>
            <a:pPr>
              <a:lnSpc>
                <a:spcPct val="80000"/>
              </a:lnSpc>
            </a:pPr>
            <a:r>
              <a:rPr lang="en-US" altLang="en-US" dirty="0"/>
              <a:t>July 2020 – WG/EC approval </a:t>
            </a:r>
          </a:p>
          <a:p>
            <a:pPr>
              <a:lnSpc>
                <a:spcPct val="80000"/>
              </a:lnSpc>
            </a:pPr>
            <a:r>
              <a:rPr lang="en-US" altLang="en-US" dirty="0"/>
              <a:t>Sept 2020 – </a:t>
            </a:r>
            <a:r>
              <a:rPr lang="en-US" altLang="en-US" dirty="0" err="1"/>
              <a:t>RevCom</a:t>
            </a:r>
            <a:r>
              <a:rPr lang="en-US" altLang="en-US" dirty="0"/>
              <a:t>/SASB approval</a:t>
            </a:r>
          </a:p>
        </p:txBody>
      </p:sp>
      <p:sp>
        <p:nvSpPr>
          <p:cNvPr id="4" name="Date Placeholder 3"/>
          <p:cNvSpPr>
            <a:spLocks noGrp="1"/>
          </p:cNvSpPr>
          <p:nvPr>
            <p:ph type="dt" sz="half" idx="10"/>
          </p:nvPr>
        </p:nvSpPr>
        <p:spPr/>
        <p:txBody>
          <a:bodyPr/>
          <a:lstStyle/>
          <a:p>
            <a:pPr>
              <a:defRPr/>
            </a:pPr>
            <a:r>
              <a:rPr lang="en-US" smtClean="0"/>
              <a:t>September 2019</a:t>
            </a:r>
            <a:endParaRPr lang="en-US" dirty="0"/>
          </a:p>
        </p:txBody>
      </p:sp>
      <p:sp>
        <p:nvSpPr>
          <p:cNvPr id="5" name="Footer Placeholder 4"/>
          <p:cNvSpPr>
            <a:spLocks noGrp="1"/>
          </p:cNvSpPr>
          <p:nvPr>
            <p:ph type="ftr" sz="quarter" idx="11"/>
          </p:nvPr>
        </p:nvSpPr>
        <p:spPr/>
        <p:txBody>
          <a:bodyPr/>
          <a:lstStyle/>
          <a:p>
            <a:pPr>
              <a:defRPr/>
            </a:pPr>
            <a:r>
              <a:rPr lang="en-US" smtClean="0"/>
              <a:t>Dorothy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13</a:t>
            </a:fld>
            <a:endParaRPr lang="en-US"/>
          </a:p>
        </p:txBody>
      </p:sp>
    </p:spTree>
    <p:extLst>
      <p:ext uri="{BB962C8B-B14F-4D97-AF65-F5344CB8AC3E}">
        <p14:creationId xmlns:p14="http://schemas.microsoft.com/office/powerpoint/2010/main" val="12541699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14</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err="1" smtClean="0"/>
              <a:t>TGmd</a:t>
            </a:r>
            <a:r>
              <a:rPr lang="en-US" altLang="en-US" dirty="0" smtClean="0"/>
              <a:t> – Snapshot slide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237637" y="1524000"/>
            <a:ext cx="9125564" cy="4572001"/>
          </a:xfrm>
        </p:spPr>
        <p:txBody>
          <a:bodyPr/>
          <a:lstStyle/>
          <a:p>
            <a:pPr>
              <a:lnSpc>
                <a:spcPct val="90000"/>
              </a:lnSpc>
            </a:pPr>
            <a:r>
              <a:rPr lang="en-US" altLang="zh-CN" dirty="0" smtClean="0"/>
              <a:t>Overall Status: LB236 on P802.11REVmd D2.0 passed with 92% approval, 723 comments</a:t>
            </a:r>
          </a:p>
          <a:p>
            <a:pPr lvl="1">
              <a:lnSpc>
                <a:spcPct val="90000"/>
              </a:lnSpc>
            </a:pPr>
            <a:r>
              <a:rPr lang="en-US" altLang="zh-CN" dirty="0" smtClean="0"/>
              <a:t>D2.0 incorporates all approved amendments</a:t>
            </a:r>
          </a:p>
          <a:p>
            <a:pPr lvl="1">
              <a:lnSpc>
                <a:spcPct val="90000"/>
              </a:lnSpc>
            </a:pPr>
            <a:r>
              <a:rPr lang="en-US" altLang="zh-CN" dirty="0" smtClean="0"/>
              <a:t>Approximately 60 comments remain to be resolved</a:t>
            </a:r>
            <a:endParaRPr lang="en-US" altLang="zh-CN" dirty="0"/>
          </a:p>
          <a:p>
            <a:pPr>
              <a:lnSpc>
                <a:spcPct val="90000"/>
              </a:lnSpc>
            </a:pPr>
            <a:r>
              <a:rPr lang="en-US" altLang="zh-CN" dirty="0"/>
              <a:t>Since </a:t>
            </a:r>
            <a:r>
              <a:rPr lang="en-US" altLang="zh-CN" dirty="0" smtClean="0"/>
              <a:t>July </a:t>
            </a:r>
            <a:r>
              <a:rPr lang="en-US" altLang="zh-CN" dirty="0"/>
              <a:t>2019 meeting</a:t>
            </a:r>
          </a:p>
          <a:p>
            <a:pPr lvl="1">
              <a:lnSpc>
                <a:spcPct val="90000"/>
              </a:lnSpc>
            </a:pPr>
            <a:r>
              <a:rPr lang="en-US" altLang="zh-CN" dirty="0" smtClean="0"/>
              <a:t>Seven teleconferences and an Ad-hoc meeting were held </a:t>
            </a:r>
            <a:r>
              <a:rPr lang="en-US" altLang="zh-CN" dirty="0"/>
              <a:t>to continue comment resolution</a:t>
            </a:r>
          </a:p>
          <a:p>
            <a:pPr>
              <a:lnSpc>
                <a:spcPct val="90000"/>
              </a:lnSpc>
            </a:pPr>
            <a:r>
              <a:rPr lang="en-US" altLang="zh-CN" dirty="0" smtClean="0"/>
              <a:t>September </a:t>
            </a:r>
            <a:r>
              <a:rPr lang="en-US" altLang="zh-CN" dirty="0"/>
              <a:t>2019 meeting goals </a:t>
            </a:r>
            <a:r>
              <a:rPr lang="en-US" altLang="zh-CN" dirty="0" smtClean="0"/>
              <a:t>(6 </a:t>
            </a:r>
            <a:r>
              <a:rPr lang="en-US" altLang="zh-CN" dirty="0"/>
              <a:t>timeslots):</a:t>
            </a:r>
          </a:p>
          <a:p>
            <a:pPr lvl="1">
              <a:lnSpc>
                <a:spcPct val="90000"/>
              </a:lnSpc>
            </a:pPr>
            <a:r>
              <a:rPr lang="en-US" dirty="0" smtClean="0">
                <a:cs typeface="Arial" panose="020B0604020202020204" pitchFamily="34" charset="0"/>
                <a:sym typeface="Wingdings" panose="05000000000000000000" pitchFamily="2" charset="2"/>
              </a:rPr>
              <a:t>Complete </a:t>
            </a:r>
            <a:r>
              <a:rPr lang="en-US" dirty="0">
                <a:cs typeface="Arial" panose="020B0604020202020204" pitchFamily="34" charset="0"/>
                <a:sym typeface="Wingdings" panose="05000000000000000000" pitchFamily="2" charset="2"/>
              </a:rPr>
              <a:t>LB236 comment </a:t>
            </a:r>
            <a:r>
              <a:rPr lang="en-US" dirty="0" smtClean="0">
                <a:cs typeface="Arial" panose="020B0604020202020204" pitchFamily="34" charset="0"/>
                <a:sym typeface="Wingdings" panose="05000000000000000000" pitchFamily="2" charset="2"/>
              </a:rPr>
              <a:t>resolution</a:t>
            </a:r>
          </a:p>
          <a:p>
            <a:pPr lvl="1">
              <a:lnSpc>
                <a:spcPct val="90000"/>
              </a:lnSpc>
            </a:pPr>
            <a:r>
              <a:rPr lang="en-US" altLang="zh-CN" dirty="0" smtClean="0">
                <a:cs typeface="Arial" panose="020B0604020202020204" pitchFamily="34" charset="0"/>
                <a:sym typeface="Wingdings" panose="05000000000000000000" pitchFamily="2" charset="2"/>
              </a:rPr>
              <a:t>Plans for September - November </a:t>
            </a:r>
            <a:r>
              <a:rPr lang="en-US" altLang="zh-CN" dirty="0">
                <a:cs typeface="Arial" panose="020B0604020202020204" pitchFamily="34" charset="0"/>
                <a:sym typeface="Wingdings" panose="05000000000000000000" pitchFamily="2" charset="2"/>
              </a:rPr>
              <a:t>2019: </a:t>
            </a:r>
            <a:r>
              <a:rPr lang="en-US" altLang="zh-CN" dirty="0" smtClean="0">
                <a:cs typeface="Arial" panose="020B0604020202020204" pitchFamily="34" charset="0"/>
                <a:sym typeface="Wingdings" panose="05000000000000000000" pitchFamily="2" charset="2"/>
              </a:rPr>
              <a:t>comment resolution </a:t>
            </a:r>
            <a:r>
              <a:rPr lang="en-US" altLang="zh-CN" dirty="0" smtClean="0">
                <a:cs typeface="Arial" panose="020B0604020202020204" pitchFamily="34" charset="0"/>
                <a:sym typeface="Wingdings" panose="05000000000000000000" pitchFamily="2" charset="2"/>
              </a:rPr>
              <a:t>for</a:t>
            </a:r>
            <a:r>
              <a:rPr lang="en-US" altLang="zh-CN" dirty="0" smtClean="0">
                <a:cs typeface="Arial" panose="020B0604020202020204" pitchFamily="34" charset="0"/>
                <a:sym typeface="Wingdings" panose="05000000000000000000" pitchFamily="2" charset="2"/>
              </a:rPr>
              <a:t> </a:t>
            </a:r>
            <a:r>
              <a:rPr lang="en-US" altLang="zh-CN" dirty="0" smtClean="0">
                <a:cs typeface="Arial" panose="020B0604020202020204" pitchFamily="34" charset="0"/>
                <a:sym typeface="Wingdings" panose="05000000000000000000" pitchFamily="2" charset="2"/>
              </a:rPr>
              <a:t>recirculation LB comments</a:t>
            </a:r>
            <a:endParaRPr lang="en-US" altLang="zh-CN" dirty="0">
              <a:cs typeface="Arial" panose="020B0604020202020204" pitchFamily="34" charset="0"/>
              <a:sym typeface="Wingdings" panose="05000000000000000000" pitchFamily="2" charset="2"/>
            </a:endParaRPr>
          </a:p>
          <a:p>
            <a:pPr lvl="1">
              <a:lnSpc>
                <a:spcPct val="90000"/>
              </a:lnSpc>
            </a:pPr>
            <a:r>
              <a:rPr lang="en-US" altLang="zh-CN" dirty="0">
                <a:cs typeface="Arial" panose="020B0604020202020204" pitchFamily="34" charset="0"/>
                <a:sym typeface="Wingdings" panose="05000000000000000000" pitchFamily="2" charset="2"/>
              </a:rPr>
              <a:t>Agenda: </a:t>
            </a:r>
            <a:r>
              <a:rPr lang="en-US" altLang="zh-CN" dirty="0" smtClean="0">
                <a:cs typeface="Arial" panose="020B0604020202020204" pitchFamily="34" charset="0"/>
                <a:sym typeface="Wingdings" panose="05000000000000000000" pitchFamily="2" charset="2"/>
              </a:rPr>
              <a:t>11-19-1374</a:t>
            </a:r>
            <a:endParaRPr lang="en-US" altLang="en-US" sz="1600" dirty="0">
              <a:solidFill>
                <a:srgbClr val="006600"/>
              </a:solidFill>
            </a:endParaRPr>
          </a:p>
        </p:txBody>
      </p:sp>
    </p:spTree>
    <p:extLst>
      <p:ext uri="{BB962C8B-B14F-4D97-AF65-F5344CB8AC3E}">
        <p14:creationId xmlns:p14="http://schemas.microsoft.com/office/powerpoint/2010/main" val="19723893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September 2019</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7F6BBDC2-33C3-48A1-AB5D-AA2D3A91F3F6}" type="slidenum">
              <a:rPr lang="en-US" smtClean="0"/>
              <a:pPr>
                <a:defRPr/>
              </a:pPr>
              <a:t>15</a:t>
            </a:fld>
            <a:endParaRPr lang="en-US"/>
          </a:p>
        </p:txBody>
      </p:sp>
      <p:sp>
        <p:nvSpPr>
          <p:cNvPr id="5" name="TextBox 4"/>
          <p:cNvSpPr txBox="1"/>
          <p:nvPr/>
        </p:nvSpPr>
        <p:spPr>
          <a:xfrm>
            <a:off x="2057400" y="1905000"/>
            <a:ext cx="3387274" cy="646331"/>
          </a:xfrm>
          <a:prstGeom prst="rect">
            <a:avLst/>
          </a:prstGeom>
          <a:noFill/>
        </p:spPr>
        <p:txBody>
          <a:bodyPr wrap="none" rtlCol="0">
            <a:spAutoFit/>
          </a:bodyPr>
          <a:lstStyle/>
          <a:p>
            <a:r>
              <a:rPr lang="en-US" sz="3600" dirty="0" smtClean="0"/>
              <a:t>Tuesday Motions</a:t>
            </a:r>
            <a:endParaRPr lang="en-GB" sz="3600" dirty="0"/>
          </a:p>
        </p:txBody>
      </p:sp>
    </p:spTree>
    <p:extLst>
      <p:ext uri="{BB962C8B-B14F-4D97-AF65-F5344CB8AC3E}">
        <p14:creationId xmlns:p14="http://schemas.microsoft.com/office/powerpoint/2010/main" val="28261594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16</a:t>
            </a:fld>
            <a:endParaRPr lang="en-US" smtClean="0"/>
          </a:p>
        </p:txBody>
      </p:sp>
      <p:sp>
        <p:nvSpPr>
          <p:cNvPr id="9222" name="Rectangle 2"/>
          <p:cNvSpPr>
            <a:spLocks noGrp="1" noChangeArrowheads="1"/>
          </p:cNvSpPr>
          <p:nvPr>
            <p:ph type="title" idx="4294967295"/>
          </p:nvPr>
        </p:nvSpPr>
        <p:spPr>
          <a:xfrm>
            <a:off x="2209800" y="457200"/>
            <a:ext cx="7772400" cy="1066800"/>
          </a:xfrm>
        </p:spPr>
        <p:txBody>
          <a:bodyPr/>
          <a:lstStyle/>
          <a:p>
            <a:r>
              <a:rPr lang="en-US" altLang="en-US" dirty="0" smtClean="0"/>
              <a:t>Approve prior </a:t>
            </a:r>
            <a:r>
              <a:rPr lang="en-US" altLang="en-US" dirty="0" err="1" smtClean="0"/>
              <a:t>TGmd</a:t>
            </a:r>
            <a:r>
              <a:rPr lang="en-US" altLang="en-US" dirty="0" smtClean="0"/>
              <a:t> minutes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dirty="0" smtClean="0"/>
              <a:t>Approve the minutes of</a:t>
            </a:r>
          </a:p>
          <a:p>
            <a:pPr lvl="1">
              <a:lnSpc>
                <a:spcPct val="80000"/>
              </a:lnSpc>
            </a:pPr>
            <a:r>
              <a:rPr lang="en-US" altLang="en-US" dirty="0" smtClean="0"/>
              <a:t>July meeting minutes: </a:t>
            </a:r>
          </a:p>
          <a:p>
            <a:pPr lvl="2">
              <a:lnSpc>
                <a:spcPct val="80000"/>
              </a:lnSpc>
            </a:pPr>
            <a:r>
              <a:rPr lang="en-US" altLang="en-US" dirty="0">
                <a:hlinkClick r:id="rId3"/>
              </a:rPr>
              <a:t>https://</a:t>
            </a:r>
            <a:r>
              <a:rPr lang="en-US" altLang="en-US" dirty="0" smtClean="0">
                <a:hlinkClick r:id="rId3"/>
              </a:rPr>
              <a:t>mentor.ieee.org/802.11/dcn/19/11-19-1008-01-000m-minutes-for-revmd-july-2019-vienna.docx</a:t>
            </a:r>
            <a:r>
              <a:rPr lang="en-US" altLang="en-US" dirty="0" smtClean="0"/>
              <a:t> </a:t>
            </a:r>
          </a:p>
          <a:p>
            <a:pPr lvl="1">
              <a:lnSpc>
                <a:spcPct val="80000"/>
              </a:lnSpc>
            </a:pPr>
            <a:r>
              <a:rPr lang="en-US" altLang="en-US" dirty="0" smtClean="0"/>
              <a:t>Teleconference and ad-hoc minutes:</a:t>
            </a:r>
          </a:p>
          <a:p>
            <a:pPr lvl="2">
              <a:lnSpc>
                <a:spcPct val="80000"/>
              </a:lnSpc>
            </a:pPr>
            <a:r>
              <a:rPr lang="en-US" altLang="en-US" dirty="0">
                <a:hlinkClick r:id="rId4"/>
              </a:rPr>
              <a:t>https://</a:t>
            </a:r>
            <a:r>
              <a:rPr lang="en-US" altLang="en-US" dirty="0" smtClean="0">
                <a:hlinkClick r:id="rId4"/>
              </a:rPr>
              <a:t>mentor.ieee.org/802.11/dcn/19/11-19-1382-06-000m-tgmd-2019-july-august-september-teleconference-minutes.docx</a:t>
            </a:r>
            <a:r>
              <a:rPr lang="en-US" altLang="en-US" dirty="0" smtClean="0"/>
              <a:t> </a:t>
            </a:r>
          </a:p>
          <a:p>
            <a:pPr lvl="2">
              <a:lnSpc>
                <a:spcPct val="80000"/>
              </a:lnSpc>
            </a:pPr>
            <a:r>
              <a:rPr lang="en-US" altLang="en-US" dirty="0">
                <a:hlinkClick r:id="rId5"/>
              </a:rPr>
              <a:t>https://</a:t>
            </a:r>
            <a:r>
              <a:rPr lang="en-US" altLang="en-US" dirty="0" smtClean="0">
                <a:hlinkClick r:id="rId5"/>
              </a:rPr>
              <a:t>mentor.ieee.org/802.11/dcn/19/11-19-1238-01-000m-telecon-minutes-for-revmd-july-11.docx</a:t>
            </a:r>
            <a:r>
              <a:rPr lang="en-US" altLang="en-US" dirty="0" smtClean="0"/>
              <a:t> </a:t>
            </a:r>
          </a:p>
          <a:p>
            <a:pPr lvl="2">
              <a:lnSpc>
                <a:spcPct val="80000"/>
              </a:lnSpc>
            </a:pPr>
            <a:r>
              <a:rPr lang="en-US" altLang="en-US" dirty="0" smtClean="0">
                <a:hlinkClick r:id="rId6"/>
              </a:rPr>
              <a:t>https</a:t>
            </a:r>
            <a:r>
              <a:rPr lang="en-US" altLang="en-US" dirty="0">
                <a:hlinkClick r:id="rId6"/>
              </a:rPr>
              <a:t>://</a:t>
            </a:r>
            <a:r>
              <a:rPr lang="en-US" altLang="en-US" dirty="0" smtClean="0">
                <a:hlinkClick r:id="rId6"/>
              </a:rPr>
              <a:t>mentor.ieee.org/802.11/dcn/19/11-19-1450-00-000m-minutes-for-revmd-aug-2019-toronto.docx</a:t>
            </a:r>
            <a:r>
              <a:rPr lang="en-US" altLang="en-US" dirty="0" smtClean="0"/>
              <a:t> </a:t>
            </a:r>
          </a:p>
          <a:p>
            <a:pPr>
              <a:lnSpc>
                <a:spcPct val="80000"/>
              </a:lnSpc>
            </a:pPr>
            <a:r>
              <a:rPr lang="en-US" altLang="en-US" dirty="0" smtClean="0"/>
              <a:t>Moved:</a:t>
            </a:r>
          </a:p>
          <a:p>
            <a:pPr>
              <a:lnSpc>
                <a:spcPct val="80000"/>
              </a:lnSpc>
            </a:pPr>
            <a:r>
              <a:rPr lang="en-US" altLang="en-US" dirty="0" smtClean="0"/>
              <a:t>Seconded:  </a:t>
            </a:r>
          </a:p>
          <a:p>
            <a:pPr>
              <a:lnSpc>
                <a:spcPct val="80000"/>
              </a:lnSpc>
            </a:pPr>
            <a:r>
              <a:rPr lang="en-US" altLang="en-US" dirty="0" smtClean="0"/>
              <a:t>Result: </a:t>
            </a: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311605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17</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124 – GEN CIDS: July, </a:t>
            </a:r>
            <a:r>
              <a:rPr lang="en-US" altLang="en-US" dirty="0" err="1" smtClean="0"/>
              <a:t>telecons</a:t>
            </a:r>
            <a:r>
              <a:rPr lang="en-US" altLang="en-US" dirty="0" smtClean="0"/>
              <a:t>/ad-hoc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GEN comment resolutions in </a:t>
            </a:r>
            <a:r>
              <a:rPr lang="en-US" altLang="en-US" sz="2000" dirty="0">
                <a:hlinkClick r:id="rId3"/>
              </a:rPr>
              <a:t>https://</a:t>
            </a:r>
            <a:r>
              <a:rPr lang="en-US" altLang="en-US" sz="2000" dirty="0" smtClean="0">
                <a:hlinkClick r:id="rId3"/>
              </a:rPr>
              <a:t>mentor.ieee.org/802.11/dcn/19/11-19-0449-12-000m-revmd-lb236-gen-comments.xls</a:t>
            </a:r>
            <a:r>
              <a:rPr lang="en-US" altLang="en-US" sz="2000" dirty="0" smtClean="0"/>
              <a:t> :</a:t>
            </a:r>
            <a:endParaRPr lang="en-US" altLang="en-US" sz="2000" dirty="0" smtClean="0"/>
          </a:p>
          <a:p>
            <a:pPr lvl="1">
              <a:lnSpc>
                <a:spcPct val="80000"/>
              </a:lnSpc>
            </a:pPr>
            <a:r>
              <a:rPr lang="en-GB" sz="1800" dirty="0" smtClean="0"/>
              <a:t>“GEN </a:t>
            </a:r>
            <a:r>
              <a:rPr lang="en-GB" sz="1800" dirty="0"/>
              <a:t>Motion Vienna </a:t>
            </a:r>
            <a:r>
              <a:rPr lang="en-GB" sz="1800" dirty="0" smtClean="0"/>
              <a:t>Thursday” </a:t>
            </a:r>
            <a:r>
              <a:rPr lang="en-GB" sz="1800" dirty="0"/>
              <a:t>4 CIDs </a:t>
            </a:r>
            <a:endParaRPr lang="en-GB" sz="1800" dirty="0" smtClean="0"/>
          </a:p>
          <a:p>
            <a:pPr lvl="1">
              <a:lnSpc>
                <a:spcPct val="80000"/>
              </a:lnSpc>
            </a:pPr>
            <a:r>
              <a:rPr lang="en-GB" sz="1800" dirty="0" smtClean="0"/>
              <a:t>“GEN </a:t>
            </a:r>
            <a:r>
              <a:rPr lang="en-GB" sz="1800" dirty="0"/>
              <a:t>Motion </a:t>
            </a:r>
            <a:r>
              <a:rPr lang="en-GB" sz="1800" dirty="0" err="1"/>
              <a:t>Telecon</a:t>
            </a:r>
            <a:r>
              <a:rPr lang="en-GB" sz="1800" dirty="0"/>
              <a:t>- July </a:t>
            </a:r>
            <a:r>
              <a:rPr lang="en-GB" sz="1800" dirty="0" smtClean="0"/>
              <a:t>30” 2 CIDs </a:t>
            </a:r>
            <a:endParaRPr lang="en-GB" sz="1800" dirty="0" smtClean="0"/>
          </a:p>
          <a:p>
            <a:pPr lvl="1">
              <a:lnSpc>
                <a:spcPct val="80000"/>
              </a:lnSpc>
            </a:pPr>
            <a:r>
              <a:rPr lang="en-GB" sz="1800" dirty="0" smtClean="0"/>
              <a:t>“GEN </a:t>
            </a:r>
            <a:r>
              <a:rPr lang="en-GB" sz="1800" dirty="0"/>
              <a:t>Motion </a:t>
            </a:r>
            <a:r>
              <a:rPr lang="en-GB" sz="1800" dirty="0" err="1"/>
              <a:t>Telecon</a:t>
            </a:r>
            <a:r>
              <a:rPr lang="en-GB" sz="1800" dirty="0"/>
              <a:t> - Aug 2 </a:t>
            </a:r>
            <a:r>
              <a:rPr lang="en-GB" sz="1800" dirty="0" smtClean="0"/>
              <a:t>– </a:t>
            </a:r>
            <a:r>
              <a:rPr lang="en-GB" sz="1800" dirty="0" smtClean="0"/>
              <a:t>9” </a:t>
            </a:r>
            <a:r>
              <a:rPr lang="en-GB" sz="1800" dirty="0" smtClean="0"/>
              <a:t>4 </a:t>
            </a:r>
            <a:r>
              <a:rPr lang="en-GB" sz="1800" dirty="0"/>
              <a:t>CIDs </a:t>
            </a:r>
            <a:endParaRPr lang="en-GB" sz="1800" dirty="0" smtClean="0"/>
          </a:p>
          <a:p>
            <a:pPr lvl="1">
              <a:lnSpc>
                <a:spcPct val="80000"/>
              </a:lnSpc>
            </a:pPr>
            <a:r>
              <a:rPr lang="en-US" altLang="en-US" sz="1800" dirty="0" smtClean="0"/>
              <a:t>“</a:t>
            </a:r>
            <a:r>
              <a:rPr lang="en-US" altLang="en-US" sz="1800" dirty="0" err="1" smtClean="0"/>
              <a:t>GENMotionTeleconAugToronto</a:t>
            </a:r>
            <a:r>
              <a:rPr lang="en-US" altLang="en-US" sz="1800" dirty="0" smtClean="0"/>
              <a:t>” </a:t>
            </a:r>
            <a:r>
              <a:rPr lang="en-US" altLang="en-US" sz="1800" dirty="0" smtClean="0"/>
              <a:t>11 </a:t>
            </a:r>
            <a:r>
              <a:rPr lang="en-US" altLang="en-US" sz="1800" dirty="0" smtClean="0"/>
              <a:t>CIDS</a:t>
            </a:r>
          </a:p>
          <a:p>
            <a:pPr lvl="1">
              <a:lnSpc>
                <a:spcPct val="80000"/>
              </a:lnSpc>
            </a:pPr>
            <a:r>
              <a:rPr lang="en-GB" sz="1800" dirty="0" smtClean="0"/>
              <a:t>“GEN </a:t>
            </a:r>
            <a:r>
              <a:rPr lang="en-GB" sz="1800" dirty="0"/>
              <a:t>Motion </a:t>
            </a:r>
            <a:r>
              <a:rPr lang="en-GB" sz="1800" dirty="0" err="1"/>
              <a:t>Telecon</a:t>
            </a:r>
            <a:r>
              <a:rPr lang="en-GB" sz="1800" dirty="0"/>
              <a:t> - Sept </a:t>
            </a:r>
            <a:r>
              <a:rPr lang="en-GB" sz="1800" dirty="0" smtClean="0"/>
              <a:t>3” </a:t>
            </a:r>
            <a:r>
              <a:rPr lang="en-GB" sz="1800" dirty="0"/>
              <a:t>2 CIDs</a:t>
            </a:r>
          </a:p>
          <a:p>
            <a:pPr lvl="1">
              <a:lnSpc>
                <a:spcPct val="80000"/>
              </a:lnSpc>
            </a:pPr>
            <a:endParaRPr lang="en-US" altLang="en-US" sz="1800" dirty="0"/>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4791245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18</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CID 2606</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(GEN) comment resolution </a:t>
            </a:r>
            <a:r>
              <a:rPr lang="en-US" altLang="en-US" sz="2000" dirty="0"/>
              <a:t>in </a:t>
            </a:r>
            <a:r>
              <a:rPr lang="en-US" altLang="en-US" sz="2000" dirty="0">
                <a:hlinkClick r:id="rId3"/>
              </a:rPr>
              <a:t>https://</a:t>
            </a:r>
            <a:r>
              <a:rPr lang="en-US" altLang="en-US" sz="2000" dirty="0" smtClean="0">
                <a:hlinkClick r:id="rId3"/>
              </a:rPr>
              <a:t>mentor.ieee.org/802.11/dcn/19/11-19-0449-12-000m-revmd-lb236-gen-comments.xls</a:t>
            </a:r>
            <a:r>
              <a:rPr lang="en-US" altLang="en-US" sz="2000" dirty="0" smtClean="0"/>
              <a:t> :</a:t>
            </a:r>
            <a:endParaRPr lang="en-US" altLang="en-US" sz="2000" dirty="0" smtClean="0"/>
          </a:p>
          <a:p>
            <a:pPr lvl="1">
              <a:lnSpc>
                <a:spcPct val="80000"/>
              </a:lnSpc>
            </a:pPr>
            <a:r>
              <a:rPr lang="en-GB" sz="1800" dirty="0" smtClean="0"/>
              <a:t>GEN </a:t>
            </a:r>
            <a:r>
              <a:rPr lang="en-GB" sz="1800" dirty="0"/>
              <a:t>Motion Present - CID 2606- Single CID requested for separate motion- Present vs included - updated resolution</a:t>
            </a:r>
          </a:p>
          <a:p>
            <a:pPr>
              <a:lnSpc>
                <a:spcPct val="80000"/>
              </a:lnSpc>
            </a:pPr>
            <a:endParaRPr lang="en-US" altLang="en-US" sz="2000" dirty="0" smtClean="0"/>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9638283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19</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CID 2604</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(GEN) comment resolution in </a:t>
            </a:r>
            <a:r>
              <a:rPr lang="en-US" altLang="en-US" sz="2000" dirty="0">
                <a:hlinkClick r:id="rId3"/>
              </a:rPr>
              <a:t>https://</a:t>
            </a:r>
            <a:r>
              <a:rPr lang="en-US" altLang="en-US" sz="2000" dirty="0" smtClean="0">
                <a:hlinkClick r:id="rId3"/>
              </a:rPr>
              <a:t>mentor.ieee.org/802.11/dcn/19/11-19-0449-12-000m-revmd-lb236-gen-comments.xls</a:t>
            </a:r>
            <a:r>
              <a:rPr lang="en-US" altLang="en-US" sz="2000" dirty="0" smtClean="0"/>
              <a:t> in </a:t>
            </a:r>
            <a:r>
              <a:rPr lang="en-US" altLang="en-US" sz="2000" dirty="0" smtClean="0"/>
              <a:t>the following tab: </a:t>
            </a:r>
          </a:p>
          <a:p>
            <a:pPr lvl="1">
              <a:lnSpc>
                <a:spcPct val="80000"/>
              </a:lnSpc>
            </a:pPr>
            <a:r>
              <a:rPr lang="en-GB" sz="1800" dirty="0"/>
              <a:t>GEN Motion </a:t>
            </a:r>
            <a:r>
              <a:rPr lang="en-GB" sz="1800" dirty="0" err="1"/>
              <a:t>Telecon</a:t>
            </a:r>
            <a:r>
              <a:rPr lang="en-GB" sz="1800" dirty="0"/>
              <a:t> </a:t>
            </a:r>
            <a:r>
              <a:rPr lang="en-GB" sz="1800" dirty="0" smtClean="0"/>
              <a:t>– CID </a:t>
            </a:r>
            <a:r>
              <a:rPr lang="en-GB" sz="1800" dirty="0"/>
              <a:t>2604 - Single CID requested for separate Motion - deletes "successful[</a:t>
            </a:r>
            <a:r>
              <a:rPr lang="en-GB" sz="1800" dirty="0" err="1"/>
              <a:t>ly</a:t>
            </a:r>
            <a:r>
              <a:rPr lang="en-GB" sz="1800" dirty="0"/>
              <a:t>]“</a:t>
            </a:r>
          </a:p>
          <a:p>
            <a:pPr>
              <a:lnSpc>
                <a:spcPct val="80000"/>
              </a:lnSpc>
            </a:pPr>
            <a:endParaRPr lang="en-US" altLang="en-US" sz="2000" dirty="0" smtClean="0"/>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5590120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409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4100" name="Slide Number Placeholder 5"/>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56D6E298-42C4-4845-8665-E35DE2769254}" type="slidenum">
              <a:rPr lang="en-US" smtClean="0"/>
              <a:pPr>
                <a:defRPr/>
              </a:pPr>
              <a:t>2</a:t>
            </a:fld>
            <a:endParaRPr lang="en-US" smtClean="0"/>
          </a:p>
        </p:txBody>
      </p:sp>
      <p:sp>
        <p:nvSpPr>
          <p:cNvPr id="3077" name="Rectangle 2"/>
          <p:cNvSpPr>
            <a:spLocks noGrp="1" noChangeArrowheads="1"/>
          </p:cNvSpPr>
          <p:nvPr>
            <p:ph type="title"/>
          </p:nvPr>
        </p:nvSpPr>
        <p:spPr/>
        <p:txBody>
          <a:bodyPr/>
          <a:lstStyle/>
          <a:p>
            <a:r>
              <a:rPr lang="en-US" altLang="en-US" dirty="0" smtClean="0"/>
              <a:t>Abstract</a:t>
            </a:r>
          </a:p>
        </p:txBody>
      </p:sp>
      <p:sp>
        <p:nvSpPr>
          <p:cNvPr id="3078" name="Rectangle 3"/>
          <p:cNvSpPr>
            <a:spLocks noGrp="1" noChangeArrowheads="1"/>
          </p:cNvSpPr>
          <p:nvPr>
            <p:ph type="body" idx="1"/>
          </p:nvPr>
        </p:nvSpPr>
        <p:spPr/>
        <p:txBody>
          <a:bodyPr/>
          <a:lstStyle/>
          <a:p>
            <a:pPr>
              <a:buFontTx/>
              <a:buNone/>
            </a:pPr>
            <a:r>
              <a:rPr lang="en-US" altLang="en-US" dirty="0" smtClean="0"/>
              <a:t>	This presentation contains the IEEE 802.11 </a:t>
            </a:r>
            <a:r>
              <a:rPr lang="en-US" altLang="en-US" dirty="0" err="1" smtClean="0"/>
              <a:t>TGmd</a:t>
            </a:r>
            <a:r>
              <a:rPr lang="en-US" altLang="en-US" dirty="0" smtClean="0"/>
              <a:t> agenda for the September 2019 session.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20</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MAC CIDS: July, </a:t>
            </a:r>
            <a:r>
              <a:rPr lang="en-US" altLang="en-US" dirty="0" err="1" smtClean="0"/>
              <a:t>telecon</a:t>
            </a:r>
            <a:r>
              <a:rPr lang="en-US" altLang="en-US" dirty="0" smtClean="0"/>
              <a:t>/ad-hoc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(MAC) comment resolutions in </a:t>
            </a:r>
            <a:r>
              <a:rPr lang="en-US" altLang="en-US" sz="2000" dirty="0" smtClean="0">
                <a:hlinkClick r:id="rId3"/>
              </a:rPr>
              <a:t>https://mentor.ieee.org/802.11/dcn/17/11-17-0927-48-000m-revmd-mac-comments.xls%20except%20for%202082</a:t>
            </a:r>
            <a:r>
              <a:rPr lang="en-US" altLang="en-US" sz="2000" dirty="0" smtClean="0"/>
              <a:t> :</a:t>
            </a:r>
          </a:p>
          <a:p>
            <a:pPr lvl="1">
              <a:lnSpc>
                <a:spcPct val="80000"/>
              </a:lnSpc>
            </a:pPr>
            <a:r>
              <a:rPr lang="en-US" altLang="en-US" sz="1800" dirty="0" smtClean="0"/>
              <a:t>Motion MAC-AE;79 CIDs</a:t>
            </a:r>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3856092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21</a:t>
            </a:fld>
            <a:endParaRPr lang="en-US" smtClean="0"/>
          </a:p>
        </p:txBody>
      </p:sp>
      <p:sp>
        <p:nvSpPr>
          <p:cNvPr id="9222" name="Rectangle 2"/>
          <p:cNvSpPr>
            <a:spLocks noGrp="1" noChangeArrowheads="1"/>
          </p:cNvSpPr>
          <p:nvPr>
            <p:ph type="title" idx="4294967295"/>
          </p:nvPr>
        </p:nvSpPr>
        <p:spPr>
          <a:xfrm>
            <a:off x="1117601" y="845758"/>
            <a:ext cx="10058400" cy="1066800"/>
          </a:xfrm>
        </p:spPr>
        <p:txBody>
          <a:bodyPr/>
          <a:lstStyle/>
          <a:p>
            <a:r>
              <a:rPr lang="en-US" altLang="en-US" dirty="0" smtClean="0"/>
              <a:t>Motion   – MAC CIDS: </a:t>
            </a:r>
            <a:r>
              <a:rPr lang="en-GB" dirty="0" smtClean="0"/>
              <a:t>2071</a:t>
            </a:r>
            <a:r>
              <a:rPr lang="en-GB" dirty="0"/>
              <a:t>, 2070 and 2066 </a:t>
            </a:r>
            <a:r>
              <a:rPr lang="en-GB" dirty="0" smtClean="0"/>
              <a:t>Beam tracking</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2286000"/>
            <a:ext cx="9479280" cy="2883408"/>
          </a:xfrm>
        </p:spPr>
        <p:txBody>
          <a:bodyPr/>
          <a:lstStyle/>
          <a:p>
            <a:pPr>
              <a:lnSpc>
                <a:spcPct val="80000"/>
              </a:lnSpc>
            </a:pPr>
            <a:r>
              <a:rPr lang="en-US" altLang="en-US" sz="2000" dirty="0" smtClean="0"/>
              <a:t>Approve the (MAC) comment resolutions in </a:t>
            </a:r>
            <a:r>
              <a:rPr lang="en-US" altLang="en-US" sz="2000" dirty="0" smtClean="0">
                <a:hlinkClick r:id="rId3"/>
              </a:rPr>
              <a:t>https://mentor.ieee.org/802.11/dcn/17/11-17-0927-48-000m-revmd-mac-comments.xls</a:t>
            </a:r>
            <a:r>
              <a:rPr lang="en-US" altLang="en-US" sz="2000" dirty="0" smtClean="0"/>
              <a:t> :</a:t>
            </a:r>
          </a:p>
          <a:p>
            <a:pPr lvl="1">
              <a:lnSpc>
                <a:spcPct val="80000"/>
              </a:lnSpc>
            </a:pPr>
            <a:r>
              <a:rPr lang="en-US" altLang="en-US" sz="1800" dirty="0" smtClean="0"/>
              <a:t>Motion MAC-AG; 3CIDs</a:t>
            </a:r>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0641936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22</a:t>
            </a:fld>
            <a:endParaRPr lang="en-US" smtClean="0"/>
          </a:p>
        </p:txBody>
      </p:sp>
      <p:sp>
        <p:nvSpPr>
          <p:cNvPr id="9222" name="Rectangle 2"/>
          <p:cNvSpPr>
            <a:spLocks noGrp="1" noChangeArrowheads="1"/>
          </p:cNvSpPr>
          <p:nvPr>
            <p:ph type="title" idx="4294967295"/>
          </p:nvPr>
        </p:nvSpPr>
        <p:spPr>
          <a:xfrm>
            <a:off x="1117601" y="845758"/>
            <a:ext cx="10058400" cy="1066800"/>
          </a:xfrm>
        </p:spPr>
        <p:txBody>
          <a:bodyPr/>
          <a:lstStyle/>
          <a:p>
            <a:r>
              <a:rPr lang="en-US" altLang="en-US" dirty="0" smtClean="0"/>
              <a:t>Motion   – MAC CID: </a:t>
            </a:r>
            <a:r>
              <a:rPr lang="en-GB" dirty="0" smtClean="0"/>
              <a:t>2472 “at TBTTs”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81200"/>
            <a:ext cx="9479280" cy="3188208"/>
          </a:xfrm>
        </p:spPr>
        <p:txBody>
          <a:bodyPr/>
          <a:lstStyle/>
          <a:p>
            <a:pPr>
              <a:lnSpc>
                <a:spcPct val="80000"/>
              </a:lnSpc>
            </a:pPr>
            <a:r>
              <a:rPr lang="en-US" altLang="en-US" sz="2000" dirty="0" smtClean="0"/>
              <a:t>Approve the (MAC) comment resolutions in </a:t>
            </a:r>
            <a:r>
              <a:rPr lang="en-US" altLang="en-US" sz="2000" dirty="0" smtClean="0">
                <a:hlinkClick r:id="rId3"/>
              </a:rPr>
              <a:t>https://mentor.ieee.org/802.11/dcn/17/11-17-0927-48-000m-revmd-mac-comments.xls</a:t>
            </a:r>
            <a:r>
              <a:rPr lang="en-US" altLang="en-US" sz="2000" dirty="0" smtClean="0"/>
              <a:t> :</a:t>
            </a:r>
          </a:p>
          <a:p>
            <a:pPr lvl="1">
              <a:lnSpc>
                <a:spcPct val="80000"/>
              </a:lnSpc>
            </a:pPr>
            <a:r>
              <a:rPr lang="en-US" altLang="en-US" sz="1800" dirty="0" smtClean="0"/>
              <a:t>Motion MAC-AF; </a:t>
            </a:r>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8865645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23</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PHY, CIDs July, </a:t>
            </a:r>
            <a:r>
              <a:rPr lang="en-US" altLang="en-US" dirty="0" err="1" smtClean="0"/>
              <a:t>telecon</a:t>
            </a:r>
            <a:r>
              <a:rPr lang="en-US" altLang="en-US" dirty="0" smtClean="0"/>
              <a:t>/ad-hoc </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(PHY) comment resolutions in the </a:t>
            </a:r>
          </a:p>
          <a:p>
            <a:pPr lvl="1">
              <a:lnSpc>
                <a:spcPct val="80000"/>
              </a:lnSpc>
            </a:pPr>
            <a:r>
              <a:rPr lang="en-US" altLang="en-US" sz="1800" dirty="0" smtClean="0"/>
              <a:t>“PHY Motion </a:t>
            </a:r>
            <a:r>
              <a:rPr lang="en-US" altLang="en-US" sz="1800" dirty="0"/>
              <a:t>H</a:t>
            </a:r>
            <a:r>
              <a:rPr lang="en-US" altLang="en-US" sz="1800" dirty="0" smtClean="0"/>
              <a:t>”, tab in </a:t>
            </a:r>
            <a:r>
              <a:rPr lang="en-US" altLang="en-US" sz="1800" dirty="0" smtClean="0">
                <a:hlinkClick r:id="rId3"/>
              </a:rPr>
              <a:t>https://mentor.ieee.org/802.11/dcn/19/11-19-0156-09-000m-lb236-revmd-phy-sec-comments.xlsx</a:t>
            </a:r>
            <a:r>
              <a:rPr lang="en-US" altLang="en-US" sz="1800" dirty="0" smtClean="0"/>
              <a:t>   </a:t>
            </a:r>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169494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24</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PHY CID 2685</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(PHY) comment resolution in the </a:t>
            </a:r>
          </a:p>
          <a:p>
            <a:pPr marL="0" indent="0">
              <a:lnSpc>
                <a:spcPct val="80000"/>
              </a:lnSpc>
              <a:buNone/>
            </a:pPr>
            <a:endParaRPr lang="en-US" altLang="en-US" sz="2000" dirty="0" smtClean="0"/>
          </a:p>
          <a:p>
            <a:pPr lvl="1">
              <a:lnSpc>
                <a:spcPct val="80000"/>
              </a:lnSpc>
            </a:pPr>
            <a:r>
              <a:rPr lang="en-US" altLang="en-US" sz="1800" dirty="0" smtClean="0"/>
              <a:t>“</a:t>
            </a:r>
            <a:r>
              <a:rPr lang="en-GB" sz="1800" dirty="0" err="1"/>
              <a:t>MACAddrPolicy</a:t>
            </a:r>
            <a:r>
              <a:rPr lang="en-US" altLang="en-US" sz="1800" dirty="0" smtClean="0"/>
              <a:t>”, tab in </a:t>
            </a:r>
            <a:r>
              <a:rPr lang="en-US" altLang="en-US" sz="1800" dirty="0" smtClean="0">
                <a:hlinkClick r:id="rId3"/>
              </a:rPr>
              <a:t>https://mentor.ieee.org/802.11/dcn/19/11-19-0156-09-000m-lb236-revmd-phy-sec-comments.xlsx</a:t>
            </a:r>
            <a:r>
              <a:rPr lang="en-US" altLang="en-US" sz="1800" dirty="0" smtClean="0"/>
              <a:t>   </a:t>
            </a:r>
          </a:p>
          <a:p>
            <a:pPr lvl="1">
              <a:lnSpc>
                <a:spcPct val="80000"/>
              </a:lnSpc>
            </a:pPr>
            <a:endParaRPr lang="en-US" altLang="en-US" sz="1800" dirty="0" smtClean="0"/>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1947030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25</a:t>
            </a:fld>
            <a:endParaRPr lang="en-US" smtClean="0"/>
          </a:p>
        </p:txBody>
      </p:sp>
      <p:sp>
        <p:nvSpPr>
          <p:cNvPr id="9222" name="Rectangle 2"/>
          <p:cNvSpPr>
            <a:spLocks noGrp="1" noChangeArrowheads="1"/>
          </p:cNvSpPr>
          <p:nvPr>
            <p:ph type="title" idx="4294967295"/>
          </p:nvPr>
        </p:nvSpPr>
        <p:spPr>
          <a:xfrm>
            <a:off x="1219200" y="646177"/>
            <a:ext cx="10058400" cy="1066800"/>
          </a:xfrm>
        </p:spPr>
        <p:txBody>
          <a:bodyPr/>
          <a:lstStyle/>
          <a:p>
            <a:r>
              <a:rPr lang="en-US" altLang="en-US" dirty="0" smtClean="0"/>
              <a:t>Motion  – PHY CID 2630 Operating class changes (rejected)</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49197" y="2133600"/>
            <a:ext cx="9479280" cy="3112008"/>
          </a:xfrm>
        </p:spPr>
        <p:txBody>
          <a:bodyPr/>
          <a:lstStyle/>
          <a:p>
            <a:pPr>
              <a:lnSpc>
                <a:spcPct val="80000"/>
              </a:lnSpc>
            </a:pPr>
            <a:r>
              <a:rPr lang="en-US" altLang="en-US" sz="2000" dirty="0" smtClean="0"/>
              <a:t>Approve the (PHY) comment resolution in the </a:t>
            </a:r>
          </a:p>
          <a:p>
            <a:pPr marL="0" indent="0">
              <a:lnSpc>
                <a:spcPct val="80000"/>
              </a:lnSpc>
              <a:buNone/>
            </a:pPr>
            <a:endParaRPr lang="en-US" altLang="en-US" sz="2000" dirty="0" smtClean="0"/>
          </a:p>
          <a:p>
            <a:pPr lvl="1">
              <a:lnSpc>
                <a:spcPct val="80000"/>
              </a:lnSpc>
            </a:pPr>
            <a:r>
              <a:rPr lang="en-US" altLang="en-US" sz="1800" dirty="0"/>
              <a:t>“</a:t>
            </a:r>
            <a:r>
              <a:rPr lang="en-GB" altLang="en-US" sz="1800" dirty="0"/>
              <a:t>Motion-</a:t>
            </a:r>
            <a:r>
              <a:rPr lang="en-GB" altLang="en-US" sz="1800" dirty="0" err="1"/>
              <a:t>OpClass</a:t>
            </a:r>
            <a:r>
              <a:rPr lang="en-US" altLang="en-US" sz="1800" dirty="0"/>
              <a:t>”, tab in </a:t>
            </a:r>
            <a:r>
              <a:rPr lang="en-US" altLang="en-US" sz="1800" dirty="0">
                <a:hlinkClick r:id="rId3"/>
              </a:rPr>
              <a:t>https://mentor.ieee.org/802.11/dcn/19/11-19-0156-11-000m-lb236-revmd-phy-sec-comments.xlsx</a:t>
            </a:r>
            <a:r>
              <a:rPr lang="en-US" altLang="en-US" sz="1800" dirty="0"/>
              <a:t>   </a:t>
            </a:r>
          </a:p>
          <a:p>
            <a:pPr lvl="1">
              <a:lnSpc>
                <a:spcPct val="80000"/>
              </a:lnSpc>
            </a:pPr>
            <a:endParaRPr lang="en-US" altLang="en-US" sz="1800" dirty="0" smtClean="0"/>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301862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26</a:t>
            </a:fld>
            <a:endParaRPr lang="en-US" smtClean="0"/>
          </a:p>
        </p:txBody>
      </p:sp>
      <p:sp>
        <p:nvSpPr>
          <p:cNvPr id="9222" name="Rectangle 2"/>
          <p:cNvSpPr>
            <a:spLocks noGrp="1" noChangeArrowheads="1"/>
          </p:cNvSpPr>
          <p:nvPr>
            <p:ph type="title" idx="4294967295"/>
          </p:nvPr>
        </p:nvSpPr>
        <p:spPr>
          <a:xfrm>
            <a:off x="1219200" y="646177"/>
            <a:ext cx="10058400" cy="1066800"/>
          </a:xfrm>
        </p:spPr>
        <p:txBody>
          <a:bodyPr/>
          <a:lstStyle/>
          <a:p>
            <a:r>
              <a:rPr lang="en-US" altLang="en-US" dirty="0" smtClean="0"/>
              <a:t>Motion  – CID 2689 PMKSA with random MAC address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49197" y="2133600"/>
            <a:ext cx="9479280" cy="3112008"/>
          </a:xfrm>
        </p:spPr>
        <p:txBody>
          <a:bodyPr/>
          <a:lstStyle/>
          <a:p>
            <a:pPr>
              <a:lnSpc>
                <a:spcPct val="80000"/>
              </a:lnSpc>
            </a:pPr>
            <a:r>
              <a:rPr lang="en-US" altLang="en-US" sz="2000" dirty="0" smtClean="0"/>
              <a:t>Approve the (PHY) comment resolution in the </a:t>
            </a:r>
          </a:p>
          <a:p>
            <a:pPr marL="0" indent="0">
              <a:lnSpc>
                <a:spcPct val="80000"/>
              </a:lnSpc>
              <a:buNone/>
            </a:pPr>
            <a:endParaRPr lang="en-US" altLang="en-US" sz="2000" dirty="0" smtClean="0"/>
          </a:p>
          <a:p>
            <a:pPr lvl="1">
              <a:lnSpc>
                <a:spcPct val="80000"/>
              </a:lnSpc>
            </a:pPr>
            <a:r>
              <a:rPr lang="en-US" altLang="en-US" sz="1800" dirty="0" smtClean="0"/>
              <a:t>“</a:t>
            </a:r>
            <a:r>
              <a:rPr lang="en-GB" altLang="en-US" sz="1800" dirty="0" smtClean="0"/>
              <a:t>PMKSA-Motion</a:t>
            </a:r>
            <a:r>
              <a:rPr lang="en-US" altLang="en-US" sz="1800" dirty="0" smtClean="0"/>
              <a:t>”, </a:t>
            </a:r>
            <a:r>
              <a:rPr lang="en-US" altLang="en-US" sz="1800" dirty="0"/>
              <a:t>tab in </a:t>
            </a:r>
            <a:r>
              <a:rPr lang="en-US" altLang="en-US" sz="1800" dirty="0">
                <a:hlinkClick r:id="rId3"/>
              </a:rPr>
              <a:t>https://mentor.ieee.org/802.11/dcn/19/11-19-0156-11-000m-lb236-revmd-phy-sec-comments.xlsx</a:t>
            </a:r>
            <a:r>
              <a:rPr lang="en-US" altLang="en-US" sz="1800" dirty="0"/>
              <a:t>   </a:t>
            </a:r>
          </a:p>
          <a:p>
            <a:pPr lvl="1">
              <a:lnSpc>
                <a:spcPct val="80000"/>
              </a:lnSpc>
            </a:pPr>
            <a:endParaRPr lang="en-US" altLang="en-US" sz="1800" dirty="0" smtClean="0"/>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8573213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27</a:t>
            </a:fld>
            <a:endParaRPr lang="en-US" smtClean="0"/>
          </a:p>
        </p:txBody>
      </p:sp>
      <p:sp>
        <p:nvSpPr>
          <p:cNvPr id="9222" name="Rectangle 2"/>
          <p:cNvSpPr>
            <a:spLocks noGrp="1" noChangeArrowheads="1"/>
          </p:cNvSpPr>
          <p:nvPr>
            <p:ph type="title" idx="4294967295"/>
          </p:nvPr>
        </p:nvSpPr>
        <p:spPr>
          <a:xfrm>
            <a:off x="1219200" y="646177"/>
            <a:ext cx="10058400" cy="1066800"/>
          </a:xfrm>
        </p:spPr>
        <p:txBody>
          <a:bodyPr/>
          <a:lstStyle/>
          <a:p>
            <a:r>
              <a:rPr lang="en-US" altLang="en-US" dirty="0" smtClean="0"/>
              <a:t>Motion  – CID 2186 Reduced capability PHY</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49197" y="2133600"/>
            <a:ext cx="9479280" cy="3112008"/>
          </a:xfrm>
        </p:spPr>
        <p:txBody>
          <a:bodyPr/>
          <a:lstStyle/>
          <a:p>
            <a:pPr>
              <a:lnSpc>
                <a:spcPct val="80000"/>
              </a:lnSpc>
            </a:pPr>
            <a:r>
              <a:rPr lang="en-US" altLang="en-US" sz="2000" dirty="0" smtClean="0"/>
              <a:t>Approve the (PHY) comment resolution in the </a:t>
            </a:r>
          </a:p>
          <a:p>
            <a:pPr marL="0" indent="0">
              <a:lnSpc>
                <a:spcPct val="80000"/>
              </a:lnSpc>
              <a:buNone/>
            </a:pPr>
            <a:endParaRPr lang="en-US" altLang="en-US" sz="2000" dirty="0" smtClean="0"/>
          </a:p>
          <a:p>
            <a:pPr lvl="1">
              <a:lnSpc>
                <a:spcPct val="80000"/>
              </a:lnSpc>
            </a:pPr>
            <a:r>
              <a:rPr lang="en-US" altLang="en-US" sz="1800" dirty="0" smtClean="0"/>
              <a:t>“</a:t>
            </a:r>
            <a:r>
              <a:rPr lang="en-GB" altLang="en-US" sz="1800" dirty="0" smtClean="0"/>
              <a:t>PHY Modes</a:t>
            </a:r>
            <a:r>
              <a:rPr lang="en-US" altLang="en-US" sz="1800" dirty="0" smtClean="0"/>
              <a:t>”, </a:t>
            </a:r>
            <a:r>
              <a:rPr lang="en-US" altLang="en-US" sz="1800" dirty="0"/>
              <a:t>tab in </a:t>
            </a:r>
            <a:r>
              <a:rPr lang="en-US" altLang="en-US" sz="1800" dirty="0">
                <a:hlinkClick r:id="rId3"/>
              </a:rPr>
              <a:t>https://mentor.ieee.org/802.11/dcn/19/11-19-0156-11-000m-lb236-revmd-phy-sec-comments.xlsx</a:t>
            </a:r>
            <a:r>
              <a:rPr lang="en-US" altLang="en-US" sz="1800" dirty="0"/>
              <a:t>   </a:t>
            </a:r>
          </a:p>
          <a:p>
            <a:pPr lvl="1">
              <a:lnSpc>
                <a:spcPct val="80000"/>
              </a:lnSpc>
            </a:pPr>
            <a:endParaRPr lang="en-US" altLang="en-US" sz="1800" dirty="0" smtClean="0"/>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0020138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28</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Editor, Editor(2) CIDs July, </a:t>
            </a:r>
            <a:r>
              <a:rPr lang="en-US" altLang="en-US" dirty="0" err="1" smtClean="0"/>
              <a:t>telecon</a:t>
            </a:r>
            <a:r>
              <a:rPr lang="en-US" altLang="en-US" dirty="0" smtClean="0"/>
              <a:t>/ad-hoc </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(Editor) comment resolutions in the </a:t>
            </a:r>
          </a:p>
          <a:p>
            <a:pPr marL="0" indent="0">
              <a:lnSpc>
                <a:spcPct val="80000"/>
              </a:lnSpc>
              <a:buNone/>
            </a:pPr>
            <a:endParaRPr lang="en-US" altLang="en-US" sz="2000" dirty="0" smtClean="0"/>
          </a:p>
          <a:p>
            <a:pPr lvl="1">
              <a:lnSpc>
                <a:spcPct val="80000"/>
              </a:lnSpc>
            </a:pPr>
            <a:r>
              <a:rPr lang="en-US" altLang="en-US" sz="1800" smtClean="0"/>
              <a:t>“Motion-EDITOR-O</a:t>
            </a:r>
            <a:r>
              <a:rPr lang="en-US" altLang="en-US" sz="1800" dirty="0" smtClean="0"/>
              <a:t>” in </a:t>
            </a:r>
            <a:r>
              <a:rPr lang="en-US" altLang="en-US" sz="1800" dirty="0">
                <a:hlinkClick r:id="rId3"/>
              </a:rPr>
              <a:t>https://</a:t>
            </a:r>
            <a:r>
              <a:rPr lang="en-US" altLang="en-US" sz="1800" dirty="0" smtClean="0">
                <a:hlinkClick r:id="rId3"/>
              </a:rPr>
              <a:t>mentor.ieee.org/802.11/dcn/19/11-19-0142-10-000m-revmd-wg-lb236-comments-for-editor-ad-hoc.xls</a:t>
            </a:r>
            <a:r>
              <a:rPr lang="en-US" altLang="en-US" sz="1800" dirty="0" smtClean="0"/>
              <a:t> </a:t>
            </a:r>
            <a:br>
              <a:rPr lang="en-US" altLang="en-US" sz="1800" dirty="0" smtClean="0"/>
            </a:br>
            <a:endParaRPr lang="en-US" altLang="en-US" sz="1800" dirty="0" smtClean="0"/>
          </a:p>
          <a:p>
            <a:pPr lvl="1">
              <a:lnSpc>
                <a:spcPct val="80000"/>
              </a:lnSpc>
            </a:pPr>
            <a:r>
              <a:rPr lang="en-US" altLang="en-US" sz="1800" dirty="0" smtClean="0"/>
              <a:t>“Motion-EDITOR2-J”in </a:t>
            </a:r>
            <a:r>
              <a:rPr lang="en-US" altLang="en-US" sz="1800" dirty="0">
                <a:hlinkClick r:id="rId4"/>
              </a:rPr>
              <a:t>https://</a:t>
            </a:r>
            <a:r>
              <a:rPr lang="en-US" altLang="en-US" sz="1800" dirty="0" smtClean="0">
                <a:hlinkClick r:id="rId4"/>
              </a:rPr>
              <a:t>mentor.ieee.org/802.11/dcn/19/11-19-0143-13-000m-revmd-editor2-lb236-comments.xlsx</a:t>
            </a:r>
            <a:r>
              <a:rPr lang="en-US" altLang="en-US" sz="1800" dirty="0" smtClean="0"/>
              <a:t> </a:t>
            </a:r>
          </a:p>
          <a:p>
            <a:pPr lvl="1">
              <a:lnSpc>
                <a:spcPct val="80000"/>
              </a:lnSpc>
            </a:pPr>
            <a:endParaRPr lang="en-US" altLang="en-US" sz="1800" dirty="0" smtClean="0"/>
          </a:p>
          <a:p>
            <a:pPr>
              <a:lnSpc>
                <a:spcPct val="80000"/>
              </a:lnSpc>
            </a:pPr>
            <a:r>
              <a:rPr lang="en-US" altLang="en-US" sz="2000" dirty="0" smtClean="0"/>
              <a:t>and 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35547926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29</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Editor CID 2041</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sz="1800" b="1" dirty="0" smtClean="0"/>
              <a:t>Incorporate </a:t>
            </a:r>
            <a:r>
              <a:rPr lang="en-US" sz="1800" b="1" dirty="0"/>
              <a:t>the changes shown under CID 2041 in </a:t>
            </a:r>
            <a:r>
              <a:rPr lang="en-US" sz="1800" b="1" dirty="0" smtClean="0"/>
              <a:t>document</a:t>
            </a:r>
          </a:p>
          <a:p>
            <a:pPr marL="0" indent="0">
              <a:lnSpc>
                <a:spcPct val="80000"/>
              </a:lnSpc>
              <a:buNone/>
            </a:pPr>
            <a:endParaRPr lang="en-US" sz="1800" dirty="0"/>
          </a:p>
          <a:p>
            <a:pPr marL="0" indent="0">
              <a:lnSpc>
                <a:spcPct val="80000"/>
              </a:lnSpc>
              <a:buNone/>
            </a:pPr>
            <a:r>
              <a:rPr lang="en-US" sz="1800" b="1" dirty="0" smtClean="0"/>
              <a:t> </a:t>
            </a:r>
            <a:r>
              <a:rPr lang="en-US" sz="1800" b="1" dirty="0"/>
              <a:t> </a:t>
            </a:r>
            <a:r>
              <a:rPr lang="en-US" sz="1800" u="sng" dirty="0">
                <a:hlinkClick r:id="rId3"/>
              </a:rPr>
              <a:t>https://mentor.ieee.org/802.11/dcn/19/11-19-1286-01-000m-lb236-some-xdmg-phy-cids.docx</a:t>
            </a:r>
            <a:r>
              <a:rPr lang="en-US" altLang="en-US" sz="1800" dirty="0" smtClean="0"/>
              <a:t/>
            </a:r>
            <a:br>
              <a:rPr lang="en-US" altLang="en-US" sz="1800" dirty="0" smtClean="0"/>
            </a:br>
            <a:endParaRPr lang="en-US" altLang="en-US" sz="1800" dirty="0" smtClean="0"/>
          </a:p>
          <a:p>
            <a:pPr lvl="1">
              <a:lnSpc>
                <a:spcPct val="80000"/>
              </a:lnSpc>
            </a:pPr>
            <a:endParaRPr lang="en-US" altLang="en-US" sz="1800" dirty="0" smtClean="0"/>
          </a:p>
          <a:p>
            <a:pPr>
              <a:lnSpc>
                <a:spcPct val="80000"/>
              </a:lnSpc>
            </a:pPr>
            <a:r>
              <a:rPr lang="en-US" altLang="en-US" sz="2000" dirty="0" smtClean="0"/>
              <a:t>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7134162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3</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endParaRPr lang="en-US" altLang="en-US" dirty="0"/>
          </a:p>
        </p:txBody>
      </p:sp>
      <p:sp>
        <p:nvSpPr>
          <p:cNvPr id="4103" name="Rectangle 19"/>
          <p:cNvSpPr>
            <a:spLocks noChangeArrowheads="1"/>
          </p:cNvSpPr>
          <p:nvPr/>
        </p:nvSpPr>
        <p:spPr bwMode="auto">
          <a:xfrm>
            <a:off x="558114" y="1676400"/>
            <a:ext cx="59436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a:t>Monday </a:t>
            </a:r>
            <a:r>
              <a:rPr lang="en-US" altLang="en-US" dirty="0" smtClean="0"/>
              <a:t>PM1</a:t>
            </a:r>
            <a:endParaRPr lang="en-US" altLang="en-US" dirty="0"/>
          </a:p>
          <a:p>
            <a:pPr lvl="1"/>
            <a:r>
              <a:rPr lang="en-US" altLang="en-US" sz="1600" dirty="0"/>
              <a:t>Chair’s Welcome, Policy &amp; patent </a:t>
            </a:r>
            <a:r>
              <a:rPr lang="en-US" altLang="en-US" sz="1600" dirty="0" smtClean="0"/>
              <a:t>reminder, Approve agenda</a:t>
            </a:r>
            <a:endParaRPr lang="en-US" altLang="en-US" sz="1600" dirty="0"/>
          </a:p>
          <a:p>
            <a:pPr lvl="1"/>
            <a:r>
              <a:rPr lang="en-US" altLang="en-US" sz="1600" dirty="0"/>
              <a:t>Status, Review of </a:t>
            </a:r>
            <a:r>
              <a:rPr lang="en-US" altLang="en-US" sz="1600" dirty="0" smtClean="0"/>
              <a:t>Objectives, </a:t>
            </a:r>
            <a:r>
              <a:rPr lang="en-US" sz="1600" dirty="0" smtClean="0"/>
              <a:t>Editor Report 11-17-0920</a:t>
            </a:r>
            <a:endParaRPr lang="en-GB" dirty="0"/>
          </a:p>
          <a:p>
            <a:pPr lvl="1"/>
            <a:r>
              <a:rPr lang="en-US" sz="1600" dirty="0"/>
              <a:t>Mark Rison CID 2654</a:t>
            </a:r>
            <a:endParaRPr lang="en-GB" sz="1600" dirty="0"/>
          </a:p>
          <a:p>
            <a:pPr lvl="1"/>
            <a:r>
              <a:rPr lang="en-US" sz="1600" dirty="0"/>
              <a:t>Thomas Derham CID 2696</a:t>
            </a:r>
            <a:endParaRPr lang="en-GB" sz="1600" dirty="0"/>
          </a:p>
          <a:p>
            <a:pPr lvl="1"/>
            <a:r>
              <a:rPr lang="en-US" sz="1600" dirty="0"/>
              <a:t>11-19-1173 – Michael </a:t>
            </a:r>
            <a:r>
              <a:rPr lang="en-US" sz="1600" dirty="0" err="1"/>
              <a:t>Montemurro</a:t>
            </a:r>
            <a:endParaRPr lang="en-GB" sz="1600" dirty="0"/>
          </a:p>
          <a:p>
            <a:pPr lvl="1"/>
            <a:r>
              <a:rPr lang="en-US" sz="1600" dirty="0"/>
              <a:t>11-18-2165 CIDs 2051, 2670 – Assaf KASHER</a:t>
            </a:r>
            <a:endParaRPr lang="en-GB" sz="1600" dirty="0"/>
          </a:p>
          <a:p>
            <a:pPr lvl="1"/>
            <a:r>
              <a:rPr lang="en-US" sz="1600" dirty="0"/>
              <a:t>Available CIDs</a:t>
            </a:r>
            <a:endParaRPr lang="en-GB" sz="1600" dirty="0"/>
          </a:p>
          <a:p>
            <a:pPr lvl="1"/>
            <a:endParaRPr lang="en-US" sz="1600" dirty="0" smtClean="0"/>
          </a:p>
        </p:txBody>
      </p:sp>
      <p:sp>
        <p:nvSpPr>
          <p:cNvPr id="8" name="Rectangle 19"/>
          <p:cNvSpPr>
            <a:spLocks noChangeArrowheads="1"/>
          </p:cNvSpPr>
          <p:nvPr/>
        </p:nvSpPr>
        <p:spPr bwMode="auto">
          <a:xfrm>
            <a:off x="6781800" y="1962572"/>
            <a:ext cx="5156886" cy="2362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Wednesday PM1</a:t>
            </a:r>
            <a:endParaRPr lang="en-US" altLang="en-US" sz="2400" b="1" dirty="0"/>
          </a:p>
          <a:p>
            <a:pPr lvl="1"/>
            <a:r>
              <a:rPr lang="en-US" sz="1600" dirty="0" smtClean="0"/>
              <a:t>Motions (Mon, Tues, insufficient detail)</a:t>
            </a:r>
          </a:p>
          <a:p>
            <a:pPr lvl="1"/>
            <a:r>
              <a:rPr lang="en-US" sz="1600" dirty="0"/>
              <a:t>11-19-1444 – Edward AU – MEC </a:t>
            </a:r>
            <a:r>
              <a:rPr lang="en-US" sz="1600" dirty="0" smtClean="0"/>
              <a:t>Review</a:t>
            </a:r>
          </a:p>
          <a:p>
            <a:pPr lvl="1"/>
            <a:r>
              <a:rPr lang="en-US" sz="1600" dirty="0"/>
              <a:t>11-19-551 - MAC CIDs– Mark HAMILTON</a:t>
            </a:r>
            <a:endParaRPr lang="en-GB" sz="1600" dirty="0"/>
          </a:p>
          <a:p>
            <a:pPr lvl="1"/>
            <a:r>
              <a:rPr lang="en-US" sz="1600" dirty="0" smtClean="0"/>
              <a:t>Available </a:t>
            </a:r>
            <a:r>
              <a:rPr lang="en-US" sz="1600" dirty="0" smtClean="0"/>
              <a:t>CIDs</a:t>
            </a:r>
            <a:endParaRPr lang="en-GB" sz="1600" dirty="0"/>
          </a:p>
          <a:p>
            <a:pPr lvl="1"/>
            <a:endParaRPr lang="en-GB" sz="1600" dirty="0"/>
          </a:p>
        </p:txBody>
      </p:sp>
      <p:sp>
        <p:nvSpPr>
          <p:cNvPr id="9" name="Rectangle 19"/>
          <p:cNvSpPr>
            <a:spLocks noChangeArrowheads="1"/>
          </p:cNvSpPr>
          <p:nvPr/>
        </p:nvSpPr>
        <p:spPr bwMode="auto">
          <a:xfrm>
            <a:off x="558114" y="4368886"/>
            <a:ext cx="5690286" cy="1955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Tuesday </a:t>
            </a:r>
            <a:r>
              <a:rPr lang="en-US" altLang="en-US" sz="2400" b="1" dirty="0"/>
              <a:t>A</a:t>
            </a:r>
            <a:r>
              <a:rPr lang="en-US" altLang="en-US" sz="2400" b="1" dirty="0" smtClean="0"/>
              <a:t>M2</a:t>
            </a:r>
            <a:endParaRPr lang="en-US" altLang="en-US" sz="2400" b="1" dirty="0"/>
          </a:p>
          <a:p>
            <a:pPr lvl="1"/>
            <a:r>
              <a:rPr lang="en-US" sz="1600" dirty="0" smtClean="0"/>
              <a:t>Motions (</a:t>
            </a:r>
            <a:r>
              <a:rPr lang="en-US" sz="1600" dirty="0" err="1" smtClean="0"/>
              <a:t>Telecons</a:t>
            </a:r>
            <a:r>
              <a:rPr lang="en-US" sz="1600" dirty="0" smtClean="0"/>
              <a:t>, ad-hoc)</a:t>
            </a:r>
          </a:p>
          <a:p>
            <a:pPr lvl="1"/>
            <a:r>
              <a:rPr lang="en-GB" sz="1600" dirty="0" smtClean="0"/>
              <a:t>11-19-0181 </a:t>
            </a:r>
            <a:r>
              <a:rPr lang="en-GB" sz="1600" dirty="0"/>
              <a:t>- CID 2186 – Sean COFFEY</a:t>
            </a:r>
          </a:p>
          <a:p>
            <a:pPr lvl="1"/>
            <a:r>
              <a:rPr lang="en-GB" sz="1600" dirty="0"/>
              <a:t>CIDs (2520, 2429, 2664) Menzo WENTINK</a:t>
            </a:r>
          </a:p>
          <a:p>
            <a:pPr lvl="1"/>
            <a:r>
              <a:rPr lang="en-US" sz="1600" dirty="0"/>
              <a:t>11-19-551 - MAC CIDs– Mark HAMILTON</a:t>
            </a:r>
            <a:endParaRPr lang="en-GB" sz="1600" dirty="0"/>
          </a:p>
          <a:p>
            <a:pPr lvl="1"/>
            <a:r>
              <a:rPr lang="en-US" sz="1600" dirty="0"/>
              <a:t>Available CIDs</a:t>
            </a:r>
            <a:endParaRPr lang="en-GB" sz="1600" dirty="0"/>
          </a:p>
          <a:p>
            <a:pPr lvl="1"/>
            <a:endParaRPr lang="en-GB" sz="1600" dirty="0"/>
          </a:p>
          <a:p>
            <a:pPr lvl="1"/>
            <a:endParaRPr lang="en-GB" sz="1600" dirty="0"/>
          </a:p>
          <a:p>
            <a:pPr lvl="1"/>
            <a:endParaRPr lang="en-GB" sz="1200" dirty="0"/>
          </a:p>
        </p:txBody>
      </p:sp>
    </p:spTree>
    <p:extLst>
      <p:ext uri="{BB962C8B-B14F-4D97-AF65-F5344CB8AC3E}">
        <p14:creationId xmlns:p14="http://schemas.microsoft.com/office/powerpoint/2010/main" val="27477304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30</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a:t>
            </a:r>
            <a:r>
              <a:rPr lang="en-US" altLang="en-US" smtClean="0"/>
              <a:t>– Additional tech changes in 11-19-856</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800" dirty="0" smtClean="0"/>
              <a:t>Incorporate the changes </a:t>
            </a:r>
          </a:p>
          <a:p>
            <a:pPr lvl="1">
              <a:lnSpc>
                <a:spcPct val="80000"/>
              </a:lnSpc>
            </a:pPr>
            <a:r>
              <a:rPr lang="en-GB" sz="2400" dirty="0" smtClean="0"/>
              <a:t>Shown </a:t>
            </a:r>
            <a:r>
              <a:rPr lang="en-GB" sz="2400" dirty="0"/>
              <a:t>under “Proposed technical changes” </a:t>
            </a:r>
            <a:r>
              <a:rPr lang="en-GB" sz="2400" dirty="0" smtClean="0"/>
              <a:t> under “Stand-alone </a:t>
            </a:r>
            <a:r>
              <a:rPr lang="en-GB" sz="2400" dirty="0"/>
              <a:t>changes re optional </a:t>
            </a:r>
            <a:r>
              <a:rPr lang="en-GB" sz="2400" dirty="0" err="1"/>
              <a:t>subelements</a:t>
            </a:r>
            <a:r>
              <a:rPr lang="en-GB" sz="2400" dirty="0"/>
              <a:t>” in </a:t>
            </a:r>
            <a:r>
              <a:rPr lang="en-GB" sz="2400" dirty="0" smtClean="0">
                <a:hlinkClick r:id="rId3"/>
              </a:rPr>
              <a:t>https://mentor.ieee.org/802.11/dcn/19/11-19-0856-10-000m-resolutions-for-some-comments-on-11md-d2-0-lb236.docx</a:t>
            </a:r>
            <a:r>
              <a:rPr lang="en-GB" sz="2400" dirty="0" smtClean="0"/>
              <a:t> .</a:t>
            </a:r>
            <a:endParaRPr lang="en-GB" sz="2400" dirty="0"/>
          </a:p>
          <a:p>
            <a:pPr>
              <a:lnSpc>
                <a:spcPct val="80000"/>
              </a:lnSpc>
            </a:pPr>
            <a:r>
              <a:rPr lang="en-US" altLang="en-US" sz="2800" dirty="0" smtClean="0"/>
              <a:t>into the </a:t>
            </a:r>
            <a:r>
              <a:rPr lang="en-US" altLang="en-US" sz="2800" dirty="0" err="1" smtClean="0"/>
              <a:t>TGmd</a:t>
            </a:r>
            <a:r>
              <a:rPr lang="en-US" altLang="en-US" sz="2800" dirty="0" smtClean="0"/>
              <a:t> draft.</a:t>
            </a:r>
            <a:br>
              <a:rPr lang="en-US" altLang="en-US" sz="2800" dirty="0" smtClean="0"/>
            </a:br>
            <a:endParaRPr lang="en-US" altLang="en-US" dirty="0">
              <a:solidFill>
                <a:srgbClr val="006600"/>
              </a:solidFill>
            </a:endParaRPr>
          </a:p>
          <a:p>
            <a:pPr>
              <a:lnSpc>
                <a:spcPct val="80000"/>
              </a:lnSpc>
            </a:pPr>
            <a:r>
              <a:rPr lang="en-US" altLang="en-US" sz="2800" dirty="0" smtClean="0"/>
              <a:t>Moved: </a:t>
            </a:r>
            <a:endParaRPr lang="en-US" altLang="en-US" sz="2800" dirty="0"/>
          </a:p>
          <a:p>
            <a:pPr>
              <a:lnSpc>
                <a:spcPct val="80000"/>
              </a:lnSpc>
            </a:pPr>
            <a:r>
              <a:rPr lang="en-US" altLang="en-US" sz="2800" dirty="0" smtClean="0"/>
              <a:t>Seconded: </a:t>
            </a:r>
          </a:p>
          <a:p>
            <a:pPr>
              <a:lnSpc>
                <a:spcPct val="80000"/>
              </a:lnSpc>
            </a:pPr>
            <a:r>
              <a:rPr lang="en-US" altLang="en-US" sz="2800" dirty="0" smtClean="0"/>
              <a:t>Result: </a:t>
            </a:r>
            <a:endParaRPr lang="en-US" altLang="en-US" sz="18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714790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31</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a:t>
            </a:r>
            <a:r>
              <a:rPr lang="en-US" altLang="en-US" smtClean="0"/>
              <a:t>– Additional editorial changes in 11-19-856</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800" dirty="0" smtClean="0"/>
              <a:t>Incorporate </a:t>
            </a:r>
            <a:r>
              <a:rPr lang="en-US" altLang="en-US" sz="2800" dirty="0"/>
              <a:t>the changes </a:t>
            </a:r>
          </a:p>
          <a:p>
            <a:pPr lvl="1">
              <a:lnSpc>
                <a:spcPct val="80000"/>
              </a:lnSpc>
            </a:pPr>
            <a:r>
              <a:rPr lang="en-GB" sz="2400" dirty="0"/>
              <a:t>Shown under “Proposed </a:t>
            </a:r>
            <a:r>
              <a:rPr lang="en-GB" sz="2400" dirty="0" smtClean="0"/>
              <a:t>editorial </a:t>
            </a:r>
            <a:r>
              <a:rPr lang="en-GB" sz="2400" dirty="0"/>
              <a:t>changes”  under “Stand-alone changes re optional </a:t>
            </a:r>
            <a:r>
              <a:rPr lang="en-GB" sz="2400" dirty="0" err="1"/>
              <a:t>subelements</a:t>
            </a:r>
            <a:r>
              <a:rPr lang="en-GB" sz="2400" dirty="0"/>
              <a:t>” in </a:t>
            </a:r>
            <a:r>
              <a:rPr lang="en-GB" sz="2400" dirty="0">
                <a:hlinkClick r:id="rId3"/>
              </a:rPr>
              <a:t>https://</a:t>
            </a:r>
            <a:r>
              <a:rPr lang="en-GB" sz="2400" dirty="0" smtClean="0">
                <a:hlinkClick r:id="rId3"/>
              </a:rPr>
              <a:t>mentor.ieee.org/802.11/dcn/19/11-19-0856-10-000m-resolutions-for-some-comments-on-11md-d2-0-lb236.docx</a:t>
            </a:r>
            <a:r>
              <a:rPr lang="en-GB" sz="2400" dirty="0" smtClean="0"/>
              <a:t> .</a:t>
            </a:r>
            <a:endParaRPr lang="en-GB" sz="2400" dirty="0"/>
          </a:p>
          <a:p>
            <a:pPr>
              <a:lnSpc>
                <a:spcPct val="80000"/>
              </a:lnSpc>
            </a:pPr>
            <a:r>
              <a:rPr lang="en-US" altLang="en-US" sz="2800" dirty="0"/>
              <a:t>into the </a:t>
            </a:r>
            <a:r>
              <a:rPr lang="en-US" altLang="en-US" sz="2800" dirty="0" err="1"/>
              <a:t>TGmd</a:t>
            </a:r>
            <a:r>
              <a:rPr lang="en-US" altLang="en-US" sz="2800" dirty="0"/>
              <a:t> draft.</a:t>
            </a:r>
            <a:r>
              <a:rPr lang="en-US" altLang="en-US" sz="2000" dirty="0"/>
              <a:t/>
            </a:r>
            <a:br>
              <a:rPr lang="en-US" altLang="en-US" sz="2000" dirty="0"/>
            </a:br>
            <a:endParaRPr lang="en-US" altLang="en-US" sz="1800" dirty="0">
              <a:solidFill>
                <a:srgbClr val="006600"/>
              </a:solidFill>
            </a:endParaRPr>
          </a:p>
          <a:p>
            <a:pPr marL="0" indent="0">
              <a:lnSpc>
                <a:spcPct val="80000"/>
              </a:lnSpc>
              <a:buNone/>
            </a:pPr>
            <a:r>
              <a:rPr lang="en-US" altLang="en-US" sz="2000" dirty="0" smtClean="0"/>
              <a:t/>
            </a:r>
            <a:br>
              <a:rPr lang="en-US" altLang="en-US" sz="2000" dirty="0" smtClean="0"/>
            </a:br>
            <a:endParaRPr lang="en-US" altLang="en-US" dirty="0">
              <a:solidFill>
                <a:srgbClr val="006600"/>
              </a:solidFill>
            </a:endParaRPr>
          </a:p>
          <a:p>
            <a:pPr>
              <a:lnSpc>
                <a:spcPct val="80000"/>
              </a:lnSpc>
            </a:pPr>
            <a:r>
              <a:rPr lang="en-US" altLang="en-US" sz="2800" dirty="0" smtClean="0"/>
              <a:t>Moved: </a:t>
            </a:r>
            <a:endParaRPr lang="en-US" altLang="en-US" sz="2800" dirty="0"/>
          </a:p>
          <a:p>
            <a:pPr>
              <a:lnSpc>
                <a:spcPct val="80000"/>
              </a:lnSpc>
            </a:pPr>
            <a:r>
              <a:rPr lang="en-US" altLang="en-US" sz="2800" dirty="0" smtClean="0"/>
              <a:t>Seconded: </a:t>
            </a:r>
          </a:p>
          <a:p>
            <a:pPr>
              <a:lnSpc>
                <a:spcPct val="80000"/>
              </a:lnSpc>
            </a:pPr>
            <a:r>
              <a:rPr lang="en-US" altLang="en-US" sz="2800" dirty="0" smtClean="0"/>
              <a:t>Result: </a:t>
            </a:r>
            <a:endParaRPr lang="en-US" altLang="en-US" sz="16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0291016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32</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PWE in constant time</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r>
              <a:rPr lang="en-US" dirty="0" smtClean="0"/>
              <a:t>Incorporate the text changes indicated in </a:t>
            </a:r>
            <a:r>
              <a:rPr lang="en-US" dirty="0">
                <a:hlinkClick r:id="rId3"/>
              </a:rPr>
              <a:t>https</a:t>
            </a:r>
            <a:r>
              <a:rPr lang="en-US">
                <a:hlinkClick r:id="rId3"/>
              </a:rPr>
              <a:t>://</a:t>
            </a:r>
            <a:r>
              <a:rPr lang="en-US" smtClean="0">
                <a:hlinkClick r:id="rId3"/>
              </a:rPr>
              <a:t>mentor.ieee.org/802.11/dcn/19/11-19-1173-15-000m-pwe-in-constant-time.docx</a:t>
            </a:r>
            <a:r>
              <a:rPr lang="en-US" smtClean="0"/>
              <a:t> </a:t>
            </a:r>
            <a:endParaRPr lang="en-US" altLang="en-US" sz="2000" dirty="0" smtClean="0"/>
          </a:p>
          <a:p>
            <a:pPr marL="457200" lvl="1" indent="0">
              <a:lnSpc>
                <a:spcPct val="80000"/>
              </a:lnSpc>
              <a:buNone/>
            </a:pP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24690443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September 2019</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7F6BBDC2-33C3-48A1-AB5D-AA2D3A91F3F6}" type="slidenum">
              <a:rPr lang="en-US" smtClean="0"/>
              <a:pPr>
                <a:defRPr/>
              </a:pPr>
              <a:t>33</a:t>
            </a:fld>
            <a:endParaRPr lang="en-US"/>
          </a:p>
        </p:txBody>
      </p:sp>
      <p:sp>
        <p:nvSpPr>
          <p:cNvPr id="5" name="TextBox 4"/>
          <p:cNvSpPr txBox="1"/>
          <p:nvPr/>
        </p:nvSpPr>
        <p:spPr>
          <a:xfrm>
            <a:off x="2057400" y="1905000"/>
            <a:ext cx="3956404" cy="646331"/>
          </a:xfrm>
          <a:prstGeom prst="rect">
            <a:avLst/>
          </a:prstGeom>
          <a:noFill/>
        </p:spPr>
        <p:txBody>
          <a:bodyPr wrap="none" rtlCol="0">
            <a:spAutoFit/>
          </a:bodyPr>
          <a:lstStyle/>
          <a:p>
            <a:r>
              <a:rPr lang="en-US" sz="3600" dirty="0" smtClean="0"/>
              <a:t>Wednesday Motions</a:t>
            </a:r>
            <a:endParaRPr lang="en-GB" sz="3600" dirty="0"/>
          </a:p>
        </p:txBody>
      </p:sp>
    </p:spTree>
    <p:extLst>
      <p:ext uri="{BB962C8B-B14F-4D97-AF65-F5344CB8AC3E}">
        <p14:creationId xmlns:p14="http://schemas.microsoft.com/office/powerpoint/2010/main" val="34918333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34</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September Mon &amp; Tues meeting 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smtClean="0"/>
              <a:t>“Motion MAC-xx” tab in </a:t>
            </a:r>
            <a:r>
              <a:rPr lang="en-US" altLang="en-US" sz="1800" dirty="0" smtClean="0">
                <a:hlinkClick r:id="rId3"/>
              </a:rPr>
              <a:t>https://mentor.ieee.org/802.11/dcn/17/11-17-0927-49-000m-revmd-mac-comments.xls</a:t>
            </a:r>
            <a:r>
              <a:rPr lang="en-US" altLang="en-US" sz="1800" dirty="0" smtClean="0"/>
              <a:t> , </a:t>
            </a:r>
          </a:p>
          <a:p>
            <a:pPr lvl="1">
              <a:lnSpc>
                <a:spcPct val="80000"/>
              </a:lnSpc>
            </a:pPr>
            <a:r>
              <a:rPr lang="en-US" altLang="en-US" sz="1800" dirty="0" smtClean="0"/>
              <a:t>“PHY Motion x”, tab in </a:t>
            </a:r>
            <a:r>
              <a:rPr lang="en-US" altLang="en-US" sz="1800" dirty="0" smtClean="0">
                <a:hlinkClick r:id="rId4"/>
              </a:rPr>
              <a:t>https://mentor.ieee.org/802.11/dcn/19/11-19-0156-09-000m-lb236-revmd-phy-sec-comments.xlsx</a:t>
            </a:r>
            <a:r>
              <a:rPr lang="en-US" altLang="en-US" sz="1800" dirty="0" smtClean="0"/>
              <a:t>   </a:t>
            </a:r>
          </a:p>
          <a:p>
            <a:pPr lvl="1">
              <a:lnSpc>
                <a:spcPct val="80000"/>
              </a:lnSpc>
            </a:pPr>
            <a:r>
              <a:rPr lang="en-US" altLang="en-US" sz="1800" dirty="0" smtClean="0"/>
              <a:t>“GEN Motion xxx” tab </a:t>
            </a:r>
            <a:r>
              <a:rPr lang="en-US" altLang="en-US" sz="1800" dirty="0"/>
              <a:t>in </a:t>
            </a:r>
            <a:r>
              <a:rPr lang="en-US" altLang="en-US" sz="1800" dirty="0">
                <a:hlinkClick r:id="rId5"/>
              </a:rPr>
              <a:t>https://</a:t>
            </a:r>
            <a:r>
              <a:rPr lang="en-US" altLang="en-US" sz="1800" dirty="0" smtClean="0">
                <a:hlinkClick r:id="rId5"/>
              </a:rPr>
              <a:t>mentor.ieee.org/802.11/dcn/19/11-19-0449-12-000m-revmd-lb236-gen-comments.xls</a:t>
            </a:r>
            <a:r>
              <a:rPr lang="en-US" altLang="en-US" sz="1800" dirty="0" smtClean="0"/>
              <a:t> </a:t>
            </a:r>
          </a:p>
          <a:p>
            <a:pPr lvl="1">
              <a:lnSpc>
                <a:spcPct val="80000"/>
              </a:lnSpc>
            </a:pPr>
            <a:r>
              <a:rPr lang="en-US" altLang="en-US" sz="2000" dirty="0" smtClean="0"/>
              <a:t>and </a:t>
            </a:r>
            <a:r>
              <a:rPr lang="en-US" altLang="en-US" sz="2000" dirty="0" smtClean="0"/>
              <a:t>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
        <p:nvSpPr>
          <p:cNvPr id="8" name="Rectangle 7"/>
          <p:cNvSpPr/>
          <p:nvPr/>
        </p:nvSpPr>
        <p:spPr>
          <a:xfrm>
            <a:off x="9906000" y="1259342"/>
            <a:ext cx="2211439" cy="523220"/>
          </a:xfrm>
          <a:prstGeom prst="rect">
            <a:avLst/>
          </a:prstGeom>
          <a:noFill/>
        </p:spPr>
        <p:txBody>
          <a:bodyPr wrap="none" lIns="91440" tIns="45720" rIns="91440" bIns="45720">
            <a:spAutoFit/>
          </a:bodyPr>
          <a:lstStyle/>
          <a:p>
            <a:pPr algn="ctr"/>
            <a:r>
              <a:rPr lang="en-US" sz="2800" dirty="0" smtClean="0">
                <a:ln w="0"/>
                <a:solidFill>
                  <a:schemeClr val="accent1"/>
                </a:solidFill>
                <a:effectLst>
                  <a:outerShdw blurRad="38100" dist="25400" dir="5400000" algn="ctr" rotWithShape="0">
                    <a:srgbClr val="6E747A">
                      <a:alpha val="43000"/>
                    </a:srgbClr>
                  </a:outerShdw>
                </a:effectLst>
              </a:rPr>
              <a:t>To be updated</a:t>
            </a:r>
            <a:endParaRPr lang="en-GB" sz="28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13179849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35</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Insufficient Detail 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a:t>Approve the comment resolutions in the </a:t>
            </a:r>
            <a:endParaRPr lang="en-US" altLang="en-US" sz="2000" dirty="0" smtClean="0"/>
          </a:p>
          <a:p>
            <a:pPr marL="0" indent="0">
              <a:lnSpc>
                <a:spcPct val="80000"/>
              </a:lnSpc>
              <a:buNone/>
            </a:pPr>
            <a:endParaRPr lang="en-US" altLang="en-US" sz="2000" dirty="0"/>
          </a:p>
          <a:p>
            <a:pPr lvl="1">
              <a:lnSpc>
                <a:spcPct val="80000"/>
              </a:lnSpc>
            </a:pPr>
            <a:r>
              <a:rPr lang="en-US" altLang="en-US" sz="1800" dirty="0" smtClean="0"/>
              <a:t>“GEN Insufficient Information” tab in </a:t>
            </a:r>
            <a:r>
              <a:rPr lang="en-US" altLang="en-US" sz="1800" dirty="0" smtClean="0">
                <a:hlinkClick r:id="rId3"/>
              </a:rPr>
              <a:t>https://</a:t>
            </a:r>
            <a:r>
              <a:rPr lang="en-US" altLang="en-US" sz="1800" dirty="0" smtClean="0">
                <a:hlinkClick r:id="rId3"/>
              </a:rPr>
              <a:t>mentor.ieee.org/802.11/dcn/19/11-19-0449-12-000m-revmd-lb236-gen-comments.xls</a:t>
            </a:r>
            <a:r>
              <a:rPr lang="en-US" altLang="en-US" sz="1800" dirty="0" smtClean="0"/>
              <a:t> </a:t>
            </a:r>
            <a:r>
              <a:rPr lang="en-US" altLang="en-US" sz="2000" dirty="0" smtClean="0"/>
              <a:t/>
            </a:r>
            <a:br>
              <a:rPr lang="en-US" altLang="en-US" sz="2000" dirty="0" smtClean="0"/>
            </a:br>
            <a:endParaRPr lang="en-US" altLang="en-US" sz="1800" dirty="0" smtClean="0">
              <a:solidFill>
                <a:srgbClr val="006600"/>
              </a:solidFill>
            </a:endParaRPr>
          </a:p>
          <a:p>
            <a:pPr lvl="1">
              <a:lnSpc>
                <a:spcPct val="80000"/>
              </a:lnSpc>
            </a:pPr>
            <a:r>
              <a:rPr lang="en-US" altLang="en-US" sz="1800" dirty="0" smtClean="0"/>
              <a:t>“Insufficient </a:t>
            </a:r>
            <a:r>
              <a:rPr lang="en-US" altLang="en-US" sz="1800" dirty="0"/>
              <a:t>D</a:t>
            </a:r>
            <a:r>
              <a:rPr lang="en-US" altLang="en-US" sz="1800" dirty="0" smtClean="0"/>
              <a:t>etail” tab </a:t>
            </a:r>
            <a:r>
              <a:rPr lang="en-US" altLang="en-US" sz="1800" dirty="0"/>
              <a:t>in </a:t>
            </a:r>
            <a:r>
              <a:rPr lang="en-US" altLang="en-US" sz="1800" dirty="0" smtClean="0">
                <a:hlinkClick r:id="rId4"/>
              </a:rPr>
              <a:t>https://mentor.ieee.org/802.11/dcn/17/11-17-0927-48-000m-revmd-mac-comments.xls </a:t>
            </a:r>
            <a:r>
              <a:rPr lang="en-US" altLang="en-US" sz="1800" dirty="0" smtClean="0"/>
              <a:t/>
            </a:r>
            <a:br>
              <a:rPr lang="en-US" altLang="en-US" sz="1800" dirty="0" smtClean="0"/>
            </a:br>
            <a:endParaRPr lang="en-US" altLang="en-US" sz="1800" dirty="0" smtClean="0"/>
          </a:p>
          <a:p>
            <a:pPr lvl="1">
              <a:lnSpc>
                <a:spcPct val="80000"/>
              </a:lnSpc>
            </a:pPr>
            <a:r>
              <a:rPr lang="en-US" altLang="en-US" sz="1800" dirty="0" smtClean="0"/>
              <a:t>“Insufficient Details”, tab in </a:t>
            </a:r>
            <a:r>
              <a:rPr lang="en-US" altLang="en-US" sz="1800" dirty="0" smtClean="0">
                <a:hlinkClick r:id="rId5"/>
              </a:rPr>
              <a:t>https://mentor.ieee.org/802.11/dcn/19/11-19-0156-09-000m-lb236-revmd-phy-sec-comments.xlsx</a:t>
            </a:r>
            <a:r>
              <a:rPr lang="en-US" altLang="en-US" sz="1800" dirty="0" smtClean="0"/>
              <a:t> </a:t>
            </a:r>
          </a:p>
          <a:p>
            <a:pPr>
              <a:lnSpc>
                <a:spcPct val="80000"/>
              </a:lnSpc>
            </a:pPr>
            <a:endParaRPr lang="en-US" altLang="en-US" sz="2000" dirty="0" smtClean="0"/>
          </a:p>
          <a:p>
            <a:pPr>
              <a:lnSpc>
                <a:spcPct val="80000"/>
              </a:lnSpc>
            </a:pPr>
            <a:endParaRPr lang="en-US" altLang="en-US" sz="2000" dirty="0"/>
          </a:p>
          <a:p>
            <a:pPr>
              <a:lnSpc>
                <a:spcPct val="80000"/>
              </a:lnSpc>
            </a:pPr>
            <a:r>
              <a:rPr lang="en-US" altLang="en-US" sz="2000" dirty="0" smtClean="0"/>
              <a:t>Moved: </a:t>
            </a:r>
          </a:p>
          <a:p>
            <a:pPr>
              <a:lnSpc>
                <a:spcPct val="80000"/>
              </a:lnSpc>
            </a:pPr>
            <a:r>
              <a:rPr lang="en-US" altLang="en-US" sz="2000" dirty="0" smtClean="0"/>
              <a:t>Seconded: </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
        <p:nvSpPr>
          <p:cNvPr id="7" name="Rectangle 6"/>
          <p:cNvSpPr/>
          <p:nvPr/>
        </p:nvSpPr>
        <p:spPr>
          <a:xfrm>
            <a:off x="9906000" y="1259342"/>
            <a:ext cx="2211439" cy="523220"/>
          </a:xfrm>
          <a:prstGeom prst="rect">
            <a:avLst/>
          </a:prstGeom>
          <a:noFill/>
        </p:spPr>
        <p:txBody>
          <a:bodyPr wrap="none" lIns="91440" tIns="45720" rIns="91440" bIns="45720">
            <a:spAutoFit/>
          </a:bodyPr>
          <a:lstStyle/>
          <a:p>
            <a:pPr algn="ctr"/>
            <a:r>
              <a:rPr lang="en-US" sz="2800" dirty="0" smtClean="0">
                <a:ln w="0"/>
                <a:solidFill>
                  <a:schemeClr val="accent1"/>
                </a:solidFill>
                <a:effectLst>
                  <a:outerShdw blurRad="38100" dist="25400" dir="5400000" algn="ctr" rotWithShape="0">
                    <a:srgbClr val="6E747A">
                      <a:alpha val="43000"/>
                    </a:srgbClr>
                  </a:outerShdw>
                </a:effectLst>
              </a:rPr>
              <a:t>To be updated</a:t>
            </a:r>
            <a:endParaRPr lang="en-GB" sz="28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83366779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September 2019</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7F6BBDC2-33C3-48A1-AB5D-AA2D3A91F3F6}" type="slidenum">
              <a:rPr lang="en-US" smtClean="0"/>
              <a:pPr>
                <a:defRPr/>
              </a:pPr>
              <a:t>36</a:t>
            </a:fld>
            <a:endParaRPr lang="en-US"/>
          </a:p>
        </p:txBody>
      </p:sp>
      <p:sp>
        <p:nvSpPr>
          <p:cNvPr id="5" name="TextBox 4"/>
          <p:cNvSpPr txBox="1"/>
          <p:nvPr/>
        </p:nvSpPr>
        <p:spPr>
          <a:xfrm>
            <a:off x="2057400" y="1905000"/>
            <a:ext cx="3583032" cy="646331"/>
          </a:xfrm>
          <a:prstGeom prst="rect">
            <a:avLst/>
          </a:prstGeom>
          <a:noFill/>
        </p:spPr>
        <p:txBody>
          <a:bodyPr wrap="none" rtlCol="0">
            <a:spAutoFit/>
          </a:bodyPr>
          <a:lstStyle/>
          <a:p>
            <a:r>
              <a:rPr lang="en-US" sz="3600" dirty="0" smtClean="0"/>
              <a:t>Thursday Motions</a:t>
            </a:r>
            <a:endParaRPr lang="en-GB" sz="3600" dirty="0"/>
          </a:p>
        </p:txBody>
      </p:sp>
    </p:spTree>
    <p:extLst>
      <p:ext uri="{BB962C8B-B14F-4D97-AF65-F5344CB8AC3E}">
        <p14:creationId xmlns:p14="http://schemas.microsoft.com/office/powerpoint/2010/main" val="29241295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37</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MEC Comments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endParaRPr lang="en-US" altLang="en-US" sz="2000" dirty="0"/>
          </a:p>
          <a:p>
            <a:r>
              <a:rPr lang="en-US" dirty="0" smtClean="0"/>
              <a:t>Incorporate the text changes indicated in </a:t>
            </a:r>
            <a:r>
              <a:rPr lang="en-US" dirty="0">
                <a:hlinkClick r:id="rId3"/>
              </a:rPr>
              <a:t>https://</a:t>
            </a:r>
            <a:r>
              <a:rPr lang="en-US" dirty="0" smtClean="0">
                <a:hlinkClick r:id="rId3"/>
              </a:rPr>
              <a:t>mentor.ieee.org/802.11/dcn/19/11-19-1444-04-000m-proposed-changes-re-ieee-sa-mec-comment-related-to-draft-2-1-of-ieee-p802-11revmd.docx</a:t>
            </a:r>
            <a:r>
              <a:rPr lang="en-US" dirty="0" smtClean="0"/>
              <a:t> </a:t>
            </a:r>
            <a:r>
              <a:rPr lang="en-US" altLang="en-US" sz="2000" dirty="0" smtClean="0"/>
              <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 </a:t>
            </a:r>
          </a:p>
          <a:p>
            <a:pPr>
              <a:lnSpc>
                <a:spcPct val="80000"/>
              </a:lnSpc>
            </a:pPr>
            <a:r>
              <a:rPr lang="en-US" altLang="en-US" sz="2000" dirty="0" smtClean="0"/>
              <a:t>Result: </a:t>
            </a: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0888645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38</a:t>
            </a:fld>
            <a:endParaRPr lang="en-US" smtClean="0"/>
          </a:p>
        </p:txBody>
      </p:sp>
      <p:sp>
        <p:nvSpPr>
          <p:cNvPr id="9222" name="Rectangle 2"/>
          <p:cNvSpPr>
            <a:spLocks noGrp="1" noChangeArrowheads="1"/>
          </p:cNvSpPr>
          <p:nvPr>
            <p:ph type="title" idx="4294967295"/>
          </p:nvPr>
        </p:nvSpPr>
        <p:spPr>
          <a:xfrm>
            <a:off x="1219200" y="457200"/>
            <a:ext cx="10058400" cy="1066800"/>
          </a:xfrm>
        </p:spPr>
        <p:txBody>
          <a:bodyPr/>
          <a:lstStyle/>
          <a:p>
            <a:r>
              <a:rPr lang="en-US" altLang="en-US" dirty="0" smtClean="0"/>
              <a:t>Motion  – September Weds/Thurs meeting CIDs</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2170473" y="1536192"/>
            <a:ext cx="9479280" cy="4572001"/>
          </a:xfrm>
        </p:spPr>
        <p:txBody>
          <a:bodyPr/>
          <a:lstStyle/>
          <a:p>
            <a:pPr>
              <a:lnSpc>
                <a:spcPct val="80000"/>
              </a:lnSpc>
            </a:pPr>
            <a:r>
              <a:rPr lang="en-US" altLang="en-US" sz="2000" dirty="0" smtClean="0"/>
              <a:t>Approve the comment resolutions in the </a:t>
            </a:r>
          </a:p>
          <a:p>
            <a:pPr lvl="1">
              <a:lnSpc>
                <a:spcPct val="80000"/>
              </a:lnSpc>
            </a:pPr>
            <a:r>
              <a:rPr lang="en-US" altLang="en-US" sz="1800" dirty="0" smtClean="0"/>
              <a:t>“Motion MAC-xx” tab in </a:t>
            </a:r>
            <a:r>
              <a:rPr lang="en-US" altLang="en-US" sz="1800" dirty="0" smtClean="0">
                <a:hlinkClick r:id="rId3"/>
              </a:rPr>
              <a:t>https://mentor.ieee.org/802.11/dcn/17/11-17-0927-44-000m-revmd-mac-comments.xls</a:t>
            </a:r>
            <a:r>
              <a:rPr lang="en-US" altLang="en-US" sz="1800" dirty="0" smtClean="0"/>
              <a:t> , </a:t>
            </a:r>
          </a:p>
          <a:p>
            <a:pPr lvl="1">
              <a:lnSpc>
                <a:spcPct val="80000"/>
              </a:lnSpc>
            </a:pPr>
            <a:r>
              <a:rPr lang="en-US" altLang="en-US" sz="1800" dirty="0" smtClean="0"/>
              <a:t>“PHY Motion x”, tab in </a:t>
            </a:r>
            <a:r>
              <a:rPr lang="en-US" altLang="en-US" sz="1800" dirty="0" smtClean="0">
                <a:hlinkClick r:id="rId4"/>
              </a:rPr>
              <a:t>https://mentor.ieee.org/802.11/dcn/19/11-19-0156-09-000m-lb236-revmd-phy-sec-comments.xlsx</a:t>
            </a:r>
            <a:r>
              <a:rPr lang="en-US" altLang="en-US" sz="1800" dirty="0" smtClean="0"/>
              <a:t>   </a:t>
            </a:r>
          </a:p>
          <a:p>
            <a:pPr lvl="1">
              <a:lnSpc>
                <a:spcPct val="80000"/>
              </a:lnSpc>
            </a:pPr>
            <a:r>
              <a:rPr lang="en-US" altLang="en-US" sz="1800" dirty="0" smtClean="0"/>
              <a:t>“GEN Motion xxx” tab in </a:t>
            </a:r>
            <a:r>
              <a:rPr lang="en-US" altLang="en-US" sz="1800" dirty="0">
                <a:hlinkClick r:id="rId5"/>
              </a:rPr>
              <a:t>https://</a:t>
            </a:r>
            <a:r>
              <a:rPr lang="en-US" altLang="en-US" sz="1800" dirty="0" smtClean="0">
                <a:hlinkClick r:id="rId5"/>
              </a:rPr>
              <a:t>mentor.ieee.org/802.11/dcn/19/11-19-0449-12-000m-revmd-lb236-gen-comments.xls</a:t>
            </a:r>
            <a:r>
              <a:rPr lang="en-US" altLang="en-US" sz="1800" dirty="0" smtClean="0"/>
              <a:t> </a:t>
            </a:r>
          </a:p>
          <a:p>
            <a:pPr lvl="1">
              <a:lnSpc>
                <a:spcPct val="80000"/>
              </a:lnSpc>
            </a:pPr>
            <a:endParaRPr lang="en-US" altLang="en-US" sz="1800" dirty="0"/>
          </a:p>
          <a:p>
            <a:pPr lvl="1">
              <a:lnSpc>
                <a:spcPct val="80000"/>
              </a:lnSpc>
            </a:pPr>
            <a:r>
              <a:rPr lang="en-US" altLang="en-US" sz="2000" dirty="0" smtClean="0"/>
              <a:t>and </a:t>
            </a:r>
            <a:r>
              <a:rPr lang="en-US" altLang="en-US" sz="2000" dirty="0" smtClean="0"/>
              <a:t>incorporate the indicated changes into the </a:t>
            </a:r>
            <a:r>
              <a:rPr lang="en-US" altLang="en-US" sz="2000" dirty="0" err="1" smtClean="0"/>
              <a:t>TGmd</a:t>
            </a:r>
            <a:r>
              <a:rPr lang="en-US" altLang="en-US" sz="2000" dirty="0" smtClean="0"/>
              <a:t> draft.</a:t>
            </a:r>
            <a:br>
              <a:rPr lang="en-US" altLang="en-US" sz="2000" dirty="0" smtClean="0"/>
            </a:br>
            <a:endParaRPr lang="en-US" altLang="en-US" sz="1800" dirty="0">
              <a:solidFill>
                <a:srgbClr val="006600"/>
              </a:solidFill>
            </a:endParaRPr>
          </a:p>
          <a:p>
            <a:pPr>
              <a:lnSpc>
                <a:spcPct val="80000"/>
              </a:lnSpc>
            </a:pPr>
            <a:r>
              <a:rPr lang="en-US" altLang="en-US" sz="2000" dirty="0" smtClean="0"/>
              <a:t>Moved: </a:t>
            </a:r>
            <a:endParaRPr lang="en-US" altLang="en-US" sz="2000" dirty="0"/>
          </a:p>
          <a:p>
            <a:pPr>
              <a:lnSpc>
                <a:spcPct val="80000"/>
              </a:lnSpc>
            </a:pPr>
            <a:r>
              <a:rPr lang="en-US" altLang="en-US" sz="2000" dirty="0" smtClean="0"/>
              <a:t>Seconded:</a:t>
            </a:r>
          </a:p>
          <a:p>
            <a:pPr>
              <a:lnSpc>
                <a:spcPct val="80000"/>
              </a:lnSpc>
            </a:pPr>
            <a:r>
              <a:rPr lang="en-US" altLang="en-US" sz="2000" dirty="0" smtClean="0"/>
              <a:t>Result: </a:t>
            </a:r>
            <a:endParaRPr lang="en-US" altLang="en-US" sz="1200" dirty="0">
              <a:solidFill>
                <a:srgbClr val="006600"/>
              </a:solidFill>
            </a:endParaRPr>
          </a:p>
          <a:p>
            <a:pPr lvl="1">
              <a:lnSpc>
                <a:spcPct val="80000"/>
              </a:lnSpc>
            </a:pPr>
            <a:endParaRPr lang="en-US" altLang="en-US" sz="14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
        <p:nvSpPr>
          <p:cNvPr id="8" name="Rectangle 7"/>
          <p:cNvSpPr/>
          <p:nvPr/>
        </p:nvSpPr>
        <p:spPr>
          <a:xfrm>
            <a:off x="9944282" y="1262390"/>
            <a:ext cx="2211439" cy="523220"/>
          </a:xfrm>
          <a:prstGeom prst="rect">
            <a:avLst/>
          </a:prstGeom>
          <a:noFill/>
        </p:spPr>
        <p:txBody>
          <a:bodyPr wrap="none" lIns="91440" tIns="45720" rIns="91440" bIns="45720">
            <a:spAutoFit/>
          </a:bodyPr>
          <a:lstStyle/>
          <a:p>
            <a:pPr algn="ctr"/>
            <a:r>
              <a:rPr lang="en-US" sz="2800" dirty="0" smtClean="0">
                <a:ln w="0"/>
                <a:solidFill>
                  <a:schemeClr val="accent1"/>
                </a:solidFill>
                <a:effectLst>
                  <a:outerShdw blurRad="38100" dist="25400" dir="5400000" algn="ctr" rotWithShape="0">
                    <a:srgbClr val="6E747A">
                      <a:alpha val="43000"/>
                    </a:srgbClr>
                  </a:outerShdw>
                </a:effectLst>
              </a:rPr>
              <a:t>To be updated</a:t>
            </a:r>
            <a:endParaRPr lang="en-GB" sz="28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385359233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September 2019</a:t>
            </a:r>
            <a:endParaRPr lang="en-US" dirty="0"/>
          </a:p>
        </p:txBody>
      </p:sp>
      <p:sp>
        <p:nvSpPr>
          <p:cNvPr id="3" name="Footer Placeholder 2"/>
          <p:cNvSpPr>
            <a:spLocks noGrp="1"/>
          </p:cNvSpPr>
          <p:nvPr>
            <p:ph type="ftr" sz="quarter" idx="11"/>
          </p:nvPr>
        </p:nvSpPr>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7F6BBDC2-33C3-48A1-AB5D-AA2D3A91F3F6}" type="slidenum">
              <a:rPr lang="en-US" smtClean="0"/>
              <a:pPr>
                <a:defRPr/>
              </a:pPr>
              <a:t>39</a:t>
            </a:fld>
            <a:endParaRPr lang="en-US"/>
          </a:p>
        </p:txBody>
      </p:sp>
      <p:sp>
        <p:nvSpPr>
          <p:cNvPr id="5" name="Rectangle 2"/>
          <p:cNvSpPr txBox="1">
            <a:spLocks noChangeArrowheads="1"/>
          </p:cNvSpPr>
          <p:nvPr/>
        </p:nvSpPr>
        <p:spPr bwMode="auto">
          <a:xfrm>
            <a:off x="2191809" y="475330"/>
            <a:ext cx="8991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dirty="0" smtClean="0"/>
              <a:t>Motion  – Recirculation WGLB</a:t>
            </a:r>
            <a:endParaRPr lang="en-GB" dirty="0"/>
          </a:p>
        </p:txBody>
      </p:sp>
      <p:sp>
        <p:nvSpPr>
          <p:cNvPr id="6" name="Rectangle 3"/>
          <p:cNvSpPr txBox="1">
            <a:spLocks noChangeArrowheads="1"/>
          </p:cNvSpPr>
          <p:nvPr/>
        </p:nvSpPr>
        <p:spPr bwMode="auto">
          <a:xfrm>
            <a:off x="2133600" y="1539082"/>
            <a:ext cx="9466791" cy="470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lvl="0"/>
            <a:r>
              <a:rPr lang="en-US" sz="2800" dirty="0" smtClean="0"/>
              <a:t>Having approved changes to P802.11REVmd D2.0 as defined in 11-18-611, instruct </a:t>
            </a:r>
            <a:r>
              <a:rPr lang="en-US" sz="2800" dirty="0"/>
              <a:t>the editor to prepare </a:t>
            </a:r>
            <a:r>
              <a:rPr lang="en-US" sz="2800" dirty="0" smtClean="0"/>
              <a:t>P802.11REVmd D3.0 and</a:t>
            </a:r>
            <a:endParaRPr lang="en-GB" sz="2800" dirty="0"/>
          </a:p>
          <a:p>
            <a:pPr lvl="0"/>
            <a:r>
              <a:rPr lang="en-US" sz="2800" dirty="0"/>
              <a:t>Approve a </a:t>
            </a:r>
            <a:r>
              <a:rPr lang="en-US" sz="2800" dirty="0" smtClean="0"/>
              <a:t>20</a:t>
            </a:r>
            <a:r>
              <a:rPr lang="en-US" sz="2800" dirty="0" smtClean="0"/>
              <a:t> </a:t>
            </a:r>
            <a:r>
              <a:rPr lang="en-US" sz="2800" dirty="0"/>
              <a:t>day Working Group Technical Letter Ballot asking the question “Should </a:t>
            </a:r>
            <a:r>
              <a:rPr lang="en-US" sz="2800" dirty="0" smtClean="0"/>
              <a:t>P802.11REVmd D3.0 </a:t>
            </a:r>
            <a:r>
              <a:rPr lang="en-US" sz="2800" dirty="0"/>
              <a:t>be forwarded to Sponsor Ballot?”</a:t>
            </a:r>
            <a:endParaRPr lang="en-GB" sz="2800" dirty="0"/>
          </a:p>
          <a:p>
            <a:r>
              <a:rPr lang="en-GB" sz="2800" dirty="0" smtClean="0"/>
              <a:t>Moved: </a:t>
            </a:r>
          </a:p>
          <a:p>
            <a:r>
              <a:rPr lang="en-US" altLang="en-US" sz="2800" kern="0" dirty="0" smtClean="0"/>
              <a:t>Seconded: </a:t>
            </a:r>
          </a:p>
          <a:p>
            <a:r>
              <a:rPr lang="en-US" altLang="en-US" sz="2800" kern="0" dirty="0" smtClean="0"/>
              <a:t>Result: </a:t>
            </a:r>
          </a:p>
          <a:p>
            <a:r>
              <a:rPr lang="en-US" altLang="en-US" sz="2800" kern="0" dirty="0" smtClean="0"/>
              <a:t>TG result:</a:t>
            </a:r>
            <a:endParaRPr lang="en-US" altLang="en-US" sz="2400" kern="0" dirty="0" smtClean="0"/>
          </a:p>
          <a:p>
            <a:pPr>
              <a:lnSpc>
                <a:spcPct val="80000"/>
              </a:lnSpc>
            </a:pPr>
            <a:endParaRPr lang="en-US" altLang="en-US" sz="2000" kern="0" dirty="0"/>
          </a:p>
        </p:txBody>
      </p:sp>
    </p:spTree>
    <p:extLst>
      <p:ext uri="{BB962C8B-B14F-4D97-AF65-F5344CB8AC3E}">
        <p14:creationId xmlns:p14="http://schemas.microsoft.com/office/powerpoint/2010/main" val="4235299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F9088BE-4FB0-43D4-875F-2C4B42EE0B21}" type="slidenum">
              <a:rPr lang="en-US" smtClean="0"/>
              <a:pPr>
                <a:defRPr/>
              </a:pPr>
              <a:t>4</a:t>
            </a:fld>
            <a:endParaRPr lang="en-US" smtClean="0"/>
          </a:p>
        </p:txBody>
      </p:sp>
      <p:sp>
        <p:nvSpPr>
          <p:cNvPr id="4101" name="Rectangle 2"/>
          <p:cNvSpPr>
            <a:spLocks noGrp="1" noChangeArrowheads="1"/>
          </p:cNvSpPr>
          <p:nvPr>
            <p:ph type="title"/>
          </p:nvPr>
        </p:nvSpPr>
        <p:spPr>
          <a:xfrm>
            <a:off x="2209800" y="685800"/>
            <a:ext cx="7772400" cy="838200"/>
          </a:xfrm>
        </p:spPr>
        <p:txBody>
          <a:bodyPr/>
          <a:lstStyle/>
          <a:p>
            <a:r>
              <a:rPr lang="en-US" altLang="en-US" dirty="0" err="1"/>
              <a:t>TGmd</a:t>
            </a:r>
            <a:r>
              <a:rPr lang="en-US" altLang="en-US" dirty="0"/>
              <a:t> </a:t>
            </a:r>
            <a:r>
              <a:rPr lang="en-US" altLang="en-US" dirty="0" smtClean="0"/>
              <a:t>Agenda  </a:t>
            </a:r>
            <a:endParaRPr lang="en-US" altLang="en-US" dirty="0"/>
          </a:p>
        </p:txBody>
      </p:sp>
      <p:sp>
        <p:nvSpPr>
          <p:cNvPr id="10" name="Rectangle 35"/>
          <p:cNvSpPr>
            <a:spLocks noChangeArrowheads="1"/>
          </p:cNvSpPr>
          <p:nvPr/>
        </p:nvSpPr>
        <p:spPr bwMode="auto">
          <a:xfrm>
            <a:off x="6096000" y="1905000"/>
            <a:ext cx="57912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80000"/>
              </a:lnSpc>
            </a:pPr>
            <a:r>
              <a:rPr lang="en-US" altLang="en-US" dirty="0" smtClean="0"/>
              <a:t>Thursday PM1 </a:t>
            </a:r>
          </a:p>
          <a:p>
            <a:pPr lvl="1"/>
            <a:r>
              <a:rPr lang="en-US" sz="1800" dirty="0" smtClean="0"/>
              <a:t>Available CIDs</a:t>
            </a:r>
          </a:p>
          <a:p>
            <a:pPr lvl="1"/>
            <a:r>
              <a:rPr lang="en-US" sz="1800" dirty="0" smtClean="0"/>
              <a:t>Motions</a:t>
            </a:r>
            <a:endParaRPr lang="en-GB" sz="1800" dirty="0"/>
          </a:p>
          <a:p>
            <a:pPr lvl="1">
              <a:lnSpc>
                <a:spcPct val="80000"/>
              </a:lnSpc>
            </a:pPr>
            <a:r>
              <a:rPr lang="en-US" altLang="en-US" sz="1800" dirty="0" smtClean="0"/>
              <a:t>Plans for September – November 2019</a:t>
            </a:r>
          </a:p>
          <a:p>
            <a:pPr lvl="1">
              <a:lnSpc>
                <a:spcPct val="80000"/>
              </a:lnSpc>
            </a:pPr>
            <a:r>
              <a:rPr lang="en-US" altLang="en-US" sz="1800" dirty="0" smtClean="0"/>
              <a:t>Adjourn</a:t>
            </a:r>
          </a:p>
          <a:p>
            <a:pPr lvl="1"/>
            <a:endParaRPr lang="en-GB" sz="1600" dirty="0"/>
          </a:p>
          <a:p>
            <a:pPr lvl="1"/>
            <a:endParaRPr lang="en-GB" sz="1600" dirty="0"/>
          </a:p>
          <a:p>
            <a:pPr lvl="1">
              <a:lnSpc>
                <a:spcPct val="80000"/>
              </a:lnSpc>
            </a:pPr>
            <a:endParaRPr lang="en-GB" sz="1600" dirty="0"/>
          </a:p>
          <a:p>
            <a:pPr lvl="1"/>
            <a:endParaRPr lang="en-US" sz="1600" dirty="0" smtClean="0"/>
          </a:p>
          <a:p>
            <a:pPr lvl="1">
              <a:lnSpc>
                <a:spcPct val="80000"/>
              </a:lnSpc>
            </a:pPr>
            <a:endParaRPr lang="en-US" altLang="en-US" sz="1800" dirty="0" smtClean="0"/>
          </a:p>
        </p:txBody>
      </p:sp>
      <p:sp>
        <p:nvSpPr>
          <p:cNvPr id="11" name="Rectangle 19"/>
          <p:cNvSpPr>
            <a:spLocks noChangeArrowheads="1"/>
          </p:cNvSpPr>
          <p:nvPr/>
        </p:nvSpPr>
        <p:spPr bwMode="auto">
          <a:xfrm>
            <a:off x="533400" y="3429000"/>
            <a:ext cx="5396996" cy="1828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Thursday AM2</a:t>
            </a:r>
            <a:endParaRPr lang="en-GB" sz="1600" dirty="0"/>
          </a:p>
          <a:p>
            <a:pPr lvl="1"/>
            <a:r>
              <a:rPr lang="en-US" sz="1800" dirty="0" smtClean="0"/>
              <a:t>Available CIDs</a:t>
            </a:r>
            <a:endParaRPr lang="en-US" sz="1800" dirty="0"/>
          </a:p>
          <a:p>
            <a:pPr lvl="1"/>
            <a:endParaRPr lang="en-GB" sz="1800" dirty="0" smtClean="0"/>
          </a:p>
          <a:p>
            <a:pPr lvl="1"/>
            <a:endParaRPr lang="en-GB" dirty="0"/>
          </a:p>
          <a:p>
            <a:pPr lvl="1"/>
            <a:endParaRPr lang="en-US" sz="1600" dirty="0" smtClean="0"/>
          </a:p>
          <a:p>
            <a:pPr lvl="1"/>
            <a:endParaRPr lang="en-US" sz="1600" dirty="0" smtClean="0"/>
          </a:p>
          <a:p>
            <a:pPr lvl="1"/>
            <a:endParaRPr lang="en-US" sz="1600" dirty="0"/>
          </a:p>
          <a:p>
            <a:pPr lvl="1"/>
            <a:endParaRPr lang="en-GB" sz="1600" dirty="0"/>
          </a:p>
        </p:txBody>
      </p:sp>
      <p:sp>
        <p:nvSpPr>
          <p:cNvPr id="8" name="Rectangle 19"/>
          <p:cNvSpPr>
            <a:spLocks noChangeArrowheads="1"/>
          </p:cNvSpPr>
          <p:nvPr/>
        </p:nvSpPr>
        <p:spPr bwMode="auto">
          <a:xfrm>
            <a:off x="533400" y="1676400"/>
            <a:ext cx="5156886"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342900" lvl="1" indent="-342900">
              <a:lnSpc>
                <a:spcPct val="80000"/>
              </a:lnSpc>
              <a:buChar char="•"/>
            </a:pPr>
            <a:r>
              <a:rPr lang="en-US" altLang="en-US" sz="2400" b="1" dirty="0" smtClean="0"/>
              <a:t>Wednesday PM2</a:t>
            </a:r>
            <a:endParaRPr lang="en-US" altLang="en-US" sz="2400" b="1" dirty="0"/>
          </a:p>
          <a:p>
            <a:pPr lvl="1"/>
            <a:r>
              <a:rPr lang="en-US" sz="1600" dirty="0" smtClean="0"/>
              <a:t>Available CIDs</a:t>
            </a:r>
            <a:endParaRPr lang="en-GB" sz="1600" dirty="0"/>
          </a:p>
          <a:p>
            <a:pPr lvl="1"/>
            <a:endParaRPr lang="en-GB" sz="1600" dirty="0"/>
          </a:p>
          <a:p>
            <a:pPr lvl="1"/>
            <a:endParaRPr lang="en-GB" sz="1600" dirty="0"/>
          </a:p>
        </p:txBody>
      </p:sp>
    </p:spTree>
    <p:extLst>
      <p:ext uri="{BB962C8B-B14F-4D97-AF65-F5344CB8AC3E}">
        <p14:creationId xmlns:p14="http://schemas.microsoft.com/office/powerpoint/2010/main" val="354688011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0244" name="Slide Number Placeholder 3"/>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40</a:t>
            </a:fld>
            <a:endParaRPr lang="en-US" smtClean="0"/>
          </a:p>
        </p:txBody>
      </p:sp>
      <p:sp>
        <p:nvSpPr>
          <p:cNvPr id="9222" name="Rectangle 2"/>
          <p:cNvSpPr>
            <a:spLocks noGrp="1" noChangeArrowheads="1"/>
          </p:cNvSpPr>
          <p:nvPr>
            <p:ph type="title" idx="4294967295"/>
          </p:nvPr>
        </p:nvSpPr>
        <p:spPr>
          <a:xfrm>
            <a:off x="1828800" y="646177"/>
            <a:ext cx="9126009" cy="1066800"/>
          </a:xfrm>
        </p:spPr>
        <p:txBody>
          <a:bodyPr/>
          <a:lstStyle/>
          <a:p>
            <a:r>
              <a:rPr lang="en-US" altLang="en-US" dirty="0" smtClean="0"/>
              <a:t>Motion: Ad-hoc</a:t>
            </a:r>
            <a:endParaRPr lang="en-US" altLang="en-US" sz="2000" dirty="0">
              <a:solidFill>
                <a:srgbClr val="FF0000"/>
              </a:solidFill>
            </a:endParaRPr>
          </a:p>
        </p:txBody>
      </p:sp>
      <p:sp>
        <p:nvSpPr>
          <p:cNvPr id="9223" name="Rectangle 3"/>
          <p:cNvSpPr>
            <a:spLocks noGrp="1" noChangeArrowheads="1"/>
          </p:cNvSpPr>
          <p:nvPr>
            <p:ph type="body" idx="4294967295"/>
          </p:nvPr>
        </p:nvSpPr>
        <p:spPr>
          <a:xfrm>
            <a:off x="1981200" y="1995745"/>
            <a:ext cx="9479280" cy="4572001"/>
          </a:xfrm>
        </p:spPr>
        <p:txBody>
          <a:bodyPr/>
          <a:lstStyle/>
          <a:p>
            <a:pPr>
              <a:lnSpc>
                <a:spcPct val="80000"/>
              </a:lnSpc>
            </a:pPr>
            <a:r>
              <a:rPr lang="en-US" altLang="en-US" sz="2800" dirty="0" smtClean="0"/>
              <a:t>Approve a </a:t>
            </a:r>
            <a:r>
              <a:rPr lang="en-US" altLang="en-US" sz="2800" dirty="0" err="1" smtClean="0"/>
              <a:t>TGmd</a:t>
            </a:r>
            <a:r>
              <a:rPr lang="en-US" altLang="en-US" sz="2800" dirty="0" smtClean="0"/>
              <a:t> ad-hoc meeting &lt;&gt;in [Sunrise Florida/Montreal/Cambridge/Toronto] for the purpose of comment resolution and consideration of document submissions</a:t>
            </a:r>
            <a:br>
              <a:rPr lang="en-US" altLang="en-US" sz="2800" dirty="0" smtClean="0"/>
            </a:br>
            <a:endParaRPr lang="en-US" altLang="en-US" sz="2800" dirty="0">
              <a:solidFill>
                <a:srgbClr val="006600"/>
              </a:solidFill>
            </a:endParaRPr>
          </a:p>
          <a:p>
            <a:pPr>
              <a:lnSpc>
                <a:spcPct val="80000"/>
              </a:lnSpc>
            </a:pPr>
            <a:r>
              <a:rPr lang="en-US" altLang="en-US" sz="2800" dirty="0" smtClean="0"/>
              <a:t>Moved: </a:t>
            </a:r>
          </a:p>
          <a:p>
            <a:pPr>
              <a:lnSpc>
                <a:spcPct val="80000"/>
              </a:lnSpc>
            </a:pPr>
            <a:r>
              <a:rPr lang="en-US" altLang="en-US" sz="2800" dirty="0" smtClean="0"/>
              <a:t>Seconded: </a:t>
            </a:r>
          </a:p>
          <a:p>
            <a:pPr>
              <a:lnSpc>
                <a:spcPct val="80000"/>
              </a:lnSpc>
            </a:pPr>
            <a:r>
              <a:rPr lang="en-US" altLang="en-US" sz="2800" dirty="0" smtClean="0"/>
              <a:t>Result: </a:t>
            </a: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lvl="1">
              <a:lnSpc>
                <a:spcPct val="80000"/>
              </a:lnSpc>
            </a:pPr>
            <a:endParaRPr lang="en-US" altLang="en-US" sz="1600" dirty="0">
              <a:solidFill>
                <a:srgbClr val="006600"/>
              </a:solidFill>
            </a:endParaRPr>
          </a:p>
          <a:p>
            <a:pPr>
              <a:lnSpc>
                <a:spcPct val="80000"/>
              </a:lnSpc>
            </a:pPr>
            <a:endParaRPr lang="en-US" altLang="en-US" sz="2000" dirty="0"/>
          </a:p>
        </p:txBody>
      </p:sp>
    </p:spTree>
    <p:extLst>
      <p:ext uri="{BB962C8B-B14F-4D97-AF65-F5344CB8AC3E}">
        <p14:creationId xmlns:p14="http://schemas.microsoft.com/office/powerpoint/2010/main" val="14395422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4339"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4340"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6148CD19-DC91-4F50-AAD4-2A3DD9668E74}" type="slidenum">
              <a:rPr lang="en-US" smtClean="0"/>
              <a:pPr>
                <a:defRPr/>
              </a:pPr>
              <a:t>41</a:t>
            </a:fld>
            <a:endParaRPr lang="en-US" smtClean="0"/>
          </a:p>
        </p:txBody>
      </p:sp>
      <p:sp>
        <p:nvSpPr>
          <p:cNvPr id="25605" name="Rectangle 2"/>
          <p:cNvSpPr>
            <a:spLocks noGrp="1" noChangeArrowheads="1"/>
          </p:cNvSpPr>
          <p:nvPr>
            <p:ph type="title"/>
          </p:nvPr>
        </p:nvSpPr>
        <p:spPr/>
        <p:txBody>
          <a:bodyPr/>
          <a:lstStyle/>
          <a:p>
            <a:r>
              <a:rPr lang="en-US" altLang="en-US" dirty="0" smtClean="0"/>
              <a:t>September 2019 – November 2019 Meeting Planning</a:t>
            </a:r>
          </a:p>
        </p:txBody>
      </p:sp>
      <p:sp>
        <p:nvSpPr>
          <p:cNvPr id="25606" name="Rectangle 3"/>
          <p:cNvSpPr>
            <a:spLocks noGrp="1" noChangeArrowheads="1"/>
          </p:cNvSpPr>
          <p:nvPr>
            <p:ph type="body" idx="1"/>
          </p:nvPr>
        </p:nvSpPr>
        <p:spPr>
          <a:xfrm>
            <a:off x="2209800" y="1981200"/>
            <a:ext cx="7772400" cy="4191000"/>
          </a:xfrm>
        </p:spPr>
        <p:txBody>
          <a:bodyPr/>
          <a:lstStyle/>
          <a:p>
            <a:r>
              <a:rPr lang="en-US" altLang="en-US" sz="2000" dirty="0"/>
              <a:t>Objectives: </a:t>
            </a:r>
            <a:r>
              <a:rPr lang="en-US" altLang="en-US" sz="2000" dirty="0" smtClean="0"/>
              <a:t>Comment resolution</a:t>
            </a:r>
            <a:endParaRPr lang="en-US" altLang="en-US" sz="2000" dirty="0"/>
          </a:p>
          <a:p>
            <a:r>
              <a:rPr lang="en-US" altLang="en-US" sz="2000" dirty="0"/>
              <a:t>Conference calls </a:t>
            </a:r>
          </a:p>
          <a:p>
            <a:r>
              <a:rPr lang="en-US" altLang="en-US" sz="2000" dirty="0" smtClean="0"/>
              <a:t>Next ad-hoc:  </a:t>
            </a:r>
          </a:p>
          <a:p>
            <a:pPr lvl="1"/>
            <a:r>
              <a:rPr lang="en-US" altLang="en-US" sz="1600" dirty="0" smtClean="0"/>
              <a:t>TBD</a:t>
            </a:r>
          </a:p>
          <a:p>
            <a:r>
              <a:rPr lang="en-US" altLang="en-US" sz="2000" dirty="0" smtClean="0"/>
              <a:t>Schedule </a:t>
            </a:r>
            <a:r>
              <a:rPr lang="en-US" altLang="en-US" sz="2000" dirty="0"/>
              <a:t>review</a:t>
            </a:r>
          </a:p>
          <a:p>
            <a:r>
              <a:rPr lang="en-US" altLang="en-US" sz="2000" dirty="0"/>
              <a:t>Availability of 11md </a:t>
            </a:r>
            <a:r>
              <a:rPr lang="en-US" altLang="en-US" sz="2000" dirty="0" smtClean="0"/>
              <a:t>D2.0 </a:t>
            </a:r>
            <a:r>
              <a:rPr lang="en-US" altLang="en-US" sz="2000" dirty="0"/>
              <a:t>in the IEEE store</a:t>
            </a:r>
          </a:p>
          <a:p>
            <a:pPr lvl="1"/>
            <a:r>
              <a:rPr lang="en-US" altLang="en-US" sz="1800" dirty="0" smtClean="0"/>
              <a:t>Draft </a:t>
            </a:r>
            <a:r>
              <a:rPr lang="en-US" altLang="en-US" sz="1800" dirty="0"/>
              <a:t>2</a:t>
            </a:r>
            <a:r>
              <a:rPr lang="en-US" altLang="en-US" sz="1800" dirty="0" smtClean="0"/>
              <a:t>.0 is available for purchase</a:t>
            </a:r>
            <a:r>
              <a:rPr lang="en-US" altLang="en-US" sz="1800" dirty="0"/>
              <a:t>, see </a:t>
            </a:r>
            <a:r>
              <a:rPr lang="en-US" altLang="en-US" sz="1800" dirty="0">
                <a:hlinkClick r:id="rId3"/>
              </a:rPr>
              <a:t>http://</a:t>
            </a:r>
            <a:r>
              <a:rPr lang="en-US" altLang="en-US" sz="1800" dirty="0" smtClean="0">
                <a:hlinkClick r:id="rId3"/>
              </a:rPr>
              <a:t>www.techstreet.com/ieee/products/vendor_id/7028</a:t>
            </a:r>
            <a:r>
              <a:rPr lang="en-US" altLang="en-US" sz="1800" dirty="0" smtClean="0"/>
              <a:t> </a:t>
            </a:r>
          </a:p>
          <a:p>
            <a:r>
              <a:rPr lang="en-US" altLang="en-US" sz="2000" dirty="0" smtClean="0"/>
              <a:t>Forward </a:t>
            </a:r>
            <a:r>
              <a:rPr lang="en-US" altLang="en-US" sz="2000" dirty="0"/>
              <a:t>to ISO JTC1/SC6 WG1</a:t>
            </a:r>
          </a:p>
          <a:p>
            <a:pPr lvl="1"/>
            <a:r>
              <a:rPr lang="en-US" altLang="en-US" sz="1800" dirty="0" smtClean="0"/>
              <a:t>At initial SB</a:t>
            </a:r>
            <a:endParaRPr lang="en-US" altLang="en-US" sz="1800" dirty="0"/>
          </a:p>
        </p:txBody>
      </p:sp>
    </p:spTree>
    <p:extLst>
      <p:ext uri="{BB962C8B-B14F-4D97-AF65-F5344CB8AC3E}">
        <p14:creationId xmlns:p14="http://schemas.microsoft.com/office/powerpoint/2010/main" val="313388485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September 2019</a:t>
            </a:r>
            <a:endParaRPr lang="en-US" sz="1800"/>
          </a:p>
        </p:txBody>
      </p:sp>
      <p:sp>
        <p:nvSpPr>
          <p:cNvPr id="15363" name="Footer Placeholder 4"/>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Dorothy Stanley, HP Enterprise</a:t>
            </a:r>
          </a:p>
        </p:txBody>
      </p:sp>
      <p:sp>
        <p:nvSpPr>
          <p:cNvPr id="15364" name="Slide Number Placeholder 5"/>
          <p:cNvSpPr>
            <a:spLocks noGrp="1"/>
          </p:cNvSpPr>
          <p:nvPr>
            <p:ph type="sldNum" sz="quarter" idx="12"/>
          </p:nvPr>
        </p:nvSpPr>
        <p:spPr>
          <a:xfrm>
            <a:off x="5891924" y="6475413"/>
            <a:ext cx="509755"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E58D16CA-04AA-4616-9A71-236CA8F67F1E}" type="slidenum">
              <a:rPr lang="en-US" smtClean="0"/>
              <a:pPr>
                <a:defRPr/>
              </a:pPr>
              <a:t>42</a:t>
            </a:fld>
            <a:endParaRPr lang="en-US" smtClean="0"/>
          </a:p>
        </p:txBody>
      </p:sp>
      <p:sp>
        <p:nvSpPr>
          <p:cNvPr id="27653" name="Rectangle 2"/>
          <p:cNvSpPr>
            <a:spLocks noGrp="1" noChangeArrowheads="1"/>
          </p:cNvSpPr>
          <p:nvPr>
            <p:ph type="title"/>
          </p:nvPr>
        </p:nvSpPr>
        <p:spPr/>
        <p:txBody>
          <a:bodyPr/>
          <a:lstStyle/>
          <a:p>
            <a:r>
              <a:rPr lang="en-GB" altLang="en-US" dirty="0" smtClean="0"/>
              <a:t>References</a:t>
            </a:r>
          </a:p>
        </p:txBody>
      </p:sp>
      <p:sp>
        <p:nvSpPr>
          <p:cNvPr id="27654" name="Rectangle 3"/>
          <p:cNvSpPr>
            <a:spLocks noGrp="1" noChangeArrowheads="1"/>
          </p:cNvSpPr>
          <p:nvPr>
            <p:ph type="body" idx="1"/>
          </p:nvPr>
        </p:nvSpPr>
        <p:spPr>
          <a:xfrm>
            <a:off x="2209800" y="1524000"/>
            <a:ext cx="8229600" cy="4114800"/>
          </a:xfrm>
        </p:spPr>
        <p:txBody>
          <a:bodyPr/>
          <a:lstStyle/>
          <a:p>
            <a:r>
              <a:rPr lang="en-US" altLang="en-US" sz="2000" dirty="0">
                <a:hlinkClick r:id="rId3"/>
              </a:rPr>
              <a:t>https://mentor.ieee.org/802.11/dcn/17/11-17-0004-03-0000-revision-par-proposal-tgmd.doc</a:t>
            </a:r>
            <a:r>
              <a:rPr lang="en-US" altLang="en-US" sz="2000" dirty="0"/>
              <a:t> </a:t>
            </a:r>
          </a:p>
          <a:p>
            <a:r>
              <a:rPr lang="en-US" altLang="en-US" sz="2000" dirty="0" smtClean="0"/>
              <a:t>Comment collection: </a:t>
            </a:r>
            <a:r>
              <a:rPr lang="en-US" altLang="en-US" sz="2000" dirty="0">
                <a:hlinkClick r:id="rId4"/>
              </a:rPr>
              <a:t>https://</a:t>
            </a:r>
            <a:r>
              <a:rPr lang="en-US" altLang="en-US" sz="2000" dirty="0" smtClean="0">
                <a:hlinkClick r:id="rId5"/>
              </a:rPr>
              <a:t>mentor.ieee.org/802.11/dcn/17/11-17-0914-06-000m-revmd-wg-cc-comments.xls </a:t>
            </a:r>
            <a:endParaRPr lang="en-US" altLang="en-US" sz="2000" dirty="0" smtClean="0"/>
          </a:p>
          <a:p>
            <a:r>
              <a:rPr lang="en-US" altLang="en-US" sz="2000" dirty="0" smtClean="0"/>
              <a:t>LB232, 236 </a:t>
            </a:r>
            <a:r>
              <a:rPr lang="en-US" altLang="en-US" sz="2000" dirty="0"/>
              <a:t>comments </a:t>
            </a:r>
            <a:r>
              <a:rPr lang="en-US" altLang="en-US" sz="2000" dirty="0" smtClean="0">
                <a:hlinkClick r:id="rId6"/>
              </a:rPr>
              <a:t>https://mentor.ieee.org/802.11/dcn/18/11-18-0611</a:t>
            </a:r>
            <a:r>
              <a:rPr lang="en-US" altLang="en-US" sz="2000" dirty="0" smtClean="0"/>
              <a:t> </a:t>
            </a:r>
          </a:p>
          <a:p>
            <a:r>
              <a:rPr lang="en-US" altLang="en-US" sz="2000" dirty="0" smtClean="0"/>
              <a:t>Approved PAR: </a:t>
            </a:r>
            <a:r>
              <a:rPr lang="en-US" altLang="en-US" sz="2000" dirty="0">
                <a:hlinkClick r:id="rId7"/>
              </a:rPr>
              <a:t>https://</a:t>
            </a:r>
            <a:r>
              <a:rPr lang="en-US" altLang="en-US" sz="2000" dirty="0" smtClean="0">
                <a:hlinkClick r:id="rId7"/>
              </a:rPr>
              <a:t>standards.ieee.org/develop/project/802.11.html</a:t>
            </a:r>
            <a:r>
              <a:rPr lang="en-US" altLang="en-US" sz="2000" dirty="0" smtClean="0"/>
              <a:t> </a:t>
            </a:r>
          </a:p>
          <a:p>
            <a:pPr lvl="1"/>
            <a:r>
              <a:rPr lang="en-US" altLang="en-US" sz="1600" dirty="0"/>
              <a:t>PAR approval: 23-Mar-2017</a:t>
            </a:r>
          </a:p>
          <a:p>
            <a:pPr lvl="1"/>
            <a:r>
              <a:rPr lang="en-US" altLang="en-US" sz="1600" dirty="0" smtClean="0"/>
              <a:t>Par Expiration date: 31-Dec-2021</a:t>
            </a:r>
            <a:endParaRPr lang="en-US" alt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1600200" y="990600"/>
            <a:ext cx="8763000" cy="5562600"/>
          </a:xfrm>
        </p:spPr>
        <p:txBody>
          <a:bodyPr vert="horz" wrap="square" lIns="90487" tIns="44450" rIns="90487" bIns="44450" numCol="1" anchor="t" anchorCtr="0" compatLnSpc="1">
            <a:prstTxWarp prst="textNoShape">
              <a:avLst/>
            </a:prstTxWarp>
          </a:bodyPr>
          <a:lstStyle/>
          <a:p>
            <a:pPr>
              <a:lnSpc>
                <a:spcPct val="80000"/>
              </a:lnSpc>
              <a:spcAft>
                <a:spcPct val="30000"/>
              </a:spcAft>
              <a:buFont typeface="Monotype Sorts"/>
              <a:buNone/>
            </a:pPr>
            <a:r>
              <a:rPr lang="en-US" altLang="en-US" sz="1800" dirty="0"/>
              <a:t>	</a:t>
            </a:r>
            <a:r>
              <a:rPr lang="en-US" altLang="en-US" sz="2000" dirty="0">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1" name="Rectangle 1026"/>
          <p:cNvSpPr>
            <a:spLocks noGrp="1" noChangeArrowheads="1"/>
          </p:cNvSpPr>
          <p:nvPr>
            <p:ph type="title"/>
          </p:nvPr>
        </p:nvSpPr>
        <p:spPr>
          <a:xfrm>
            <a:off x="2209800" y="457200"/>
            <a:ext cx="7772400" cy="609600"/>
          </a:xfrm>
        </p:spPr>
        <p:txBody>
          <a:bodyPr vert="horz" wrap="square" lIns="90487" tIns="44450" rIns="90487" bIns="44450" numCol="1" anchor="ctr" anchorCtr="0" compatLnSpc="1">
            <a:prstTxWarp prst="textNoShape">
              <a:avLst/>
            </a:prstTxWarp>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altLang="en-US" u="sng" dirty="0">
              <a:latin typeface="Calibri" panose="020F0502020204030204" pitchFamily="34" charset="0"/>
              <a:cs typeface="Calibri" panose="020F0502020204030204" pitchFamily="34" charset="0"/>
            </a:endParaRPr>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p>
        </p:txBody>
      </p:sp>
      <p:sp>
        <p:nvSpPr>
          <p:cNvPr id="7174" name="Text Box 1030"/>
          <p:cNvSpPr txBox="1">
            <a:spLocks noChangeArrowheads="1"/>
          </p:cNvSpPr>
          <p:nvPr/>
        </p:nvSpPr>
        <p:spPr bwMode="auto">
          <a:xfrm>
            <a:off x="314325" y="60960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chemeClr val="tx1"/>
                </a:solidFill>
                <a:latin typeface="Times New Roman" panose="02020603050405020304" pitchFamily="18" charset="0"/>
              </a:rPr>
              <a:t>(Optional to be shown)</a:t>
            </a:r>
          </a:p>
        </p:txBody>
      </p:sp>
      <p:sp>
        <p:nvSpPr>
          <p:cNvPr id="2" name="Date Placeholder 1"/>
          <p:cNvSpPr>
            <a:spLocks noGrp="1"/>
          </p:cNvSpPr>
          <p:nvPr>
            <p:ph type="dt" sz="half" idx="10"/>
          </p:nvPr>
        </p:nvSpPr>
        <p:spPr/>
        <p:txBody>
          <a:bodyPr/>
          <a:lstStyle/>
          <a:p>
            <a:pPr>
              <a:defRPr/>
            </a:pPr>
            <a:r>
              <a:rPr lang="en-US" smtClean="0"/>
              <a:t>September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5</a:t>
            </a:fld>
            <a:endParaRPr lang="en-US"/>
          </a:p>
        </p:txBody>
      </p:sp>
    </p:spTree>
    <p:extLst>
      <p:ext uri="{BB962C8B-B14F-4D97-AF65-F5344CB8AC3E}">
        <p14:creationId xmlns:p14="http://schemas.microsoft.com/office/powerpoint/2010/main" val="356085146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1745943" y="876300"/>
            <a:ext cx="8839200" cy="685800"/>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type="body" idx="1"/>
          </p:nvPr>
        </p:nvSpPr>
        <p:spPr>
          <a:xfrm>
            <a:off x="1447801" y="1981200"/>
            <a:ext cx="9144001" cy="4038600"/>
          </a:xfrm>
        </p:spPr>
        <p:txBody>
          <a:bodyPr/>
          <a:lstStyle/>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a:buNone/>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
        <p:nvSpPr>
          <p:cNvPr id="2" name="Date Placeholder 1"/>
          <p:cNvSpPr>
            <a:spLocks noGrp="1"/>
          </p:cNvSpPr>
          <p:nvPr>
            <p:ph type="dt" sz="half" idx="10"/>
          </p:nvPr>
        </p:nvSpPr>
        <p:spPr/>
        <p:txBody>
          <a:bodyPr/>
          <a:lstStyle/>
          <a:p>
            <a:pPr>
              <a:defRPr/>
            </a:pPr>
            <a:r>
              <a:rPr lang="en-US" smtClean="0"/>
              <a:t>September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6</a:t>
            </a:fld>
            <a:endParaRPr lang="en-US"/>
          </a:p>
        </p:txBody>
      </p:sp>
    </p:spTree>
    <p:extLst>
      <p:ext uri="{BB962C8B-B14F-4D97-AF65-F5344CB8AC3E}">
        <p14:creationId xmlns:p14="http://schemas.microsoft.com/office/powerpoint/2010/main" val="2552641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050742" y="609600"/>
            <a:ext cx="7772400" cy="990600"/>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type="body" idx="1"/>
          </p:nvPr>
        </p:nvSpPr>
        <p:spPr>
          <a:xfrm>
            <a:off x="1828800" y="1905000"/>
            <a:ext cx="8610600" cy="3886200"/>
          </a:xfrm>
        </p:spPr>
        <p:txBody>
          <a:bodyPr/>
          <a:lstStyle/>
          <a:p>
            <a:pPr>
              <a:buSzPct val="150000"/>
              <a:buFont typeface="Arial" panose="020B0604020202020204" pitchFamily="34" charset="0"/>
              <a:buChar char="•"/>
              <a:defRPr/>
            </a:pPr>
            <a:r>
              <a:rPr lang="en-US" altLang="en-US" sz="2000" dirty="0">
                <a:latin typeface="Calibri" pitchFamily="34" charset="0"/>
                <a:cs typeface="Calibri" pitchFamily="34" charset="0"/>
              </a:rPr>
              <a:t>Cause an LOA to be submitted to the IEEE-SA (patcom@ieee.org);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Provide the chair of this group with the identity of the holder(s) of any and all such claims as soon as possible; or</a:t>
            </a:r>
          </a:p>
          <a:p>
            <a:pPr marL="0" indent="0">
              <a:buSzPct val="150000"/>
              <a:buNone/>
              <a:defRPr/>
            </a:pPr>
            <a:endParaRPr lang="en-US" altLang="en-US" sz="2000" dirty="0">
              <a:latin typeface="Calibri" pitchFamily="34" charset="0"/>
              <a:cs typeface="Calibri" pitchFamily="34" charset="0"/>
            </a:endParaRPr>
          </a:p>
          <a:p>
            <a:pPr>
              <a:buSzPct val="150000"/>
              <a:buFont typeface="Arial" panose="020B0604020202020204" pitchFamily="34" charset="0"/>
              <a:buChar char="•"/>
              <a:defRPr/>
            </a:pPr>
            <a:r>
              <a:rPr lang="en-US" altLang="en-US" sz="2000" dirty="0">
                <a:latin typeface="Calibri" pitchFamily="34" charset="0"/>
                <a:cs typeface="Calibri" pitchFamily="34" charset="0"/>
              </a:rPr>
              <a:t>Speak up now and respond to this Call for Potentially Essential Patents</a:t>
            </a:r>
          </a:p>
          <a:p>
            <a:pPr marL="0" indent="0">
              <a:buNone/>
              <a:defRPr/>
            </a:pPr>
            <a:r>
              <a:rPr lang="en-US" altLang="en-US" sz="200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latin typeface="Calibri" pitchFamily="34" charset="0"/>
                <a:cs typeface="Calibri" pitchFamily="34" charset="0"/>
              </a:rPr>
            </a:br>
            <a:endParaRPr lang="en-US" altLang="en-US" sz="2000" dirty="0">
              <a:latin typeface="Calibri" pitchFamily="34" charset="0"/>
              <a:cs typeface="Calibri" pitchFamily="34" charset="0"/>
            </a:endParaRPr>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September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7</a:t>
            </a:fld>
            <a:endParaRPr lang="en-US"/>
          </a:p>
        </p:txBody>
      </p:sp>
    </p:spTree>
    <p:extLst>
      <p:ext uri="{BB962C8B-B14F-4D97-AF65-F5344CB8AC3E}">
        <p14:creationId xmlns:p14="http://schemas.microsoft.com/office/powerpoint/2010/main" val="3114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1752600" y="381000"/>
            <a:ext cx="8686800" cy="11430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type="body" idx="1"/>
          </p:nvPr>
        </p:nvSpPr>
        <p:spPr>
          <a:xfrm>
            <a:off x="2209800" y="1420812"/>
            <a:ext cx="7772400" cy="4114800"/>
          </a:xfrm>
        </p:spPr>
        <p:txBody>
          <a:bodyPr/>
          <a:lstStyle/>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
        <p:nvSpPr>
          <p:cNvPr id="2" name="Date Placeholder 1"/>
          <p:cNvSpPr>
            <a:spLocks noGrp="1"/>
          </p:cNvSpPr>
          <p:nvPr>
            <p:ph type="dt" sz="half" idx="10"/>
          </p:nvPr>
        </p:nvSpPr>
        <p:spPr/>
        <p:txBody>
          <a:bodyPr/>
          <a:lstStyle/>
          <a:p>
            <a:pPr>
              <a:defRPr/>
            </a:pPr>
            <a:r>
              <a:rPr lang="en-US" smtClean="0"/>
              <a:t>September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8</a:t>
            </a:fld>
            <a:endParaRPr lang="en-US"/>
          </a:p>
        </p:txBody>
      </p:sp>
    </p:spTree>
    <p:extLst>
      <p:ext uri="{BB962C8B-B14F-4D97-AF65-F5344CB8AC3E}">
        <p14:creationId xmlns:p14="http://schemas.microsoft.com/office/powerpoint/2010/main" val="7375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905000" y="685800"/>
            <a:ext cx="8458200" cy="609600"/>
          </a:xfrm>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8" name="Rectangle 4"/>
          <p:cNvSpPr>
            <a:spLocks noChangeArrowheads="1"/>
          </p:cNvSpPr>
          <p:nvPr/>
        </p:nvSpPr>
        <p:spPr bwMode="auto">
          <a:xfrm>
            <a:off x="1828800" y="14478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a:solidFill>
                <a:srgbClr val="FF0000"/>
              </a:solidFill>
            </a:endParaRP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Bylaws</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a:solidFill>
                  <a:schemeClr val="tx1"/>
                </a:solidFill>
                <a:latin typeface="Calibri" panose="020F0502020204030204" pitchFamily="34" charset="0"/>
                <a:cs typeface="Calibri" panose="020F0502020204030204" pitchFamily="34" charset="0"/>
              </a:rPr>
              <a:t>IEEE-SA Standards Board Operations Manual</a:t>
            </a:r>
            <a:r>
              <a:rPr lang="en-US" altLang="en-US" sz="2000" b="1">
                <a:solidFill>
                  <a:schemeClr val="tx1"/>
                </a:solidFill>
                <a:latin typeface="Calibri" panose="020F0502020204030204" pitchFamily="34" charset="0"/>
                <a:cs typeface="Calibri" panose="020F0502020204030204" pitchFamily="34" charset="0"/>
              </a:rPr>
              <a:t> </a:t>
            </a:r>
            <a:r>
              <a:rPr lang="en-US" altLang="en-US" sz="1600" b="1">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a:buNone/>
            </a:pPr>
            <a:endParaRPr lang="en-US" altLang="en-US" sz="2000"/>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sz="2000" b="1">
                <a:solidFill>
                  <a:schemeClr val="tx1"/>
                </a:solidFill>
                <a:latin typeface="Calibri" panose="020F0502020204030204" pitchFamily="34" charset="0"/>
                <a:cs typeface="Calibri" panose="020F0502020204030204" pitchFamily="34" charset="0"/>
              </a:rPr>
              <a:t>	</a:t>
            </a:r>
            <a:r>
              <a:rPr lang="en-US" altLang="en-US" sz="2000" b="1" i="1">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pPr lvl="1">
              <a:lnSpc>
                <a:spcPct val="90000"/>
              </a:lnSpc>
              <a:spcBef>
                <a:spcPct val="0"/>
              </a:spcBef>
              <a:buFont typeface="Monotype Sorts"/>
              <a:buNone/>
            </a:pPr>
            <a:endParaRPr lang="en-US" altLang="en-US" sz="2000" b="1" i="1">
              <a:solidFill>
                <a:schemeClr val="tx1"/>
              </a:solidFill>
              <a:latin typeface="Calibri" panose="020F0502020204030204" pitchFamily="34" charset="0"/>
              <a:cs typeface="Calibri" panose="020F050202020403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smtClean="0"/>
              <a:t>September 2019</a:t>
            </a:r>
            <a:endParaRPr lang="en-US" dirty="0"/>
          </a:p>
        </p:txBody>
      </p:sp>
      <p:sp>
        <p:nvSpPr>
          <p:cNvPr id="3" name="Footer Placeholder 2"/>
          <p:cNvSpPr>
            <a:spLocks noGrp="1"/>
          </p:cNvSpPr>
          <p:nvPr>
            <p:ph type="ftr" sz="quarter" idx="11"/>
          </p:nvPr>
        </p:nvSpPr>
        <p:spPr>
          <a:xfrm>
            <a:off x="9811019" y="6475413"/>
            <a:ext cx="1580882" cy="184666"/>
          </a:xfrm>
        </p:spPr>
        <p:txBody>
          <a:bodyPr/>
          <a:lstStyle/>
          <a:p>
            <a:pPr>
              <a:defRPr/>
            </a:pPr>
            <a:r>
              <a:rPr lang="en-US" smtClean="0"/>
              <a:t>Dorothy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54FC9212-A276-4579-8D5E-ABD8504D37DD}" type="slidenum">
              <a:rPr lang="en-US" smtClean="0"/>
              <a:pPr>
                <a:defRPr/>
              </a:pPr>
              <a:t>9</a:t>
            </a:fld>
            <a:endParaRPr lang="en-US"/>
          </a:p>
        </p:txBody>
      </p:sp>
    </p:spTree>
    <p:extLst>
      <p:ext uri="{BB962C8B-B14F-4D97-AF65-F5344CB8AC3E}">
        <p14:creationId xmlns:p14="http://schemas.microsoft.com/office/powerpoint/2010/main" val="953826921"/>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541356</TotalTime>
  <Words>3195</Words>
  <Application>Microsoft Office PowerPoint</Application>
  <PresentationFormat>Widescreen</PresentationFormat>
  <Paragraphs>798</Paragraphs>
  <Slides>42</Slides>
  <Notes>36</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2</vt:i4>
      </vt:variant>
      <vt:variant>
        <vt:lpstr>Slide Titles</vt:lpstr>
      </vt:variant>
      <vt:variant>
        <vt:i4>42</vt:i4>
      </vt:variant>
    </vt:vector>
  </HeadingPairs>
  <TitlesOfParts>
    <vt:vector size="53" baseType="lpstr">
      <vt:lpstr>MS Gothic</vt:lpstr>
      <vt:lpstr>MS PGothic</vt:lpstr>
      <vt:lpstr>Arial</vt:lpstr>
      <vt:lpstr>Calibri</vt:lpstr>
      <vt:lpstr>Helvetica</vt:lpstr>
      <vt:lpstr>Monotype Sorts</vt:lpstr>
      <vt:lpstr>Times New Roman</vt:lpstr>
      <vt:lpstr>Wingdings</vt:lpstr>
      <vt:lpstr>802-11-Submission</vt:lpstr>
      <vt:lpstr>Document</vt:lpstr>
      <vt:lpstr>Acrobat Document</vt:lpstr>
      <vt:lpstr>IEEE 802.11 TGmd September 2019 Agenda</vt:lpstr>
      <vt:lpstr>Abstract</vt:lpstr>
      <vt:lpstr>TGmd Agenda  </vt:lpstr>
      <vt:lpstr>TGmd Agenda  </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Standard and Amendment Ratification</vt:lpstr>
      <vt:lpstr>TGmd Schedule Details – Need To Review</vt:lpstr>
      <vt:lpstr>TGmd schedule – updated July 2019 </vt:lpstr>
      <vt:lpstr>TGmd – Snapshot slide</vt:lpstr>
      <vt:lpstr>PowerPoint Presentation</vt:lpstr>
      <vt:lpstr>Approve prior TGmd minutes</vt:lpstr>
      <vt:lpstr>Motion  124 – GEN CIDS: July, telecons/ad-hoc</vt:lpstr>
      <vt:lpstr>Motion  – CID 2606</vt:lpstr>
      <vt:lpstr>Motion  – CID 2604</vt:lpstr>
      <vt:lpstr>Motion   – MAC CIDS: July, telecon/ad-hoc</vt:lpstr>
      <vt:lpstr>Motion   – MAC CIDS: 2071, 2070 and 2066 Beam tracking</vt:lpstr>
      <vt:lpstr>Motion   – MAC CID: 2472 “at TBTTs”</vt:lpstr>
      <vt:lpstr>Motion  – PHY, CIDs July, telecon/ad-hoc </vt:lpstr>
      <vt:lpstr>Motion  – PHY CID 2685</vt:lpstr>
      <vt:lpstr>Motion  – PHY CID 2630 Operating class changes (rejected)</vt:lpstr>
      <vt:lpstr>Motion  – CID 2689 PMKSA with random MAC address</vt:lpstr>
      <vt:lpstr>Motion  – CID 2186 Reduced capability PHY</vt:lpstr>
      <vt:lpstr>Motion  – Editor, Editor(2) CIDs July, telecon/ad-hoc </vt:lpstr>
      <vt:lpstr>Motion  – Editor CID 2041</vt:lpstr>
      <vt:lpstr>Motion  – Additional tech changes in 11-19-856</vt:lpstr>
      <vt:lpstr>Motion  – Additional editorial changes in 11-19-856</vt:lpstr>
      <vt:lpstr>Motion   – PWE in constant time</vt:lpstr>
      <vt:lpstr>PowerPoint Presentation</vt:lpstr>
      <vt:lpstr>Motion  – September Mon &amp; Tues meeting CIDs</vt:lpstr>
      <vt:lpstr>Motion   – Insufficient Detail CIDs</vt:lpstr>
      <vt:lpstr>PowerPoint Presentation</vt:lpstr>
      <vt:lpstr>Motion   – MEC Comments</vt:lpstr>
      <vt:lpstr>Motion  – September Weds/Thurs meeting CIDs</vt:lpstr>
      <vt:lpstr>PowerPoint Presentation</vt:lpstr>
      <vt:lpstr>Motion: Ad-hoc</vt:lpstr>
      <vt:lpstr>September 2019 – November 2019 Meeting Planning</vt:lpstr>
      <vt:lpstr>References</vt:lpstr>
    </vt:vector>
  </TitlesOfParts>
  <Company>Hewlett Packard Enterprise (HPE)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TGm Agenda</dc:title>
  <dc:creator>Dorothy Stanley</dc:creator>
  <cp:keywords>September 2019</cp:keywords>
  <cp:lastModifiedBy>Stanley, Dorothy</cp:lastModifiedBy>
  <cp:revision>3806</cp:revision>
  <cp:lastPrinted>1998-02-10T13:28:06Z</cp:lastPrinted>
  <dcterms:created xsi:type="dcterms:W3CDTF">2005-01-04T21:26:55Z</dcterms:created>
  <dcterms:modified xsi:type="dcterms:W3CDTF">2019-09-12T15:21:20Z</dcterms:modified>
</cp:coreProperties>
</file>