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280" r:id="rId17"/>
    <p:sldId id="316" r:id="rId18"/>
    <p:sldId id="317" r:id="rId19"/>
    <p:sldId id="312" r:id="rId20"/>
    <p:sldId id="259" r:id="rId21"/>
    <p:sldId id="260" r:id="rId22"/>
    <p:sldId id="261" r:id="rId23"/>
    <p:sldId id="262" r:id="rId24"/>
    <p:sldId id="263" r:id="rId25"/>
    <p:sldId id="264" r:id="rId2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280"/>
            <p14:sldId id="316"/>
          </p14:sldIdLst>
        </p14:section>
        <p14:section name="Slot#1" id="{D034DA8E-AAAC-4FE4-96D8-FD4E97D1BB71}">
          <p14:sldIdLst>
            <p14:sldId id="317"/>
          </p14:sldIdLst>
        </p14:section>
        <p14:section name="Slot#2" id="{0E687B7E-720E-4035-8603-903AAF037B31}">
          <p14:sldIdLst/>
        </p14:section>
        <p14:section name="Slot#3" id="{5D49AB48-9724-48C6-97B3-577374A1C2CA}">
          <p14:sldIdLst/>
        </p14:section>
        <p14:section name="Slot#4" id="{6193A2DF-E32F-40FC-A604-C1274D537662}">
          <p14:sldIdLst/>
        </p14:section>
        <p14:section name="Slot#5" id="{D51E15C0-1BE5-4B71-8375-F6B1D2A3FFBF}">
          <p14:sldIdLst/>
        </p14:section>
        <p14:section name="Slot #6" id="{C6C71488-E606-43ED-9503-8F91C556A2EE}">
          <p14:sldIdLst/>
        </p14:section>
        <p14:section name="Slot#7" id="{D59D5964-9646-4C25-959D-E55F97EAE577}">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gev, Jonathan" initials="SJ" lastIdx="1" clrIdx="0">
    <p:extLst>
      <p:ext uri="{19B8F6BF-5375-455C-9EA6-DF929625EA0E}">
        <p15:presenceInfo xmlns:p15="http://schemas.microsoft.com/office/powerpoint/2012/main" userId="S-1-5-21-725345543-602162358-527237240-39876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74" autoAdjust="0"/>
    <p:restoredTop sz="94660"/>
  </p:normalViewPr>
  <p:slideViewPr>
    <p:cSldViewPr>
      <p:cViewPr varScale="1">
        <p:scale>
          <a:sx n="116" d="100"/>
          <a:sy n="116" d="100"/>
        </p:scale>
        <p:origin x="808" y="6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7-31T13:41:52.320" idx="1">
    <p:pos x="10" y="10"/>
    <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7/31/2019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24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20</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21</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22</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23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802.11-19/1360r0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comments" Target="../comments/comment1.x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Sep. Meeting </a:t>
            </a:r>
            <a:r>
              <a:rPr lang="en-US" altLang="en-US" dirty="0"/>
              <a:t>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2019-07-31</a:t>
            </a:r>
            <a:endParaRPr lang="en-GB" sz="2000" b="0" dirty="0" smtClean="0"/>
          </a:p>
        </p:txBody>
      </p:sp>
      <p:sp>
        <p:nvSpPr>
          <p:cNvPr id="6" name="Date Placeholder 3"/>
          <p:cNvSpPr>
            <a:spLocks noGrp="1"/>
          </p:cNvSpPr>
          <p:nvPr>
            <p:ph type="dt" idx="10"/>
          </p:nvPr>
        </p:nvSpPr>
        <p:spPr/>
        <p:txBody>
          <a:bodyPr/>
          <a:lstStyle/>
          <a:p>
            <a:r>
              <a:rPr lang="en-US" smtClean="0"/>
              <a:t>Sep.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274"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a:t>
            </a:r>
            <a:r>
              <a:rPr lang="en-US" dirty="0" smtClean="0">
                <a:solidFill>
                  <a:schemeClr val="tx1"/>
                </a:solidFill>
                <a:cs typeface="DejaVu Sans" pitchFamily="34" charset="0"/>
              </a:rPr>
              <a:t>notices</a:t>
            </a:r>
            <a:endParaRPr lang="en-US" dirty="0">
              <a:solidFill>
                <a:schemeClr val="tx1"/>
              </a:solidFill>
              <a:cs typeface="DejaVu Sans" pitchFamily="34" charset="0"/>
            </a:endParaRP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a:t>
            </a:r>
            <a:r>
              <a:rPr lang="en-US" dirty="0" smtClean="0"/>
              <a:t>glance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4067718271"/>
              </p:ext>
            </p:extLst>
          </p:nvPr>
        </p:nvGraphicFramePr>
        <p:xfrm>
          <a:off x="3071664" y="2204864"/>
          <a:ext cx="5904655" cy="2808310"/>
        </p:xfrm>
        <a:graphic>
          <a:graphicData uri="http://schemas.openxmlformats.org/drawingml/2006/table">
            <a:tbl>
              <a:tblPr firstRow="1" bandRow="1">
                <a:tableStyleId>{21E4AEA4-8DFA-4A89-87EB-49C32662AFE0}</a:tableStyleId>
              </a:tblPr>
              <a:tblGrid>
                <a:gridCol w="902103"/>
                <a:gridCol w="1066116"/>
                <a:gridCol w="984109"/>
                <a:gridCol w="984109"/>
                <a:gridCol w="984109"/>
                <a:gridCol w="984109"/>
              </a:tblGrid>
              <a:tr h="457823">
                <a:tc>
                  <a:txBody>
                    <a:bodyPr/>
                    <a:lstStyle/>
                    <a:p>
                      <a:endParaRPr lang="en-US" sz="1800" dirty="0"/>
                    </a:p>
                  </a:txBody>
                  <a:tcPr marT="45746" marB="45746" anchor="ctr"/>
                </a:tc>
                <a:tc>
                  <a:txBody>
                    <a:bodyPr/>
                    <a:lstStyle/>
                    <a:p>
                      <a:pPr algn="ctr"/>
                      <a:r>
                        <a:rPr lang="en-US" sz="1800" dirty="0" smtClean="0"/>
                        <a:t>MON</a:t>
                      </a:r>
                      <a:endParaRPr lang="en-US" sz="1800" dirty="0"/>
                    </a:p>
                  </a:txBody>
                  <a:tcPr marT="45746" marB="45746" anchor="ctr"/>
                </a:tc>
                <a:tc>
                  <a:txBody>
                    <a:bodyPr/>
                    <a:lstStyle/>
                    <a:p>
                      <a:pPr algn="ctr"/>
                      <a:r>
                        <a:rPr lang="en-US" sz="1800" dirty="0" smtClean="0"/>
                        <a:t>TUE</a:t>
                      </a:r>
                      <a:endParaRPr lang="en-US" sz="1800" dirty="0"/>
                    </a:p>
                  </a:txBody>
                  <a:tcPr marT="45746" marB="45746" anchor="ctr"/>
                </a:tc>
                <a:tc>
                  <a:txBody>
                    <a:bodyPr/>
                    <a:lstStyle/>
                    <a:p>
                      <a:pPr algn="ctr"/>
                      <a:r>
                        <a:rPr lang="en-US" sz="1800" dirty="0" smtClean="0"/>
                        <a:t>WED</a:t>
                      </a:r>
                      <a:endParaRPr lang="en-US" sz="1800" dirty="0"/>
                    </a:p>
                  </a:txBody>
                  <a:tcPr marT="45746" marB="45746" anchor="ctr"/>
                </a:tc>
                <a:tc>
                  <a:txBody>
                    <a:bodyPr/>
                    <a:lstStyle/>
                    <a:p>
                      <a:pPr algn="ctr"/>
                      <a:r>
                        <a:rPr lang="en-US" sz="1800" dirty="0" smtClean="0"/>
                        <a:t>THU</a:t>
                      </a:r>
                      <a:endParaRPr lang="en-US" sz="1800" dirty="0"/>
                    </a:p>
                  </a:txBody>
                  <a:tcPr marT="45746" marB="45746" anchor="ctr"/>
                </a:tc>
                <a:tc>
                  <a:txBody>
                    <a:bodyPr/>
                    <a:lstStyle/>
                    <a:p>
                      <a:pPr algn="ctr"/>
                      <a:r>
                        <a:rPr lang="en-US" sz="1800" dirty="0" smtClean="0"/>
                        <a:t>FRI</a:t>
                      </a:r>
                      <a:endParaRPr lang="en-US" sz="1800" dirty="0"/>
                    </a:p>
                  </a:txBody>
                  <a:tcPr marT="45746" marB="45746" anchor="ctr"/>
                </a:tc>
              </a:tr>
              <a:tr h="457823">
                <a:tc>
                  <a:txBody>
                    <a:bodyPr/>
                    <a:lstStyle/>
                    <a:p>
                      <a:r>
                        <a:rPr lang="en-US" sz="1800" dirty="0" smtClean="0"/>
                        <a:t>AM1</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latin typeface="+mn-lt"/>
                        <a:ea typeface="+mn-ea"/>
                        <a:cs typeface="+mn-cs"/>
                      </a:endParaRPr>
                    </a:p>
                  </a:txBody>
                  <a:tcPr marT="45746" marB="45746" anchor="ctr"/>
                </a:tc>
                <a:tc>
                  <a:txBody>
                    <a:bodyPr/>
                    <a:lstStyle/>
                    <a:p>
                      <a:pPr algn="ctr"/>
                      <a:endParaRPr lang="en-US" sz="1800" dirty="0"/>
                    </a:p>
                  </a:txBody>
                  <a:tcPr marT="45746" marB="45746" anchor="ctr"/>
                </a:tc>
              </a:tr>
              <a:tr h="457823">
                <a:tc>
                  <a:txBody>
                    <a:bodyPr/>
                    <a:lstStyle/>
                    <a:p>
                      <a:r>
                        <a:rPr lang="en-US" sz="1800" dirty="0" smtClean="0"/>
                        <a:t>AM2</a:t>
                      </a:r>
                      <a:endParaRPr lang="en-US" sz="1800" dirty="0"/>
                    </a:p>
                  </a:txBody>
                  <a:tcPr marT="45746" marB="45746" anchor="ctr"/>
                </a:tc>
                <a:tc>
                  <a:txBody>
                    <a:bodyPr/>
                    <a:lstStyle/>
                    <a:p>
                      <a:pPr algn="ctr"/>
                      <a:r>
                        <a:rPr lang="en-US" sz="1800" dirty="0" smtClean="0"/>
                        <a:t>AZ</a:t>
                      </a:r>
                      <a:endParaRPr lang="en-US" sz="1800" dirty="0"/>
                    </a:p>
                  </a:txBody>
                  <a:tcPr marT="45746" marB="45746" anchor="ctr">
                    <a:solidFill>
                      <a:srgbClr val="92D050"/>
                    </a:solidFill>
                  </a:tcP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sz="1800" dirty="0"/>
                    </a:p>
                  </a:txBody>
                  <a:tcPr marT="45746" marB="45746" anchor="ctr"/>
                </a:tc>
              </a:tr>
              <a:tr h="519195">
                <a:tc>
                  <a:txBody>
                    <a:bodyPr/>
                    <a:lstStyle/>
                    <a:p>
                      <a:r>
                        <a:rPr lang="en-US" sz="1800" dirty="0" smtClean="0"/>
                        <a:t>PM1</a:t>
                      </a:r>
                      <a:endParaRPr lang="en-US" sz="1800" dirty="0"/>
                    </a:p>
                  </a:txBody>
                  <a:tcPr marT="45746" marB="45746" anchor="ctr"/>
                </a:tc>
                <a:tc>
                  <a:txBody>
                    <a:bodyPr/>
                    <a:lstStyle/>
                    <a:p>
                      <a:pPr algn="ctr"/>
                      <a:endParaRPr lang="en-US" sz="1800"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PM2</a:t>
                      </a:r>
                      <a:endParaRPr lang="en-US" sz="1800" dirty="0"/>
                    </a:p>
                  </a:txBody>
                  <a:tcPr marT="45746" marB="45746" anchor="ctr"/>
                </a:tc>
                <a:tc>
                  <a:txBody>
                    <a:bodyPr/>
                    <a:lstStyle/>
                    <a:p>
                      <a:pPr algn="ctr"/>
                      <a:r>
                        <a:rPr lang="en-US" sz="1800" dirty="0" smtClean="0"/>
                        <a:t>AZ</a:t>
                      </a:r>
                      <a:endParaRPr lang="en-US" sz="1800"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r>
              <a:tr h="457823">
                <a:tc>
                  <a:txBody>
                    <a:bodyPr/>
                    <a:lstStyle/>
                    <a:p>
                      <a:r>
                        <a:rPr lang="en-US" sz="1800" dirty="0" smtClean="0"/>
                        <a:t>Eve</a:t>
                      </a:r>
                      <a:endParaRPr lang="en-US" sz="1800" dirty="0"/>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r>
            </a:tbl>
          </a:graphicData>
        </a:graphic>
      </p:graphicFrame>
    </p:spTree>
    <p:extLst>
      <p:ext uri="{BB962C8B-B14F-4D97-AF65-F5344CB8AC3E}">
        <p14:creationId xmlns:p14="http://schemas.microsoft.com/office/powerpoint/2010/main" val="20190207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Week</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2000" b="0" dirty="0"/>
              <a:t>Agenda setting for the week.</a:t>
            </a:r>
          </a:p>
          <a:p>
            <a:pPr algn="just">
              <a:spcBef>
                <a:spcPct val="20000"/>
              </a:spcBef>
              <a:buFontTx/>
              <a:buChar char="•"/>
            </a:pPr>
            <a:r>
              <a:rPr lang="en-US" altLang="en-US" sz="2000" b="0" dirty="0" smtClean="0"/>
              <a:t>Consider approval of previous </a:t>
            </a:r>
            <a:r>
              <a:rPr lang="en-US" altLang="en-US" sz="2000" b="0" dirty="0"/>
              <a:t>meeting </a:t>
            </a:r>
            <a:r>
              <a:rPr lang="en-US" altLang="en-US" sz="2000" b="0" dirty="0" smtClean="0"/>
              <a:t>minutes:</a:t>
            </a:r>
          </a:p>
          <a:p>
            <a:pPr lvl="1" algn="just">
              <a:spcBef>
                <a:spcPct val="20000"/>
              </a:spcBef>
              <a:buFontTx/>
              <a:buChar char="•"/>
            </a:pPr>
            <a:r>
              <a:rPr lang="en-US" altLang="en-US" sz="1600" b="0" dirty="0" smtClean="0"/>
              <a:t>11-19-1273 July meeting</a:t>
            </a:r>
          </a:p>
          <a:p>
            <a:pPr lvl="1" algn="just">
              <a:spcBef>
                <a:spcPct val="20000"/>
              </a:spcBef>
              <a:buFontTx/>
              <a:buChar char="•"/>
            </a:pPr>
            <a:r>
              <a:rPr lang="en-US" altLang="en-US" sz="1600" b="0" dirty="0" smtClean="0"/>
              <a:t>July/Aug. teleconferences </a:t>
            </a:r>
            <a:r>
              <a:rPr lang="en-US" altLang="en-US" sz="1600" b="0" dirty="0" smtClean="0"/>
              <a:t>and ad-hoc minutes.</a:t>
            </a:r>
          </a:p>
          <a:p>
            <a:pPr algn="just">
              <a:spcBef>
                <a:spcPct val="20000"/>
              </a:spcBef>
              <a:buFontTx/>
              <a:buChar char="•"/>
            </a:pPr>
            <a:r>
              <a:rPr lang="en-US" altLang="en-US" sz="2000" b="0" dirty="0"/>
              <a:t>Consider comment resolution for adoption.</a:t>
            </a:r>
          </a:p>
          <a:p>
            <a:pPr algn="just">
              <a:spcBef>
                <a:spcPct val="20000"/>
              </a:spcBef>
              <a:buFontTx/>
              <a:buChar char="•"/>
            </a:pPr>
            <a:r>
              <a:rPr lang="en-US" altLang="en-US" sz="2000" b="0" dirty="0" smtClean="0"/>
              <a:t>CR </a:t>
            </a:r>
            <a:r>
              <a:rPr lang="en-US" altLang="en-US" sz="2000" b="0" dirty="0" smtClean="0"/>
              <a:t>assignment and current status of open call for CR volunteers. (11-19-431)</a:t>
            </a:r>
          </a:p>
          <a:p>
            <a:pPr algn="just">
              <a:spcBef>
                <a:spcPct val="20000"/>
              </a:spcBef>
              <a:buFontTx/>
              <a:buChar char="•"/>
            </a:pPr>
            <a:r>
              <a:rPr lang="en-US" altLang="en-US" sz="2000" b="0" dirty="0" smtClean="0"/>
              <a:t>Consider comment resolution for adoption.</a:t>
            </a:r>
          </a:p>
          <a:p>
            <a:pPr algn="just">
              <a:spcBef>
                <a:spcPct val="20000"/>
              </a:spcBef>
              <a:buFontTx/>
              <a:buChar char="•"/>
            </a:pPr>
            <a:r>
              <a:rPr lang="en-US" altLang="en-US" sz="2000" b="0" dirty="0" smtClean="0"/>
              <a:t>Review target ad hoc meeting dates towards the </a:t>
            </a:r>
            <a:r>
              <a:rPr lang="en-US" altLang="en-US" sz="2000" b="0" dirty="0" smtClean="0"/>
              <a:t>Nov. meeting</a:t>
            </a:r>
            <a:r>
              <a:rPr lang="en-US" altLang="en-US" sz="2000" b="0" dirty="0"/>
              <a:t> </a:t>
            </a:r>
            <a:r>
              <a:rPr lang="en-US" altLang="en-US" sz="2000" b="0" dirty="0" smtClean="0"/>
              <a:t>(if needed).</a:t>
            </a:r>
            <a:endParaRPr lang="en-US" altLang="en-US" sz="2000" b="0" dirty="0" smtClean="0"/>
          </a:p>
          <a:p>
            <a:pPr algn="just">
              <a:spcBef>
                <a:spcPct val="20000"/>
              </a:spcBef>
              <a:buFontTx/>
              <a:buChar char="•"/>
            </a:pPr>
            <a:r>
              <a:rPr lang="en-US" altLang="en-US" sz="2000" b="0" dirty="0" smtClean="0"/>
              <a:t>Consider any other technical material.</a:t>
            </a:r>
          </a:p>
          <a:p>
            <a:pPr algn="just">
              <a:spcBef>
                <a:spcPct val="20000"/>
              </a:spcBef>
              <a:buFontTx/>
              <a:buChar char="•"/>
            </a:pPr>
            <a:r>
              <a:rPr lang="en-US" altLang="en-US" sz="2000" b="0" dirty="0" smtClean="0"/>
              <a:t>Consider July accomplishments and targets for </a:t>
            </a:r>
            <a:r>
              <a:rPr lang="en-US" altLang="en-US" sz="2000" b="0" dirty="0" smtClean="0"/>
              <a:t>Nov. </a:t>
            </a:r>
            <a:r>
              <a:rPr lang="en-US" altLang="en-US" sz="2000" b="0" dirty="0" smtClean="0"/>
              <a:t>meeting.</a:t>
            </a:r>
          </a:p>
          <a:p>
            <a:pPr algn="just">
              <a:spcBef>
                <a:spcPct val="20000"/>
              </a:spcBef>
              <a:buFontTx/>
              <a:buChar char="•"/>
            </a:pPr>
            <a:endParaRPr lang="en-US" alt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37673183"/>
              </p:ext>
            </p:extLst>
          </p:nvPr>
        </p:nvGraphicFramePr>
        <p:xfrm>
          <a:off x="914401" y="1340768"/>
          <a:ext cx="10460567" cy="2224944"/>
        </p:xfrm>
        <a:graphic>
          <a:graphicData uri="http://schemas.openxmlformats.org/drawingml/2006/table">
            <a:tbl>
              <a:tblPr firstRow="1" bandRow="1">
                <a:tableStyleId>{21E4AEA4-8DFA-4A89-87EB-49C32662AFE0}</a:tableStyleId>
              </a:tblPr>
              <a:tblGrid>
                <a:gridCol w="1566971"/>
                <a:gridCol w="2015607"/>
                <a:gridCol w="4552289"/>
                <a:gridCol w="2325700"/>
              </a:tblGrid>
              <a:tr h="332739">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332739">
                <a:tc>
                  <a:txBody>
                    <a:bodyPr/>
                    <a:lstStyle/>
                    <a:p>
                      <a:pPr marL="0" algn="l" defTabSz="914400" rtl="0" eaLnBrk="1" latinLnBrk="0" hangingPunct="1"/>
                      <a:r>
                        <a:rPr lang="en-US" sz="1800" kern="1200" dirty="0" smtClean="0">
                          <a:solidFill>
                            <a:schemeClr val="dk1"/>
                          </a:solidFill>
                          <a:latin typeface="+mn-lt"/>
                          <a:ea typeface="+mn-ea"/>
                          <a:cs typeface="+mn-cs"/>
                        </a:rPr>
                        <a:t>11-19-1360</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Jonathan Segev</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err="1" smtClean="0">
                          <a:solidFill>
                            <a:schemeClr val="dk1"/>
                          </a:solidFill>
                          <a:latin typeface="+mn-lt"/>
                          <a:ea typeface="+mn-ea"/>
                          <a:cs typeface="+mn-cs"/>
                        </a:rPr>
                        <a:t>TGaz</a:t>
                      </a:r>
                      <a:r>
                        <a:rPr lang="en-US" sz="1800" kern="1200" dirty="0" smtClean="0">
                          <a:solidFill>
                            <a:schemeClr val="dk1"/>
                          </a:solidFill>
                          <a:latin typeface="+mn-lt"/>
                          <a:ea typeface="+mn-ea"/>
                          <a:cs typeface="+mn-cs"/>
                        </a:rPr>
                        <a:t> July 2019 Agenda</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Agenda Deck</a:t>
                      </a:r>
                      <a:endParaRPr lang="en-US" sz="1800" kern="1200" dirty="0">
                        <a:solidFill>
                          <a:schemeClr val="dk1"/>
                        </a:solidFill>
                        <a:latin typeface="+mn-lt"/>
                        <a:ea typeface="+mn-ea"/>
                        <a:cs typeface="+mn-cs"/>
                      </a:endParaRPr>
                    </a:p>
                  </a:txBody>
                  <a:tcPr marT="45712" marB="45712"/>
                </a:tc>
              </a:tr>
              <a:tr h="182872">
                <a:tc>
                  <a:txBody>
                    <a:bodyPr/>
                    <a:lstStyle/>
                    <a:p>
                      <a:r>
                        <a:rPr lang="en-US" sz="1800" kern="1200" dirty="0" smtClean="0">
                          <a:solidFill>
                            <a:schemeClr val="dk1"/>
                          </a:solidFill>
                          <a:latin typeface="+mn-lt"/>
                          <a:ea typeface="+mn-ea"/>
                          <a:cs typeface="+mn-cs"/>
                        </a:rPr>
                        <a:t>11-19-1273</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Assaf Kasher</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July 2019 meeting minutes</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r>
              <a:tr h="182872">
                <a:tc>
                  <a:txBody>
                    <a:bodyPr/>
                    <a:lstStyle/>
                    <a:p>
                      <a:r>
                        <a:rPr lang="en-US" sz="1800" kern="1200" dirty="0" smtClean="0">
                          <a:solidFill>
                            <a:schemeClr val="dk1"/>
                          </a:solidFill>
                          <a:latin typeface="+mn-lt"/>
                          <a:ea typeface="+mn-ea"/>
                          <a:cs typeface="+mn-cs"/>
                        </a:rPr>
                        <a:t>11-19-</a:t>
                      </a:r>
                      <a:endParaRPr lang="en-US" sz="1800" kern="1200" dirty="0">
                        <a:solidFill>
                          <a:schemeClr val="dk1"/>
                        </a:solidFill>
                        <a:latin typeface="+mn-lt"/>
                        <a:ea typeface="+mn-ea"/>
                        <a:cs typeface="+mn-cs"/>
                      </a:endParaRPr>
                    </a:p>
                  </a:txBody>
                  <a:tcPr marT="45712" marB="45712"/>
                </a:tc>
                <a:tc>
                  <a:txBody>
                    <a:bodyPr/>
                    <a:lstStyle/>
                    <a:p>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Sep.</a:t>
                      </a:r>
                      <a:r>
                        <a:rPr lang="en-US" sz="1800" kern="1200" baseline="0" dirty="0" smtClean="0">
                          <a:solidFill>
                            <a:schemeClr val="dk1"/>
                          </a:solidFill>
                          <a:latin typeface="+mn-lt"/>
                          <a:ea typeface="+mn-ea"/>
                          <a:cs typeface="+mn-cs"/>
                        </a:rPr>
                        <a:t> </a:t>
                      </a:r>
                      <a:r>
                        <a:rPr lang="en-US" sz="1800" kern="1200" dirty="0" smtClean="0">
                          <a:solidFill>
                            <a:schemeClr val="dk1"/>
                          </a:solidFill>
                          <a:latin typeface="+mn-lt"/>
                          <a:ea typeface="+mn-ea"/>
                          <a:cs typeface="+mn-cs"/>
                        </a:rPr>
                        <a:t>Ad</a:t>
                      </a:r>
                      <a:r>
                        <a:rPr lang="en-US" sz="1800" kern="1200" baseline="0" dirty="0" smtClean="0">
                          <a:solidFill>
                            <a:schemeClr val="dk1"/>
                          </a:solidFill>
                          <a:latin typeface="+mn-lt"/>
                          <a:ea typeface="+mn-ea"/>
                          <a:cs typeface="+mn-cs"/>
                        </a:rPr>
                        <a:t> hoc 2019 meeting minutes </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r>
              <a:tr h="182872">
                <a:tc>
                  <a:txBody>
                    <a:bodyPr/>
                    <a:lstStyle/>
                    <a:p>
                      <a:endParaRPr lang="en-US" sz="1800" kern="1200" dirty="0">
                        <a:solidFill>
                          <a:schemeClr val="dk1"/>
                        </a:solidFill>
                        <a:latin typeface="+mn-lt"/>
                        <a:ea typeface="+mn-ea"/>
                        <a:cs typeface="+mn-cs"/>
                      </a:endParaRPr>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r h="182872">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3778497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11-19-xxxx </a:t>
            </a:r>
            <a:r>
              <a:rPr lang="en-US" b="0" dirty="0" smtClean="0"/>
              <a:t>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041402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11-19-xxxx </a:t>
            </a:r>
            <a:r>
              <a:rPr lang="en-US" b="0" dirty="0" smtClean="0"/>
              <a:t>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611601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smtClean="0">
                <a:cs typeface="Times New Roman" panose="02020603050405020304" pitchFamily="18" charset="0"/>
              </a:rPr>
              <a:t>Hanoi, Vietnam</a:t>
            </a:r>
            <a:endParaRPr lang="en-US" altLang="en-US" sz="4400" dirty="0" smtClean="0">
              <a:cs typeface="Times New Roman" panose="02020603050405020304" pitchFamily="18" charset="0"/>
            </a:endParaRPr>
          </a:p>
          <a:p>
            <a:pPr algn="ctr">
              <a:lnSpc>
                <a:spcPct val="90000"/>
              </a:lnSpc>
              <a:buFontTx/>
              <a:buNone/>
            </a:pPr>
            <a:r>
              <a:rPr lang="en-US" altLang="en-US" sz="4400" dirty="0" smtClean="0">
                <a:cs typeface="Times New Roman" panose="02020603050405020304" pitchFamily="18" charset="0"/>
              </a:rPr>
              <a:t>Sep. 15</a:t>
            </a:r>
            <a:r>
              <a:rPr lang="en-US" altLang="en-US" sz="4400" baseline="30000" dirty="0" smtClean="0">
                <a:cs typeface="Times New Roman" panose="02020603050405020304" pitchFamily="18" charset="0"/>
              </a:rPr>
              <a:t>th</a:t>
            </a:r>
            <a:r>
              <a:rPr lang="en-US" altLang="en-US" sz="4400" dirty="0" smtClean="0">
                <a:cs typeface="Times New Roman" panose="02020603050405020304" pitchFamily="18" charset="0"/>
              </a:rPr>
              <a:t> – 20</a:t>
            </a:r>
            <a:r>
              <a:rPr lang="en-US" altLang="en-US" sz="4400" baseline="30000" dirty="0" smtClean="0">
                <a:cs typeface="Times New Roman" panose="02020603050405020304" pitchFamily="18" charset="0"/>
              </a:rPr>
              <a:t>th</a:t>
            </a:r>
            <a:r>
              <a:rPr lang="en-US" altLang="en-US" sz="4400" dirty="0" smtClean="0">
                <a:cs typeface="Times New Roman" panose="02020603050405020304" pitchFamily="18" charset="0"/>
              </a:rPr>
              <a:t>, </a:t>
            </a:r>
            <a:r>
              <a:rPr lang="en-US" altLang="en-US" sz="4400" dirty="0" smtClean="0">
                <a:cs typeface="Times New Roman" panose="02020603050405020304" pitchFamily="18" charset="0"/>
              </a:rPr>
              <a:t>2019</a:t>
            </a:r>
            <a:endParaRPr lang="en-US" altLang="en-US" sz="44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(acting) </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20</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21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22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23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24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a:t>
            </a:r>
            <a:r>
              <a:rPr lang="en-US" altLang="en-US" dirty="0" smtClean="0"/>
              <a:t>Sep. meeting</a:t>
            </a:r>
            <a:r>
              <a:rPr lang="en-US" altLang="en-US" dirty="0" smtClean="0"/>
              <a:t>.</a:t>
            </a: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237530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972933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59406</TotalTime>
  <Words>1642</Words>
  <Application>Microsoft Office PowerPoint</Application>
  <PresentationFormat>Widescreen</PresentationFormat>
  <Paragraphs>315</Paragraphs>
  <Slides>25</Slides>
  <Notes>11</Notes>
  <HiddenSlides>8</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5" baseType="lpstr">
      <vt:lpstr>Arial Unicode MS</vt:lpstr>
      <vt:lpstr>MS Gothic</vt:lpstr>
      <vt:lpstr>MS PGothic</vt:lpstr>
      <vt:lpstr>Arial</vt:lpstr>
      <vt:lpstr>Calibri</vt:lpstr>
      <vt:lpstr>DejaVu Sans</vt:lpstr>
      <vt:lpstr>Monotype Sorts</vt:lpstr>
      <vt:lpstr>Times New Roman</vt:lpstr>
      <vt:lpstr>Office Theme</vt:lpstr>
      <vt:lpstr>Document</vt:lpstr>
      <vt:lpstr>TGaz Next Generation Positioning  Sep.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Agenda for the Week</vt:lpstr>
      <vt:lpstr>Submission List for the week (1)</vt:lpstr>
      <vt:lpstr>Motion to adopt text</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507</cp:revision>
  <cp:lastPrinted>1601-01-01T00:00:00Z</cp:lastPrinted>
  <dcterms:created xsi:type="dcterms:W3CDTF">2018-08-06T10:28:59Z</dcterms:created>
  <dcterms:modified xsi:type="dcterms:W3CDTF">2019-07-31T21:22:10Z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a874b288-350f-4c98-a9ef-a9d8217135c9</vt:lpwstr>
  </property>
  <property fmtid="{D5CDD505-2E9C-101B-9397-08002B2CF9AE}" pid="3" name="CTP_TimeStamp">
    <vt:lpwstr>2019-07-31 21:22:09Z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