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38" r:id="rId13"/>
    <p:sldId id="374" r:id="rId14"/>
    <p:sldId id="343" r:id="rId15"/>
    <p:sldId id="348" r:id="rId16"/>
    <p:sldId id="35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6" autoAdjust="0"/>
    <p:restoredTop sz="50000" autoAdjust="0"/>
  </p:normalViewPr>
  <p:slideViewPr>
    <p:cSldViewPr>
      <p:cViewPr varScale="1">
        <p:scale>
          <a:sx n="128" d="100"/>
          <a:sy n="128" d="100"/>
        </p:scale>
        <p:origin x="1712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July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802.11-19/1316r00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capport-rfc7710bis/" TargetMode="External"/><Relationship Id="rId5" Type="http://schemas.openxmlformats.org/officeDocument/2006/relationships/hyperlink" Target="https://datatracker.ietf.org/doc/draft-ietf-capport-architecture/" TargetMode="External"/><Relationship Id="rId4" Type="http://schemas.openxmlformats.org/officeDocument/2006/relationships/hyperlink" Target="https://datatracker.ietf.org/doc/draft-ietf-capport-api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boucadair-radext-tcpm-converte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7" Type="http://schemas.openxmlformats.org/officeDocument/2006/relationships/hyperlink" Target="https://datatracker.ietf.org/doc/draft-lear-eap-teap-brski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pala-eap-creds/" TargetMode="External"/><Relationship Id="rId5" Type="http://schemas.openxmlformats.org/officeDocument/2006/relationships/hyperlink" Target="https://datatracker.ietf.org/doc/draft-ietf-emu-rfc5448bis/" TargetMode="External"/><Relationship Id="rId4" Type="http://schemas.openxmlformats.org/officeDocument/2006/relationships/hyperlink" Target="https://datatracker.ietf.org/doc/draft-ietf-emu-eap-tls13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datatracker.ietf.org/doc/draft-ietf-opsawg-nt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opsawg-mud/" TargetMode="External"/><Relationship Id="rId5" Type="http://schemas.openxmlformats.org/officeDocument/2006/relationships/hyperlink" Target="https://www.ietf.org/topics/netmgmt/" TargetMode="External"/><Relationship Id="rId4" Type="http://schemas.openxmlformats.org/officeDocument/2006/relationships/hyperlink" Target="https://tools.ietf.org/html/rfc663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tls13-cert-with-extern-psk/" TargetMode="External"/><Relationship Id="rId5" Type="http://schemas.openxmlformats.org/officeDocument/2006/relationships/hyperlink" Target="https://datatracker.ietf.org/doc/draft-ietf-tls-oldversions-deprecate/" TargetMode="External"/><Relationship Id="rId4" Type="http://schemas.openxmlformats.org/officeDocument/2006/relationships/hyperlink" Target="https://datatracker.ietf.org/doc/draft-ietf-tls-dtls1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ip-over-tsn/" TargetMode="External"/><Relationship Id="rId5" Type="http://schemas.openxmlformats.org/officeDocument/2006/relationships/hyperlink" Target="https://www.rfc-editor.org/info/rfc8557" TargetMode="External"/><Relationship Id="rId4" Type="http://schemas.openxmlformats.org/officeDocument/2006/relationships/hyperlink" Target="https://datatracker.ietf.org/doc/draft-ietf-detnet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bootstrapping-keyinfra/" TargetMode="External"/><Relationship Id="rId4" Type="http://schemas.openxmlformats.org/officeDocument/2006/relationships/hyperlink" Target="https://datatracker.ietf.org/doc/draft-friel-anima-brski-over-802dot11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lake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mops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netrqmts/about/" TargetMode="External"/><Relationship Id="rId5" Type="http://schemas.openxmlformats.org/officeDocument/2006/relationships/hyperlink" Target="https://datatracker.ietf.org/wg/add/about/" TargetMode="External"/><Relationship Id="rId4" Type="http://schemas.openxmlformats.org/officeDocument/2006/relationships/hyperlink" Target="https://datatracker.ietf.org/wg/cacao/about/" TargetMode="External"/><Relationship Id="rId9" Type="http://schemas.openxmlformats.org/officeDocument/2006/relationships/hyperlink" Target="https://datatracker.ietf.org/wg/loops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irtf.org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rtf-qi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rg/qirg/about/" TargetMode="External"/><Relationship Id="rId5" Type="http://schemas.openxmlformats.org/officeDocument/2006/relationships/hyperlink" Target="https://datatracker.ietf.org/doc/charter-ietf-anima/" TargetMode="External"/><Relationship Id="rId10" Type="http://schemas.openxmlformats.org/officeDocument/2006/relationships/hyperlink" Target="https://datatracker.ietf.org/doc/charter-ietf-cbor/" TargetMode="External"/><Relationship Id="rId4" Type="http://schemas.openxmlformats.org/officeDocument/2006/relationships/hyperlink" Target="https://datatracker.ietf.org/wg/anima/about/" TargetMode="External"/><Relationship Id="rId9" Type="http://schemas.openxmlformats.org/officeDocument/2006/relationships/hyperlink" Target="https://datatracker.ietf.org/wg/cbor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ietf@ietf.org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bi-savi-wlan-1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use-cases/" TargetMode="External"/><Relationship Id="rId5" Type="http://schemas.openxmlformats.org/officeDocument/2006/relationships/hyperlink" Target="https://datatracker.ietf.org/doc/draft-ietf-6lo-backbone-router/" TargetMode="External"/><Relationship Id="rId4" Type="http://schemas.openxmlformats.org/officeDocument/2006/relationships/hyperlink" Target="https://datatracker.ietf.org/doc/draft-ietf-6lo-ap-nd/" TargetMode="External"/><Relationship Id="rId9" Type="http://schemas.openxmlformats.org/officeDocument/2006/relationships/hyperlink" Target="https://mailarchive.ietf.org/arch/msg/ieee-ietf-coord/uE-AmhRn0_NUbRnCxbmQzlOB11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2019-07-15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18055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9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slowly winding down, but may be re-chartered to cover other underlying layer 2 protocols.  This could have a bearing on IEEE 802.11be activities.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https://datatracker.ietf.org/wg/capport/charter/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[July 2019]</a:t>
            </a:r>
          </a:p>
          <a:p>
            <a:pPr lvl="1"/>
            <a:r>
              <a:rPr lang="en-US" sz="1600" dirty="0"/>
              <a:t>Updated: Captive Portal API: </a:t>
            </a:r>
            <a:r>
              <a:rPr lang="en-US" sz="1600" dirty="0">
                <a:hlinkClick r:id="rId4"/>
              </a:rPr>
              <a:t>https://datatracker.ietf.org/doc/draft-ietf-capport-api/</a:t>
            </a:r>
            <a:endParaRPr lang="en-US" sz="1600" dirty="0"/>
          </a:p>
          <a:p>
            <a:pPr lvl="1"/>
            <a:r>
              <a:rPr lang="en-US" sz="1600" dirty="0"/>
              <a:t>Updated: CAPPORT Architecture: </a:t>
            </a:r>
            <a:r>
              <a:rPr lang="en-US" sz="1600" dirty="0">
                <a:hlinkClick r:id="rId5"/>
              </a:rPr>
              <a:t>https://datatracker.ietf.org/doc/draft-ietf-capport-architecture/</a:t>
            </a:r>
            <a:endParaRPr lang="en-US" sz="1600" dirty="0"/>
          </a:p>
          <a:p>
            <a:pPr lvl="1"/>
            <a:r>
              <a:rPr lang="en-US" sz="1600" dirty="0"/>
              <a:t>Updated: Captive-Portal Identification in DHCP / RA: </a:t>
            </a:r>
            <a:r>
              <a:rPr lang="en-US" sz="1600" dirty="0">
                <a:hlinkClick r:id="rId6"/>
              </a:rPr>
              <a:t>https://datatracker.ietf.org/doc/draft-ietf-capport-rfc7710bis/</a:t>
            </a:r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WG appears to have no remaining drafts other than one personal draft noted below.  It also has not convened during the last 4 IETF meetings.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[April 2019]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RADIUS Extensions for 0-RTT TCP Converters: </a:t>
            </a:r>
            <a:r>
              <a:rPr lang="en-US" sz="1600" dirty="0">
                <a:hlinkClick r:id="rId4"/>
              </a:rPr>
              <a:t>https://datatracker.ietf.org/doc/draft-boucadair-radext-tcpm-converter/</a:t>
            </a:r>
            <a:endParaRPr lang="en-US" sz="1600" dirty="0"/>
          </a:p>
          <a:p>
            <a:pPr marL="457200" lvl="1" indent="0">
              <a:lnSpc>
                <a:spcPct val="80000"/>
              </a:lnSpc>
              <a:buNone/>
            </a:pP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(May 2019) : Using EAP-TLS with TLS 1.3: </a:t>
            </a:r>
            <a:r>
              <a:rPr lang="en-US" sz="1600" dirty="0">
                <a:hlinkClick r:id="rId4"/>
              </a:rPr>
              <a:t>https://datatracker.ietf.org/doc/draft-ietf-emu-eap-tls13/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(July 2019): Improved Extensible Authentication Protocol Method for 3rd Generation Authentication and Key Agreement (EAP-AKA’): </a:t>
            </a:r>
            <a:r>
              <a:rPr lang="en-US" sz="1600" dirty="0">
                <a:hlinkClick r:id="rId5"/>
              </a:rPr>
              <a:t>https://datatracker.ietf.org/doc/draft-ietf-emu-rfc5448bis/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(June 2019): Credentials Provisioning and Management via EAP (EAP-CREDS): </a:t>
            </a:r>
            <a:r>
              <a:rPr lang="en-US" sz="1600" dirty="0">
                <a:hlinkClick r:id="rId6"/>
              </a:rPr>
              <a:t>https://datatracker.ietf.org/doc/draft-pala-eap-creds/</a:t>
            </a:r>
            <a:r>
              <a:rPr lang="en-US" sz="1600" dirty="0"/>
              <a:t> (Wi-Fi noted)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(July 2019): Bootstrapping Key Infrastructure over EAP: </a:t>
            </a:r>
            <a:r>
              <a:rPr lang="en-US" sz="1600" dirty="0">
                <a:hlinkClick r:id="rId7"/>
              </a:rPr>
              <a:t>https://datatracker.ietf.org/doc/draft-lear-eap-teap-brski/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[June 2019]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5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Published (March 2019): Manufacturer Usage Description Specification, see </a:t>
            </a:r>
            <a:r>
              <a:rPr lang="en-US" sz="1600" dirty="0">
                <a:hlinkClick r:id="rId6"/>
              </a:rPr>
              <a:t>https://datatracker.ietf.org/doc/draft-ietf-opsawg-mud/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(June 2019): Network Telemetry Framework, see </a:t>
            </a:r>
            <a:r>
              <a:rPr lang="en-US" sz="1600" dirty="0">
                <a:hlinkClick r:id="rId7"/>
              </a:rPr>
              <a:t>https://datatracker.ietf.org/doc/draft-ietf-opsawg-ntf</a:t>
            </a: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(July 2019): The Datagram Transport Layer Security (DTLS) Protocol Version 1.3: </a:t>
            </a:r>
            <a:r>
              <a:rPr lang="en-US" sz="1600" dirty="0">
                <a:hlinkClick r:id="rId4"/>
              </a:rPr>
              <a:t>https://datatracker.ietf.org/doc/draft-ietf-tls-dtls13/</a:t>
            </a:r>
            <a:r>
              <a:rPr lang="en-US" sz="1600" dirty="0"/>
              <a:t> (Waiting for implementation)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(June 2019): Deprecating TLSv1.0 and TLSv1.1: </a:t>
            </a:r>
            <a:r>
              <a:rPr lang="en-US" sz="1600" dirty="0">
                <a:hlinkClick r:id="rId5"/>
              </a:rPr>
              <a:t>draft-ietf-tls-oldversions-deprecate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(May 2019): TLS 1.3 Extension for Certificate-based Authentication with an External Pre-Shared Key: </a:t>
            </a:r>
            <a:r>
              <a:rPr lang="en-US" sz="1600" dirty="0">
                <a:hlinkClick r:id="rId6"/>
              </a:rPr>
              <a:t>https://datatracker.ietf.org/doc/draft-ietf-tls-tls13-cert-with-extern-psk/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 (May 2019): Deterministic Networking Architecture, see </a:t>
            </a:r>
            <a:r>
              <a:rPr lang="en-US" sz="1400" dirty="0">
                <a:hlinkClick r:id="rId4"/>
              </a:rPr>
              <a:t>https://datatracker.ietf.org/doc/draft-ietf-detnet-architecture/</a:t>
            </a:r>
            <a:endParaRPr lang="en-US" sz="1400" dirty="0"/>
          </a:p>
          <a:p>
            <a:pPr lvl="1"/>
            <a:r>
              <a:rPr lang="en-US" sz="1400" dirty="0"/>
              <a:t>Published (May 2019): RFC 8557: Deterministic Networking Problem Statement, see </a:t>
            </a:r>
            <a:r>
              <a:rPr lang="en-US" sz="1400" dirty="0">
                <a:hlinkClick r:id="rId5"/>
              </a:rPr>
              <a:t>https://www.rfc-editor.org/info/rfc8557</a:t>
            </a:r>
            <a:endParaRPr lang="en-US" sz="1400" dirty="0"/>
          </a:p>
          <a:p>
            <a:pPr lvl="1"/>
            <a:r>
              <a:rPr lang="en-US" sz="1400" dirty="0"/>
              <a:t>New (May 2019): </a:t>
            </a:r>
            <a:r>
              <a:rPr lang="en-US" sz="1400" dirty="0" err="1"/>
              <a:t>DetNet</a:t>
            </a:r>
            <a:r>
              <a:rPr lang="en-US" sz="1400" dirty="0"/>
              <a:t> Data Plane: IP over IEEE 802.1 Time Sensitive Networking (TSN), see </a:t>
            </a:r>
            <a:r>
              <a:rPr lang="en-US" sz="1400" dirty="0">
                <a:hlinkClick r:id="rId6"/>
              </a:rPr>
              <a:t>https://datatracker.ietf.org/doc/draft-ietf-detnet-ip-over-tsn/</a:t>
            </a:r>
            <a:endParaRPr lang="en-US" sz="1400" dirty="0"/>
          </a:p>
          <a:p>
            <a:pPr lvl="1"/>
            <a:r>
              <a:rPr lang="en-US" sz="1400" dirty="0"/>
              <a:t>Also consider earlier note about RAW chartering efforts</a:t>
            </a:r>
          </a:p>
          <a:p>
            <a:pPr lvl="1"/>
            <a:endParaRPr lang="en-US" sz="14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(July 2019):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endParaRPr lang="en-US" sz="1800" dirty="0"/>
          </a:p>
          <a:p>
            <a:pPr lvl="1"/>
            <a:r>
              <a:rPr lang="en-US" sz="1800" dirty="0"/>
              <a:t>Updated (July 2019): Draft </a:t>
            </a:r>
            <a:r>
              <a:rPr lang="en-US" sz="1800" dirty="0" err="1"/>
              <a:t>deliverable:Transmission</a:t>
            </a:r>
            <a:r>
              <a:rPr lang="en-US" sz="1800" dirty="0"/>
              <a:t> of IPv6 Packets over IEEE 802.11 Networks operating in mode Outside the Context of a Basic Service Set (IPv6-over-80211-OCB)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[submitted to IESG for publication, however revision required]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</a:t>
            </a:r>
            <a:r>
              <a:rPr lang="en-US" sz="20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datatracker.ietf.org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Expired (April 2019): BRSKI over IEEE 802.11 : </a:t>
            </a:r>
            <a:r>
              <a:rPr lang="en-US" sz="1800" dirty="0">
                <a:hlinkClick r:id="rId4"/>
              </a:rPr>
              <a:t>https://datatracker.ietf.org/doc/draft-friel-anima-brski-over-802dot11/</a:t>
            </a:r>
            <a:endParaRPr lang="en-US" sz="1800" dirty="0"/>
          </a:p>
          <a:p>
            <a:pPr lvl="1"/>
            <a:r>
              <a:rPr lang="en-US" sz="1800" dirty="0"/>
              <a:t>Updated (June 2019): BRSKI is Bootstrapping Remote Secure Key Infrastructures: </a:t>
            </a:r>
            <a:r>
              <a:rPr lang="en-US" sz="1800" dirty="0">
                <a:hlinkClick r:id="rId5"/>
              </a:rPr>
              <a:t>https://datatracker.ietf.org/doc/draft-ietf-anima-bootstrapping-keyinfra/</a:t>
            </a: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July 2019.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20-26, 2019 – Montreal</a:t>
            </a:r>
          </a:p>
          <a:p>
            <a:pPr lvl="1"/>
            <a:r>
              <a:rPr lang="en-US" dirty="0"/>
              <a:t>November 16-22, 2019 – Singapore</a:t>
            </a:r>
          </a:p>
          <a:p>
            <a:pPr lvl="1"/>
            <a:r>
              <a:rPr lang="en-US" dirty="0"/>
              <a:t>March 21-27, 2019 – Vancouver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teleconference: February 20, 2019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>
                <a:hlinkClick r:id="rId4"/>
              </a:rPr>
              <a:t>ipwave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Nothing new in the last two months since RFC 8576 and 8578.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105 July 20-26, 2019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82571"/>
              </p:ext>
            </p:extLst>
          </p:nvPr>
        </p:nvGraphicFramePr>
        <p:xfrm>
          <a:off x="1079765" y="2793648"/>
          <a:ext cx="6977557" cy="32366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cacao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Collaborative Automated Course of Action Operations for Cyber Security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75767799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5"/>
                        </a:rPr>
                        <a:t>a</a:t>
                      </a:r>
                      <a:r>
                        <a:rPr lang="en-US" sz="1800" b="0" dirty="0">
                          <a:hlinkClick r:id="rId5"/>
                        </a:rPr>
                        <a:t>dd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Applications Doing DNS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936914661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n</a:t>
                      </a:r>
                      <a:r>
                        <a:rPr lang="en-US" sz="1800" b="0" dirty="0" err="1">
                          <a:hlinkClick r:id="rId6"/>
                        </a:rPr>
                        <a:t>etrqmts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IETF Meeting Network Requirements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33699173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7"/>
                        </a:rPr>
                        <a:t>mops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Media </a:t>
                      </a:r>
                      <a:r>
                        <a:rPr lang="en-US" dirty="0" err="1"/>
                        <a:t>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60756741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8"/>
                        </a:rPr>
                        <a:t>lake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Lightweight Authenticated Key Exchange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271950872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9"/>
                        </a:rPr>
                        <a:t>loops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Local Optimizations on Path Segments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388832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50192"/>
              </p:ext>
            </p:extLst>
          </p:nvPr>
        </p:nvGraphicFramePr>
        <p:xfrm>
          <a:off x="1066800" y="2875632"/>
          <a:ext cx="6977557" cy="27526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anima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5"/>
                        </a:rPr>
                        <a:t>Autonomic Network Integrated Model and Approach</a:t>
                      </a:r>
                      <a:r>
                        <a:rPr lang="en-US" sz="1800" b="0" dirty="0"/>
                        <a:t>  (internal IESG/IAB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qirg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7"/>
                        </a:rPr>
                        <a:t>Quantum Internet Proposed Research Group</a:t>
                      </a:r>
                      <a:r>
                        <a:rPr lang="en-US" sz="1800" b="0" dirty="0"/>
                        <a:t> (</a:t>
                      </a:r>
                      <a:r>
                        <a:rPr lang="en-US" sz="1800" b="0" dirty="0">
                          <a:hlinkClick r:id="rId8"/>
                        </a:rPr>
                        <a:t>IRTF</a:t>
                      </a:r>
                      <a:r>
                        <a:rPr lang="en-US" sz="1800" b="0" dirty="0"/>
                        <a:t>) (internal IESG/IAB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11992250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9"/>
                        </a:rPr>
                        <a:t>cbor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10"/>
                        </a:rPr>
                        <a:t>Concise Binary Object Representation Maintenance and Extensions</a:t>
                      </a:r>
                      <a:r>
                        <a:rPr lang="en-US" sz="1800" b="0" dirty="0"/>
                        <a:t> (internal IESG/IAB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93700311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/>
                        <a:t>raw</a:t>
                      </a:r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Reliable and Available Wireless.  Will hold a charter discussion in a “side meeting” in Montréal rather than another </a:t>
                      </a:r>
                      <a:r>
                        <a:rPr lang="en-US" dirty="0" err="1"/>
                        <a:t>BoF</a:t>
                      </a:r>
                      <a:r>
                        <a:rPr lang="en-US" dirty="0"/>
                        <a:t>.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33702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Publication requested: Address Protected Neighbor Discovery for Low-power and Lossy Networks, see: </a:t>
            </a:r>
            <a:r>
              <a:rPr lang="en-US" sz="1400" dirty="0">
                <a:hlinkClick r:id="rId4"/>
              </a:rPr>
              <a:t>https://datatracker.ietf.org/doc/draft-ietf-6lo-ap-nd/</a:t>
            </a:r>
            <a:r>
              <a:rPr lang="en-US" sz="1400" dirty="0"/>
              <a:t>  (Updated: April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 (updated WGLC): IPv6 Backbone Router, see: </a:t>
            </a:r>
            <a:r>
              <a:rPr lang="en-US" sz="1400" dirty="0">
                <a:hlinkClick r:id="rId5"/>
              </a:rPr>
              <a:t>https://datatracker.ietf.org/doc/draft-ietf-6lo-backbone-router/</a:t>
            </a:r>
            <a:r>
              <a:rPr lang="en-US" sz="1400" dirty="0"/>
              <a:t>.  Feedback solicited from IEEE 802.11, otherwise it will be published in current state. A new document shepherd assigned.  (Updated: July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 (updated since WGLC): IPv6 over Constrained Node Networks (6lo) Applicability &amp; Use cases, see: </a:t>
            </a:r>
            <a:r>
              <a:rPr lang="en-US" sz="1400" dirty="0">
                <a:hlinkClick r:id="rId6"/>
              </a:rPr>
              <a:t>https://datatracker.ietf.org/doc/draft-ietf-6lo-use-cases/</a:t>
            </a:r>
            <a:r>
              <a:rPr lang="en-US" sz="1400" dirty="0"/>
              <a:t>.  (Updated: March 2019)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Related: Source Address Validation for WLAN: </a:t>
            </a:r>
            <a:r>
              <a:rPr lang="en-US" sz="1400" u="sng" dirty="0">
                <a:hlinkClick r:id="rId7"/>
              </a:rPr>
              <a:t>https://tools.ietf.org/html/draft-bi-savi-wlan-17</a:t>
            </a:r>
            <a:r>
              <a:rPr lang="en-US" sz="1400" dirty="0"/>
              <a:t>.  Comments solicited to </a:t>
            </a:r>
            <a:r>
              <a:rPr lang="en-US" sz="1400" dirty="0">
                <a:hlinkClick r:id="rId8"/>
              </a:rPr>
              <a:t>ietf@ietf.org</a:t>
            </a:r>
            <a:r>
              <a:rPr lang="en-US" sz="1400" dirty="0"/>
              <a:t>.  (Updated [trivially]: May 2019).  Also see comments by Pascal </a:t>
            </a:r>
            <a:r>
              <a:rPr lang="en-US" sz="1400" dirty="0" err="1"/>
              <a:t>Thubert</a:t>
            </a:r>
            <a:r>
              <a:rPr lang="en-US" sz="1400" dirty="0"/>
              <a:t> at: </a:t>
            </a:r>
            <a:r>
              <a:rPr lang="en-US" sz="1400" dirty="0">
                <a:hlinkClick r:id="rId9"/>
              </a:rPr>
              <a:t>https://mailarchive.ietf.org/arch/msg/ieee-ietf-coord/uE-AmhRn0_NUbRnCxbmQzlOB11U</a:t>
            </a:r>
            <a:endParaRPr lang="en-US" sz="1400" dirty="0"/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118341</TotalTime>
  <Words>2323</Words>
  <Application>Microsoft Macintosh PowerPoint</Application>
  <PresentationFormat>On-screen Show (4:3)</PresentationFormat>
  <Paragraphs>371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105 July 20-26, 2019</vt:lpstr>
      <vt:lpstr>IETF new groups being (re-)chartered</vt:lpstr>
      <vt:lpstr>YANG Model Catalog</vt:lpstr>
      <vt:lpstr>IoT related work</vt:lpstr>
      <vt:lpstr>IoT related work (cont.)</vt:lpstr>
      <vt:lpstr>CAPPORT WG</vt:lpstr>
      <vt:lpstr>RADEXT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792</cp:revision>
  <cp:lastPrinted>1998-02-10T13:28:06Z</cp:lastPrinted>
  <dcterms:created xsi:type="dcterms:W3CDTF">2005-01-04T21:26:55Z</dcterms:created>
  <dcterms:modified xsi:type="dcterms:W3CDTF">2019-07-16T21:44:41Z</dcterms:modified>
  <cp:category/>
</cp:coreProperties>
</file>