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4"/>
  </p:sldMasterIdLst>
  <p:notesMasterIdLst>
    <p:notesMasterId r:id="rId23"/>
  </p:notesMasterIdLst>
  <p:handoutMasterIdLst>
    <p:handoutMasterId r:id="rId24"/>
  </p:handoutMasterIdLst>
  <p:sldIdLst>
    <p:sldId id="453" r:id="rId5"/>
    <p:sldId id="401" r:id="rId6"/>
    <p:sldId id="403" r:id="rId7"/>
    <p:sldId id="413" r:id="rId8"/>
    <p:sldId id="414" r:id="rId9"/>
    <p:sldId id="415" r:id="rId10"/>
    <p:sldId id="463" r:id="rId11"/>
    <p:sldId id="481" r:id="rId12"/>
    <p:sldId id="477" r:id="rId13"/>
    <p:sldId id="454" r:id="rId14"/>
    <p:sldId id="478" r:id="rId15"/>
    <p:sldId id="425" r:id="rId16"/>
    <p:sldId id="482" r:id="rId17"/>
    <p:sldId id="479" r:id="rId18"/>
    <p:sldId id="456" r:id="rId19"/>
    <p:sldId id="480" r:id="rId20"/>
    <p:sldId id="430" r:id="rId21"/>
    <p:sldId id="435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0">
          <p15:clr>
            <a:srgbClr val="A4A3A4"/>
          </p15:clr>
        </p15:guide>
        <p15:guide id="2" orient="horz" pos="1618">
          <p15:clr>
            <a:srgbClr val="A4A3A4"/>
          </p15:clr>
        </p15:guide>
        <p15:guide id="3" orient="horz" pos="3177">
          <p15:clr>
            <a:srgbClr val="A4A3A4"/>
          </p15:clr>
        </p15:guide>
        <p15:guide id="4" orient="horz" pos="323">
          <p15:clr>
            <a:srgbClr val="A4A3A4"/>
          </p15:clr>
        </p15:guide>
        <p15:guide id="5" orient="horz" pos="3037">
          <p15:clr>
            <a:srgbClr val="A4A3A4"/>
          </p15:clr>
        </p15:guide>
        <p15:guide id="6" pos="5498">
          <p15:clr>
            <a:srgbClr val="A4A3A4"/>
          </p15:clr>
        </p15:guide>
        <p15:guide id="7" pos="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sblum, Yossi" initials="WY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A3"/>
    <a:srgbClr val="CB39AC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0293" autoAdjust="0"/>
  </p:normalViewPr>
  <p:slideViewPr>
    <p:cSldViewPr snapToGrid="0">
      <p:cViewPr varScale="1">
        <p:scale>
          <a:sx n="139" d="100"/>
          <a:sy n="139" d="100"/>
        </p:scale>
        <p:origin x="426" y="114"/>
      </p:cViewPr>
      <p:guideLst>
        <p:guide orient="horz" pos="760"/>
        <p:guide orient="horz" pos="1618"/>
        <p:guide orient="horz" pos="3177"/>
        <p:guide orient="horz" pos="323"/>
        <p:guide orient="horz" pos="3037"/>
        <p:guide pos="5498"/>
        <p:guide pos="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3552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9691F-0FF6-4520-B9D8-72B947EE3C88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06F6C-5398-4C00-90A3-16A86BCF0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968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err="1" smtClean="0"/>
              <a:t>qwqw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52416-05F4-4745-8F72-A18AC655CE50}" type="datetimeFigureOut">
              <a:rPr lang="en-US" smtClean="0"/>
              <a:t>9/16/2019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foo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8A8A0-3F50-469E-A92C-A1237257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97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="" xmlns:a16="http://schemas.microsoft.com/office/drawing/2014/main" id="{F360D31C-0BCD-4994-837B-7A36503701B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/>
              <a:t>July 2013</a:t>
            </a:r>
            <a:endParaRPr lang="en-GB" altLang="en-US" sz="1400"/>
          </a:p>
        </p:txBody>
      </p:sp>
      <p:sp>
        <p:nvSpPr>
          <p:cNvPr id="16387" name="Rectangle 2">
            <a:extLst>
              <a:ext uri="{FF2B5EF4-FFF2-40B4-BE49-F238E27FC236}">
                <a16:creationId xmlns=""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802.11-12/0866r0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=""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=""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5230813" y="9615488"/>
            <a:ext cx="9239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/>
              <a:t>Clint Chaplin, Chair (Samsung)</a:t>
            </a:r>
          </a:p>
        </p:txBody>
      </p:sp>
      <p:sp>
        <p:nvSpPr>
          <p:cNvPr id="16390" name="Rectangle 7">
            <a:extLst>
              <a:ext uri="{FF2B5EF4-FFF2-40B4-BE49-F238E27FC236}">
                <a16:creationId xmlns=""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=""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" y="750888"/>
            <a:ext cx="6597650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=""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021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going to be changed</a:t>
            </a:r>
            <a:r>
              <a:rPr lang="en-US" baseline="0" dirty="0" smtClean="0"/>
              <a:t> to show % of “synchronous operations”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64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114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01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218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9904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474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93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95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520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0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08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42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64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93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1"/>
            <a:ext cx="886525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9/16/2019</a:t>
            </a:fld>
            <a:endParaRPr 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181373" y="4856560"/>
            <a:ext cx="1362552" cy="169277"/>
          </a:xfrm>
        </p:spPr>
        <p:txBody>
          <a:bodyPr/>
          <a:lstStyle>
            <a:lvl1pPr>
              <a:defRPr b="0"/>
            </a:lvl1pPr>
          </a:lstStyle>
          <a:p>
            <a:r>
              <a:rPr lang="en-US" dirty="0" smtClean="0"/>
              <a:t>Dmitry Akhmetov, Intel</a:t>
            </a:r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1610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1"/>
            <a:ext cx="726161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45E53EAD-1C78-4110-B6B7-5E5CDC6B79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5778039" y="4856560"/>
            <a:ext cx="2765886" cy="276999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44937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14350"/>
            <a:ext cx="1943100" cy="405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14350"/>
            <a:ext cx="5676900" cy="405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1"/>
            <a:ext cx="726161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10AE9D73-7428-4ADB-9D8D-FB2ECC5BA0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5778039" y="4856560"/>
            <a:ext cx="2765886" cy="276999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0786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157222"/>
            <a:ext cx="8229600" cy="864000"/>
          </a:xfrm>
        </p:spPr>
        <p:txBody>
          <a:bodyPr/>
          <a:lstStyle>
            <a:lvl1pPr>
              <a:defRPr>
                <a:latin typeface="Intel Clear Light" panose="020B0404020203020204" pitchFamily="34" charset="0"/>
              </a:defRPr>
            </a:lvl1pPr>
          </a:lstStyle>
          <a:p>
            <a:r>
              <a:rPr lang="de-DE" dirty="0" smtClean="0"/>
              <a:t>28pt Headline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96914" y="249451"/>
            <a:ext cx="968214" cy="207749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Intel Clear" panose="020B0604020203020204" pitchFamily="34" charset="0"/>
              </a:defRPr>
            </a:lvl1pPr>
          </a:lstStyle>
          <a:p>
            <a:r>
              <a:rPr lang="en-US" dirty="0" smtClean="0"/>
              <a:t>10/17/2017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934510" y="4856560"/>
            <a:ext cx="1609415" cy="184666"/>
          </a:xfrm>
        </p:spPr>
        <p:txBody>
          <a:bodyPr/>
          <a:lstStyle>
            <a:lvl1pPr>
              <a:defRPr sz="1200">
                <a:latin typeface="Intel Clear" panose="020B0604020203020204" pitchFamily="34" charset="0"/>
              </a:defRPr>
            </a:lvl1pPr>
          </a:lstStyle>
          <a:p>
            <a:r>
              <a:rPr lang="en-US" dirty="0" smtClean="0"/>
              <a:t>Dmitry Akhmetov, Intel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498693" y="4856560"/>
            <a:ext cx="222818" cy="215444"/>
          </a:xfrm>
        </p:spPr>
        <p:txBody>
          <a:bodyPr/>
          <a:lstStyle>
            <a:lvl1pPr>
              <a:defRPr sz="1400">
                <a:latin typeface="Intel Clear" panose="020B0604020203020204" pitchFamily="34" charset="0"/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455613" y="1198800"/>
            <a:ext cx="8229600" cy="3394800"/>
          </a:xfrm>
        </p:spPr>
        <p:txBody>
          <a:bodyPr/>
          <a:lstStyle>
            <a:lvl1pPr>
              <a:defRPr>
                <a:latin typeface="Intel Clear" panose="020B0604020203020204" pitchFamily="34" charset="0"/>
              </a:defRPr>
            </a:lvl1pPr>
            <a:lvl2pPr>
              <a:defRPr>
                <a:latin typeface="Intel Clear" panose="020B0604020203020204" pitchFamily="34" charset="0"/>
              </a:defRPr>
            </a:lvl2pPr>
            <a:lvl3pPr>
              <a:defRPr>
                <a:latin typeface="Intel Clear" panose="020B0604020203020204" pitchFamily="34" charset="0"/>
              </a:defRPr>
            </a:lvl3pPr>
            <a:lvl4pPr>
              <a:defRPr>
                <a:latin typeface="Intel Clear" panose="020B0604020203020204" pitchFamily="34" charset="0"/>
              </a:defRPr>
            </a:lvl4pPr>
            <a:lvl5pPr marL="900000" indent="-180000">
              <a:spcBef>
                <a:spcPts val="300"/>
              </a:spcBef>
              <a:defRPr sz="1200">
                <a:latin typeface="Intel Clear" panose="020B06040202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4139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A9C-FFAE-734D-8488-685557D6D07F}" type="datetime1">
              <a:rPr lang="en-US" smtClean="0"/>
              <a:pPr/>
              <a:t>9/16/2019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7181373" y="4856560"/>
            <a:ext cx="1362552" cy="169277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dirty="0" smtClean="0"/>
              <a:t>Dmitry Akhmetov, Intel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505907" y="4856560"/>
            <a:ext cx="208390" cy="215444"/>
          </a:xfrm>
        </p:spPr>
        <p:txBody>
          <a:bodyPr/>
          <a:lstStyle>
            <a:lvl1pPr>
              <a:defRPr sz="1400"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58894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1"/>
            <a:ext cx="726161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9/16/2019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066789" y="4856560"/>
            <a:ext cx="1477136" cy="18466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Dmitry Akhmetov, Intel</a:t>
            </a:r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4505907" y="4856560"/>
            <a:ext cx="208390" cy="215444"/>
          </a:xfrm>
        </p:spPr>
        <p:txBody>
          <a:bodyPr/>
          <a:lstStyle>
            <a:lvl1pPr>
              <a:defRPr sz="1400"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82296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1"/>
            <a:ext cx="726161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9/16/2019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066790" y="4856560"/>
            <a:ext cx="1477135" cy="18466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Dmitry Akhmetov, Intel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4505907" y="4856560"/>
            <a:ext cx="208390" cy="215444"/>
          </a:xfrm>
        </p:spPr>
        <p:txBody>
          <a:bodyPr/>
          <a:lstStyle>
            <a:lvl1pPr>
              <a:defRPr sz="1400"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92277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1"/>
            <a:ext cx="726161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9/16/2019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7A8A164E-69A0-4853-A527-D828C50BA8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066790" y="4856560"/>
            <a:ext cx="1477135" cy="18466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Dmitry Akhmetov, Intel</a:t>
            </a:r>
            <a:endParaRPr 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4505907" y="4856560"/>
            <a:ext cx="208390" cy="215444"/>
          </a:xfrm>
        </p:spPr>
        <p:txBody>
          <a:bodyPr/>
          <a:lstStyle>
            <a:lvl1pPr>
              <a:defRPr sz="1400"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99210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1"/>
            <a:ext cx="726161" cy="20774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10/17/2017</a:t>
            </a:r>
            <a:endParaRPr 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14C39687-C892-4869-B452-F4F727B58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066790" y="4856560"/>
            <a:ext cx="1477135" cy="18466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Dmitry Akhmetov, Intel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4505907" y="4856560"/>
            <a:ext cx="208390" cy="215444"/>
          </a:xfrm>
        </p:spPr>
        <p:txBody>
          <a:bodyPr/>
          <a:lstStyle>
            <a:lvl1pPr>
              <a:defRPr sz="1400"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68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1"/>
            <a:ext cx="726161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9/16/2019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E2FFC688-9613-4E32-80B7-218FD81F5A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066790" y="4856560"/>
            <a:ext cx="1477135" cy="18466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Dmitry Akhmetov, Intel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4505908" y="4856560"/>
            <a:ext cx="208390" cy="215444"/>
          </a:xfrm>
        </p:spPr>
        <p:txBody>
          <a:bodyPr/>
          <a:lstStyle>
            <a:lvl1pPr>
              <a:defRPr sz="1400"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31153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1"/>
            <a:ext cx="726161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9/16/2019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4CF86C1-D1B0-41E8-8B66-737E10ACF6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181373" y="4856560"/>
            <a:ext cx="1362552" cy="169277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dirty="0" smtClean="0"/>
              <a:t>Dmitry Akhmetov, Intel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4520334" y="4856560"/>
            <a:ext cx="179536" cy="184666"/>
          </a:xfrm>
        </p:spPr>
        <p:txBody>
          <a:bodyPr/>
          <a:lstStyle>
            <a:lvl1pPr>
              <a:defRPr sz="1200"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69945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4" y="249451"/>
            <a:ext cx="726161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9/16/2019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E9ED55F-DE47-4B7D-B013-E46C47509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066790" y="4856560"/>
            <a:ext cx="1477135" cy="18466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Dmitry Akhmetov, Intel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4520334" y="4856560"/>
            <a:ext cx="179536" cy="184666"/>
          </a:xfrm>
        </p:spPr>
        <p:txBody>
          <a:bodyPr/>
          <a:lstStyle>
            <a:lvl1pPr>
              <a:defRPr sz="1200"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16832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14350"/>
            <a:ext cx="77724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  <a:endParaRPr lang="en-GB" altLang="en-US" dirty="0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91854"/>
            <a:ext cx="7772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4" y="249451"/>
            <a:ext cx="886525" cy="20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350" b="1"/>
            </a:lvl1pPr>
          </a:lstStyle>
          <a:p>
            <a:fld id="{C8B5CA9C-FFAE-734D-8488-685557D6D07F}" type="datetime1">
              <a:rPr lang="en-US" smtClean="0"/>
              <a:pPr/>
              <a:t>9/16/2019</a:t>
            </a:fld>
            <a:endParaRPr 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81373" y="4856560"/>
            <a:ext cx="1362552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100"/>
            </a:lvl1pPr>
          </a:lstStyle>
          <a:p>
            <a:r>
              <a:rPr lang="en-US" dirty="0" smtClean="0"/>
              <a:t>Dmitry Akhmetov, Intel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0334" y="4856560"/>
            <a:ext cx="17953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xmlns="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4470" y="248261"/>
            <a:ext cx="257769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350" b="1" dirty="0"/>
              <a:t>doc.: IEEE </a:t>
            </a:r>
            <a:r>
              <a:rPr lang="en-GB" altLang="en-US" sz="1350" b="1" dirty="0" smtClean="0"/>
              <a:t>802.11-19/1291r3</a:t>
            </a:r>
            <a:endParaRPr lang="en-GB" altLang="en-US" sz="1350" b="1" dirty="0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xmlns="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572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xmlns="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1" y="4856560"/>
            <a:ext cx="53860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sz="900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xmlns="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85775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8496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6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18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2pPr>
      <a:lvl3pPr marL="814388" indent="-17145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071563" indent="-17145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3287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5pPr>
      <a:lvl6pPr marL="16716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6pPr>
      <a:lvl7pPr marL="20145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7pPr>
      <a:lvl8pPr marL="23574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8pPr>
      <a:lvl9pPr marL="27003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>
            <a:extLst>
              <a:ext uri="{FF2B5EF4-FFF2-40B4-BE49-F238E27FC236}">
                <a16:creationId xmlns=""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14350"/>
            <a:ext cx="7772400" cy="800100"/>
          </a:xfrm>
          <a:noFill/>
        </p:spPr>
        <p:txBody>
          <a:bodyPr/>
          <a:lstStyle/>
          <a:p>
            <a:r>
              <a:rPr lang="en-US" smtClean="0"/>
              <a:t>Performance aspects of Multi-link operations</a:t>
            </a:r>
            <a:endParaRPr lang="en-GB" altLang="en-US" dirty="0"/>
          </a:p>
        </p:txBody>
      </p:sp>
      <p:sp>
        <p:nvSpPr>
          <p:cNvPr id="15366" name="Rectangle 4">
            <a:extLst>
              <a:ext uri="{FF2B5EF4-FFF2-40B4-BE49-F238E27FC236}">
                <a16:creationId xmlns=""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57349" y="1478527"/>
            <a:ext cx="5829300" cy="28575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1500" dirty="0" smtClean="0"/>
              <a:t>Date:</a:t>
            </a:r>
            <a:r>
              <a:rPr lang="en-GB" altLang="en-US" sz="1500" b="0" dirty="0" smtClean="0"/>
              <a:t> </a:t>
            </a:r>
            <a:r>
              <a:rPr lang="en-GB" altLang="en-US" sz="1500" b="0" dirty="0" smtClean="0"/>
              <a:t>2019-09-17</a:t>
            </a:r>
            <a:endParaRPr lang="en-GB" altLang="en-US" sz="1500" b="0" dirty="0"/>
          </a:p>
        </p:txBody>
      </p:sp>
      <p:sp>
        <p:nvSpPr>
          <p:cNvPr id="15368" name="Rectangle 6">
            <a:extLst>
              <a:ext uri="{FF2B5EF4-FFF2-40B4-BE49-F238E27FC236}">
                <a16:creationId xmlns=""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475" y="1764277"/>
            <a:ext cx="10858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9056" tIns="34529" rIns="69056" bIns="34529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1500" dirty="0"/>
              <a:t>Authors:</a:t>
            </a:r>
            <a:endParaRPr lang="en-GB" altLang="en-US" sz="1500" b="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391598"/>
              </p:ext>
            </p:extLst>
          </p:nvPr>
        </p:nvGraphicFramePr>
        <p:xfrm>
          <a:off x="2007394" y="2249040"/>
          <a:ext cx="5543550" cy="11343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858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42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430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143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573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3342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8017"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Dmitry Akhmetov</a:t>
                      </a:r>
                      <a:endParaRPr lang="en-US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800" dirty="0" smtClean="0"/>
                        <a:t>Intel</a:t>
                      </a:r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Laurent Cariou</a:t>
                      </a:r>
                      <a:endParaRPr lang="en-US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endParaRPr lang="en-US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237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469900"/>
            <a:ext cx="8229600" cy="457906"/>
          </a:xfrm>
        </p:spPr>
        <p:txBody>
          <a:bodyPr/>
          <a:lstStyle/>
          <a:p>
            <a:r>
              <a:rPr lang="en-US" dirty="0">
                <a:latin typeface="+mn-lt"/>
              </a:rPr>
              <a:t>Single link vs Multi-link. DL case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36011" y="4856560"/>
            <a:ext cx="148181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10</a:t>
            </a:fld>
            <a:endParaRPr lang="en-US" sz="12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794" y="923911"/>
            <a:ext cx="6238613" cy="393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7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469900"/>
            <a:ext cx="8229600" cy="457906"/>
          </a:xfrm>
        </p:spPr>
        <p:txBody>
          <a:bodyPr/>
          <a:lstStyle/>
          <a:p>
            <a:r>
              <a:rPr lang="en-US" dirty="0">
                <a:latin typeface="+mn-lt"/>
              </a:rPr>
              <a:t>Single link vs Multi-link. DL case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33158" y="4856560"/>
            <a:ext cx="153888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11</a:t>
            </a:fld>
            <a:endParaRPr lang="en-US" sz="12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865" y="924665"/>
            <a:ext cx="6292473" cy="393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27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483684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Chances of synchronous operation. 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33158" y="4856560"/>
            <a:ext cx="153888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12</a:t>
            </a:fld>
            <a:endParaRPr lang="en-US" sz="12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992" y="919759"/>
            <a:ext cx="5832016" cy="393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13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9900"/>
            <a:ext cx="8229600" cy="451934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DL/UL mix case</a:t>
            </a:r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71630" y="4856560"/>
            <a:ext cx="76944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j-lt"/>
              </a:rPr>
              <a:pPr/>
              <a:t>13</a:t>
            </a:fld>
            <a:endParaRPr lang="en-US" sz="1200" dirty="0">
              <a:latin typeface="+mj-lt"/>
            </a:endParaRPr>
          </a:p>
        </p:txBody>
      </p:sp>
      <p:sp>
        <p:nvSpPr>
          <p:cNvPr id="26" name="Content Placeholder 3"/>
          <p:cNvSpPr txBox="1">
            <a:spLocks/>
          </p:cNvSpPr>
          <p:nvPr/>
        </p:nvSpPr>
        <p:spPr>
          <a:xfrm>
            <a:off x="625104" y="2814046"/>
            <a:ext cx="7266946" cy="19841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marR="0" indent="-180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="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1pPr>
            <a:lvl2pPr marL="360000" marR="0" indent="-180000" algn="l" defTabSz="4572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Intel Clear" panose="020B0604020203020204" pitchFamily="34" charset="0"/>
              <a:buChar char="‐"/>
              <a:tabLst/>
              <a:defRPr sz="1600" kern="1200" baseline="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2pPr>
            <a:lvl3pPr marL="541338" marR="0" indent="-1800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14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3pPr>
            <a:lvl4pPr marL="720725" marR="0" indent="-18000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4280"/>
              </a:buClr>
              <a:buSzTx/>
              <a:buFont typeface="Courier New" panose="02070309020205020404" pitchFamily="49" charset="0"/>
              <a:buChar char="o"/>
              <a:tabLst/>
              <a:defRPr sz="12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4pPr>
            <a:lvl5pPr marL="900000" marR="0" indent="-18000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/>
              <a:buChar char="»"/>
              <a:tabLst/>
              <a:defRPr sz="12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US" sz="1100" dirty="0" smtClean="0">
                <a:latin typeface="+mj-lt"/>
              </a:rPr>
              <a:t>BSS load: bidirectional UDP traffic in with a load of </a:t>
            </a:r>
          </a:p>
          <a:p>
            <a:pPr marL="465750" lvl="1" indent="-285750">
              <a:spcBef>
                <a:spcPts val="600"/>
              </a:spcBef>
            </a:pPr>
            <a:r>
              <a:rPr lang="en-US" sz="900" dirty="0" smtClean="0">
                <a:latin typeface="+mj-lt"/>
              </a:rPr>
              <a:t>Case 1: 300Mbps, 25% of MCS11 rate, Case 2: 600Mbps, 50% of MCS11 rate; Case 3: 1200Mbps, 100% of MCS11 rate</a:t>
            </a:r>
          </a:p>
          <a:p>
            <a:pPr marL="285750" indent="-285750">
              <a:spcBef>
                <a:spcPts val="600"/>
              </a:spcBef>
            </a:pPr>
            <a:r>
              <a:rPr lang="en-US" sz="1100" dirty="0" smtClean="0">
                <a:latin typeface="+mj-lt"/>
              </a:rPr>
              <a:t>For each case vary number of </a:t>
            </a:r>
            <a:r>
              <a:rPr lang="en-US" sz="1100" dirty="0" err="1" smtClean="0">
                <a:latin typeface="+mj-lt"/>
              </a:rPr>
              <a:t>OBSSes</a:t>
            </a:r>
            <a:r>
              <a:rPr lang="en-US" sz="1100" dirty="0" smtClean="0">
                <a:latin typeface="+mj-lt"/>
              </a:rPr>
              <a:t> from  0 to </a:t>
            </a:r>
            <a:r>
              <a:rPr lang="en-US" sz="1100" dirty="0">
                <a:latin typeface="+mn-lt"/>
              </a:rPr>
              <a:t>10 </a:t>
            </a:r>
            <a:endParaRPr lang="en-US" sz="1100" dirty="0" smtClean="0">
              <a:latin typeface="+mn-lt"/>
            </a:endParaRPr>
          </a:p>
          <a:p>
            <a:pPr marL="465750" lvl="1" indent="-285750">
              <a:spcBef>
                <a:spcPts val="600"/>
              </a:spcBef>
            </a:pPr>
            <a:r>
              <a:rPr lang="en-US" sz="1000" dirty="0" smtClean="0">
                <a:latin typeface="+mn-lt"/>
              </a:rPr>
              <a:t>Each OBSS has bidirectional </a:t>
            </a:r>
            <a:r>
              <a:rPr lang="en-US" sz="1000" dirty="0" smtClean="0">
                <a:latin typeface="+mj-lt"/>
              </a:rPr>
              <a:t>UDP traffic with total load 120Mbps ( or 10% MCS11 rate)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All </a:t>
            </a:r>
            <a:r>
              <a:rPr lang="en-US" sz="1200" dirty="0" err="1" smtClean="0">
                <a:latin typeface="+mj-lt"/>
              </a:rPr>
              <a:t>BSSes</a:t>
            </a:r>
            <a:r>
              <a:rPr lang="en-US" sz="1200" dirty="0" smtClean="0">
                <a:latin typeface="+mj-lt"/>
              </a:rPr>
              <a:t> are in ED/PD range of each other  </a:t>
            </a:r>
          </a:p>
          <a:p>
            <a:pPr marL="285750" indent="-285750">
              <a:spcBef>
                <a:spcPts val="600"/>
              </a:spcBef>
            </a:pPr>
            <a:r>
              <a:rPr lang="en-US" sz="1100" dirty="0" smtClean="0">
                <a:latin typeface="+mj-lt"/>
              </a:rPr>
              <a:t>Metrics of interest</a:t>
            </a:r>
          </a:p>
          <a:p>
            <a:pPr marL="465750" lvl="1" indent="-285750">
              <a:spcBef>
                <a:spcPts val="600"/>
              </a:spcBef>
            </a:pPr>
            <a:r>
              <a:rPr lang="en-US" sz="1050" dirty="0" smtClean="0">
                <a:latin typeface="+mj-lt"/>
              </a:rPr>
              <a:t>Throughput</a:t>
            </a:r>
          </a:p>
          <a:p>
            <a:pPr marL="465750" lvl="1" indent="-285750">
              <a:spcBef>
                <a:spcPts val="600"/>
              </a:spcBef>
            </a:pPr>
            <a:r>
              <a:rPr lang="en-US" sz="1050" dirty="0" smtClean="0">
                <a:latin typeface="+mj-lt"/>
              </a:rPr>
              <a:t># of synchronous/asynchronous  operations  ( simultaneous TXOP start)</a:t>
            </a:r>
          </a:p>
        </p:txBody>
      </p:sp>
      <p:sp>
        <p:nvSpPr>
          <p:cNvPr id="27" name="Content Placeholder 3"/>
          <p:cNvSpPr txBox="1">
            <a:spLocks/>
          </p:cNvSpPr>
          <p:nvPr/>
        </p:nvSpPr>
        <p:spPr>
          <a:xfrm>
            <a:off x="625104" y="1013367"/>
            <a:ext cx="3133096" cy="22420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marR="0" indent="-180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="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1pPr>
            <a:lvl2pPr marL="360000" marR="0" indent="-180000" algn="l" defTabSz="4572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Intel Clear" panose="020B0604020203020204" pitchFamily="34" charset="0"/>
              <a:buChar char="‐"/>
              <a:tabLst/>
              <a:defRPr sz="1600" kern="1200" baseline="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2pPr>
            <a:lvl3pPr marL="541338" marR="0" indent="-1800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14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3pPr>
            <a:lvl4pPr marL="720725" marR="0" indent="-18000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4280"/>
              </a:buClr>
              <a:buSzTx/>
              <a:buFont typeface="Courier New" panose="02070309020205020404" pitchFamily="49" charset="0"/>
              <a:buChar char="o"/>
              <a:tabLst/>
              <a:defRPr sz="12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4pPr>
            <a:lvl5pPr marL="900000" marR="0" indent="-18000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/>
              <a:buChar char="»"/>
              <a:tabLst/>
              <a:defRPr sz="12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SU HE, 2x2x80, MCS11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BSS TXOP limit 5.4ms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OBSS TXOP limit: uniformly distributed for each TXOP between 1 and 5.4ms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No TXOP bursting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RTS/CTS on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BA Bitmap – 256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064000" y="1013367"/>
            <a:ext cx="4692653" cy="1983833"/>
            <a:chOff x="4064000" y="1013367"/>
            <a:chExt cx="4692653" cy="1983833"/>
          </a:xfrm>
        </p:grpSpPr>
        <p:sp>
          <p:nvSpPr>
            <p:cNvPr id="14" name="Rectangle 13"/>
            <p:cNvSpPr/>
            <p:nvPr/>
          </p:nvSpPr>
          <p:spPr bwMode="auto">
            <a:xfrm>
              <a:off x="4064000" y="1508308"/>
              <a:ext cx="4152693" cy="2424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2">
                  <a:lumMod val="75000"/>
                </a:schemeClr>
              </a:solidFill>
              <a:prstDash val="lg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Left-Right Arrow 5"/>
            <p:cNvSpPr/>
            <p:nvPr/>
          </p:nvSpPr>
          <p:spPr bwMode="auto">
            <a:xfrm>
              <a:off x="5030375" y="1531431"/>
              <a:ext cx="2247900" cy="114300"/>
            </a:xfrm>
            <a:prstGeom prst="leftRightArrow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4068894" y="2304272"/>
              <a:ext cx="4152693" cy="2424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2">
                  <a:lumMod val="75000"/>
                </a:schemeClr>
              </a:solidFill>
              <a:prstDash val="lg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1" name="Left-Right Arrow 40"/>
            <p:cNvSpPr/>
            <p:nvPr/>
          </p:nvSpPr>
          <p:spPr bwMode="auto">
            <a:xfrm>
              <a:off x="5030375" y="2333856"/>
              <a:ext cx="2247900" cy="114300"/>
            </a:xfrm>
            <a:prstGeom prst="leftRightArrow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425370" y="1013367"/>
              <a:ext cx="704365" cy="1983833"/>
              <a:chOff x="831850" y="1060450"/>
              <a:chExt cx="730250" cy="1117600"/>
            </a:xfrm>
          </p:grpSpPr>
          <p:sp>
            <p:nvSpPr>
              <p:cNvPr id="4" name="Rectangle 3"/>
              <p:cNvSpPr/>
              <p:nvPr/>
            </p:nvSpPr>
            <p:spPr bwMode="auto">
              <a:xfrm>
                <a:off x="958850" y="1123641"/>
                <a:ext cx="501650" cy="438923"/>
              </a:xfrm>
              <a:prstGeom prst="rect">
                <a:avLst/>
              </a:prstGeom>
              <a:solidFill>
                <a:srgbClr val="FFA3A3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AP1</a:t>
                </a:r>
              </a:p>
            </p:txBody>
          </p:sp>
          <p:sp>
            <p:nvSpPr>
              <p:cNvPr id="7" name="Rectangle 6"/>
              <p:cNvSpPr/>
              <p:nvPr/>
            </p:nvSpPr>
            <p:spPr bwMode="auto">
              <a:xfrm>
                <a:off x="958850" y="1714112"/>
                <a:ext cx="501650" cy="382811"/>
              </a:xfrm>
              <a:prstGeom prst="rect">
                <a:avLst/>
              </a:prstGeom>
              <a:solidFill>
                <a:srgbClr val="FFA3A3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AP2</a:t>
                </a:r>
              </a:p>
            </p:txBody>
          </p:sp>
          <p:sp>
            <p:nvSpPr>
              <p:cNvPr id="5" name="Rectangle 4"/>
              <p:cNvSpPr/>
              <p:nvPr/>
            </p:nvSpPr>
            <p:spPr bwMode="auto">
              <a:xfrm>
                <a:off x="831850" y="1060450"/>
                <a:ext cx="730250" cy="1117600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itchFamily="18" charset="0"/>
                  </a:rPr>
                  <a:t>EHT AP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144833" y="1013367"/>
              <a:ext cx="808489" cy="1983833"/>
              <a:chOff x="831850" y="1060450"/>
              <a:chExt cx="730250" cy="1117600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958850" y="1117852"/>
                <a:ext cx="501650" cy="444713"/>
              </a:xfrm>
              <a:prstGeom prst="rect">
                <a:avLst/>
              </a:prstGeom>
              <a:solidFill>
                <a:srgbClr val="FFA3A3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latin typeface="Times New Roman" pitchFamily="18" charset="0"/>
                  </a:rPr>
                  <a:t>STA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958850" y="1714112"/>
                <a:ext cx="501650" cy="382811"/>
              </a:xfrm>
              <a:prstGeom prst="rect">
                <a:avLst/>
              </a:prstGeom>
              <a:solidFill>
                <a:srgbClr val="FFA3A3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>
                    <a:latin typeface="Times New Roman" pitchFamily="18" charset="0"/>
                  </a:rPr>
                  <a:t>STA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831850" y="1060450"/>
                <a:ext cx="730250" cy="1117600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itchFamily="18" charset="0"/>
                  </a:rPr>
                  <a:t>EHT STA</a:t>
                </a:r>
              </a:p>
            </p:txBody>
          </p:sp>
        </p:grpSp>
        <p:sp>
          <p:nvSpPr>
            <p:cNvPr id="15" name="TextBox 32"/>
            <p:cNvSpPr txBox="1"/>
            <p:nvPr/>
          </p:nvSpPr>
          <p:spPr>
            <a:xfrm>
              <a:off x="8185802" y="1537334"/>
              <a:ext cx="570851" cy="2687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r>
                <a:rPr lang="en-US" dirty="0" smtClean="0"/>
                <a:t>Link 1</a:t>
              </a:r>
              <a:endParaRPr lang="en-US" dirty="0"/>
            </a:p>
          </p:txBody>
        </p:sp>
        <p:sp>
          <p:nvSpPr>
            <p:cNvPr id="18" name="TextBox 32"/>
            <p:cNvSpPr txBox="1"/>
            <p:nvPr/>
          </p:nvSpPr>
          <p:spPr>
            <a:xfrm>
              <a:off x="8185802" y="2240967"/>
              <a:ext cx="570851" cy="2687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r>
                <a:rPr lang="en-US" dirty="0" smtClean="0"/>
                <a:t>Link 2</a:t>
              </a:r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5224473" y="1259830"/>
              <a:ext cx="187680" cy="67733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OBSS AP1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6825181" y="1280670"/>
              <a:ext cx="174342" cy="6876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OBSS STA n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6825181" y="2021248"/>
              <a:ext cx="174342" cy="65919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OBSS STA 2n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5224473" y="2025974"/>
              <a:ext cx="187680" cy="6336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OBSS AP 2</a:t>
              </a: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5647391" y="1249553"/>
              <a:ext cx="174342" cy="6876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OBSS STA 1</a:t>
              </a: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6383981" y="1269412"/>
              <a:ext cx="187680" cy="67733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OBSS AP n</a:t>
              </a:r>
            </a:p>
          </p:txBody>
        </p:sp>
        <p:sp>
          <p:nvSpPr>
            <p:cNvPr id="37" name="Left-Right Arrow 36"/>
            <p:cNvSpPr/>
            <p:nvPr/>
          </p:nvSpPr>
          <p:spPr bwMode="auto">
            <a:xfrm>
              <a:off x="6571661" y="2446027"/>
              <a:ext cx="232481" cy="61895"/>
            </a:xfrm>
            <a:prstGeom prst="leftRightArrow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Left-Right Arrow 37"/>
            <p:cNvSpPr/>
            <p:nvPr/>
          </p:nvSpPr>
          <p:spPr bwMode="auto">
            <a:xfrm>
              <a:off x="6571661" y="1652488"/>
              <a:ext cx="232481" cy="61895"/>
            </a:xfrm>
            <a:prstGeom prst="leftRightArrow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6383981" y="2035556"/>
              <a:ext cx="187680" cy="6336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OBSS AP 2n</a:t>
              </a: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5647391" y="2024095"/>
              <a:ext cx="174342" cy="62523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OBSS STA2</a:t>
              </a:r>
            </a:p>
          </p:txBody>
        </p:sp>
        <p:sp>
          <p:nvSpPr>
            <p:cNvPr id="42" name="Left-Right Arrow 41"/>
            <p:cNvSpPr/>
            <p:nvPr/>
          </p:nvSpPr>
          <p:spPr bwMode="auto">
            <a:xfrm>
              <a:off x="5416260" y="2465014"/>
              <a:ext cx="232481" cy="61895"/>
            </a:xfrm>
            <a:prstGeom prst="leftRightArrow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" name="Left-Right Arrow 42"/>
            <p:cNvSpPr/>
            <p:nvPr/>
          </p:nvSpPr>
          <p:spPr bwMode="auto">
            <a:xfrm>
              <a:off x="5416260" y="1671475"/>
              <a:ext cx="232481" cy="61895"/>
            </a:xfrm>
            <a:prstGeom prst="leftRightArrow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421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3550"/>
            <a:ext cx="8229600" cy="294096"/>
          </a:xfrm>
        </p:spPr>
        <p:txBody>
          <a:bodyPr/>
          <a:lstStyle/>
          <a:p>
            <a:r>
              <a:rPr lang="en-US" dirty="0">
                <a:latin typeface="+mn-lt"/>
              </a:rPr>
              <a:t>Single link vs Multi-link. DL/UL mix case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33158" y="4856560"/>
            <a:ext cx="153888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14</a:t>
            </a:fld>
            <a:endParaRPr lang="en-US" sz="12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265" y="862275"/>
            <a:ext cx="6087674" cy="399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20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3550"/>
            <a:ext cx="8229600" cy="294096"/>
          </a:xfrm>
        </p:spPr>
        <p:txBody>
          <a:bodyPr/>
          <a:lstStyle/>
          <a:p>
            <a:r>
              <a:rPr lang="en-US" dirty="0">
                <a:latin typeface="+mn-lt"/>
              </a:rPr>
              <a:t>Single link vs Multi-link. DL/UL mix case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33157" y="4856560"/>
            <a:ext cx="153888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15</a:t>
            </a:fld>
            <a:endParaRPr lang="en-US" sz="12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5926" y="887311"/>
            <a:ext cx="6042238" cy="3969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44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3550"/>
            <a:ext cx="8229600" cy="294096"/>
          </a:xfrm>
        </p:spPr>
        <p:txBody>
          <a:bodyPr/>
          <a:lstStyle/>
          <a:p>
            <a:r>
              <a:rPr lang="en-US" dirty="0">
                <a:latin typeface="+mn-lt"/>
              </a:rPr>
              <a:t>Single link vs Multi-link. DL/UL mix case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33158" y="4856560"/>
            <a:ext cx="153888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16</a:t>
            </a:fld>
            <a:endParaRPr lang="en-US" sz="12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6968" y="880509"/>
            <a:ext cx="5983146" cy="397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2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48368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Chances of synchronous operation, DL / UL mix case. 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33158" y="4856560"/>
            <a:ext cx="153888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17</a:t>
            </a:fld>
            <a:endParaRPr lang="en-US" sz="12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784" y="1013776"/>
            <a:ext cx="5975547" cy="384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5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54497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Conclusion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33158" y="4856560"/>
            <a:ext cx="153888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18</a:t>
            </a:fld>
            <a:endParaRPr lang="en-US" sz="1200" dirty="0"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5613" y="1021221"/>
            <a:ext cx="8229600" cy="3780977"/>
          </a:xfrm>
        </p:spPr>
        <p:txBody>
          <a:bodyPr/>
          <a:lstStyle/>
          <a:p>
            <a:r>
              <a:rPr lang="en-US" sz="1200" b="0" dirty="0" smtClean="0">
                <a:latin typeface="+mn-lt"/>
              </a:rPr>
              <a:t>2 links is </a:t>
            </a:r>
            <a:r>
              <a:rPr lang="en-US" sz="1200" dirty="0" smtClean="0">
                <a:latin typeface="+mn-lt"/>
              </a:rPr>
              <a:t>definitely</a:t>
            </a:r>
            <a:r>
              <a:rPr lang="en-US" sz="1200" b="0" dirty="0" smtClean="0">
                <a:latin typeface="+mn-lt"/>
              </a:rPr>
              <a:t> better than 1 link</a:t>
            </a:r>
          </a:p>
          <a:p>
            <a:pPr lvl="1"/>
            <a:r>
              <a:rPr lang="en-US" sz="1050" b="0" dirty="0" smtClean="0">
                <a:latin typeface="+mn-lt"/>
              </a:rPr>
              <a:t>Depending on a type of operation and </a:t>
            </a:r>
            <a:r>
              <a:rPr lang="en-US" sz="1050" dirty="0" smtClean="0">
                <a:latin typeface="+mn-lt"/>
              </a:rPr>
              <a:t>network load </a:t>
            </a:r>
            <a:r>
              <a:rPr lang="en-US" sz="1050" b="0" dirty="0" smtClean="0">
                <a:latin typeface="+mn-lt"/>
              </a:rPr>
              <a:t>2x gain (or more) can be easily achieved</a:t>
            </a:r>
          </a:p>
          <a:p>
            <a:pPr lvl="1"/>
            <a:r>
              <a:rPr lang="en-US" sz="1050" b="0" dirty="0" smtClean="0">
                <a:latin typeface="+mn-lt"/>
              </a:rPr>
              <a:t>The gain </a:t>
            </a:r>
            <a:r>
              <a:rPr lang="en-US" sz="1050" dirty="0" smtClean="0">
                <a:latin typeface="+mn-lt"/>
              </a:rPr>
              <a:t>remain mostly constant for all modes of operation except synchronous </a:t>
            </a:r>
            <a:r>
              <a:rPr lang="en-US" sz="1050" b="0" dirty="0" smtClean="0">
                <a:latin typeface="+mn-lt"/>
              </a:rPr>
              <a:t>which quickly drops from 2x to 1.2x</a:t>
            </a:r>
          </a:p>
          <a:p>
            <a:r>
              <a:rPr lang="en-US" sz="1200" b="0" dirty="0" smtClean="0">
                <a:latin typeface="+mn-lt"/>
              </a:rPr>
              <a:t>JMPC operation outperform on average all other modes </a:t>
            </a: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but</a:t>
            </a:r>
          </a:p>
          <a:p>
            <a:pPr lvl="1"/>
            <a:r>
              <a:rPr lang="en-US" sz="1050" b="1" dirty="0">
                <a:latin typeface="+mn-lt"/>
              </a:rPr>
              <a:t>Brings uncertainty in terms of fairness</a:t>
            </a:r>
            <a:endParaRPr lang="en-US" sz="1050" b="1" dirty="0" smtClean="0">
              <a:latin typeface="+mn-lt"/>
            </a:endParaRPr>
          </a:p>
          <a:p>
            <a:pPr lvl="1"/>
            <a:r>
              <a:rPr lang="en-US" sz="1050" b="1" dirty="0">
                <a:latin typeface="+mn-lt"/>
              </a:rPr>
              <a:t>Brings complexity in </a:t>
            </a:r>
            <a:r>
              <a:rPr lang="en-US" sz="1050" b="1" dirty="0" smtClean="0">
                <a:latin typeface="+mn-lt"/>
              </a:rPr>
              <a:t>implementation</a:t>
            </a:r>
            <a:endParaRPr lang="en-US" sz="1050" b="1" dirty="0">
              <a:latin typeface="+mn-lt"/>
            </a:endParaRPr>
          </a:p>
          <a:p>
            <a:pPr lvl="1"/>
            <a:r>
              <a:rPr lang="en-US" sz="1050" b="0" dirty="0" smtClean="0">
                <a:latin typeface="+mn-lt"/>
              </a:rPr>
              <a:t>Chances for synchronous operations on two bands (i.e. to obtain channel at the same time) are not high</a:t>
            </a:r>
          </a:p>
          <a:p>
            <a:pPr lvl="2"/>
            <a:r>
              <a:rPr lang="en-US" sz="1000" dirty="0" smtClean="0">
                <a:latin typeface="+mn-lt"/>
              </a:rPr>
              <a:t>Quickly drop to ~5% and below as the load and number of contending devices increases</a:t>
            </a:r>
          </a:p>
          <a:p>
            <a:r>
              <a:rPr lang="en-US" sz="1200" b="0" dirty="0" smtClean="0">
                <a:latin typeface="+mn-lt"/>
              </a:rPr>
              <a:t>MPC operation </a:t>
            </a:r>
            <a:r>
              <a:rPr lang="en-US" sz="1200" b="0" dirty="0">
                <a:latin typeface="+mn-lt"/>
              </a:rPr>
              <a:t>performs very close to best performance and is therefore the </a:t>
            </a:r>
            <a:r>
              <a:rPr lang="en-US" sz="1200" dirty="0">
                <a:latin typeface="+mn-lt"/>
              </a:rPr>
              <a:t>preferred</a:t>
            </a:r>
            <a:r>
              <a:rPr lang="en-US" sz="1200" b="0" dirty="0">
                <a:latin typeface="+mn-lt"/>
              </a:rPr>
              <a:t> solution</a:t>
            </a:r>
          </a:p>
          <a:p>
            <a:pPr lvl="1"/>
            <a:r>
              <a:rPr lang="en-US" sz="1050" dirty="0">
                <a:latin typeface="+mn-lt"/>
              </a:rPr>
              <a:t>without the fairness issues</a:t>
            </a:r>
          </a:p>
          <a:p>
            <a:pPr lvl="1"/>
            <a:r>
              <a:rPr lang="en-US" sz="1050" dirty="0">
                <a:latin typeface="+mn-lt"/>
              </a:rPr>
              <a:t> does not require any extra work to </a:t>
            </a:r>
            <a:r>
              <a:rPr lang="en-US" sz="1050" dirty="0" smtClean="0">
                <a:latin typeface="+mn-lt"/>
              </a:rPr>
              <a:t>implement/support</a:t>
            </a:r>
          </a:p>
          <a:p>
            <a:r>
              <a:rPr lang="en-US" sz="1200" b="0" dirty="0">
                <a:latin typeface="+mn-lt"/>
              </a:rPr>
              <a:t> Average performance gain from multi-link operation</a:t>
            </a:r>
          </a:p>
          <a:p>
            <a:pPr lvl="1"/>
            <a:r>
              <a:rPr lang="en-US" sz="600" dirty="0">
                <a:latin typeface="+mn-lt"/>
              </a:rPr>
              <a:t> </a:t>
            </a:r>
            <a:r>
              <a:rPr lang="en-US" sz="1050" dirty="0">
                <a:latin typeface="+mn-lt"/>
              </a:rPr>
              <a:t>MPC mode of operation: 	</a:t>
            </a:r>
            <a:r>
              <a:rPr lang="en-US" sz="1050" dirty="0" smtClean="0">
                <a:latin typeface="+mn-lt"/>
              </a:rPr>
              <a:t>DL </a:t>
            </a:r>
            <a:r>
              <a:rPr lang="en-US" sz="1050" dirty="0">
                <a:latin typeface="+mn-lt"/>
              </a:rPr>
              <a:t>case - 2.07x;	DL / UL mix case - 2.02x</a:t>
            </a:r>
          </a:p>
          <a:p>
            <a:pPr lvl="1"/>
            <a:r>
              <a:rPr lang="en-US" sz="1050" dirty="0">
                <a:latin typeface="+mn-lt"/>
              </a:rPr>
              <a:t> SPC mode of operation:	</a:t>
            </a:r>
            <a:r>
              <a:rPr lang="en-US" sz="1050" dirty="0" smtClean="0">
                <a:latin typeface="+mn-lt"/>
              </a:rPr>
              <a:t>DL </a:t>
            </a:r>
            <a:r>
              <a:rPr lang="en-US" sz="1050" dirty="0">
                <a:latin typeface="+mn-lt"/>
              </a:rPr>
              <a:t>case: 1.27x;	DL / UL mix case: 1.29x </a:t>
            </a:r>
          </a:p>
          <a:p>
            <a:pPr lvl="1"/>
            <a:r>
              <a:rPr lang="en-US" sz="1050" dirty="0">
                <a:latin typeface="+mn-lt"/>
              </a:rPr>
              <a:t> JMPC mode operation: 	</a:t>
            </a:r>
            <a:r>
              <a:rPr lang="en-US" sz="1050" dirty="0" smtClean="0">
                <a:latin typeface="+mn-lt"/>
              </a:rPr>
              <a:t>DL </a:t>
            </a:r>
            <a:r>
              <a:rPr lang="en-US" sz="1050" dirty="0">
                <a:latin typeface="+mn-lt"/>
              </a:rPr>
              <a:t>case: 2.28x; 	DL / UL mix case: 2.22x</a:t>
            </a:r>
          </a:p>
          <a:p>
            <a:r>
              <a:rPr lang="en-US" sz="1200" b="0" dirty="0" smtClean="0">
                <a:latin typeface="+mn-lt"/>
              </a:rPr>
              <a:t>SPC mode of operation </a:t>
            </a:r>
            <a:r>
              <a:rPr lang="en-US" sz="1200" b="0" dirty="0">
                <a:latin typeface="+mn-lt"/>
              </a:rPr>
              <a:t>performs very poorly, except when there’s no </a:t>
            </a:r>
            <a:r>
              <a:rPr lang="en-US" sz="1200" b="0" dirty="0" smtClean="0">
                <a:latin typeface="+mn-lt"/>
              </a:rPr>
              <a:t>OBSSs/light load on </a:t>
            </a:r>
            <a:r>
              <a:rPr lang="en-US" sz="1200" b="0" dirty="0">
                <a:latin typeface="+mn-lt"/>
              </a:rPr>
              <a:t>the second link</a:t>
            </a:r>
          </a:p>
          <a:p>
            <a:pPr lvl="1"/>
            <a:r>
              <a:rPr lang="en-US" sz="1050" b="1" dirty="0" smtClean="0">
                <a:latin typeface="+mn-lt"/>
              </a:rPr>
              <a:t>Not a good solution </a:t>
            </a:r>
            <a:r>
              <a:rPr lang="en-US" sz="1050" dirty="0">
                <a:latin typeface="+mn-lt"/>
              </a:rPr>
              <a:t>to consider</a:t>
            </a:r>
          </a:p>
          <a:p>
            <a:r>
              <a:rPr lang="en-US" sz="1200" b="0" dirty="0" smtClean="0">
                <a:latin typeface="+mn-lt"/>
              </a:rPr>
              <a:t>For the future simulation we will concentrate on MPC operations only</a:t>
            </a:r>
          </a:p>
        </p:txBody>
      </p:sp>
    </p:spTree>
    <p:extLst>
      <p:ext uri="{BB962C8B-B14F-4D97-AF65-F5344CB8AC3E}">
        <p14:creationId xmlns:p14="http://schemas.microsoft.com/office/powerpoint/2010/main" val="148600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9900"/>
            <a:ext cx="8229600" cy="551322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Motivation for Multi-link operation. </a:t>
            </a:r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71630" y="4856560"/>
            <a:ext cx="76944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j-lt"/>
              </a:rPr>
              <a:pPr/>
              <a:t>2</a:t>
            </a:fld>
            <a:endParaRPr lang="en-US" sz="1200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5613" y="1247622"/>
            <a:ext cx="6390720" cy="3382537"/>
          </a:xfrm>
        </p:spPr>
        <p:txBody>
          <a:bodyPr>
            <a:normAutofit/>
          </a:bodyPr>
          <a:lstStyle/>
          <a:p>
            <a:r>
              <a:rPr lang="en-US" sz="1400" dirty="0" smtClean="0">
                <a:latin typeface="+mn-lt"/>
              </a:rPr>
              <a:t>New wireless devices are expected to have multi-band/channel capabilities</a:t>
            </a:r>
          </a:p>
          <a:p>
            <a:r>
              <a:rPr lang="en-US" sz="1400" dirty="0" smtClean="0">
                <a:latin typeface="+mn-lt"/>
              </a:rPr>
              <a:t>These new devices will/may be able to operate on different channels/band independently</a:t>
            </a:r>
          </a:p>
          <a:p>
            <a:pPr lvl="1"/>
            <a:r>
              <a:rPr lang="en-US" sz="1100" dirty="0" smtClean="0">
                <a:latin typeface="+mn-lt"/>
              </a:rPr>
              <a:t>Independent channel access</a:t>
            </a:r>
          </a:p>
          <a:p>
            <a:pPr lvl="1"/>
            <a:r>
              <a:rPr lang="en-US" sz="1100" dirty="0" smtClean="0">
                <a:latin typeface="+mn-lt"/>
              </a:rPr>
              <a:t>Independent TX / RX operation</a:t>
            </a:r>
          </a:p>
          <a:p>
            <a:pPr lvl="1"/>
            <a:r>
              <a:rPr lang="en-US" sz="1100" dirty="0" smtClean="0">
                <a:latin typeface="+mn-lt"/>
              </a:rPr>
              <a:t>Unified TX/RX buffers for smooth and speedy operations</a:t>
            </a:r>
          </a:p>
          <a:p>
            <a:r>
              <a:rPr lang="en-US" sz="1400" dirty="0" smtClean="0">
                <a:latin typeface="+mn-lt"/>
              </a:rPr>
              <a:t>Benefits</a:t>
            </a:r>
          </a:p>
          <a:p>
            <a:pPr lvl="1"/>
            <a:r>
              <a:rPr lang="en-US" sz="1100" dirty="0" smtClean="0">
                <a:latin typeface="+mn-lt"/>
              </a:rPr>
              <a:t>Increased/improved throughput</a:t>
            </a:r>
          </a:p>
          <a:p>
            <a:pPr lvl="2"/>
            <a:r>
              <a:rPr lang="en-US" sz="1000" dirty="0" smtClean="0">
                <a:latin typeface="+mn-lt"/>
              </a:rPr>
              <a:t>Gain scales proportionally to a number of links</a:t>
            </a:r>
          </a:p>
          <a:p>
            <a:pPr lvl="1"/>
            <a:r>
              <a:rPr lang="en-US" sz="1100" dirty="0" smtClean="0">
                <a:latin typeface="+mn-lt"/>
              </a:rPr>
              <a:t>Improved end-to-end latency</a:t>
            </a:r>
          </a:p>
          <a:p>
            <a:pPr lvl="1"/>
            <a:r>
              <a:rPr lang="en-US" sz="1100" dirty="0" smtClean="0">
                <a:latin typeface="+mn-lt"/>
              </a:rPr>
              <a:t>Potentially data/</a:t>
            </a:r>
            <a:r>
              <a:rPr lang="en-US" sz="1100" dirty="0" err="1" smtClean="0">
                <a:latin typeface="+mn-lt"/>
              </a:rPr>
              <a:t>mgmt</a:t>
            </a:r>
            <a:r>
              <a:rPr lang="en-US" sz="1100" dirty="0" smtClean="0">
                <a:latin typeface="+mn-lt"/>
              </a:rPr>
              <a:t> plane separation</a:t>
            </a:r>
          </a:p>
          <a:p>
            <a:pPr lvl="1"/>
            <a:r>
              <a:rPr lang="en-US" sz="1100" dirty="0" smtClean="0">
                <a:latin typeface="+mn-lt"/>
              </a:rPr>
              <a:t>Potential for link aggregation</a:t>
            </a:r>
          </a:p>
          <a:p>
            <a:pPr lvl="1"/>
            <a:r>
              <a:rPr lang="en-US" sz="1100" dirty="0" smtClean="0">
                <a:latin typeface="+mn-lt"/>
              </a:rPr>
              <a:t>Enable new use cases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953610" y="1191669"/>
            <a:ext cx="1688740" cy="3438490"/>
            <a:chOff x="6947260" y="750849"/>
            <a:chExt cx="1688740" cy="3438490"/>
          </a:xfrm>
        </p:grpSpPr>
        <p:sp>
          <p:nvSpPr>
            <p:cNvPr id="5" name="Flowchart: Alternate Process 4"/>
            <p:cNvSpPr/>
            <p:nvPr/>
          </p:nvSpPr>
          <p:spPr>
            <a:xfrm>
              <a:off x="6959600" y="750849"/>
              <a:ext cx="1676400" cy="788019"/>
            </a:xfrm>
            <a:prstGeom prst="flowChartAlternateProcess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+mj-lt"/>
                </a:rPr>
                <a:t>EHT MLLE 1</a:t>
              </a:r>
            </a:p>
          </p:txBody>
        </p:sp>
        <p:sp>
          <p:nvSpPr>
            <p:cNvPr id="8" name="Up-Down Arrow 7"/>
            <p:cNvSpPr/>
            <p:nvPr/>
          </p:nvSpPr>
          <p:spPr>
            <a:xfrm>
              <a:off x="7315904" y="1519892"/>
              <a:ext cx="215591" cy="1869688"/>
            </a:xfrm>
            <a:prstGeom prst="upDownArrow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latin typeface="+mj-lt"/>
              </a:endParaRPr>
            </a:p>
          </p:txBody>
        </p:sp>
        <p:sp>
          <p:nvSpPr>
            <p:cNvPr id="10" name="Up-Down Arrow 9"/>
            <p:cNvSpPr/>
            <p:nvPr/>
          </p:nvSpPr>
          <p:spPr>
            <a:xfrm>
              <a:off x="8071210" y="1531632"/>
              <a:ext cx="215591" cy="1869688"/>
            </a:xfrm>
            <a:prstGeom prst="upDownArrow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latin typeface="+mj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79526" y="1903489"/>
              <a:ext cx="246221" cy="854926"/>
            </a:xfrm>
            <a:prstGeom prst="rect">
              <a:avLst/>
            </a:prstGeom>
            <a:noFill/>
          </p:spPr>
          <p:txBody>
            <a:bodyPr vert="vert270" wrap="square" lIns="0" tIns="0" rIns="0" bIns="0" rtlCol="0">
              <a:spAutoFit/>
            </a:bodyPr>
            <a:lstStyle/>
            <a:p>
              <a:r>
                <a:rPr lang="en-US" sz="1600" dirty="0" smtClean="0">
                  <a:solidFill>
                    <a:schemeClr val="tx2"/>
                  </a:solidFill>
                  <a:latin typeface="+mj-lt"/>
                  <a:cs typeface="Neo Sans Intel"/>
                </a:rPr>
                <a:t>Link 1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86801" y="2214911"/>
              <a:ext cx="246221" cy="854926"/>
            </a:xfrm>
            <a:prstGeom prst="rect">
              <a:avLst/>
            </a:prstGeom>
            <a:noFill/>
          </p:spPr>
          <p:txBody>
            <a:bodyPr vert="vert" wrap="square" lIns="0" tIns="0" rIns="0" bIns="0" rtlCol="0">
              <a:spAutoFit/>
            </a:bodyPr>
            <a:lstStyle/>
            <a:p>
              <a:r>
                <a:rPr lang="en-US" sz="1600" smtClean="0">
                  <a:solidFill>
                    <a:schemeClr val="tx2"/>
                  </a:solidFill>
                  <a:latin typeface="+mj-lt"/>
                  <a:cs typeface="Neo Sans Intel"/>
                </a:rPr>
                <a:t>Link 2</a:t>
              </a:r>
              <a:endParaRPr lang="en-US" sz="1600" dirty="0" err="1" smtClean="0">
                <a:solidFill>
                  <a:schemeClr val="tx2"/>
                </a:solidFill>
                <a:latin typeface="+mj-lt"/>
                <a:cs typeface="Neo Sans Intel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7886390" y="1175592"/>
              <a:ext cx="585233" cy="254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STA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136780" y="1175171"/>
              <a:ext cx="585233" cy="254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STA</a:t>
              </a:r>
            </a:p>
          </p:txBody>
        </p:sp>
        <p:sp>
          <p:nvSpPr>
            <p:cNvPr id="16" name="Flowchart: Alternate Process 15"/>
            <p:cNvSpPr/>
            <p:nvPr/>
          </p:nvSpPr>
          <p:spPr>
            <a:xfrm>
              <a:off x="6947260" y="3401320"/>
              <a:ext cx="1676400" cy="788019"/>
            </a:xfrm>
            <a:prstGeom prst="flowChartAlternateProcess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+mj-lt"/>
                </a:rPr>
                <a:t>EHT MLLE 2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7876217" y="3549605"/>
              <a:ext cx="585233" cy="254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STA</a:t>
              </a: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7166155" y="3549605"/>
              <a:ext cx="585233" cy="254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50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6402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Multi-link operation assumptions and classification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71630" y="4856560"/>
            <a:ext cx="76944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3</a:t>
            </a:fld>
            <a:endParaRPr lang="en-US" sz="1200" dirty="0"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266902"/>
            <a:ext cx="8231187" cy="338253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Assumptions</a:t>
            </a:r>
          </a:p>
          <a:p>
            <a:pPr lvl="1"/>
            <a:r>
              <a:rPr lang="en-US" dirty="0" smtClean="0">
                <a:latin typeface="+mn-lt"/>
              </a:rPr>
              <a:t>A multi-link capable device perform channel access on multiple channels independently</a:t>
            </a:r>
          </a:p>
          <a:p>
            <a:pPr lvl="1"/>
            <a:r>
              <a:rPr lang="en-US" dirty="0" smtClean="0">
                <a:latin typeface="+mn-lt"/>
              </a:rPr>
              <a:t>A multi-link device after obtaining TXOP on multiple bands/channels can transmit frames to the receiver(s) over multiple links</a:t>
            </a:r>
          </a:p>
          <a:p>
            <a:r>
              <a:rPr lang="en-US" dirty="0" smtClean="0">
                <a:latin typeface="+mn-lt"/>
              </a:rPr>
              <a:t>Classification based on channel access type</a:t>
            </a:r>
          </a:p>
          <a:p>
            <a:pPr lvl="1"/>
            <a:r>
              <a:rPr lang="en-US" dirty="0" smtClean="0">
                <a:latin typeface="+mn-lt"/>
              </a:rPr>
              <a:t>Synchronous operation</a:t>
            </a:r>
          </a:p>
          <a:p>
            <a:pPr lvl="1"/>
            <a:r>
              <a:rPr lang="en-US" dirty="0" smtClean="0">
                <a:latin typeface="+mn-lt"/>
              </a:rPr>
              <a:t>Asynchronous operation</a:t>
            </a:r>
          </a:p>
          <a:p>
            <a:pPr lvl="1"/>
            <a:r>
              <a:rPr lang="en-US" dirty="0" smtClean="0">
                <a:latin typeface="+mn-lt"/>
              </a:rPr>
              <a:t>Semi-Asynchronous operation</a:t>
            </a:r>
          </a:p>
        </p:txBody>
      </p:sp>
    </p:spTree>
    <p:extLst>
      <p:ext uri="{BB962C8B-B14F-4D97-AF65-F5344CB8AC3E}">
        <p14:creationId xmlns:p14="http://schemas.microsoft.com/office/powerpoint/2010/main" val="179204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457200"/>
            <a:ext cx="8229600" cy="824523"/>
          </a:xfrm>
        </p:spPr>
        <p:txBody>
          <a:bodyPr/>
          <a:lstStyle/>
          <a:p>
            <a:r>
              <a:rPr lang="en-US" dirty="0">
                <a:latin typeface="+mn-lt"/>
              </a:rPr>
              <a:t>Classification: Completely synchronous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(S)ingle (P)</a:t>
            </a:r>
            <a:r>
              <a:rPr lang="en-US" dirty="0" err="1">
                <a:latin typeface="+mn-lt"/>
              </a:rPr>
              <a:t>rimary</a:t>
            </a:r>
            <a:r>
              <a:rPr lang="en-US" dirty="0">
                <a:latin typeface="+mn-lt"/>
              </a:rPr>
              <a:t> (C)</a:t>
            </a:r>
            <a:r>
              <a:rPr lang="en-US" dirty="0" err="1">
                <a:latin typeface="+mn-lt"/>
              </a:rPr>
              <a:t>hannel</a:t>
            </a:r>
            <a:r>
              <a:rPr lang="en-US" dirty="0">
                <a:latin typeface="+mn-lt"/>
              </a:rPr>
              <a:t>, </a:t>
            </a:r>
            <a:r>
              <a:rPr lang="en-US" dirty="0" smtClean="0">
                <a:latin typeface="+mn-lt"/>
              </a:rPr>
              <a:t>SPC</a:t>
            </a:r>
            <a:endParaRPr lang="en-US" sz="2400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71631" y="4856560"/>
            <a:ext cx="76944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4</a:t>
            </a:fld>
            <a:endParaRPr lang="en-US" sz="1200" dirty="0">
              <a:latin typeface="+mn-lt"/>
            </a:endParaRPr>
          </a:p>
        </p:txBody>
      </p:sp>
      <p:sp>
        <p:nvSpPr>
          <p:cNvPr id="369" name="Text Placeholder 3"/>
          <p:cNvSpPr txBox="1">
            <a:spLocks/>
          </p:cNvSpPr>
          <p:nvPr/>
        </p:nvSpPr>
        <p:spPr>
          <a:xfrm>
            <a:off x="458031" y="3154672"/>
            <a:ext cx="8231187" cy="160111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000" marR="0" indent="-180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="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1pPr>
            <a:lvl2pPr marL="360000" marR="0" indent="-180000" algn="l" defTabSz="4572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Intel Clear" panose="020B0604020203020204" pitchFamily="34" charset="0"/>
              <a:buChar char="‐"/>
              <a:tabLst/>
              <a:defRPr sz="1600" kern="1200" baseline="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2pPr>
            <a:lvl3pPr marL="541338" marR="0" indent="-1800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14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3pPr>
            <a:lvl4pPr marL="720725" marR="0" indent="-18000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4280"/>
              </a:buClr>
              <a:buSzTx/>
              <a:buFont typeface="Courier New" panose="02070309020205020404" pitchFamily="49" charset="0"/>
              <a:buChar char="o"/>
              <a:tabLst/>
              <a:defRPr sz="12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4pPr>
            <a:lvl5pPr marL="900000" marR="0" indent="-18000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/>
              <a:buChar char="»"/>
              <a:tabLst/>
              <a:defRPr sz="12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+mn-lt"/>
              </a:rPr>
              <a:t>Perform contention on primary channel</a:t>
            </a:r>
          </a:p>
          <a:p>
            <a:r>
              <a:rPr lang="en-US" sz="1400" dirty="0" smtClean="0">
                <a:latin typeface="+mn-lt"/>
              </a:rPr>
              <a:t>Do energy detect for PIFS on a secondary channel</a:t>
            </a:r>
          </a:p>
          <a:p>
            <a:pPr lvl="1"/>
            <a:r>
              <a:rPr lang="en-US" sz="1200" dirty="0" smtClean="0">
                <a:latin typeface="+mn-lt"/>
              </a:rPr>
              <a:t>If IDLE </a:t>
            </a:r>
            <a:r>
              <a:rPr lang="en-US" sz="1200" dirty="0" smtClean="0">
                <a:latin typeface="+mn-lt"/>
              </a:rPr>
              <a:t>– </a:t>
            </a:r>
            <a:r>
              <a:rPr lang="en-US" sz="1200" dirty="0" smtClean="0">
                <a:latin typeface="+mn-lt"/>
              </a:rPr>
              <a:t>transmit over two channels</a:t>
            </a:r>
          </a:p>
          <a:p>
            <a:pPr lvl="1"/>
            <a:r>
              <a:rPr lang="en-US" sz="1200" dirty="0" smtClean="0">
                <a:latin typeface="+mn-lt"/>
              </a:rPr>
              <a:t>If BUSY – transmit on primary </a:t>
            </a:r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only</a:t>
            </a:r>
          </a:p>
          <a:p>
            <a:pPr marL="0" indent="0">
              <a:buNone/>
            </a:pPr>
            <a:endParaRPr lang="en-US" sz="1400" dirty="0"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95303" y="1382492"/>
            <a:ext cx="7990444" cy="1695847"/>
            <a:chOff x="284088" y="1280359"/>
            <a:chExt cx="8451907" cy="1122556"/>
          </a:xfrm>
        </p:grpSpPr>
        <p:sp>
          <p:nvSpPr>
            <p:cNvPr id="267" name="Rectangle 13"/>
            <p:cNvSpPr>
              <a:spLocks noChangeArrowheads="1"/>
            </p:cNvSpPr>
            <p:nvPr/>
          </p:nvSpPr>
          <p:spPr bwMode="auto">
            <a:xfrm>
              <a:off x="284088" y="1280359"/>
              <a:ext cx="932656" cy="11225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038208" y="1599285"/>
              <a:ext cx="7697787" cy="0"/>
            </a:xfrm>
            <a:prstGeom prst="line">
              <a:avLst/>
            </a:prstGeom>
            <a:noFill/>
            <a:ln w="12700" cap="rnd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1038208" y="2055964"/>
              <a:ext cx="7697787" cy="0"/>
            </a:xfrm>
            <a:prstGeom prst="line">
              <a:avLst/>
            </a:prstGeom>
            <a:noFill/>
            <a:ln w="12700" cap="rnd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16" name="TextBox 1115"/>
            <p:cNvSpPr txBox="1"/>
            <p:nvPr/>
          </p:nvSpPr>
          <p:spPr>
            <a:xfrm>
              <a:off x="1367557" y="1392394"/>
              <a:ext cx="585052" cy="1069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dirty="0" smtClean="0">
                  <a:solidFill>
                    <a:schemeClr val="tx2"/>
                  </a:solidFill>
                  <a:cs typeface="Neo Sans Intel"/>
                </a:rPr>
                <a:t>band 1</a:t>
              </a:r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1361865" y="1841636"/>
              <a:ext cx="590742" cy="1069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dirty="0" smtClean="0">
                  <a:solidFill>
                    <a:schemeClr val="tx2"/>
                  </a:solidFill>
                  <a:cs typeface="Neo Sans Intel"/>
                </a:rPr>
                <a:t>band 2</a:t>
              </a:r>
            </a:p>
          </p:txBody>
        </p:sp>
        <p:sp>
          <p:nvSpPr>
            <p:cNvPr id="1117" name="Flowchart: Alternate Process 1116"/>
            <p:cNvSpPr/>
            <p:nvPr/>
          </p:nvSpPr>
          <p:spPr>
            <a:xfrm>
              <a:off x="500856" y="1446528"/>
              <a:ext cx="618115" cy="300813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STA 1</a:t>
              </a:r>
            </a:p>
          </p:txBody>
        </p:sp>
        <p:sp>
          <p:nvSpPr>
            <p:cNvPr id="269" name="Flowchart: Alternate Process 268"/>
            <p:cNvSpPr/>
            <p:nvPr/>
          </p:nvSpPr>
          <p:spPr>
            <a:xfrm>
              <a:off x="500857" y="1906858"/>
              <a:ext cx="618114" cy="300813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STA 2</a:t>
              </a:r>
            </a:p>
          </p:txBody>
        </p:sp>
        <p:sp>
          <p:nvSpPr>
            <p:cNvPr id="1118" name="Rectangle 1117"/>
            <p:cNvSpPr/>
            <p:nvPr/>
          </p:nvSpPr>
          <p:spPr>
            <a:xfrm>
              <a:off x="2060558" y="1446302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3</a:t>
              </a:r>
              <a:endParaRPr lang="en-US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72" name="Rectangle 271"/>
            <p:cNvSpPr/>
            <p:nvPr/>
          </p:nvSpPr>
          <p:spPr>
            <a:xfrm>
              <a:off x="2256615" y="1446302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2454260" y="1446447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74" name="Rectangle 273"/>
            <p:cNvSpPr/>
            <p:nvPr/>
          </p:nvSpPr>
          <p:spPr>
            <a:xfrm>
              <a:off x="2652834" y="1443988"/>
              <a:ext cx="198379" cy="14902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80" name="Rectangle 13"/>
            <p:cNvSpPr>
              <a:spLocks noChangeArrowheads="1"/>
            </p:cNvSpPr>
            <p:nvPr/>
          </p:nvSpPr>
          <p:spPr bwMode="auto">
            <a:xfrm>
              <a:off x="2853230" y="1299252"/>
              <a:ext cx="1304922" cy="3024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TXOP</a:t>
              </a:r>
              <a:endParaRPr lang="en-US" sz="1400" dirty="0"/>
            </a:p>
          </p:txBody>
        </p:sp>
        <p:sp>
          <p:nvSpPr>
            <p:cNvPr id="281" name="Rectangle 280"/>
            <p:cNvSpPr/>
            <p:nvPr/>
          </p:nvSpPr>
          <p:spPr>
            <a:xfrm>
              <a:off x="4151255" y="1448293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2</a:t>
              </a:r>
              <a:endParaRPr lang="en-US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82" name="Rectangle 281"/>
            <p:cNvSpPr/>
            <p:nvPr/>
          </p:nvSpPr>
          <p:spPr>
            <a:xfrm>
              <a:off x="4349830" y="1448291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1</a:t>
              </a:r>
              <a:endParaRPr lang="en-US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4547474" y="1448436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98" name="Rectangle 13"/>
            <p:cNvSpPr>
              <a:spLocks noChangeArrowheads="1"/>
            </p:cNvSpPr>
            <p:nvPr/>
          </p:nvSpPr>
          <p:spPr bwMode="auto">
            <a:xfrm>
              <a:off x="6425657" y="1293765"/>
              <a:ext cx="1304922" cy="3024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TXOP</a:t>
              </a:r>
              <a:endParaRPr lang="en-US" sz="1400" dirty="0"/>
            </a:p>
          </p:txBody>
        </p:sp>
        <p:sp>
          <p:nvSpPr>
            <p:cNvPr id="80" name="Rectangle 13"/>
            <p:cNvSpPr>
              <a:spLocks noChangeArrowheads="1"/>
            </p:cNvSpPr>
            <p:nvPr/>
          </p:nvSpPr>
          <p:spPr bwMode="auto">
            <a:xfrm>
              <a:off x="1904619" y="1747361"/>
              <a:ext cx="1304922" cy="30249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busy</a:t>
              </a:r>
              <a:endParaRPr lang="en-US" sz="1400" dirty="0"/>
            </a:p>
          </p:txBody>
        </p:sp>
        <p:sp>
          <p:nvSpPr>
            <p:cNvPr id="81" name="Rectangle 13"/>
            <p:cNvSpPr>
              <a:spLocks noChangeArrowheads="1"/>
            </p:cNvSpPr>
            <p:nvPr/>
          </p:nvSpPr>
          <p:spPr bwMode="auto">
            <a:xfrm>
              <a:off x="3341546" y="1748737"/>
              <a:ext cx="1016408" cy="30249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busy</a:t>
              </a:r>
              <a:endParaRPr lang="en-US" sz="1400" dirty="0"/>
            </a:p>
          </p:txBody>
        </p:sp>
        <p:sp>
          <p:nvSpPr>
            <p:cNvPr id="82" name="Rectangle 13"/>
            <p:cNvSpPr>
              <a:spLocks noChangeArrowheads="1"/>
            </p:cNvSpPr>
            <p:nvPr/>
          </p:nvSpPr>
          <p:spPr bwMode="auto">
            <a:xfrm>
              <a:off x="4747929" y="1296350"/>
              <a:ext cx="890011" cy="3024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TXOP</a:t>
              </a:r>
              <a:endParaRPr lang="en-US" sz="1400" dirty="0"/>
            </a:p>
          </p:txBody>
        </p:sp>
        <p:sp>
          <p:nvSpPr>
            <p:cNvPr id="83" name="Rectangle 13"/>
            <p:cNvSpPr>
              <a:spLocks noChangeArrowheads="1"/>
            </p:cNvSpPr>
            <p:nvPr/>
          </p:nvSpPr>
          <p:spPr bwMode="auto">
            <a:xfrm>
              <a:off x="4734697" y="1750021"/>
              <a:ext cx="888200" cy="3024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TXOP</a:t>
              </a:r>
              <a:endParaRPr lang="en-US" sz="1400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632925" y="1448316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3</a:t>
              </a:r>
              <a:endParaRPr lang="en-US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828983" y="1448315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6026627" y="1447964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6221892" y="1448824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94" name="Rectangle 13"/>
            <p:cNvSpPr>
              <a:spLocks noChangeArrowheads="1"/>
            </p:cNvSpPr>
            <p:nvPr/>
          </p:nvSpPr>
          <p:spPr bwMode="auto">
            <a:xfrm>
              <a:off x="5698665" y="1746403"/>
              <a:ext cx="1016408" cy="30249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busy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2081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3549"/>
            <a:ext cx="8229600" cy="831134"/>
          </a:xfrm>
        </p:spPr>
        <p:txBody>
          <a:bodyPr/>
          <a:lstStyle/>
          <a:p>
            <a:r>
              <a:rPr lang="en-US" sz="2400" dirty="0" smtClean="0">
                <a:latin typeface="+mn-lt"/>
              </a:rPr>
              <a:t>Classification: Completely asynchronous,</a:t>
            </a:r>
            <a:br>
              <a:rPr lang="en-US" sz="2400" dirty="0" smtClean="0">
                <a:latin typeface="+mn-lt"/>
              </a:rPr>
            </a:br>
            <a:r>
              <a:rPr lang="en-US" dirty="0" smtClean="0">
                <a:latin typeface="+mn-lt"/>
              </a:rPr>
              <a:t>(M)</a:t>
            </a:r>
            <a:r>
              <a:rPr lang="en-US" dirty="0" err="1" smtClean="0">
                <a:latin typeface="+mn-lt"/>
              </a:rPr>
              <a:t>ultiple</a:t>
            </a:r>
            <a:r>
              <a:rPr lang="en-US" dirty="0" smtClean="0">
                <a:latin typeface="+mn-lt"/>
              </a:rPr>
              <a:t> (P)</a:t>
            </a:r>
            <a:r>
              <a:rPr lang="en-US" dirty="0" err="1" smtClean="0">
                <a:latin typeface="+mn-lt"/>
              </a:rPr>
              <a:t>rimary</a:t>
            </a:r>
            <a:r>
              <a:rPr lang="en-US" dirty="0" smtClean="0">
                <a:latin typeface="+mn-lt"/>
              </a:rPr>
              <a:t> (C)</a:t>
            </a:r>
            <a:r>
              <a:rPr lang="en-US" dirty="0" err="1" smtClean="0">
                <a:latin typeface="+mn-lt"/>
              </a:rPr>
              <a:t>hannels</a:t>
            </a:r>
            <a:r>
              <a:rPr lang="en-US" dirty="0" smtClean="0">
                <a:latin typeface="+mn-lt"/>
              </a:rPr>
              <a:t>, MPC</a:t>
            </a:r>
            <a:endParaRPr lang="en-US" sz="2400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71631" y="4856560"/>
            <a:ext cx="76944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5</a:t>
            </a:fld>
            <a:endParaRPr lang="en-US" sz="1200" dirty="0"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3775" y="3098318"/>
            <a:ext cx="8229600" cy="1430053"/>
          </a:xfrm>
        </p:spPr>
        <p:txBody>
          <a:bodyPr>
            <a:normAutofit/>
          </a:bodyPr>
          <a:lstStyle/>
          <a:p>
            <a:r>
              <a:rPr lang="en-US" sz="1400" b="0" dirty="0" smtClean="0">
                <a:latin typeface="+mn-lt"/>
              </a:rPr>
              <a:t>Perform contention independently on both links</a:t>
            </a:r>
          </a:p>
          <a:p>
            <a:r>
              <a:rPr lang="en-US" sz="1400" b="0" dirty="0" smtClean="0">
                <a:latin typeface="+mn-lt"/>
              </a:rPr>
              <a:t>Transmit </a:t>
            </a:r>
            <a:r>
              <a:rPr lang="en-US" sz="1400" b="0" dirty="0" smtClean="0">
                <a:latin typeface="+mn-lt"/>
              </a:rPr>
              <a:t>independently on both links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33775" y="1540342"/>
            <a:ext cx="7761467" cy="1229787"/>
            <a:chOff x="284088" y="3346459"/>
            <a:chExt cx="8778136" cy="1122556"/>
          </a:xfrm>
        </p:grpSpPr>
        <p:sp>
          <p:nvSpPr>
            <p:cNvPr id="329" name="Rectangle 13"/>
            <p:cNvSpPr>
              <a:spLocks noChangeArrowheads="1"/>
            </p:cNvSpPr>
            <p:nvPr/>
          </p:nvSpPr>
          <p:spPr bwMode="auto">
            <a:xfrm>
              <a:off x="284088" y="3346459"/>
              <a:ext cx="932656" cy="11225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0" name="Line 9"/>
            <p:cNvSpPr>
              <a:spLocks noChangeShapeType="1"/>
            </p:cNvSpPr>
            <p:nvPr/>
          </p:nvSpPr>
          <p:spPr bwMode="auto">
            <a:xfrm flipV="1">
              <a:off x="1038208" y="3671251"/>
              <a:ext cx="7905070" cy="19611"/>
            </a:xfrm>
            <a:prstGeom prst="line">
              <a:avLst/>
            </a:prstGeom>
            <a:noFill/>
            <a:ln w="12700" cap="rnd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1" name="Line 10"/>
            <p:cNvSpPr>
              <a:spLocks noChangeShapeType="1"/>
            </p:cNvSpPr>
            <p:nvPr/>
          </p:nvSpPr>
          <p:spPr bwMode="auto">
            <a:xfrm flipV="1">
              <a:off x="1038208" y="4141459"/>
              <a:ext cx="8024016" cy="10341"/>
            </a:xfrm>
            <a:prstGeom prst="line">
              <a:avLst/>
            </a:prstGeom>
            <a:noFill/>
            <a:ln w="12700" cap="rnd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2" name="TextBox 331"/>
            <p:cNvSpPr txBox="1"/>
            <p:nvPr/>
          </p:nvSpPr>
          <p:spPr>
            <a:xfrm>
              <a:off x="1367557" y="3480797"/>
              <a:ext cx="585052" cy="1404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cs typeface="Neo Sans Intel"/>
                </a:rPr>
                <a:t>band 1</a:t>
              </a:r>
            </a:p>
          </p:txBody>
        </p:sp>
        <p:sp>
          <p:nvSpPr>
            <p:cNvPr id="333" name="TextBox 332"/>
            <p:cNvSpPr txBox="1"/>
            <p:nvPr/>
          </p:nvSpPr>
          <p:spPr>
            <a:xfrm>
              <a:off x="1361865" y="3930038"/>
              <a:ext cx="590743" cy="1404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cs typeface="Neo Sans Intel"/>
                </a:rPr>
                <a:t>band 2</a:t>
              </a:r>
            </a:p>
          </p:txBody>
        </p:sp>
        <p:sp>
          <p:nvSpPr>
            <p:cNvPr id="334" name="Flowchart: Alternate Process 333"/>
            <p:cNvSpPr/>
            <p:nvPr/>
          </p:nvSpPr>
          <p:spPr>
            <a:xfrm>
              <a:off x="486704" y="3534930"/>
              <a:ext cx="591043" cy="300813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STA 1</a:t>
              </a:r>
            </a:p>
          </p:txBody>
        </p:sp>
        <p:sp>
          <p:nvSpPr>
            <p:cNvPr id="335" name="Flowchart: Alternate Process 334"/>
            <p:cNvSpPr/>
            <p:nvPr/>
          </p:nvSpPr>
          <p:spPr>
            <a:xfrm>
              <a:off x="500857" y="3995260"/>
              <a:ext cx="620266" cy="300813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STA 2</a:t>
              </a:r>
            </a:p>
          </p:txBody>
        </p:sp>
        <p:sp>
          <p:nvSpPr>
            <p:cNvPr id="336" name="Rectangle 335"/>
            <p:cNvSpPr/>
            <p:nvPr/>
          </p:nvSpPr>
          <p:spPr>
            <a:xfrm>
              <a:off x="2060558" y="3540983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3</a:t>
              </a:r>
              <a:endParaRPr lang="en-U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37" name="Rectangle 336"/>
            <p:cNvSpPr/>
            <p:nvPr/>
          </p:nvSpPr>
          <p:spPr>
            <a:xfrm>
              <a:off x="2256615" y="3540982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8" name="Rectangle 337"/>
            <p:cNvSpPr/>
            <p:nvPr/>
          </p:nvSpPr>
          <p:spPr>
            <a:xfrm>
              <a:off x="2454259" y="3539309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39" name="Rectangle 338"/>
            <p:cNvSpPr/>
            <p:nvPr/>
          </p:nvSpPr>
          <p:spPr>
            <a:xfrm>
              <a:off x="2649524" y="3539672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45" name="Rectangle 13"/>
            <p:cNvSpPr>
              <a:spLocks noChangeArrowheads="1"/>
            </p:cNvSpPr>
            <p:nvPr/>
          </p:nvSpPr>
          <p:spPr bwMode="auto">
            <a:xfrm>
              <a:off x="2843200" y="3376154"/>
              <a:ext cx="1304922" cy="3024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/>
                <a:t>TXOP</a:t>
              </a:r>
              <a:endParaRPr lang="en-US" sz="1200" dirty="0"/>
            </a:p>
          </p:txBody>
        </p:sp>
        <p:sp>
          <p:nvSpPr>
            <p:cNvPr id="346" name="Rectangle 345"/>
            <p:cNvSpPr/>
            <p:nvPr/>
          </p:nvSpPr>
          <p:spPr>
            <a:xfrm>
              <a:off x="4136210" y="3527734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347" name="Rectangle 346"/>
            <p:cNvSpPr/>
            <p:nvPr/>
          </p:nvSpPr>
          <p:spPr>
            <a:xfrm>
              <a:off x="4332267" y="3527733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8</a:t>
              </a:r>
              <a:endParaRPr lang="en-U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>
            <a:xfrm>
              <a:off x="4529911" y="3528958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49" name="Rectangle 348"/>
            <p:cNvSpPr/>
            <p:nvPr/>
          </p:nvSpPr>
          <p:spPr>
            <a:xfrm>
              <a:off x="3242474" y="4005096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50" name="Rectangle 349"/>
            <p:cNvSpPr/>
            <p:nvPr/>
          </p:nvSpPr>
          <p:spPr>
            <a:xfrm>
              <a:off x="3438531" y="4005095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1</a:t>
              </a:r>
              <a:endParaRPr lang="en-U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>
            <a:xfrm>
              <a:off x="3636176" y="4006179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52" name="Rectangle 13"/>
            <p:cNvSpPr>
              <a:spLocks noChangeArrowheads="1"/>
            </p:cNvSpPr>
            <p:nvPr/>
          </p:nvSpPr>
          <p:spPr bwMode="auto">
            <a:xfrm>
              <a:off x="4723587" y="3379668"/>
              <a:ext cx="1304922" cy="30249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/>
                <a:t>busy</a:t>
              </a:r>
              <a:endParaRPr lang="en-US" sz="1200" dirty="0"/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6025702" y="3524019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6</a:t>
              </a:r>
              <a:endParaRPr lang="en-U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57" name="Rectangle 13"/>
            <p:cNvSpPr>
              <a:spLocks noChangeArrowheads="1"/>
            </p:cNvSpPr>
            <p:nvPr/>
          </p:nvSpPr>
          <p:spPr bwMode="auto">
            <a:xfrm>
              <a:off x="3835383" y="3850389"/>
              <a:ext cx="1304921" cy="3024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/>
                <a:t>TXOP</a:t>
              </a:r>
              <a:endParaRPr lang="en-US" sz="1200" dirty="0"/>
            </a:p>
          </p:txBody>
        </p:sp>
        <p:sp>
          <p:nvSpPr>
            <p:cNvPr id="358" name="Rectangle 13"/>
            <p:cNvSpPr>
              <a:spLocks noChangeArrowheads="1"/>
            </p:cNvSpPr>
            <p:nvPr/>
          </p:nvSpPr>
          <p:spPr bwMode="auto">
            <a:xfrm>
              <a:off x="5935060" y="3832340"/>
              <a:ext cx="911792" cy="3024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/>
                <a:t>TXOP</a:t>
              </a:r>
              <a:endParaRPr lang="en-US" sz="1200" dirty="0"/>
            </a:p>
          </p:txBody>
        </p:sp>
        <p:sp>
          <p:nvSpPr>
            <p:cNvPr id="359" name="Rectangle 13"/>
            <p:cNvSpPr>
              <a:spLocks noChangeArrowheads="1"/>
            </p:cNvSpPr>
            <p:nvPr/>
          </p:nvSpPr>
          <p:spPr bwMode="auto">
            <a:xfrm>
              <a:off x="1938215" y="3843197"/>
              <a:ext cx="1304922" cy="30249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/>
                <a:t>busy</a:t>
              </a:r>
              <a:endParaRPr lang="en-US" sz="1200" dirty="0"/>
            </a:p>
          </p:txBody>
        </p:sp>
        <p:sp>
          <p:nvSpPr>
            <p:cNvPr id="365" name="Rectangle 364"/>
            <p:cNvSpPr/>
            <p:nvPr/>
          </p:nvSpPr>
          <p:spPr>
            <a:xfrm>
              <a:off x="5143584" y="3993672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3</a:t>
              </a:r>
              <a:endParaRPr lang="en-U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66" name="Rectangle 365"/>
            <p:cNvSpPr/>
            <p:nvPr/>
          </p:nvSpPr>
          <p:spPr>
            <a:xfrm>
              <a:off x="5339641" y="3993671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67" name="Rectangle 366"/>
            <p:cNvSpPr/>
            <p:nvPr/>
          </p:nvSpPr>
          <p:spPr>
            <a:xfrm>
              <a:off x="5537285" y="3994896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68" name="Rectangle 367"/>
            <p:cNvSpPr/>
            <p:nvPr/>
          </p:nvSpPr>
          <p:spPr>
            <a:xfrm>
              <a:off x="5732550" y="3995260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219643" y="3519287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415700" y="3519286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850132" y="3996492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046189" y="3996491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256912" y="3996146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7452969" y="3996145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612704" y="3519676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655357" y="3994666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0</a:t>
              </a:r>
              <a:endParaRPr lang="en-U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5" name="Rectangle 13"/>
            <p:cNvSpPr>
              <a:spLocks noChangeArrowheads="1"/>
            </p:cNvSpPr>
            <p:nvPr/>
          </p:nvSpPr>
          <p:spPr bwMode="auto">
            <a:xfrm>
              <a:off x="7405022" y="3374167"/>
              <a:ext cx="911792" cy="3024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/>
                <a:t>TXOP</a:t>
              </a:r>
              <a:endParaRPr lang="en-US" sz="1200" dirty="0"/>
            </a:p>
          </p:txBody>
        </p:sp>
        <p:sp>
          <p:nvSpPr>
            <p:cNvPr id="76" name="Rectangle 13"/>
            <p:cNvSpPr>
              <a:spLocks noChangeArrowheads="1"/>
            </p:cNvSpPr>
            <p:nvPr/>
          </p:nvSpPr>
          <p:spPr bwMode="auto">
            <a:xfrm>
              <a:off x="7846762" y="3850389"/>
              <a:ext cx="911792" cy="3024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/>
                <a:t>TXOP</a:t>
              </a:r>
              <a:endParaRPr lang="en-US" sz="1200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811142" y="3518176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008146" y="3519144"/>
              <a:ext cx="198438" cy="14670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7206584" y="3518437"/>
              <a:ext cx="198438" cy="152355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0</a:t>
              </a:r>
              <a:endParaRPr lang="en-US" sz="800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832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6538"/>
            <a:ext cx="8229600" cy="820970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Classification: </a:t>
            </a:r>
            <a:r>
              <a:rPr lang="en-US" sz="2400" dirty="0" smtClean="0">
                <a:latin typeface="+mn-lt"/>
              </a:rPr>
              <a:t>Semi-asynchronous</a:t>
            </a:r>
            <a:br>
              <a:rPr lang="en-US" sz="2400" dirty="0" smtClean="0">
                <a:latin typeface="+mn-lt"/>
              </a:rPr>
            </a:br>
            <a:r>
              <a:rPr lang="en-US" dirty="0" smtClean="0">
                <a:latin typeface="+mn-lt"/>
              </a:rPr>
              <a:t>(J)</a:t>
            </a:r>
            <a:r>
              <a:rPr lang="en-US" dirty="0" err="1" smtClean="0">
                <a:latin typeface="+mn-lt"/>
              </a:rPr>
              <a:t>oin</a:t>
            </a:r>
            <a:r>
              <a:rPr lang="en-US" dirty="0" smtClean="0">
                <a:latin typeface="+mn-lt"/>
              </a:rPr>
              <a:t> (M)</a:t>
            </a:r>
            <a:r>
              <a:rPr lang="en-US" dirty="0" err="1" smtClean="0">
                <a:latin typeface="+mn-lt"/>
              </a:rPr>
              <a:t>ultiple</a:t>
            </a:r>
            <a:r>
              <a:rPr lang="en-US" dirty="0" smtClean="0">
                <a:latin typeface="+mn-lt"/>
              </a:rPr>
              <a:t> (P)</a:t>
            </a:r>
            <a:r>
              <a:rPr lang="en-US" dirty="0" err="1" smtClean="0">
                <a:latin typeface="+mn-lt"/>
              </a:rPr>
              <a:t>rimary</a:t>
            </a:r>
            <a:r>
              <a:rPr lang="en-US" dirty="0" smtClean="0">
                <a:latin typeface="+mn-lt"/>
              </a:rPr>
              <a:t> (C)</a:t>
            </a:r>
            <a:r>
              <a:rPr lang="en-US" dirty="0" err="1" smtClean="0">
                <a:latin typeface="+mn-lt"/>
              </a:rPr>
              <a:t>hannels</a:t>
            </a:r>
            <a:r>
              <a:rPr lang="en-US" dirty="0" smtClean="0">
                <a:latin typeface="+mn-lt"/>
              </a:rPr>
              <a:t>, JMPC</a:t>
            </a:r>
            <a:endParaRPr lang="en-US" sz="2400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71631" y="4856560"/>
            <a:ext cx="76944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6</a:t>
            </a:fld>
            <a:endParaRPr lang="en-US" sz="1200" dirty="0">
              <a:latin typeface="+mn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6831" y="2751149"/>
            <a:ext cx="8229600" cy="2290077"/>
          </a:xfrm>
        </p:spPr>
        <p:txBody>
          <a:bodyPr>
            <a:normAutofit/>
          </a:bodyPr>
          <a:lstStyle/>
          <a:p>
            <a:r>
              <a:rPr lang="en-US" sz="1400" b="0" dirty="0" smtClean="0">
                <a:latin typeface="+mn-lt"/>
              </a:rPr>
              <a:t>Perform contention independently on each link</a:t>
            </a:r>
          </a:p>
          <a:p>
            <a:r>
              <a:rPr lang="en-US" sz="1400" b="0" dirty="0" smtClean="0">
                <a:latin typeface="+mn-lt"/>
              </a:rPr>
              <a:t>If one channel/link won contention  - verify status of a another channel/link</a:t>
            </a:r>
          </a:p>
          <a:p>
            <a:pPr lvl="1"/>
            <a:r>
              <a:rPr lang="en-US" sz="1200" dirty="0" smtClean="0">
                <a:latin typeface="+mn-lt"/>
              </a:rPr>
              <a:t>If another link is </a:t>
            </a:r>
            <a:r>
              <a:rPr lang="en-US" sz="1200" dirty="0" smtClean="0">
                <a:latin typeface="+mn-lt"/>
              </a:rPr>
              <a:t>PIFS idle/Contention </a:t>
            </a:r>
            <a:r>
              <a:rPr lang="en-US" sz="1200" dirty="0" smtClean="0">
                <a:latin typeface="+mn-lt"/>
              </a:rPr>
              <a:t>state </a:t>
            </a:r>
            <a:r>
              <a:rPr lang="en-US" sz="1200" dirty="0" smtClean="0">
                <a:latin typeface="+mn-lt"/>
              </a:rPr>
              <a:t>than transmit </a:t>
            </a:r>
            <a:r>
              <a:rPr lang="en-US" sz="1200" dirty="0" smtClean="0">
                <a:latin typeface="+mn-lt"/>
              </a:rPr>
              <a:t>jointly</a:t>
            </a:r>
          </a:p>
          <a:p>
            <a:pPr lvl="1"/>
            <a:r>
              <a:rPr lang="en-US" sz="1200" dirty="0" smtClean="0">
                <a:latin typeface="+mn-lt"/>
              </a:rPr>
              <a:t>Otherwise transmit using on available link only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6831" y="1536339"/>
            <a:ext cx="7993000" cy="1009658"/>
            <a:chOff x="541400" y="3468780"/>
            <a:chExt cx="7057052" cy="712929"/>
          </a:xfrm>
        </p:grpSpPr>
        <p:sp>
          <p:nvSpPr>
            <p:cNvPr id="98" name="Rectangle 13"/>
            <p:cNvSpPr>
              <a:spLocks noChangeArrowheads="1"/>
            </p:cNvSpPr>
            <p:nvPr/>
          </p:nvSpPr>
          <p:spPr bwMode="auto">
            <a:xfrm>
              <a:off x="541400" y="3468780"/>
              <a:ext cx="749795" cy="71292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99" name="Line 9"/>
            <p:cNvSpPr>
              <a:spLocks noChangeShapeType="1"/>
            </p:cNvSpPr>
            <p:nvPr/>
          </p:nvSpPr>
          <p:spPr bwMode="auto">
            <a:xfrm flipV="1">
              <a:off x="1147664" y="3675054"/>
              <a:ext cx="6355164" cy="12455"/>
            </a:xfrm>
            <a:prstGeom prst="line">
              <a:avLst/>
            </a:prstGeom>
            <a:noFill/>
            <a:ln w="12700" cap="rnd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0" name="Line 10"/>
            <p:cNvSpPr>
              <a:spLocks noChangeShapeType="1"/>
            </p:cNvSpPr>
            <p:nvPr/>
          </p:nvSpPr>
          <p:spPr bwMode="auto">
            <a:xfrm flipV="1">
              <a:off x="1147664" y="3973680"/>
              <a:ext cx="6450788" cy="6568"/>
            </a:xfrm>
            <a:prstGeom prst="line">
              <a:avLst/>
            </a:prstGeom>
            <a:noFill/>
            <a:ln w="12700" cap="rnd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412439" y="3554097"/>
              <a:ext cx="470344" cy="1140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dirty="0" smtClean="0">
                  <a:solidFill>
                    <a:schemeClr val="tx2"/>
                  </a:solidFill>
                  <a:cs typeface="Neo Sans Intel"/>
                </a:rPr>
                <a:t>band 1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407863" y="3839408"/>
              <a:ext cx="474919" cy="1140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dirty="0" smtClean="0">
                  <a:solidFill>
                    <a:schemeClr val="tx2"/>
                  </a:solidFill>
                  <a:cs typeface="Neo Sans Intel"/>
                </a:rPr>
                <a:t>band 2</a:t>
              </a:r>
            </a:p>
          </p:txBody>
        </p:sp>
        <p:sp>
          <p:nvSpPr>
            <p:cNvPr id="103" name="Flowchart: Alternate Process 102"/>
            <p:cNvSpPr/>
            <p:nvPr/>
          </p:nvSpPr>
          <p:spPr>
            <a:xfrm>
              <a:off x="704289" y="3588477"/>
              <a:ext cx="521605" cy="191045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STA 1</a:t>
              </a:r>
            </a:p>
          </p:txBody>
        </p:sp>
        <p:sp>
          <p:nvSpPr>
            <p:cNvPr id="104" name="Flowchart: Alternate Process 103"/>
            <p:cNvSpPr/>
            <p:nvPr/>
          </p:nvSpPr>
          <p:spPr>
            <a:xfrm>
              <a:off x="715667" y="3880830"/>
              <a:ext cx="512980" cy="191045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STA 2</a:t>
              </a: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1969567" y="3592321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3</a:t>
              </a:r>
              <a:endParaRPr lang="en-US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127184" y="3592320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286077" y="3593098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443057" y="3593330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09" name="Rectangle 13"/>
            <p:cNvSpPr>
              <a:spLocks noChangeArrowheads="1"/>
            </p:cNvSpPr>
            <p:nvPr/>
          </p:nvSpPr>
          <p:spPr bwMode="auto">
            <a:xfrm>
              <a:off x="2598761" y="3487639"/>
              <a:ext cx="639647" cy="19211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TXOP</a:t>
              </a:r>
              <a:endParaRPr lang="en-US" sz="1400" dirty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3235214" y="3585995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2919750" y="3882624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077368" y="3882623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1</a:t>
              </a:r>
              <a:endParaRPr lang="en-US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3236261" y="3883311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35947" y="3776103"/>
              <a:ext cx="1049073" cy="1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busy</a:t>
              </a:r>
              <a:endParaRPr lang="en-US" sz="1400" dirty="0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4444062" y="3585116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118" name="Rectangle 13"/>
            <p:cNvSpPr>
              <a:spLocks noChangeArrowheads="1"/>
            </p:cNvSpPr>
            <p:nvPr/>
          </p:nvSpPr>
          <p:spPr bwMode="auto">
            <a:xfrm>
              <a:off x="3396411" y="3788823"/>
              <a:ext cx="890178" cy="19211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TXOP</a:t>
              </a:r>
              <a:endParaRPr lang="en-US" sz="1400" dirty="0"/>
            </a:p>
          </p:txBody>
        </p:sp>
        <p:sp>
          <p:nvSpPr>
            <p:cNvPr id="119" name="Rectangle 13"/>
            <p:cNvSpPr>
              <a:spLocks noChangeArrowheads="1"/>
            </p:cNvSpPr>
            <p:nvPr/>
          </p:nvSpPr>
          <p:spPr bwMode="auto">
            <a:xfrm>
              <a:off x="5084415" y="3781812"/>
              <a:ext cx="733022" cy="19211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TXOP</a:t>
              </a:r>
              <a:endParaRPr lang="en-US" sz="1400" dirty="0"/>
            </a:p>
          </p:txBody>
        </p:sp>
        <p:sp>
          <p:nvSpPr>
            <p:cNvPr id="120" name="Rectangle 13"/>
            <p:cNvSpPr>
              <a:spLocks noChangeArrowheads="1"/>
            </p:cNvSpPr>
            <p:nvPr/>
          </p:nvSpPr>
          <p:spPr bwMode="auto">
            <a:xfrm>
              <a:off x="1871211" y="3784256"/>
              <a:ext cx="1049073" cy="1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busy</a:t>
              </a:r>
              <a:endParaRPr lang="en-US" sz="1400" dirty="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4448120" y="3879821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3</a:t>
              </a:r>
              <a:endParaRPr lang="en-US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4605737" y="3879821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4764630" y="3880599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921610" y="3880830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4602359" y="3584492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759976" y="3584491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5820074" y="3881612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7</a:t>
              </a:r>
              <a:endParaRPr lang="en-US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5977691" y="3881612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4918355" y="3584739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33" name="Rectangle 13"/>
            <p:cNvSpPr>
              <a:spLocks noChangeArrowheads="1"/>
            </p:cNvSpPr>
            <p:nvPr/>
          </p:nvSpPr>
          <p:spPr bwMode="auto">
            <a:xfrm>
              <a:off x="5079529" y="3481818"/>
              <a:ext cx="733022" cy="19211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TXOP</a:t>
              </a:r>
              <a:endParaRPr lang="en-US" sz="1400" dirty="0"/>
            </a:p>
          </p:txBody>
        </p:sp>
        <p:sp>
          <p:nvSpPr>
            <p:cNvPr id="134" name="Rectangle 13"/>
            <p:cNvSpPr>
              <a:spLocks noChangeArrowheads="1"/>
            </p:cNvSpPr>
            <p:nvPr/>
          </p:nvSpPr>
          <p:spPr bwMode="auto">
            <a:xfrm>
              <a:off x="6612913" y="3484167"/>
              <a:ext cx="733022" cy="19211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TXOP</a:t>
              </a:r>
              <a:endParaRPr lang="en-US" sz="1400" dirty="0"/>
            </a:p>
          </p:txBody>
        </p:sp>
        <p:sp>
          <p:nvSpPr>
            <p:cNvPr id="138" name="Rectangle 13"/>
            <p:cNvSpPr>
              <a:spLocks noChangeArrowheads="1"/>
            </p:cNvSpPr>
            <p:nvPr/>
          </p:nvSpPr>
          <p:spPr bwMode="auto">
            <a:xfrm>
              <a:off x="3395143" y="3487639"/>
              <a:ext cx="1049072" cy="19211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/>
                <a:t>TXOP</a:t>
              </a:r>
              <a:endParaRPr lang="en-US" sz="1400" dirty="0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5813042" y="3584239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5970659" y="3584239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6128161" y="3584020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6285778" y="3584019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448485" y="3583080"/>
              <a:ext cx="159531" cy="9317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0</a:t>
              </a:r>
              <a:endParaRPr lang="en-US" sz="90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29" name="Rectangle 128"/>
          <p:cNvSpPr/>
          <p:nvPr/>
        </p:nvSpPr>
        <p:spPr>
          <a:xfrm>
            <a:off x="4695117" y="2118460"/>
            <a:ext cx="180689" cy="131950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4</a:t>
            </a:r>
            <a:endParaRPr lang="en-US" sz="9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90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6402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Extra clarification on used classification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71630" y="4856560"/>
            <a:ext cx="76944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7</a:t>
            </a:fld>
            <a:endParaRPr lang="en-US" sz="1200" dirty="0"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266902"/>
            <a:ext cx="8231187" cy="338253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Word “synchronous” refers strictly to obtaining channel access/initiating TXOP at the same time on more than one link</a:t>
            </a:r>
          </a:p>
          <a:p>
            <a:pPr lvl="1"/>
            <a:r>
              <a:rPr lang="en-US" dirty="0" smtClean="0">
                <a:latin typeface="+mn-lt"/>
              </a:rPr>
              <a:t>Synchronous </a:t>
            </a:r>
            <a:r>
              <a:rPr lang="en-US" dirty="0" smtClean="0">
                <a:latin typeface="+mn-lt"/>
              </a:rPr>
              <a:t>operation, SPC</a:t>
            </a:r>
            <a:endParaRPr lang="en-US" dirty="0" smtClean="0">
              <a:latin typeface="+mn-lt"/>
            </a:endParaRPr>
          </a:p>
          <a:p>
            <a:pPr lvl="2"/>
            <a:r>
              <a:rPr lang="en-US" sz="1200" dirty="0" smtClean="0">
                <a:latin typeface="+mn-lt"/>
              </a:rPr>
              <a:t>Obtain access on a primary </a:t>
            </a:r>
            <a:r>
              <a:rPr lang="en-US" sz="1200" dirty="0" smtClean="0">
                <a:latin typeface="+mn-lt"/>
              </a:rPr>
              <a:t>link/channel only, </a:t>
            </a:r>
            <a:r>
              <a:rPr lang="en-US" sz="1200" dirty="0" smtClean="0">
                <a:latin typeface="+mn-lt"/>
              </a:rPr>
              <a:t>initiate  </a:t>
            </a:r>
            <a:r>
              <a:rPr lang="en-US" sz="1200" dirty="0" smtClean="0">
                <a:latin typeface="+mn-lt"/>
              </a:rPr>
              <a:t>TXOP on both link only when secondary link if PIFS IDLE</a:t>
            </a:r>
            <a:endParaRPr lang="en-US" dirty="0" smtClean="0">
              <a:latin typeface="+mn-lt"/>
            </a:endParaRPr>
          </a:p>
          <a:p>
            <a:pPr lvl="1"/>
            <a:r>
              <a:rPr lang="en-US" dirty="0" smtClean="0">
                <a:latin typeface="+mn-lt"/>
              </a:rPr>
              <a:t>Asynchronous </a:t>
            </a:r>
            <a:r>
              <a:rPr lang="en-US" dirty="0" smtClean="0">
                <a:latin typeface="+mn-lt"/>
              </a:rPr>
              <a:t>operation, MPC</a:t>
            </a:r>
            <a:endParaRPr lang="en-US" dirty="0" smtClean="0">
              <a:latin typeface="+mn-lt"/>
            </a:endParaRPr>
          </a:p>
          <a:p>
            <a:pPr lvl="2"/>
            <a:r>
              <a:rPr lang="en-US" sz="1200" dirty="0" smtClean="0">
                <a:latin typeface="+mn-lt"/>
              </a:rPr>
              <a:t>TXOP initiation </a:t>
            </a:r>
            <a:r>
              <a:rPr lang="en-US" sz="1200" dirty="0" smtClean="0">
                <a:latin typeface="+mn-lt"/>
              </a:rPr>
              <a:t>is </a:t>
            </a:r>
            <a:r>
              <a:rPr lang="en-US" sz="1200" dirty="0" smtClean="0">
                <a:latin typeface="+mn-lt"/>
              </a:rPr>
              <a:t>completely independent, no synchronization at all</a:t>
            </a:r>
            <a:endParaRPr lang="en-US" sz="1200" dirty="0">
              <a:latin typeface="+mn-lt"/>
            </a:endParaRPr>
          </a:p>
          <a:p>
            <a:pPr lvl="1"/>
            <a:r>
              <a:rPr lang="en-US" dirty="0" smtClean="0">
                <a:latin typeface="+mn-lt"/>
              </a:rPr>
              <a:t>Semi-Asynchronous </a:t>
            </a:r>
            <a:r>
              <a:rPr lang="en-US" dirty="0" smtClean="0">
                <a:latin typeface="+mn-lt"/>
              </a:rPr>
              <a:t>operation, JMPC</a:t>
            </a:r>
            <a:endParaRPr lang="en-US" dirty="0" smtClean="0">
              <a:latin typeface="+mn-lt"/>
            </a:endParaRPr>
          </a:p>
          <a:p>
            <a:pPr lvl="2"/>
            <a:r>
              <a:rPr lang="en-US" sz="1200" dirty="0" smtClean="0">
                <a:latin typeface="+mn-lt"/>
              </a:rPr>
              <a:t>Channel access attempts are independent, but TXOP initiation </a:t>
            </a:r>
            <a:r>
              <a:rPr lang="en-US" sz="1200" dirty="0" smtClean="0">
                <a:latin typeface="+mn-lt"/>
              </a:rPr>
              <a:t>can </a:t>
            </a:r>
            <a:r>
              <a:rPr lang="en-US" sz="1200" dirty="0" smtClean="0">
                <a:latin typeface="+mn-lt"/>
              </a:rPr>
              <a:t>be artificially synchronized in case if one link/channel complete contention and another </a:t>
            </a:r>
            <a:r>
              <a:rPr lang="en-US" sz="1200" dirty="0" smtClean="0">
                <a:latin typeface="+mn-lt"/>
              </a:rPr>
              <a:t>is PIFS IDLE/active </a:t>
            </a:r>
            <a:r>
              <a:rPr lang="en-US" sz="1200" dirty="0" smtClean="0">
                <a:latin typeface="+mn-lt"/>
              </a:rPr>
              <a:t>contention state.</a:t>
            </a:r>
            <a:endParaRPr lang="en-US" dirty="0" smtClean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132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4064000" y="1424455"/>
            <a:ext cx="4152693" cy="3816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2">
                <a:lumMod val="7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068894" y="2252239"/>
            <a:ext cx="4152693" cy="3820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2">
                <a:lumMod val="7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144833" y="1013367"/>
            <a:ext cx="808489" cy="1983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EHT STA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425370" y="1013367"/>
            <a:ext cx="704365" cy="19838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EHT AP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4547868" y="1125536"/>
            <a:ext cx="483868" cy="779125"/>
          </a:xfrm>
          <a:prstGeom prst="rect">
            <a:avLst/>
          </a:prstGeom>
          <a:solidFill>
            <a:srgbClr val="FFA3A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AP1</a:t>
            </a:r>
          </a:p>
        </p:txBody>
      </p:sp>
      <p:sp>
        <p:nvSpPr>
          <p:cNvPr id="31" name="Right Arrow 30"/>
          <p:cNvSpPr/>
          <p:nvPr/>
        </p:nvSpPr>
        <p:spPr bwMode="auto">
          <a:xfrm>
            <a:off x="5031736" y="1626689"/>
            <a:ext cx="2253703" cy="108725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ight Arrow 31"/>
          <p:cNvSpPr/>
          <p:nvPr/>
        </p:nvSpPr>
        <p:spPr bwMode="auto">
          <a:xfrm>
            <a:off x="5031737" y="2343828"/>
            <a:ext cx="2253703" cy="108725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9900"/>
            <a:ext cx="8229600" cy="451934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DL case. Simulation setup. </a:t>
            </a:r>
            <a:endParaRPr lang="en-US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71630" y="4856560"/>
            <a:ext cx="76944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j-lt"/>
              </a:rPr>
              <a:pPr/>
              <a:t>8</a:t>
            </a:fld>
            <a:endParaRPr lang="en-US" sz="1200" dirty="0">
              <a:latin typeface="+mj-lt"/>
            </a:endParaRPr>
          </a:p>
        </p:txBody>
      </p:sp>
      <p:sp>
        <p:nvSpPr>
          <p:cNvPr id="26" name="Content Placeholder 3"/>
          <p:cNvSpPr txBox="1">
            <a:spLocks/>
          </p:cNvSpPr>
          <p:nvPr/>
        </p:nvSpPr>
        <p:spPr>
          <a:xfrm>
            <a:off x="625104" y="2814046"/>
            <a:ext cx="7266946" cy="19841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marR="0" indent="-180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="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1pPr>
            <a:lvl2pPr marL="360000" marR="0" indent="-180000" algn="l" defTabSz="4572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Intel Clear" panose="020B0604020203020204" pitchFamily="34" charset="0"/>
              <a:buChar char="‐"/>
              <a:tabLst/>
              <a:defRPr sz="1600" kern="1200" baseline="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2pPr>
            <a:lvl3pPr marL="541338" marR="0" indent="-1800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14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3pPr>
            <a:lvl4pPr marL="720725" marR="0" indent="-18000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4280"/>
              </a:buClr>
              <a:buSzTx/>
              <a:buFont typeface="Courier New" panose="02070309020205020404" pitchFamily="49" charset="0"/>
              <a:buChar char="o"/>
              <a:tabLst/>
              <a:defRPr sz="12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4pPr>
            <a:lvl5pPr marL="900000" marR="0" indent="-18000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/>
              <a:buChar char="»"/>
              <a:tabLst/>
              <a:defRPr sz="12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US" sz="1100" dirty="0" smtClean="0">
                <a:latin typeface="+mj-lt"/>
              </a:rPr>
              <a:t>BSS load: UDP traffic in DL direction with load of </a:t>
            </a:r>
          </a:p>
          <a:p>
            <a:pPr marL="465750" lvl="1" indent="-285750">
              <a:spcBef>
                <a:spcPts val="600"/>
              </a:spcBef>
            </a:pPr>
            <a:r>
              <a:rPr lang="en-US" sz="900" dirty="0" smtClean="0">
                <a:latin typeface="+mj-lt"/>
              </a:rPr>
              <a:t>Case 1: 300Mbps, e.g. 25% of MCS11 rate; Case 2: 600Mbps, e.g. 50% of MCS11 rate; Case 3: 1200Mbps, e.g. 100% of MCS11 rate</a:t>
            </a:r>
          </a:p>
          <a:p>
            <a:pPr marL="285750" indent="-285750">
              <a:spcBef>
                <a:spcPts val="600"/>
              </a:spcBef>
            </a:pPr>
            <a:r>
              <a:rPr lang="en-US" sz="1100" dirty="0" smtClean="0">
                <a:latin typeface="+mj-lt"/>
              </a:rPr>
              <a:t>For each case vary number of </a:t>
            </a:r>
            <a:r>
              <a:rPr lang="en-US" sz="1100" dirty="0" err="1" smtClean="0">
                <a:latin typeface="+mj-lt"/>
              </a:rPr>
              <a:t>OBSSes</a:t>
            </a:r>
            <a:r>
              <a:rPr lang="en-US" sz="1100" dirty="0" smtClean="0">
                <a:latin typeface="+mj-lt"/>
              </a:rPr>
              <a:t> from  0 to </a:t>
            </a:r>
            <a:r>
              <a:rPr lang="en-US" sz="1100" dirty="0">
                <a:latin typeface="+mn-lt"/>
              </a:rPr>
              <a:t>10 </a:t>
            </a:r>
            <a:endParaRPr lang="en-US" sz="1100" dirty="0" smtClean="0">
              <a:latin typeface="+mn-lt"/>
            </a:endParaRPr>
          </a:p>
          <a:p>
            <a:pPr marL="465750" lvl="1" indent="-285750">
              <a:spcBef>
                <a:spcPts val="600"/>
              </a:spcBef>
            </a:pPr>
            <a:r>
              <a:rPr lang="en-US" sz="1000" dirty="0" smtClean="0">
                <a:latin typeface="+mn-lt"/>
              </a:rPr>
              <a:t>Each OBSS has bidirectional </a:t>
            </a:r>
            <a:r>
              <a:rPr lang="en-US" sz="1000" dirty="0" smtClean="0">
                <a:latin typeface="+mj-lt"/>
              </a:rPr>
              <a:t>UDP traffic with total load 120Mbps ( e.g.10% MCS11 rate)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All </a:t>
            </a:r>
            <a:r>
              <a:rPr lang="en-US" sz="1200" dirty="0" err="1" smtClean="0">
                <a:latin typeface="+mj-lt"/>
              </a:rPr>
              <a:t>BSSes</a:t>
            </a:r>
            <a:r>
              <a:rPr lang="en-US" sz="1200" dirty="0" smtClean="0">
                <a:latin typeface="+mj-lt"/>
              </a:rPr>
              <a:t> are in </a:t>
            </a:r>
            <a:r>
              <a:rPr lang="en-US" sz="1200" dirty="0" smtClean="0">
                <a:latin typeface="+mj-lt"/>
              </a:rPr>
              <a:t>ED </a:t>
            </a:r>
            <a:r>
              <a:rPr lang="en-US" sz="1200" dirty="0" smtClean="0">
                <a:latin typeface="+mj-lt"/>
              </a:rPr>
              <a:t>range of each other  </a:t>
            </a:r>
          </a:p>
          <a:p>
            <a:pPr marL="285750" indent="-285750">
              <a:spcBef>
                <a:spcPts val="600"/>
              </a:spcBef>
            </a:pPr>
            <a:r>
              <a:rPr lang="en-US" sz="1100" dirty="0" smtClean="0">
                <a:latin typeface="+mj-lt"/>
              </a:rPr>
              <a:t>Metrics of interest</a:t>
            </a:r>
          </a:p>
          <a:p>
            <a:pPr marL="465750" lvl="1" indent="-285750">
              <a:spcBef>
                <a:spcPts val="600"/>
              </a:spcBef>
            </a:pPr>
            <a:r>
              <a:rPr lang="en-US" sz="1050" dirty="0" smtClean="0">
                <a:latin typeface="+mj-lt"/>
              </a:rPr>
              <a:t>Throughput</a:t>
            </a:r>
          </a:p>
          <a:p>
            <a:pPr marL="465750" lvl="1" indent="-285750">
              <a:spcBef>
                <a:spcPts val="600"/>
              </a:spcBef>
            </a:pPr>
            <a:r>
              <a:rPr lang="en-US" sz="1050" dirty="0" smtClean="0">
                <a:latin typeface="+mj-lt"/>
              </a:rPr>
              <a:t># of synchronous/asynchronous  operations  ( simultaneous TXOP start)</a:t>
            </a:r>
          </a:p>
        </p:txBody>
      </p:sp>
      <p:sp>
        <p:nvSpPr>
          <p:cNvPr id="27" name="Content Placeholder 3"/>
          <p:cNvSpPr txBox="1">
            <a:spLocks/>
          </p:cNvSpPr>
          <p:nvPr/>
        </p:nvSpPr>
        <p:spPr>
          <a:xfrm>
            <a:off x="625104" y="1013367"/>
            <a:ext cx="3133096" cy="22420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marR="0" indent="-1800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="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1pPr>
            <a:lvl2pPr marL="360000" marR="0" indent="-180000" algn="l" defTabSz="4572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Intel Clear" panose="020B0604020203020204" pitchFamily="34" charset="0"/>
              <a:buChar char="‐"/>
              <a:tabLst/>
              <a:defRPr sz="1600" kern="1200" baseline="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2pPr>
            <a:lvl3pPr marL="541338" marR="0" indent="-1800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 sz="14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3pPr>
            <a:lvl4pPr marL="720725" marR="0" indent="-18000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4280"/>
              </a:buClr>
              <a:buSzTx/>
              <a:buFont typeface="Courier New" panose="02070309020205020404" pitchFamily="49" charset="0"/>
              <a:buChar char="o"/>
              <a:tabLst/>
              <a:defRPr sz="12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4pPr>
            <a:lvl5pPr marL="900000" marR="0" indent="-18000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/>
              <a:buChar char="»"/>
              <a:tabLst/>
              <a:defRPr sz="1200" kern="1200">
                <a:solidFill>
                  <a:schemeClr val="tx2"/>
                </a:solidFill>
                <a:latin typeface="Intel Clear" panose="020B0604020203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SU HE, 2x2x80, MCS11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BSS TXOP limit 5.4ms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OBSS TXOP limit: uniformly distributed for each TXOP between 1 and 5.4ms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No TXOP bursting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RTS/CTS on</a:t>
            </a:r>
          </a:p>
          <a:p>
            <a:pPr marL="285750" indent="-285750">
              <a:spcBef>
                <a:spcPts val="600"/>
              </a:spcBef>
            </a:pPr>
            <a:r>
              <a:rPr lang="en-US" sz="1200" dirty="0" smtClean="0">
                <a:latin typeface="+mj-lt"/>
              </a:rPr>
              <a:t>AMPDU size: 256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7285440" y="1115260"/>
            <a:ext cx="555397" cy="789403"/>
          </a:xfrm>
          <a:prstGeom prst="rect">
            <a:avLst/>
          </a:prstGeom>
          <a:solidFill>
            <a:srgbClr val="FFA3A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Times New Roman" pitchFamily="18" charset="0"/>
              </a:rPr>
              <a:t>STA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7285440" y="2173671"/>
            <a:ext cx="555397" cy="679521"/>
          </a:xfrm>
          <a:prstGeom prst="rect">
            <a:avLst/>
          </a:prstGeom>
          <a:solidFill>
            <a:srgbClr val="FFA3A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Times New Roman" pitchFamily="18" charset="0"/>
              </a:rPr>
              <a:t>STA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2</a:t>
            </a:r>
          </a:p>
        </p:txBody>
      </p:sp>
      <p:sp>
        <p:nvSpPr>
          <p:cNvPr id="15" name="TextBox 32"/>
          <p:cNvSpPr txBox="1"/>
          <p:nvPr/>
        </p:nvSpPr>
        <p:spPr>
          <a:xfrm>
            <a:off x="8185802" y="1537334"/>
            <a:ext cx="570851" cy="268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18" name="TextBox 32"/>
          <p:cNvSpPr txBox="1"/>
          <p:nvPr/>
        </p:nvSpPr>
        <p:spPr>
          <a:xfrm>
            <a:off x="8185802" y="2240967"/>
            <a:ext cx="570851" cy="268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5224473" y="1259830"/>
            <a:ext cx="187680" cy="6773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OBSS AP1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6825181" y="1280670"/>
            <a:ext cx="174342" cy="6876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OBSS STA n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5224473" y="2025974"/>
            <a:ext cx="187680" cy="633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OBSS AP 2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6825181" y="2021248"/>
            <a:ext cx="174342" cy="6591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OBSS STA 2n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5647391" y="1249553"/>
            <a:ext cx="174342" cy="6876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OBSS STA 1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5647391" y="2024095"/>
            <a:ext cx="174342" cy="625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OBSS STA2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6383981" y="1269412"/>
            <a:ext cx="187680" cy="6773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OBSS AP n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6383981" y="2035556"/>
            <a:ext cx="187680" cy="633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OBSS AP 2n</a:t>
            </a:r>
          </a:p>
        </p:txBody>
      </p:sp>
      <p:sp>
        <p:nvSpPr>
          <p:cNvPr id="37" name="Left-Right Arrow 36"/>
          <p:cNvSpPr/>
          <p:nvPr/>
        </p:nvSpPr>
        <p:spPr bwMode="auto">
          <a:xfrm>
            <a:off x="6571661" y="2528577"/>
            <a:ext cx="232481" cy="61895"/>
          </a:xfrm>
          <a:prstGeom prst="leftRigh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Left-Right Arrow 37"/>
          <p:cNvSpPr/>
          <p:nvPr/>
        </p:nvSpPr>
        <p:spPr bwMode="auto">
          <a:xfrm>
            <a:off x="6571661" y="1468338"/>
            <a:ext cx="232481" cy="61895"/>
          </a:xfrm>
          <a:prstGeom prst="leftRigh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Left-Right Arrow 40"/>
          <p:cNvSpPr/>
          <p:nvPr/>
        </p:nvSpPr>
        <p:spPr bwMode="auto">
          <a:xfrm>
            <a:off x="5414910" y="2535770"/>
            <a:ext cx="232481" cy="61895"/>
          </a:xfrm>
          <a:prstGeom prst="leftRigh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Left-Right Arrow 41"/>
          <p:cNvSpPr/>
          <p:nvPr/>
        </p:nvSpPr>
        <p:spPr bwMode="auto">
          <a:xfrm>
            <a:off x="5414910" y="1488231"/>
            <a:ext cx="232481" cy="61895"/>
          </a:xfrm>
          <a:prstGeom prst="leftRigh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547868" y="2173671"/>
            <a:ext cx="483868" cy="679521"/>
          </a:xfrm>
          <a:prstGeom prst="rect">
            <a:avLst/>
          </a:prstGeom>
          <a:solidFill>
            <a:srgbClr val="FFA3A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AP2</a:t>
            </a:r>
          </a:p>
        </p:txBody>
      </p:sp>
    </p:spTree>
    <p:extLst>
      <p:ext uri="{BB962C8B-B14F-4D97-AF65-F5344CB8AC3E}">
        <p14:creationId xmlns:p14="http://schemas.microsoft.com/office/powerpoint/2010/main" val="42917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469900"/>
            <a:ext cx="8229600" cy="457906"/>
          </a:xfrm>
        </p:spPr>
        <p:txBody>
          <a:bodyPr/>
          <a:lstStyle/>
          <a:p>
            <a:r>
              <a:rPr lang="en-US" dirty="0">
                <a:latin typeface="+mn-lt"/>
              </a:rPr>
              <a:t>Single link vs Multi-link. DL case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33158" y="4856560"/>
            <a:ext cx="153888" cy="184666"/>
          </a:xfrm>
        </p:spPr>
        <p:txBody>
          <a:bodyPr/>
          <a:lstStyle/>
          <a:p>
            <a:fld id="{EE2556C5-CE8C-6547-B838-EA80C61A4AF7}" type="slidenum">
              <a:rPr lang="en-US" sz="1200" smtClean="0">
                <a:latin typeface="+mn-lt"/>
              </a:rPr>
              <a:pPr/>
              <a:t>9</a:t>
            </a:fld>
            <a:endParaRPr lang="en-US" sz="12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2050" y="927806"/>
            <a:ext cx="6216103" cy="392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21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WW xmlns="3e05245e-0532-4e83-b7fc-5d37e8c447e4">ww2015_23</WW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FE8CCFE3FE554390E1ACF39AFF333B" ma:contentTypeVersion="3" ma:contentTypeDescription="Create a new document." ma:contentTypeScope="" ma:versionID="5e7dc557c41a3a005459d582944133c9">
  <xsd:schema xmlns:xsd="http://www.w3.org/2001/XMLSchema" xmlns:xs="http://www.w3.org/2001/XMLSchema" xmlns:p="http://schemas.microsoft.com/office/2006/metadata/properties" xmlns:ns2="3e05245e-0532-4e83-b7fc-5d37e8c447e4" xmlns:ns3="http://schemas.microsoft.com/sharepoint/v4" targetNamespace="http://schemas.microsoft.com/office/2006/metadata/properties" ma:root="true" ma:fieldsID="1d1df043d25333886a008f266de52216" ns2:_="" ns3:_="">
    <xsd:import namespace="3e05245e-0532-4e83-b7fc-5d37e8c447e4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WW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05245e-0532-4e83-b7fc-5d37e8c447e4" elementFormDefault="qualified">
    <xsd:import namespace="http://schemas.microsoft.com/office/2006/documentManagement/types"/>
    <xsd:import namespace="http://schemas.microsoft.com/office/infopath/2007/PartnerControls"/>
    <xsd:element name="WW" ma:index="8" ma:displayName="WW" ma:format="Dropdown" ma:internalName="WW">
      <xsd:simpleType>
        <xsd:restriction base="dms:Choice">
          <xsd:enumeration value="ww2016_04"/>
          <xsd:enumeration value="ww2016_05"/>
          <xsd:enumeration value="ww2016_06"/>
          <xsd:enumeration value="ww2016_07"/>
          <xsd:enumeration value="ww2016_08"/>
          <xsd:enumeration value="ww2016_09"/>
          <xsd:enumeration value="ww2016_10"/>
          <xsd:enumeration value="ww2016_11"/>
          <xsd:enumeration value="ww2016_12"/>
          <xsd:enumeration value="ww2016_13"/>
          <xsd:enumeration value="ww2016_14"/>
          <xsd:enumeration value="ww2016_15"/>
          <xsd:enumeration value="ww2016_16"/>
          <xsd:enumeration value="ww2016_17"/>
          <xsd:enumeration value="ww2016_18"/>
          <xsd:enumeration value="ww2016_19"/>
          <xsd:enumeration value="ww2016_20"/>
          <xsd:enumeration value="ww2016_21"/>
          <xsd:enumeration value="ww2016_22"/>
          <xsd:enumeration value="ww2016_23"/>
          <xsd:enumeration value="ww2016_24"/>
          <xsd:enumeration value="ww2016_25"/>
          <xsd:enumeration value="ww2016_26"/>
          <xsd:enumeration value="ww2016_27"/>
          <xsd:enumeration value="ww2016_28"/>
          <xsd:enumeration value="ww2016_29"/>
          <xsd:enumeration value="ww2016_30"/>
          <xsd:enumeration value="ww2016_31"/>
          <xsd:enumeration value="ww2016_32"/>
          <xsd:enumeration value="ww2016_33"/>
          <xsd:enumeration value="ww2016_34"/>
          <xsd:enumeration value="ww2016_35"/>
          <xsd:enumeration value="ww2016_36"/>
          <xsd:enumeration value="ww2016_37"/>
          <xsd:enumeration value="ww2016_38"/>
          <xsd:enumeration value="ww2016_39"/>
          <xsd:enumeration value="ww2016_40"/>
          <xsd:enumeration value="ww2016_41"/>
          <xsd:enumeration value="ww2016_42"/>
          <xsd:enumeration value="ww2016_43"/>
          <xsd:enumeration value="ww2016_44"/>
          <xsd:enumeration value="ww2016_45"/>
          <xsd:enumeration value="ww2016_46"/>
          <xsd:enumeration value="ww2016_47"/>
          <xsd:enumeration value="ww2016_48"/>
          <xsd:enumeration value="ww2016_49"/>
          <xsd:enumeration value="ww2016_50"/>
          <xsd:enumeration value="ww2016_51"/>
          <xsd:enumeration value="ww2016_52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2479DE-E745-40A4-B85A-2F7933CD79A3}">
  <ds:schemaRefs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e05245e-0532-4e83-b7fc-5d37e8c447e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E903781-2D59-41BB-A0D1-2C864C3447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7D11D2-1D5E-404D-8705-355B3AC422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05245e-0532-4e83-b7fc-5d37e8c447e4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11-19-xxxx-00-00eht-multi-link-operation_follow_up_r1</Template>
  <TotalTime>74649</TotalTime>
  <Words>1037</Words>
  <Application>Microsoft Office PowerPoint</Application>
  <PresentationFormat>On-screen Show (16:9)</PresentationFormat>
  <Paragraphs>285</Paragraphs>
  <Slides>18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Intel Clear</vt:lpstr>
      <vt:lpstr>Intel Clear Light</vt:lpstr>
      <vt:lpstr>Neo Sans Intel</vt:lpstr>
      <vt:lpstr>Times New Roman</vt:lpstr>
      <vt:lpstr>Verdana</vt:lpstr>
      <vt:lpstr>802-11-Submission</vt:lpstr>
      <vt:lpstr>Performance aspects of Multi-link operations</vt:lpstr>
      <vt:lpstr>Motivation for Multi-link operation. </vt:lpstr>
      <vt:lpstr>Multi-link operation assumptions and classification</vt:lpstr>
      <vt:lpstr>Classification: Completely synchronous (S)ingle (P)rimary (C)hannel, SPC</vt:lpstr>
      <vt:lpstr>Classification: Completely asynchronous, (M)ultiple (P)rimary (C)hannels, MPC</vt:lpstr>
      <vt:lpstr>Classification: Semi-asynchronous (J)oin (M)ultiple (P)rimary (C)hannels, JMPC</vt:lpstr>
      <vt:lpstr>Extra clarification on used classification</vt:lpstr>
      <vt:lpstr>DL case. Simulation setup. </vt:lpstr>
      <vt:lpstr>Single link vs Multi-link. DL case </vt:lpstr>
      <vt:lpstr>Single link vs Multi-link. DL case </vt:lpstr>
      <vt:lpstr>Single link vs Multi-link. DL case </vt:lpstr>
      <vt:lpstr>Chances of synchronous operation. </vt:lpstr>
      <vt:lpstr>DL/UL mix case</vt:lpstr>
      <vt:lpstr>Single link vs Multi-link. DL/UL mix case </vt:lpstr>
      <vt:lpstr>Single link vs Multi-link. DL/UL mix case </vt:lpstr>
      <vt:lpstr>Single link vs Multi-link. DL/UL mix case </vt:lpstr>
      <vt:lpstr>Chances of synchronous operation, DL / UL mix case. </vt:lpstr>
      <vt:lpstr>Conclusion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aspects of multi-link operations</dc:title>
  <dc:subject>qwqwqwqw</dc:subject>
  <dc:creator>Dmitry.Akhmetov@intel.com</dc:creator>
  <cp:keywords>CTPClassification=CTP_IC:VisualMarkings=, CTPClassification=CTP_IC</cp:keywords>
  <cp:lastModifiedBy>Akhmetov, Dmitry</cp:lastModifiedBy>
  <cp:revision>1188</cp:revision>
  <dcterms:created xsi:type="dcterms:W3CDTF">2015-04-26T08:45:29Z</dcterms:created>
  <dcterms:modified xsi:type="dcterms:W3CDTF">2019-09-17T07:05:01Z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0x01010045FE8CCFE3FE554390E1ACF39AFF333B</vt:lpwstr>
  </property>
  <property fmtid="{D5CDD505-2E9C-101B-9397-08002B2CF9AE}" pid="3" name="TitusGUID">
    <vt:lpwstr>51410a7b-7a0e-4d64-ab7c-2faf492ddf60</vt:lpwstr>
  </property>
  <property fmtid="{D5CDD505-2E9C-101B-9397-08002B2CF9AE}" pid="4" name="CTP_BU">
    <vt:lpwstr>NEXT GEN &amp; STANDARDS GROUP</vt:lpwstr>
  </property>
  <property fmtid="{D5CDD505-2E9C-101B-9397-08002B2CF9AE}" pid="5" name="CTP_TimeStamp">
    <vt:lpwstr>2019-09-17 07:05:00Z</vt:lpwstr>
  </property>
  <property fmtid="{D5CDD505-2E9C-101B-9397-08002B2CF9AE}" pid="6" name="CTPClassification">
    <vt:lpwstr>CTP_IC</vt:lpwstr>
  </property>
</Properties>
</file>