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19" r:id="rId2"/>
    <p:sldId id="490" r:id="rId3"/>
    <p:sldId id="493" r:id="rId4"/>
    <p:sldId id="491" r:id="rId5"/>
    <p:sldId id="494" r:id="rId6"/>
    <p:sldId id="477" r:id="rId7"/>
    <p:sldId id="492" r:id="rId8"/>
    <p:sldId id="326" r:id="rId9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48" autoAdjust="0"/>
    <p:restoredTop sz="95179" autoAdjust="0"/>
  </p:normalViewPr>
  <p:slideViewPr>
    <p:cSldViewPr>
      <p:cViewPr varScale="1">
        <p:scale>
          <a:sx n="66" d="100"/>
          <a:sy n="66" d="100"/>
        </p:scale>
        <p:origin x="66" y="103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960" y="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865375" y="175081"/>
            <a:ext cx="3735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dirty="0"/>
              <a:t>doc.: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dirty="0"/>
              <a:t>Page </a:t>
            </a:r>
            <a:fld id="{3EA90AA9-3F44-CA43-8734-385D9CB6D159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3996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908238" y="95706"/>
            <a:ext cx="3735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dirty="0"/>
              <a:t>doc.: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dirty="0"/>
              <a:t>Page </a:t>
            </a:r>
            <a:fld id="{2474B621-0683-2C49-85C4-D962E663A1EC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952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doc.: 15-13/0083r0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2474B621-0683-2C49-85C4-D962E663A1E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63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217" y="724694"/>
            <a:ext cx="10363200" cy="1066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9218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133543" y="6475413"/>
            <a:ext cx="1258357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dirty="0"/>
              <a:t>Slide </a:t>
            </a:r>
            <a:fld id="{AA8A01DF-F7FD-444B-8432-819BBAFADCA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/>
              <a:t>July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133543" y="6475413"/>
            <a:ext cx="12583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/>
              <a:t>Jay Holcomb (Itron)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dirty="0"/>
              <a:t>Slide </a:t>
            </a:r>
            <a:fld id="{BC99DE0B-716D-1C46-81CF-44A5EF85A93A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6500285" y="332601"/>
            <a:ext cx="477731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doc: IEEE 802.11-19/1245r00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200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9/18-19-0079-00-0000-bosch-petition-for-rulemaking-uwb-devices-and-systems.pdf" TargetMode="External"/><Relationship Id="rId2" Type="http://schemas.openxmlformats.org/officeDocument/2006/relationships/hyperlink" Target="https://mentor.ieee.org/802.18/dcn/19/18-19-0086-00-0000-outdoor-uwb-regulation-of-japan.pptx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9/18-19-0090-01-0000-apac-update-july-2019.pptx" TargetMode="External"/><Relationship Id="rId2" Type="http://schemas.openxmlformats.org/officeDocument/2006/relationships/hyperlink" Target="https://mentor.ieee.org/802.18/dcn/19/18-19-0097-00-0000-overview-of-recent-5ghz-band-rule-changes-in-japanese.pptx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entor.ieee.org/802.18/dcn/19/18-19-0087" TargetMode="External"/><Relationship Id="rId4" Type="http://schemas.openxmlformats.org/officeDocument/2006/relationships/hyperlink" Target="https://mentor.ieee.org/802.18/dcn/19/18-19-0089-00-0000-latest-positions-of-apt-on-selected-wrc-19-agenda-items-after-apg19-4.ppt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5/dcn/19/15-19-0276-03-0thz-ieee-802-15-tag-thz-input-to-the-revision-of-itu-r-sm-2352.docx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7/18-17-0051-01-0000-meeting-minutes-march-2017-vancouver.docx" TargetMode="External"/><Relationship Id="rId7" Type="http://schemas.openxmlformats.org/officeDocument/2006/relationships/hyperlink" Target="https://mentor.ieee.org/802.18/dcn/19/18-19-0096-04-0000-apt-wp6-wrc-19-ais-10-ieee-802-views.docx" TargetMode="External"/><Relationship Id="rId2" Type="http://schemas.openxmlformats.org/officeDocument/2006/relationships/hyperlink" Target="https://mentor.ieee.org/802.18/dcn/19/18-19-0087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19/18-19-0095-04-0000-apt-wp2-wrc-19-ais-1-13-1-16-9-1-5-ieee-802-views.docx" TargetMode="External"/><Relationship Id="rId5" Type="http://schemas.openxmlformats.org/officeDocument/2006/relationships/hyperlink" Target="https://mentor.ieee.org/802.18/dcn/19/18-19-0094-04-0000-apt-wp1-wrc-19-ais-1-12-1-15-ieee-802-views.docx" TargetMode="External"/><Relationship Id="rId4" Type="http://schemas.openxmlformats.org/officeDocument/2006/relationships/hyperlink" Target="https://mentor.ieee.org/802.18/dcn/19/18-19-0062-00-0000-minutes-atl-w-interim-14-16may2019-rr-tag.docx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04800"/>
            <a:ext cx="968214" cy="276999"/>
          </a:xfrm>
        </p:spPr>
        <p:txBody>
          <a:bodyPr/>
          <a:lstStyle/>
          <a:p>
            <a:r>
              <a:rPr lang="en-US"/>
              <a:t>July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134600" y="6475413"/>
            <a:ext cx="1296830" cy="184666"/>
          </a:xfrm>
        </p:spPr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2473E782-B72C-4428-B60E-2195EFA103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/>
              <a:t>IEEE 802.18 RR-TAG</a:t>
            </a:r>
            <a:br>
              <a:rPr lang="en-US" dirty="0"/>
            </a:br>
            <a:r>
              <a:rPr lang="en-US" sz="2400" dirty="0"/>
              <a:t>Vienna, Austria Plenary  </a:t>
            </a:r>
            <a:br>
              <a:rPr lang="en-US" sz="2400" dirty="0"/>
            </a:br>
            <a:r>
              <a:rPr lang="en-GB" sz="2400" dirty="0"/>
              <a:t>Liaison  from 802.18 to 802.11</a:t>
            </a:r>
            <a:endParaRPr lang="en-GB" dirty="0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922D0B4D-6157-453D-B582-E968662E5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2788" y="1793082"/>
            <a:ext cx="7772400" cy="771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 algn="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Dates:</a:t>
            </a:r>
            <a:r>
              <a:rPr lang="en-GB" sz="2000" b="0" kern="0" dirty="0"/>
              <a:t> 19 July 19</a:t>
            </a:r>
          </a:p>
        </p:txBody>
      </p:sp>
      <p:graphicFrame>
        <p:nvGraphicFramePr>
          <p:cNvPr id="12" name="Object 3">
            <a:extLst>
              <a:ext uri="{FF2B5EF4-FFF2-40B4-BE49-F238E27FC236}">
                <a16:creationId xmlns:a16="http://schemas.microsoft.com/office/drawing/2014/main" id="{CBF8EF22-59AA-407B-9065-E5F02544E7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0229955"/>
              </p:ext>
            </p:extLst>
          </p:nvPr>
        </p:nvGraphicFramePr>
        <p:xfrm>
          <a:off x="2070101" y="3600450"/>
          <a:ext cx="7834313" cy="250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9" name="Document" r:id="rId4" imgW="8245941" imgH="2648712" progId="Word.Document.8">
                  <p:embed/>
                </p:oleObj>
              </mc:Choice>
              <mc:Fallback>
                <p:oleObj name="Document" r:id="rId4" imgW="8245941" imgH="2648712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0101" y="3600450"/>
                        <a:ext cx="7834313" cy="2508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4">
            <a:extLst>
              <a:ext uri="{FF2B5EF4-FFF2-40B4-BE49-F238E27FC236}">
                <a16:creationId xmlns:a16="http://schemas.microsoft.com/office/drawing/2014/main" id="{6035F870-CB2C-47E7-AA77-80949CEE64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3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4158764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7EFEE-2340-439A-9906-78EF1022E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0913" y="609600"/>
            <a:ext cx="7772400" cy="533400"/>
          </a:xfrm>
        </p:spPr>
        <p:txBody>
          <a:bodyPr/>
          <a:lstStyle/>
          <a:p>
            <a:r>
              <a:rPr lang="en-US" sz="2800" dirty="0"/>
              <a:t>Items Discussed - Tuesday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8CBFF-6841-4A69-ACB6-C9861AE6A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7401" y="1107122"/>
            <a:ext cx="8480199" cy="5534799"/>
          </a:xfrm>
        </p:spPr>
        <p:txBody>
          <a:bodyPr/>
          <a:lstStyle/>
          <a:p>
            <a:pPr lvl="5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400" u="sng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EU ETSI and CEPT status in many groups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Including, though not all: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BRAN, ERM, EU Council, CEPT, WGSE, WGFM and  FM57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Just a few highlights: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In BRAN the WI on 6GHz has been adopted.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EN 300 328 V2.2.1 in National Vote (ENAP) during Meeting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In FM57, Report A was published as CEPT Report 73 and is in public consultation.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dirty="0"/>
              <a:t>Report B is due July 2020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ECC DEC (09)01 on 60 GHz ITS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dirty="0"/>
              <a:t>ITS as mobile service in the band 63.72-65.88 GHz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2000" dirty="0"/>
              <a:t>The C-ITS Delegated Act was rejected, ETSI has already started on next.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02219-1223-4A94-B7A4-D63635EBB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7141F-4D14-416D-9A07-6BE0BD33A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F363D-C216-452D-A702-44C3E0830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35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7EFEE-2340-439A-9906-78EF1022E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0913" y="609600"/>
            <a:ext cx="7772400" cy="533400"/>
          </a:xfrm>
        </p:spPr>
        <p:txBody>
          <a:bodyPr/>
          <a:lstStyle/>
          <a:p>
            <a:r>
              <a:rPr lang="en-US" sz="2800" dirty="0"/>
              <a:t>Items Discussed – Tuesday - cont.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8CBFF-6841-4A69-ACB6-C9861AE6A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7401" y="1107122"/>
            <a:ext cx="9601199" cy="5534799"/>
          </a:xfrm>
        </p:spPr>
        <p:txBody>
          <a:bodyPr/>
          <a:lstStyle/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6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UWB status Japan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Presentation: </a:t>
            </a:r>
            <a:r>
              <a:rPr lang="en-US" dirty="0">
                <a:hlinkClick r:id="rId2"/>
              </a:rPr>
              <a:t>https://mentor.ieee.org/802.18/dcn/19/18-19-0086-00-0000-outdoor-uwb-regulation-of-japan.pptx</a:t>
            </a:r>
            <a:endParaRPr lang="en-US" altLang="en-US" dirty="0"/>
          </a:p>
          <a:p>
            <a:pPr lvl="6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4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UWB FCC petition for rule making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Basically, codify what has been waived over the past many years.  Still reviewing petition.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https://mentor.ieee.org/802.18/dcn/19/18-19-0079-00-0000-bosch-petition-for-rulemaking-uwb-devices-and-systems.pdf</a:t>
            </a:r>
            <a:r>
              <a:rPr lang="en-US" dirty="0"/>
              <a:t>  </a:t>
            </a:r>
          </a:p>
          <a:p>
            <a:pPr marL="1485900" lvl="4" indent="0">
              <a:spcBef>
                <a:spcPts val="0"/>
              </a:spcBef>
            </a:pPr>
            <a:endParaRPr lang="en-US" sz="10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MSIT, Korea, has issued a consultation w/76GHz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Is this above the bands we have standards in? yes, we will pass.</a:t>
            </a:r>
          </a:p>
          <a:p>
            <a:pPr lvl="5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4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1W wireless power transfer product approved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Using some unlicensed bands</a:t>
            </a:r>
          </a:p>
          <a:p>
            <a:pPr lvl="6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ITU-R and WRC, keeping up.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Met with staff and a few and identified some actions moving forward to keep up on those activities. </a:t>
            </a:r>
            <a:endParaRPr lang="en-US" altLang="en-US" dirty="0"/>
          </a:p>
          <a:p>
            <a:pPr lvl="5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Items discussed in teleconferences since May.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en-US" sz="1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02219-1223-4A94-B7A4-D63635EBB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7141F-4D14-416D-9A07-6BE0BD33A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F363D-C216-452D-A702-44C3E0830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790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7EFEE-2340-439A-9906-78EF1022E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0913" y="609600"/>
            <a:ext cx="7772400" cy="533400"/>
          </a:xfrm>
        </p:spPr>
        <p:txBody>
          <a:bodyPr/>
          <a:lstStyle/>
          <a:p>
            <a:r>
              <a:rPr lang="en-US" sz="2800" dirty="0"/>
              <a:t>Items Discussed – Thursday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8CBFF-6841-4A69-ACB6-C9861AE6A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3600" y="1066801"/>
            <a:ext cx="8229600" cy="5369199"/>
          </a:xfrm>
        </p:spPr>
        <p:txBody>
          <a:bodyPr/>
          <a:lstStyle/>
          <a:p>
            <a:pPr marL="0" indent="-36576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5 GHz status in Japan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hlinkClick r:id="rId2"/>
              </a:rPr>
              <a:t>https://mentor.ieee.org/802.18/dcn/19/18-19-0097-00-0000-overview-of-recent-5ghz-band-rule-changes-in-japanese.pptx</a:t>
            </a:r>
            <a:r>
              <a:rPr lang="en-US" sz="1800" dirty="0"/>
              <a:t> 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General APAC update, 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hlinkClick r:id="rId3"/>
              </a:rPr>
              <a:t>https://mentor.ieee.org/802.18/dcn/19/18-19-0090-01-0000-apac-update-july-2019.pptx</a:t>
            </a:r>
            <a:endParaRPr lang="en-US" sz="1600" dirty="0">
              <a:hlinkClick r:id="rId4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Informative, latest WRC-19 positions of APT, </a:t>
            </a:r>
            <a:endParaRPr lang="en-US" sz="1600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hlinkClick r:id="rId4"/>
              </a:rPr>
              <a:t>https://mentor.ieee.org/802.18/dcn/19/18-19-0089-00-0000-latest-positions-of-apt-on-selected-wrc-19-agenda-items-after-apg19-4.pptx</a:t>
            </a:r>
            <a:r>
              <a:rPr lang="en-US" sz="1600" dirty="0"/>
              <a:t> 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600" dirty="0"/>
          </a:p>
          <a:p>
            <a:pPr marL="1543050" lvl="4" indent="0">
              <a:spcBef>
                <a:spcPts val="0"/>
              </a:spcBef>
              <a:buNone/>
            </a:pPr>
            <a:endParaRPr lang="en-US" sz="18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b="0" dirty="0"/>
              <a:t>More detail in 802.18 agenda:  </a:t>
            </a:r>
            <a:r>
              <a:rPr lang="en-US" sz="1800" b="0" dirty="0">
                <a:hlinkClick r:id="rId5"/>
              </a:rPr>
              <a:t>https://mentor.ieee.org/802.18/dcn/19/18-19-0087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02219-1223-4A94-B7A4-D63635EBB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7141F-4D14-416D-9A07-6BE0BD33A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F363D-C216-452D-A702-44C3E0830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72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7EFEE-2340-439A-9906-78EF1022E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0913" y="609600"/>
            <a:ext cx="7772400" cy="533400"/>
          </a:xfrm>
        </p:spPr>
        <p:txBody>
          <a:bodyPr/>
          <a:lstStyle/>
          <a:p>
            <a:r>
              <a:rPr lang="en-US" sz="2800" dirty="0"/>
              <a:t>Items Worked 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8CBFF-6841-4A69-ACB6-C9861AE6A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3600" y="1066801"/>
            <a:ext cx="8229600" cy="5369199"/>
          </a:xfrm>
        </p:spPr>
        <p:txBody>
          <a:bodyPr/>
          <a:lstStyle/>
          <a:p>
            <a:pPr marL="0" indent="-36576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b="1" dirty="0"/>
              <a:t>ITU-R SM.2352 on THz communications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Finalized inputs for ITU-R WP-1A on the report 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It is ready to approve later for LMSC and onto to WP-1A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hlinkClick r:id="rId2"/>
              </a:rPr>
              <a:t>https://mentor.ieee.org/802.15/dcn/19/15-19-0276-03-0thz-ieee-802-15-tag-thz-input-to-the-revision-of-itu-r-sm-2352.docx</a:t>
            </a:r>
            <a:r>
              <a:rPr lang="en-US" sz="2000" dirty="0"/>
              <a:t> </a:t>
            </a:r>
          </a:p>
          <a:p>
            <a:pPr marL="857250" lvl="2" indent="0">
              <a:spcBef>
                <a:spcPts val="0"/>
              </a:spcBef>
              <a:buNone/>
            </a:pPr>
            <a:endParaRPr lang="en-US" altLang="en-US" sz="20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b="1" dirty="0"/>
              <a:t>APT submissions on IEEE 802 Agenda Item view points.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To cover Agenda Items of IEEE 802, needed 3 submissions to different APT Working Parties.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IEEE 802 view points were originally put together more than a year ago, so some last-minute updates to bring current.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The family of 3 submissions were reviewed in detail and approved to move to LMSC and then APT. </a:t>
            </a:r>
          </a:p>
          <a:p>
            <a:pPr marL="400050" lvl="1" indent="-36576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02219-1223-4A94-B7A4-D63635EBB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7141F-4D14-416D-9A07-6BE0BD33A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F363D-C216-452D-A702-44C3E0830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689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04800"/>
            <a:ext cx="968214" cy="276999"/>
          </a:xfrm>
        </p:spPr>
        <p:txBody>
          <a:bodyPr/>
          <a:lstStyle/>
          <a:p>
            <a:r>
              <a:rPr lang="en-US"/>
              <a:t>July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072690" y="6475413"/>
            <a:ext cx="1296830" cy="184666"/>
          </a:xfrm>
        </p:spPr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20913" y="685800"/>
            <a:ext cx="7772400" cy="533400"/>
          </a:xfrm>
        </p:spPr>
        <p:txBody>
          <a:bodyPr/>
          <a:lstStyle/>
          <a:p>
            <a:r>
              <a:rPr lang="en-US" altLang="en-US" sz="2800" dirty="0"/>
              <a:t>Approved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220913" y="1175657"/>
            <a:ext cx="7772400" cy="5161757"/>
          </a:xfrm>
        </p:spPr>
        <p:txBody>
          <a:bodyPr/>
          <a:lstStyle/>
          <a:p>
            <a:r>
              <a:rPr lang="en-US" altLang="en-US" sz="2000" dirty="0"/>
              <a:t>Documents Approved this week</a:t>
            </a:r>
            <a:endParaRPr lang="en-US" altLang="en-US" sz="1800" dirty="0"/>
          </a:p>
          <a:p>
            <a:pPr lvl="1"/>
            <a:r>
              <a:rPr lang="en-US" altLang="en-US" dirty="0"/>
              <a:t>Agenda for the week, with more detail on topics discussed.</a:t>
            </a:r>
          </a:p>
          <a:p>
            <a:pPr lvl="2"/>
            <a:r>
              <a:rPr lang="en-US" sz="1600" dirty="0">
                <a:hlinkClick r:id="rId2"/>
              </a:rPr>
              <a:t>https://mentor.ieee.org/802.18/dcn/19/18-19-0087</a:t>
            </a:r>
            <a:endParaRPr lang="en-US" sz="1600" dirty="0"/>
          </a:p>
          <a:p>
            <a:pPr lvl="7"/>
            <a:endParaRPr lang="en-US" altLang="en-US" sz="1800" dirty="0"/>
          </a:p>
          <a:p>
            <a:pPr lvl="1"/>
            <a:r>
              <a:rPr lang="en-US" altLang="en-US" dirty="0"/>
              <a:t>May Wireless Interim minutes</a:t>
            </a:r>
            <a:endParaRPr lang="en-US" altLang="en-US" sz="1200" dirty="0">
              <a:hlinkClick r:id="rId3"/>
            </a:endParaRPr>
          </a:p>
          <a:p>
            <a:pPr lvl="2"/>
            <a:r>
              <a:rPr lang="en-US" altLang="en-US" sz="1600" dirty="0">
                <a:hlinkClick r:id="rId4"/>
              </a:rPr>
              <a:t>https://mentor.ieee.org/802.18/dcn/19/18-19-0062-00-0000-minutes-atl-w-interim-14-16may2019-rr-tag.docx</a:t>
            </a:r>
            <a:endParaRPr lang="en-US" altLang="en-US" sz="1600" dirty="0"/>
          </a:p>
          <a:p>
            <a:pPr lvl="7"/>
            <a:endParaRPr lang="en-US" altLang="en-US" dirty="0"/>
          </a:p>
          <a:p>
            <a:pPr lvl="1"/>
            <a:r>
              <a:rPr lang="en-US" altLang="en-US" dirty="0"/>
              <a:t>APT inputs on IEEE 802 WRC-19 viewpoints</a:t>
            </a:r>
          </a:p>
          <a:p>
            <a:pPr lvl="2">
              <a:spcBef>
                <a:spcPts val="0"/>
              </a:spcBef>
            </a:pPr>
            <a:r>
              <a:rPr lang="en-US" sz="1600" dirty="0"/>
              <a:t>working party 1:  agenda items 1.12 and 1.15:</a:t>
            </a:r>
          </a:p>
          <a:p>
            <a:pPr lvl="2">
              <a:spcBef>
                <a:spcPts val="0"/>
              </a:spcBef>
            </a:pPr>
            <a:r>
              <a:rPr lang="en-US" sz="1200" u="sng" dirty="0">
                <a:hlinkClick r:id="rId5"/>
              </a:rPr>
              <a:t>https://mentor.ieee.org/802.18/dcn/19/18-19-0094-04-0000-apt-wp1-wrc-19-ais-1-12-1-15-ieee-802-views.docx</a:t>
            </a:r>
            <a:r>
              <a:rPr lang="en-US" sz="1200" dirty="0"/>
              <a:t> </a:t>
            </a:r>
          </a:p>
          <a:p>
            <a:pPr lvl="2">
              <a:spcBef>
                <a:spcPts val="0"/>
              </a:spcBef>
            </a:pPr>
            <a:r>
              <a:rPr lang="en-US" sz="1600" dirty="0"/>
              <a:t>working party 2: agenda items 1.13, 1.16 and 9.1 Issue 9.1.5: </a:t>
            </a:r>
          </a:p>
          <a:p>
            <a:pPr lvl="2">
              <a:spcBef>
                <a:spcPts val="0"/>
              </a:spcBef>
            </a:pPr>
            <a:r>
              <a:rPr lang="en-US" sz="1200" u="sng" dirty="0">
                <a:hlinkClick r:id="rId6"/>
              </a:rPr>
              <a:t>https://mentor.ieee.org/802.18/dcn/19/18-19-0095-04-0000-apt-wp2-wrc-19-ais-1-13-1-16-9-1-5-ieee-802-views.docx</a:t>
            </a:r>
            <a:r>
              <a:rPr lang="en-US" sz="1200" dirty="0"/>
              <a:t> </a:t>
            </a:r>
          </a:p>
          <a:p>
            <a:pPr lvl="2">
              <a:spcBef>
                <a:spcPts val="0"/>
              </a:spcBef>
            </a:pPr>
            <a:r>
              <a:rPr lang="en-US" sz="1600" dirty="0"/>
              <a:t>working party 6: agenda item 10: </a:t>
            </a:r>
          </a:p>
          <a:p>
            <a:pPr lvl="2">
              <a:spcBef>
                <a:spcPts val="0"/>
              </a:spcBef>
            </a:pPr>
            <a:r>
              <a:rPr lang="en-US" sz="1200" u="sng" dirty="0">
                <a:hlinkClick r:id="rId7"/>
              </a:rPr>
              <a:t>https://mentor.ieee.org/802.18/dcn/19/18-19-0096-04-0000-apt-wp6-wrc-19-ais-10-ieee-802-views.docx</a:t>
            </a:r>
            <a:r>
              <a:rPr lang="en-US" sz="1200" dirty="0"/>
              <a:t> </a:t>
            </a:r>
          </a:p>
          <a:p>
            <a:pPr marL="1828800" lvl="5" indent="-342900"/>
            <a:endParaRPr lang="en-US" altLang="en-US" b="1" dirty="0"/>
          </a:p>
          <a:p>
            <a:pPr marL="342900" lvl="1" indent="-342900">
              <a:buChar char="•"/>
            </a:pPr>
            <a:r>
              <a:rPr lang="en-US" altLang="en-US" b="1" dirty="0"/>
              <a:t>Weekly teleconferences approved/announced through 02 Jan 2020 </a:t>
            </a:r>
          </a:p>
          <a:p>
            <a:pPr lvl="2"/>
            <a:endParaRPr lang="en-US" altLang="en-US" sz="20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355173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04800"/>
            <a:ext cx="968214" cy="276999"/>
          </a:xfrm>
        </p:spPr>
        <p:txBody>
          <a:bodyPr/>
          <a:lstStyle/>
          <a:p>
            <a:r>
              <a:rPr lang="en-US"/>
              <a:t>July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134600" y="6475413"/>
            <a:ext cx="1296830" cy="184666"/>
          </a:xfrm>
        </p:spPr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20913" y="685800"/>
            <a:ext cx="7772400" cy="533400"/>
          </a:xfrm>
        </p:spPr>
        <p:txBody>
          <a:bodyPr/>
          <a:lstStyle/>
          <a:p>
            <a:r>
              <a:rPr lang="en-US" altLang="en-US" sz="2800" dirty="0"/>
              <a:t>Next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220913" y="1313656"/>
            <a:ext cx="7772400" cy="5161757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b="0" dirty="0">
                <a:solidFill>
                  <a:srgbClr val="00B0F0"/>
                </a:solidFill>
              </a:rPr>
              <a:t>MCMC (Malaysia) consultation out on WRC-19 Agenda Items, comments due 09 August.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0" dirty="0">
                <a:solidFill>
                  <a:srgbClr val="00B0F0"/>
                </a:solidFill>
              </a:rPr>
              <a:t>The chair to work with the LMSC on ballot, approval and sending our comments to APT.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Also, still in need of a RR-TAG vice-chair and secretary.  If any interest please see the Chair. </a:t>
            </a:r>
          </a:p>
        </p:txBody>
      </p:sp>
    </p:spTree>
    <p:extLst>
      <p:ext uri="{BB962C8B-B14F-4D97-AF65-F5344CB8AC3E}">
        <p14:creationId xmlns:p14="http://schemas.microsoft.com/office/powerpoint/2010/main" val="816912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04800"/>
            <a:ext cx="968214" cy="276999"/>
          </a:xfrm>
        </p:spPr>
        <p:txBody>
          <a:bodyPr/>
          <a:lstStyle/>
          <a:p>
            <a:r>
              <a:rPr lang="en-US"/>
              <a:t>July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134600" y="6475413"/>
            <a:ext cx="1258358" cy="184666"/>
          </a:xfrm>
        </p:spPr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20913" y="685800"/>
            <a:ext cx="7772400" cy="1066800"/>
          </a:xfrm>
        </p:spPr>
        <p:txBody>
          <a:bodyPr/>
          <a:lstStyle/>
          <a:p>
            <a:r>
              <a:rPr lang="en-GB" sz="2800" dirty="0"/>
              <a:t>802.18 Meeting Close</a:t>
            </a:r>
            <a:endParaRPr lang="en-US" sz="28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221878" y="1371600"/>
            <a:ext cx="7749209" cy="4951413"/>
          </a:xfrm>
        </p:spPr>
        <p:txBody>
          <a:bodyPr/>
          <a:lstStyle/>
          <a:p>
            <a:r>
              <a:rPr lang="en-US" sz="2000" dirty="0"/>
              <a:t>The RR-TAG adjourned AM1 Thursday this week. </a:t>
            </a:r>
          </a:p>
          <a:p>
            <a:pPr lvl="1"/>
            <a:r>
              <a:rPr lang="en-US" dirty="0"/>
              <a:t>Will hold weekly, as needed, teleconferences, 15:00-15:55et Thursdays</a:t>
            </a:r>
          </a:p>
          <a:p>
            <a:pPr lvl="5"/>
            <a:endParaRPr lang="en-US" dirty="0"/>
          </a:p>
          <a:p>
            <a:r>
              <a:rPr lang="en-US" b="1" dirty="0"/>
              <a:t>Next teleconference planned for 25 July 2019, </a:t>
            </a:r>
            <a:r>
              <a:rPr lang="en-US" dirty="0"/>
              <a:t>1500et/1200pt </a:t>
            </a:r>
          </a:p>
          <a:p>
            <a:pPr lvl="1"/>
            <a:r>
              <a:rPr lang="en-US" sz="2200" dirty="0"/>
              <a:t>Call in information: </a:t>
            </a:r>
            <a:r>
              <a:rPr lang="en-US" altLang="en-US" sz="2200" dirty="0"/>
              <a:t>18-16/0038-12 </a:t>
            </a:r>
            <a:r>
              <a:rPr lang="en-US" altLang="en-US" sz="2200" b="1" dirty="0"/>
              <a:t>(</a:t>
            </a:r>
            <a:r>
              <a:rPr lang="en-US" altLang="en-US" sz="2200" b="1" i="1" u="sng" dirty="0"/>
              <a:t>or latest</a:t>
            </a:r>
            <a:r>
              <a:rPr lang="en-US" altLang="en-US" sz="2200" b="1" dirty="0"/>
              <a:t>)</a:t>
            </a:r>
            <a:endParaRPr lang="en-US" sz="2200" b="1" dirty="0"/>
          </a:p>
          <a:p>
            <a:pPr lvl="1"/>
            <a:r>
              <a:rPr lang="en-US" sz="2200" dirty="0"/>
              <a:t>All notices are sent through the 802.18 list server reflector.  </a:t>
            </a:r>
          </a:p>
          <a:p>
            <a:pPr lvl="4"/>
            <a:endParaRPr lang="en-US" sz="12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The next face to face meeting of the 802.18 RR-TAG will be at the IEEE 802, 17 – 19 Sept. 2019 Wireless Interim in the JW Marriott Hotel, Hanoi, Vietnam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Normal time slots, Tuesday AM2 and Thursday AM1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425964711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2997</TotalTime>
  <Words>753</Words>
  <Application>Microsoft Office PowerPoint</Application>
  <PresentationFormat>Widescreen</PresentationFormat>
  <Paragraphs>131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Times New Roman</vt:lpstr>
      <vt:lpstr>Wingdings</vt:lpstr>
      <vt:lpstr>802-18-Submission</vt:lpstr>
      <vt:lpstr>Document</vt:lpstr>
      <vt:lpstr>IEEE 802.18 RR-TAG Vienna, Austria Plenary   Liaison  from 802.18 to 802.11</vt:lpstr>
      <vt:lpstr>Items Discussed - Tuesday</vt:lpstr>
      <vt:lpstr>Items Discussed – Tuesday - cont. </vt:lpstr>
      <vt:lpstr>Items Discussed – Thursday</vt:lpstr>
      <vt:lpstr>Items Worked ON</vt:lpstr>
      <vt:lpstr>Approved</vt:lpstr>
      <vt:lpstr>Next</vt:lpstr>
      <vt:lpstr>802.18 Meeting Close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Report from 802.18</dc:title>
  <dc:creator/>
  <cp:keywords>___</cp:keywords>
  <cp:lastModifiedBy>Holcomb, Jay</cp:lastModifiedBy>
  <cp:revision>656</cp:revision>
  <cp:lastPrinted>2012-05-17T14:33:36Z</cp:lastPrinted>
  <dcterms:created xsi:type="dcterms:W3CDTF">2012-05-17T18:49:07Z</dcterms:created>
  <dcterms:modified xsi:type="dcterms:W3CDTF">2019-07-18T14:28:56Z</dcterms:modified>
</cp:coreProperties>
</file>