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3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9" r:id="rId3"/>
    <p:sldId id="332" r:id="rId4"/>
    <p:sldId id="333" r:id="rId5"/>
    <p:sldId id="334" r:id="rId6"/>
    <p:sldId id="263" r:id="rId7"/>
    <p:sldId id="310" r:id="rId8"/>
    <p:sldId id="261" r:id="rId9"/>
    <p:sldId id="278" r:id="rId10"/>
    <p:sldId id="279" r:id="rId11"/>
    <p:sldId id="312" r:id="rId12"/>
    <p:sldId id="330" r:id="rId13"/>
    <p:sldId id="313" r:id="rId14"/>
    <p:sldId id="335" r:id="rId15"/>
    <p:sldId id="331" r:id="rId16"/>
    <p:sldId id="324" r:id="rId17"/>
    <p:sldId id="336" r:id="rId18"/>
    <p:sldId id="316" r:id="rId19"/>
  </p:sldIdLst>
  <p:sldSz cx="9144000" cy="6858000" type="screen4x3"/>
  <p:notesSz cx="7010400" cy="92964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5" userDrawn="1">
          <p15:clr>
            <a:srgbClr val="A4A3A4"/>
          </p15:clr>
        </p15:guide>
        <p15:guide id="2" pos="218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itan, Alecsander" initials="EA" lastIdx="13" clrIdx="0">
    <p:extLst>
      <p:ext uri="{19B8F6BF-5375-455C-9EA6-DF929625EA0E}">
        <p15:presenceInfo xmlns:p15="http://schemas.microsoft.com/office/powerpoint/2012/main" userId="S-1-5-21-1952997573-423393015-1030492284-1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9F4"/>
    <a:srgbClr val="00B050"/>
    <a:srgbClr val="C2ECA2"/>
    <a:srgbClr val="DFAFAF"/>
    <a:srgbClr val="F8FDFB"/>
    <a:srgbClr val="CDDEAC"/>
    <a:srgbClr val="C2D69A"/>
    <a:srgbClr val="9BBB59"/>
    <a:srgbClr val="00CC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5501" autoAdjust="0"/>
  </p:normalViewPr>
  <p:slideViewPr>
    <p:cSldViewPr>
      <p:cViewPr>
        <p:scale>
          <a:sx n="56" d="100"/>
          <a:sy n="56" d="100"/>
        </p:scale>
        <p:origin x="1085" y="15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28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420" y="-972"/>
      </p:cViewPr>
      <p:guideLst>
        <p:guide orient="horz" pos="2885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61" cy="464343"/>
          </a:xfrm>
          <a:prstGeom prst="rect">
            <a:avLst/>
          </a:prstGeom>
        </p:spPr>
        <p:txBody>
          <a:bodyPr vert="horz" lIns="91952" tIns="45976" rIns="91952" bIns="4597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34" y="0"/>
            <a:ext cx="3038161" cy="464343"/>
          </a:xfrm>
          <a:prstGeom prst="rect">
            <a:avLst/>
          </a:prstGeom>
        </p:spPr>
        <p:txBody>
          <a:bodyPr vert="horz" lIns="91952" tIns="45976" rIns="91952" bIns="45976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7/12/2019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467"/>
            <a:ext cx="3038161" cy="464343"/>
          </a:xfrm>
          <a:prstGeom prst="rect">
            <a:avLst/>
          </a:prstGeom>
        </p:spPr>
        <p:txBody>
          <a:bodyPr vert="horz" lIns="91952" tIns="45976" rIns="91952" bIns="4597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34" y="8830467"/>
            <a:ext cx="3038161" cy="464343"/>
          </a:xfrm>
          <a:prstGeom prst="rect">
            <a:avLst/>
          </a:prstGeom>
        </p:spPr>
        <p:txBody>
          <a:bodyPr vert="horz" lIns="91952" tIns="45976" rIns="91952" bIns="45976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1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1952" tIns="45976" rIns="91952" bIns="45976" anchor="ctr"/>
          <a:lstStyle/>
          <a:p>
            <a:endParaRPr lang="en-GB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3774831" y="97004"/>
            <a:ext cx="2574332" cy="2114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9521" algn="l"/>
                <a:tab pos="1839041" algn="l"/>
                <a:tab pos="2758562" algn="l"/>
                <a:tab pos="3678083" algn="l"/>
                <a:tab pos="4597603" algn="l"/>
                <a:tab pos="5517124" algn="l"/>
                <a:tab pos="6436644" algn="l"/>
                <a:tab pos="7356165" algn="l"/>
                <a:tab pos="8275686" algn="l"/>
                <a:tab pos="9195206" algn="l"/>
                <a:tab pos="10114727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61238" y="97004"/>
            <a:ext cx="834571" cy="21149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9521" algn="l"/>
                <a:tab pos="1839041" algn="l"/>
                <a:tab pos="2758562" algn="l"/>
                <a:tab pos="3678083" algn="l"/>
                <a:tab pos="4597603" algn="l"/>
                <a:tab pos="5517124" algn="l"/>
                <a:tab pos="6436644" algn="l"/>
                <a:tab pos="7356165" algn="l"/>
                <a:tab pos="8275686" algn="l"/>
                <a:tab pos="9195206" algn="l"/>
                <a:tab pos="10114727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9038" y="703263"/>
            <a:ext cx="4630737" cy="3471862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34078" y="4416029"/>
            <a:ext cx="5140640" cy="41822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124" tIns="46338" rIns="94124" bIns="46338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416690" y="9000620"/>
            <a:ext cx="932473" cy="1812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9760" algn="l"/>
                <a:tab pos="1379281" algn="l"/>
                <a:tab pos="2298802" algn="l"/>
                <a:tab pos="3218322" algn="l"/>
                <a:tab pos="4137843" algn="l"/>
                <a:tab pos="5057364" algn="l"/>
                <a:tab pos="5976884" algn="l"/>
                <a:tab pos="6896405" algn="l"/>
                <a:tab pos="7815925" algn="l"/>
                <a:tab pos="8735446" algn="l"/>
                <a:tab pos="9654967" algn="l"/>
                <a:tab pos="10574487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58039" y="9000620"/>
            <a:ext cx="516792" cy="3641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9521" algn="l"/>
                <a:tab pos="1839041" algn="l"/>
                <a:tab pos="2758562" algn="l"/>
                <a:tab pos="3678083" algn="l"/>
                <a:tab pos="4597603" algn="l"/>
                <a:tab pos="5517124" algn="l"/>
                <a:tab pos="6436644" algn="l"/>
                <a:tab pos="7356165" algn="l"/>
                <a:tab pos="8275686" algn="l"/>
                <a:tab pos="9195206" algn="l"/>
                <a:tab pos="10114727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30251" y="9000621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9521" algn="l"/>
                <a:tab pos="1839041" algn="l"/>
                <a:tab pos="2758562" algn="l"/>
                <a:tab pos="3678083" algn="l"/>
                <a:tab pos="4597603" algn="l"/>
                <a:tab pos="5517124" algn="l"/>
                <a:tab pos="6436644" algn="l"/>
                <a:tab pos="7356165" algn="l"/>
                <a:tab pos="8275686" algn="l"/>
                <a:tab pos="9195206" algn="l"/>
                <a:tab pos="10114727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31855" y="8999031"/>
            <a:ext cx="5546690" cy="159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1952" tIns="45976" rIns="91952" bIns="45976"/>
          <a:lstStyle/>
          <a:p>
            <a:endParaRPr lang="en-GB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54818" y="297371"/>
            <a:ext cx="5700765" cy="159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1952" tIns="45976" rIns="91952" bIns="45976"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xfrm>
            <a:off x="3505200" y="97004"/>
            <a:ext cx="2843963" cy="211498"/>
          </a:xfrm>
          <a:ln/>
        </p:spPr>
        <p:txBody>
          <a:bodyPr/>
          <a:lstStyle/>
          <a:p>
            <a:r>
              <a:rPr lang="en-US" dirty="0"/>
              <a:t>doc.: </a:t>
            </a:r>
            <a:r>
              <a:rPr lang="en-GB" dirty="0"/>
              <a:t>IEEE 802.11-14/1202r0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xfrm>
            <a:off x="661237" y="97004"/>
            <a:ext cx="1457290" cy="211498"/>
          </a:xfrm>
          <a:ln/>
        </p:spPr>
        <p:txBody>
          <a:bodyPr/>
          <a:lstStyle/>
          <a:p>
            <a:r>
              <a:rPr lang="en-US" dirty="0"/>
              <a:t>September 2014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xfrm>
            <a:off x="4204956" y="9000620"/>
            <a:ext cx="2150626" cy="295780"/>
          </a:xfrm>
          <a:ln/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Chung-Ta Ku, Mediatek</a:t>
            </a:r>
            <a:endParaRPr lang="en-GB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465D53FD-DB5F-4815-BF01-6488A8FBD18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66796" y="702875"/>
            <a:ext cx="4676810" cy="347462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952" tIns="45976" rIns="91952" bIns="45976" anchor="ctr"/>
          <a:lstStyle/>
          <a:p>
            <a:endParaRPr lang="en-GB" dirty="0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078" y="4416029"/>
            <a:ext cx="5142244" cy="427768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87692C-7FF9-4503-B597-DDD473AAF94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56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idx="10"/>
          </p:nvPr>
        </p:nvSpPr>
        <p:spPr/>
        <p:txBody>
          <a:bodyPr/>
          <a:lstStyle/>
          <a:p>
            <a:r>
              <a:rPr lang="en-US" smtClean="0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2"/>
          </p:nvPr>
        </p:nvSpPr>
        <p:spPr/>
        <p:txBody>
          <a:bodyPr/>
          <a:lstStyle/>
          <a:p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47A7FEEB-9CD2-43FE-843C-C5350BEACB4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25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idx="10"/>
          </p:nvPr>
        </p:nvSpPr>
        <p:spPr/>
        <p:txBody>
          <a:bodyPr/>
          <a:lstStyle/>
          <a:p>
            <a:r>
              <a:rPr lang="en-US" smtClean="0"/>
              <a:t>doc.: IEEE 802.11-yy/xxxxr0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2"/>
          </p:nvPr>
        </p:nvSpPr>
        <p:spPr/>
        <p:txBody>
          <a:bodyPr/>
          <a:lstStyle/>
          <a:p>
            <a:r>
              <a:rPr lang="en-US" smtClean="0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3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47A7FEEB-9CD2-43FE-843C-C5350BEACB4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300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Month Year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 smtClean="0"/>
              <a:t>Chung-Ta Ku, Mediatek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D09C756B-EB39-4236-ADBB-73052B179AE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Month Year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Month Year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Chung-Ta Ku, Mediatek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Month Year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5643570" y="6475413"/>
            <a:ext cx="2898768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 smtClean="0"/>
              <a:t>Chung-Ta Ku, Mediatek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Month Year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Chung-Ta Ku, Mediatek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Month Year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Chung-Ta Ku, Mediatek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Month Year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1513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Month Year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1000" y="333375"/>
            <a:ext cx="187482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5357818" y="64754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 smtClean="0"/>
              <a:t>Chung-Ta Ku et al., Mediatek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4344988" y="6475413"/>
            <a:ext cx="52863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85800" y="609600"/>
            <a:ext cx="77724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4213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477000"/>
            <a:ext cx="78486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1905000" y="303213"/>
            <a:ext cx="6934200" cy="32700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2019-TECH-Mediatek-1230-00-Coex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Sim &amp; Analysis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hung-ta.ku@mediatek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james.wang@mediatek.com" TargetMode="External"/><Relationship Id="rId4" Type="http://schemas.openxmlformats.org/officeDocument/2006/relationships/hyperlink" Target="mailto:paul.cheng@mediatek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Chung-Ta Ku, Mediatek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660787"/>
            <a:ext cx="8534400" cy="1171704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u="sng" dirty="0" err="1" smtClean="0"/>
              <a:t>Coex</a:t>
            </a:r>
            <a:r>
              <a:rPr lang="en-US" sz="2800" u="sng" dirty="0" smtClean="0"/>
              <a:t> </a:t>
            </a:r>
            <a:r>
              <a:rPr lang="en-US" sz="2800" u="sng" dirty="0" smtClean="0"/>
              <a:t>Simulation and Analysis</a:t>
            </a:r>
            <a:endParaRPr lang="en-GB" sz="2800" u="sng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832491"/>
            <a:ext cx="7772400" cy="396875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</a:t>
            </a:r>
            <a:r>
              <a:rPr lang="en-GB" sz="2000" b="0" dirty="0" smtClean="0"/>
              <a:t>2019-07-16</a:t>
            </a:r>
            <a:endParaRPr lang="en-GB" sz="2000" b="0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33400" y="2247900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283034"/>
              </p:ext>
            </p:extLst>
          </p:nvPr>
        </p:nvGraphicFramePr>
        <p:xfrm>
          <a:off x="533400" y="2628900"/>
          <a:ext cx="8207573" cy="2966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037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958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56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9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9257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Affiliations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Chung-Ta Ku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Mediatek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2840 Junction Ave</a:t>
                      </a:r>
                    </a:p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 Jose, CA</a:t>
                      </a:r>
                    </a:p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95134</a:t>
                      </a:r>
                    </a:p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+1-408-526-1899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chung-ta.ku@mediatek.com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Paul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Cheng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Mediatek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paul.cheng@mediatek.com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James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Wang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Mediatek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james.wang@mediatek.com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Gabor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Bajko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Mediatek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Yongho Seok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Mediatek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Jame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s Yee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Mediatek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Thomas Pare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Mediatek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Date Placeholder 3"/>
          <p:cNvSpPr>
            <a:spLocks noGrp="1"/>
          </p:cNvSpPr>
          <p:nvPr>
            <p:ph type="dt" idx="10"/>
          </p:nvPr>
        </p:nvSpPr>
        <p:spPr>
          <a:xfrm>
            <a:off x="381000" y="333375"/>
            <a:ext cx="1874823" cy="273050"/>
          </a:xfrm>
        </p:spPr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020" y="1322119"/>
            <a:ext cx="5190684" cy="423240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64303" y="1235574"/>
            <a:ext cx="5934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(Mbps)</a:t>
            </a:r>
            <a:endParaRPr lang="en-US" sz="110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86593" y="531878"/>
            <a:ext cx="7770813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r>
              <a:rPr lang="en-US" kern="0" dirty="0" smtClean="0"/>
              <a:t>System TP (ETSI vs IEEE)</a:t>
            </a:r>
            <a:endParaRPr lang="en-US" kern="0" dirty="0"/>
          </a:p>
        </p:txBody>
      </p:sp>
      <p:sp>
        <p:nvSpPr>
          <p:cNvPr id="21" name="Footer Placeholder 4"/>
          <p:cNvSpPr>
            <a:spLocks noGrp="1"/>
          </p:cNvSpPr>
          <p:nvPr>
            <p:ph type="ftr" idx="11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Chung-Ta Ku, Mediatek</a:t>
            </a:r>
            <a:endParaRPr lang="en-GB" dirty="0"/>
          </a:p>
        </p:txBody>
      </p:sp>
      <p:sp>
        <p:nvSpPr>
          <p:cNvPr id="22" name="Date Placeholder 3"/>
          <p:cNvSpPr>
            <a:spLocks noGrp="1"/>
          </p:cNvSpPr>
          <p:nvPr>
            <p:ph type="dt" idx="10"/>
          </p:nvPr>
        </p:nvSpPr>
        <p:spPr>
          <a:xfrm>
            <a:off x="381000" y="333375"/>
            <a:ext cx="1874823" cy="273050"/>
          </a:xfrm>
        </p:spPr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5424325"/>
            <a:ext cx="8229600" cy="11415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Observation</a:t>
            </a:r>
            <a:endParaRPr lang="en-US" sz="1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ETSI </a:t>
            </a:r>
            <a:r>
              <a:rPr lang="en-US" sz="1600" b="1" dirty="0"/>
              <a:t>Class 2 and 1</a:t>
            </a:r>
            <a:r>
              <a:rPr lang="en-US" sz="1600" dirty="0"/>
              <a:t> have </a:t>
            </a:r>
            <a:r>
              <a:rPr lang="en-US" sz="1600" dirty="0" smtClean="0"/>
              <a:t>higher System Throughput </a:t>
            </a:r>
            <a:r>
              <a:rPr lang="en-US" sz="1600" dirty="0"/>
              <a:t>by using </a:t>
            </a:r>
            <a:r>
              <a:rPr lang="en-US" sz="1600" dirty="0">
                <a:solidFill>
                  <a:srgbClr val="FF0000"/>
                </a:solidFill>
              </a:rPr>
              <a:t>larger </a:t>
            </a:r>
            <a:r>
              <a:rPr lang="en-US" sz="1600" dirty="0" smtClean="0">
                <a:solidFill>
                  <a:srgbClr val="FF0000"/>
                </a:solidFill>
              </a:rPr>
              <a:t>COT</a:t>
            </a:r>
          </a:p>
          <a:p>
            <a:pPr marL="457200" lvl="1" indent="0"/>
            <a:r>
              <a:rPr lang="en-US" sz="1600" dirty="0" smtClean="0">
                <a:solidFill>
                  <a:schemeClr val="tx1"/>
                </a:solidFill>
              </a:rPr>
              <a:t>Note the throughput shown is total data successfully transmitted/simulation time</a:t>
            </a:r>
            <a:endParaRPr lang="en-US" sz="1600" dirty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 smtClean="0"/>
              <a:pPr/>
              <a:t>1</a:t>
            </a:fld>
            <a:r>
              <a:rPr lang="en-GB" dirty="0" smtClean="0"/>
              <a:t>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354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6368"/>
            <a:ext cx="8229600" cy="2478348"/>
          </a:xfrm>
        </p:spPr>
        <p:txBody>
          <a:bodyPr>
            <a:normAutofit/>
          </a:bodyPr>
          <a:lstStyle/>
          <a:p>
            <a:r>
              <a:rPr lang="en-US" dirty="0" smtClean="0"/>
              <a:t>Simulation Results</a:t>
            </a:r>
            <a:br>
              <a:rPr lang="en-US" dirty="0" smtClean="0"/>
            </a:br>
            <a:r>
              <a:rPr lang="en-US" dirty="0" smtClean="0"/>
              <a:t>Different Access Priority Classes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 smtClean="0"/>
              <a:pPr/>
              <a:t>1</a:t>
            </a:fld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381000" y="333375"/>
            <a:ext cx="1874823" cy="273050"/>
          </a:xfrm>
        </p:spPr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5357818" y="6475413"/>
            <a:ext cx="3184520" cy="180975"/>
          </a:xfrm>
        </p:spPr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245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751013"/>
            <a:ext cx="7770813" cy="3963987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Discrete Event </a:t>
            </a:r>
            <a:r>
              <a:rPr lang="en-US" dirty="0"/>
              <a:t>S</a:t>
            </a:r>
            <a:r>
              <a:rPr lang="en-US" dirty="0" smtClean="0"/>
              <a:t>imulator </a:t>
            </a:r>
            <a:r>
              <a:rPr lang="en-US" dirty="0"/>
              <a:t>(</a:t>
            </a:r>
            <a:r>
              <a:rPr lang="en-US" dirty="0" smtClean="0"/>
              <a:t>DES) developed to understand the time domain aspects of ETSI </a:t>
            </a:r>
            <a:r>
              <a:rPr lang="en-US" dirty="0" err="1" smtClean="0"/>
              <a:t>adaptivity</a:t>
            </a:r>
            <a:r>
              <a:rPr lang="en-US" dirty="0" smtClean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Any combination of LBE (all classes) or FBE devices possible.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Exponential </a:t>
            </a:r>
            <a:r>
              <a:rPr lang="en-US" dirty="0" err="1" smtClean="0"/>
              <a:t>backoff</a:t>
            </a:r>
            <a:r>
              <a:rPr lang="en-US" dirty="0" smtClean="0"/>
              <a:t>, post </a:t>
            </a:r>
            <a:r>
              <a:rPr lang="en-US" dirty="0" err="1" smtClean="0"/>
              <a:t>backoff</a:t>
            </a:r>
            <a:r>
              <a:rPr lang="en-US" dirty="0" smtClean="0"/>
              <a:t>, extended COT through contention window doubling or 100us pause all implemented.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Accumulators record full and partial </a:t>
            </a:r>
            <a:r>
              <a:rPr lang="en-US" dirty="0"/>
              <a:t>(due to collision) </a:t>
            </a:r>
            <a:r>
              <a:rPr lang="en-US" dirty="0" smtClean="0"/>
              <a:t>COT airtime dedicated to a device, used to record per device channel utilization and per device type channel utilization, </a:t>
            </a:r>
            <a:r>
              <a:rPr lang="en-US" dirty="0"/>
              <a:t>and total collision </a:t>
            </a:r>
            <a:r>
              <a:rPr lang="en-US" dirty="0" smtClean="0"/>
              <a:t>time.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Reports probability of a device or device type gaining clear channel access.</a:t>
            </a:r>
          </a:p>
          <a:p>
            <a:pPr marL="800100" lvl="1">
              <a:buFont typeface="Arial" panose="020B0604020202020204" pitchFamily="34" charset="0"/>
              <a:buChar char="•"/>
            </a:pPr>
            <a:r>
              <a:rPr lang="en-US" dirty="0" smtClean="0"/>
              <a:t>Poisson traffic model is included</a:t>
            </a:r>
          </a:p>
          <a:p>
            <a:pPr marL="822960" lvl="1">
              <a:buFont typeface="Arial" panose="020B0604020202020204" pitchFamily="34" charset="0"/>
              <a:buChar char="•"/>
            </a:pPr>
            <a:r>
              <a:rPr lang="en-US" dirty="0" smtClean="0"/>
              <a:t>No PD or ED implemented, no assumptions on receiver.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All devices are assumed within range of all other devices with sufficient transmit power to cause significant interference.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setup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0748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06915" y="388732"/>
            <a:ext cx="7770813" cy="1065213"/>
          </a:xfrm>
        </p:spPr>
        <p:txBody>
          <a:bodyPr/>
          <a:lstStyle/>
          <a:p>
            <a:r>
              <a:rPr lang="en-US" sz="3000" dirty="0" smtClean="0"/>
              <a:t>Gain Channel Access between Priority Classes</a:t>
            </a:r>
            <a:endParaRPr lang="en-US" sz="3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55" y="3165720"/>
            <a:ext cx="4984837" cy="37397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6783" y="3165720"/>
            <a:ext cx="4984837" cy="37397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0330" y="928907"/>
            <a:ext cx="4272717" cy="32054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654" y="661782"/>
            <a:ext cx="4984837" cy="373974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41306" y="1413293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#1 to #4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97098" y="1277926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#1 to #2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87667" y="383134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#2 to #3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139" y="3886393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#3 to #4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68326" y="5067146"/>
            <a:ext cx="25824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Larger COT lengths only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partially collide, leaving</a:t>
            </a: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artial </a:t>
            </a:r>
            <a:r>
              <a:rPr lang="en-US" sz="1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uncollided</a:t>
            </a:r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portions</a:t>
            </a: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 lower priority devices, depicted in darker shades.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CCA is the channel sensing time </a:t>
            </a:r>
          </a:p>
        </p:txBody>
      </p:sp>
    </p:spTree>
    <p:extLst>
      <p:ext uri="{BB962C8B-B14F-4D97-AF65-F5344CB8AC3E}">
        <p14:creationId xmlns:p14="http://schemas.microsoft.com/office/powerpoint/2010/main" val="267670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Utilization </a:t>
            </a:r>
            <a:r>
              <a:rPr lang="en-US" dirty="0" smtClean="0"/>
              <a:t>for each </a:t>
            </a:r>
            <a:r>
              <a:rPr lang="en-US" dirty="0"/>
              <a:t>Priority Classes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14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419" y="2146449"/>
            <a:ext cx="5770230" cy="43289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18457" y="2257425"/>
            <a:ext cx="20170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devices are of only one class, i.e. self-coexistence.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3657600" y="4776204"/>
            <a:ext cx="3810000" cy="10668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36764" y="5309604"/>
            <a:ext cx="312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Low Channel Utilization due to collision</a:t>
            </a:r>
          </a:p>
        </p:txBody>
      </p:sp>
    </p:spTree>
    <p:extLst>
      <p:ext uri="{BB962C8B-B14F-4D97-AF65-F5344CB8AC3E}">
        <p14:creationId xmlns:p14="http://schemas.microsoft.com/office/powerpoint/2010/main" val="2788452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736356" y="525415"/>
            <a:ext cx="7770813" cy="1065213"/>
          </a:xfrm>
        </p:spPr>
        <p:txBody>
          <a:bodyPr/>
          <a:lstStyle/>
          <a:p>
            <a:r>
              <a:rPr lang="en-US" sz="2800" dirty="0" smtClean="0"/>
              <a:t>Channel Utilization between </a:t>
            </a:r>
            <a:r>
              <a:rPr lang="en-US" sz="2800" dirty="0"/>
              <a:t>Priority Classes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30286" y="1771989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#1 to #2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9351" y="3968338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#2 to #3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35593" y="3914168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#3 to #4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19" y="3563418"/>
            <a:ext cx="3204538" cy="240412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3563418"/>
            <a:ext cx="3204538" cy="240412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1219262"/>
            <a:ext cx="3204538" cy="240412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400780" y="1475888"/>
            <a:ext cx="25824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Poisson distributed data packet average arrival times are in brackets, e.g. (20ms) implies 50 packets/sec. (0ms) are the full buffer cases from the previous slide. All Poisson traffic models converge on the full buffer case when heavily congested.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0587" y="5814878"/>
            <a:ext cx="7248801" cy="929623"/>
          </a:xfrm>
          <a:prstGeom prst="rect">
            <a:avLst/>
          </a:prstGeom>
          <a:noFill/>
        </p:spPr>
        <p:txBody>
          <a:bodyPr wrap="square" rtlCol="0">
            <a:normAutofit fontScale="70000" lnSpcReduction="20000"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Observation: 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</a:rPr>
              <a:t>Relatively </a:t>
            </a:r>
            <a:r>
              <a:rPr lang="en-US" sz="2000" dirty="0">
                <a:solidFill>
                  <a:schemeClr val="tx2"/>
                </a:solidFill>
              </a:rPr>
              <a:t>small sets of competing priority classes is catastrophic to the lower priority class</a:t>
            </a:r>
            <a:r>
              <a:rPr lang="en-US" sz="2000" dirty="0" smtClean="0">
                <a:solidFill>
                  <a:schemeClr val="tx2"/>
                </a:solidFill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There </a:t>
            </a:r>
            <a:r>
              <a:rPr lang="en-US" sz="2000" dirty="0">
                <a:solidFill>
                  <a:schemeClr val="tx1"/>
                </a:solidFill>
              </a:rPr>
              <a:t>is no ETSI restrictions on what class to use for which traffic or traffic patterns.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71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3575" y="1600200"/>
            <a:ext cx="7878763" cy="441960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System </a:t>
            </a:r>
            <a:r>
              <a:rPr lang="en-US" dirty="0"/>
              <a:t>level simulation regarding 802.11 and </a:t>
            </a:r>
            <a:r>
              <a:rPr lang="en-US" dirty="0" smtClean="0"/>
              <a:t>ETSI is </a:t>
            </a:r>
            <a:r>
              <a:rPr lang="en-US" dirty="0"/>
              <a:t>presented to evaluate fairness for medium occupancy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Multiple factors </a:t>
            </a:r>
            <a:r>
              <a:rPr lang="en-US" dirty="0" smtClean="0"/>
              <a:t>impacting </a:t>
            </a:r>
            <a:r>
              <a:rPr lang="en-US" dirty="0"/>
              <a:t>coexistence fairness were </a:t>
            </a:r>
            <a:r>
              <a:rPr lang="en-US" dirty="0" smtClean="0"/>
              <a:t>investigated 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ETSI Post back-off procedure allows faster channel access than </a:t>
            </a:r>
            <a:r>
              <a:rPr lang="en-US" dirty="0" smtClean="0"/>
              <a:t>IEEE and has high probability of transmission collision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For future proofing, suggest that ETSI rules should be modified</a:t>
            </a:r>
            <a:r>
              <a:rPr lang="en-US" dirty="0" smtClean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Medium utilization is proportional to COT (TXOP limit) for the same </a:t>
            </a:r>
            <a:r>
              <a:rPr lang="en-US" dirty="0"/>
              <a:t>priority class. </a:t>
            </a: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Proper </a:t>
            </a:r>
            <a:r>
              <a:rPr lang="en-US" dirty="0"/>
              <a:t>setting of EDCA Parameters </a:t>
            </a:r>
            <a:r>
              <a:rPr lang="en-US" dirty="0" smtClean="0"/>
              <a:t>is needed.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Relatively small sets of competing priority classes is catastrophic to the lower priority class.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Coexistence is only possible today due to traffic patterns not fully occupying buffers.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There is no ETSI restrictions on what class to use for which traffic or traffic patterns.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3392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Backup Charts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E40C9FC-4879-4F20-9ECA-A574A90476B7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5510218" y="6627813"/>
            <a:ext cx="3184520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9pPr>
          </a:lstStyle>
          <a:p>
            <a:r>
              <a:rPr lang="en-GB" smtClean="0"/>
              <a:t>Chung-Ta Ku, Mediatek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6766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720587" y="5814878"/>
            <a:ext cx="7248801" cy="929623"/>
          </a:xfrm>
          <a:prstGeom prst="rect">
            <a:avLst/>
          </a:prstGeom>
          <a:noFill/>
        </p:spPr>
        <p:txBody>
          <a:bodyPr wrap="square" rtlCol="0">
            <a:normAutofit fontScale="70000" lnSpcReduction="20000"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Observation: 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</a:rPr>
              <a:t>Relatively </a:t>
            </a:r>
            <a:r>
              <a:rPr lang="en-US" sz="2000" dirty="0">
                <a:solidFill>
                  <a:schemeClr val="tx2"/>
                </a:solidFill>
              </a:rPr>
              <a:t>small sets of competing priority classes is catastrophic to the lower priority class</a:t>
            </a:r>
            <a:r>
              <a:rPr lang="en-US" sz="2000" dirty="0" smtClean="0">
                <a:solidFill>
                  <a:schemeClr val="tx2"/>
                </a:solidFill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There </a:t>
            </a:r>
            <a:r>
              <a:rPr lang="en-US" sz="2000" dirty="0">
                <a:solidFill>
                  <a:schemeClr val="tx1"/>
                </a:solidFill>
              </a:rPr>
              <a:t>is no ETSI restrictions on what class to use for which traffic or traffic patterns.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n-US" sz="2000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0587" y="384020"/>
            <a:ext cx="7770813" cy="1065213"/>
          </a:xfrm>
        </p:spPr>
        <p:txBody>
          <a:bodyPr/>
          <a:lstStyle/>
          <a:p>
            <a:r>
              <a:rPr lang="en-US" sz="2800" dirty="0" smtClean="0"/>
              <a:t>Channel Utilization between </a:t>
            </a:r>
            <a:r>
              <a:rPr lang="en-US" sz="2800" dirty="0"/>
              <a:t>Priority Classes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26" y="1180735"/>
            <a:ext cx="3204538" cy="240412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266" y="3485018"/>
            <a:ext cx="3204538" cy="240412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0826" y="3485018"/>
            <a:ext cx="3204538" cy="240412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230286" y="1771989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#1 to #2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4828" y="4039272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#2 to #3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5015" y="4000983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#3 to #4</a:t>
            </a:r>
          </a:p>
        </p:txBody>
      </p:sp>
    </p:spTree>
    <p:extLst>
      <p:ext uri="{BB962C8B-B14F-4D97-AF65-F5344CB8AC3E}">
        <p14:creationId xmlns:p14="http://schemas.microsoft.com/office/powerpoint/2010/main" val="253443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This contribution provides the system </a:t>
            </a:r>
            <a:r>
              <a:rPr lang="en-US" dirty="0"/>
              <a:t>level simulation </a:t>
            </a:r>
            <a:r>
              <a:rPr lang="en-US" dirty="0" smtClean="0"/>
              <a:t>to evaluate 802.11 </a:t>
            </a:r>
            <a:r>
              <a:rPr lang="en-US" dirty="0"/>
              <a:t>and ETSI </a:t>
            </a:r>
            <a:r>
              <a:rPr lang="en-US" dirty="0" smtClean="0"/>
              <a:t>LBE channel access engine and parameters which can impact fairness </a:t>
            </a:r>
            <a:r>
              <a:rPr lang="en-US" dirty="0"/>
              <a:t>for medium </a:t>
            </a:r>
            <a:r>
              <a:rPr lang="en-US" dirty="0" smtClean="0"/>
              <a:t>occupancy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idx="10"/>
          </p:nvPr>
        </p:nvSpPr>
        <p:spPr>
          <a:xfrm>
            <a:off x="381000" y="333375"/>
            <a:ext cx="1874823" cy="273050"/>
          </a:xfrm>
        </p:spPr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387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6368"/>
            <a:ext cx="8229600" cy="2478348"/>
          </a:xfrm>
        </p:spPr>
        <p:txBody>
          <a:bodyPr>
            <a:normAutofit/>
          </a:bodyPr>
          <a:lstStyle/>
          <a:p>
            <a:r>
              <a:rPr lang="en-US" dirty="0" smtClean="0"/>
              <a:t>ETSI Channel Access Engine: Post-</a:t>
            </a:r>
            <a:r>
              <a:rPr lang="en-US" dirty="0" err="1" smtClean="0"/>
              <a:t>Backoff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idx="10"/>
          </p:nvPr>
        </p:nvSpPr>
        <p:spPr>
          <a:xfrm>
            <a:off x="381000" y="333375"/>
            <a:ext cx="1874823" cy="273050"/>
          </a:xfrm>
        </p:spPr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idx="11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Chung-Ta Ku, Mediatek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dirty="0"/>
              <a:t>Slide </a:t>
            </a:r>
            <a:r>
              <a:rPr lang="en-GB" dirty="0" smtClean="0"/>
              <a:t>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172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81201"/>
            <a:ext cx="7770813" cy="1524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ETSI post-</a:t>
            </a:r>
            <a:r>
              <a:rPr lang="en-US" dirty="0" err="1" smtClean="0"/>
              <a:t>backoff</a:t>
            </a:r>
            <a:r>
              <a:rPr lang="en-US" dirty="0" smtClean="0"/>
              <a:t> procedure allows an alternate faster channel access than IEEE in the case that (data is ready to transmission when) the medium is busy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</a:t>
            </a:r>
            <a:r>
              <a:rPr lang="en-US" dirty="0" err="1" smtClean="0"/>
              <a:t>Backoff</a:t>
            </a:r>
            <a:r>
              <a:rPr lang="en-US" dirty="0" smtClean="0"/>
              <a:t> Procedure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Oval 7"/>
          <p:cNvSpPr/>
          <p:nvPr/>
        </p:nvSpPr>
        <p:spPr bwMode="auto">
          <a:xfrm>
            <a:off x="5638800" y="3487009"/>
            <a:ext cx="1447800" cy="838201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0309" y="4484731"/>
            <a:ext cx="2346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Starting with a New </a:t>
            </a:r>
            <a:r>
              <a:rPr lang="en-US" sz="1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Backoff</a:t>
            </a:r>
            <a:endParaRPr lang="en-US" sz="1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53977" y="3245060"/>
            <a:ext cx="2863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Starting at q=1. Two devices attempting to transmit will collide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" y="3475248"/>
            <a:ext cx="8385175" cy="210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5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3899" y="1579086"/>
            <a:ext cx="8169435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Two devices competing in post-</a:t>
            </a:r>
            <a:r>
              <a:rPr lang="en-US" dirty="0" err="1" smtClean="0"/>
              <a:t>backoff</a:t>
            </a:r>
            <a:r>
              <a:rPr lang="en-US" dirty="0" smtClean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one uses the faster method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one uses IEEE method</a:t>
            </a:r>
          </a:p>
          <a:p>
            <a:pPr marL="457200" lvl="1" indent="0"/>
            <a:r>
              <a:rPr lang="en-US" sz="2400" b="1" dirty="0" smtClean="0"/>
              <a:t>when the medium transitions from busy to idle, the probability of winning contention (see scenario from previous figure)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smtClean="0"/>
              <a:t>Chung-Ta Ku, Mediatek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D09C756B-EB39-4236-ADBB-73052B179AE4}" type="slidenum">
              <a:rPr lang="en-GB" smtClean="0"/>
              <a:pPr/>
              <a:t>5</a:t>
            </a:fld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719357"/>
              </p:ext>
            </p:extLst>
          </p:nvPr>
        </p:nvGraphicFramePr>
        <p:xfrm>
          <a:off x="381000" y="4006136"/>
          <a:ext cx="8512334" cy="207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4414"/>
                <a:gridCol w="1554480"/>
                <a:gridCol w="1554480"/>
                <a:gridCol w="1554480"/>
                <a:gridCol w="1554480"/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Priority Class 4  CW</a:t>
                      </a:r>
                      <a:r>
                        <a:rPr lang="en-US" sz="12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∈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&lt;</a:t>
                      </a:r>
                      <a:r>
                        <a:rPr lang="en-US" sz="1200" dirty="0" err="1" smtClean="0"/>
                        <a:t>CWmin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CWmax</a:t>
                      </a:r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Priority Class 3 </a:t>
                      </a:r>
                    </a:p>
                    <a:p>
                      <a:r>
                        <a:rPr lang="en-US" sz="1200" dirty="0" smtClean="0"/>
                        <a:t>CW</a:t>
                      </a:r>
                      <a:r>
                        <a:rPr lang="en-US" sz="12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∈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&lt;</a:t>
                      </a:r>
                      <a:r>
                        <a:rPr lang="en-US" sz="1200" dirty="0" err="1" smtClean="0"/>
                        <a:t>CWmin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CWmax</a:t>
                      </a:r>
                      <a:r>
                        <a:rPr lang="en-US" sz="1200" dirty="0" smtClean="0"/>
                        <a:t>&gt;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Priority Class 2</a:t>
                      </a:r>
                    </a:p>
                    <a:p>
                      <a:r>
                        <a:rPr lang="en-US" sz="1200" dirty="0" smtClean="0"/>
                        <a:t>CW</a:t>
                      </a:r>
                      <a:r>
                        <a:rPr lang="en-US" sz="12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∈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&lt;</a:t>
                      </a:r>
                      <a:r>
                        <a:rPr lang="en-US" sz="1200" dirty="0" err="1" smtClean="0"/>
                        <a:t>CWmin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CWmax</a:t>
                      </a:r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Priority Class 1</a:t>
                      </a:r>
                    </a:p>
                    <a:p>
                      <a:r>
                        <a:rPr lang="en-US" sz="1200" dirty="0" smtClean="0"/>
                        <a:t>CW</a:t>
                      </a:r>
                      <a:r>
                        <a:rPr lang="en-US" sz="12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∈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&lt;</a:t>
                      </a:r>
                      <a:r>
                        <a:rPr lang="en-US" sz="1200" dirty="0" err="1" smtClean="0"/>
                        <a:t>CWmin</a:t>
                      </a:r>
                      <a:r>
                        <a:rPr lang="en-US" sz="1200" dirty="0" smtClean="0"/>
                        <a:t>, </a:t>
                      </a:r>
                      <a:r>
                        <a:rPr lang="en-US" sz="1200" dirty="0" err="1" smtClean="0"/>
                        <a:t>CWmax</a:t>
                      </a:r>
                      <a:r>
                        <a:rPr lang="en-US" sz="1200" dirty="0" smtClean="0"/>
                        <a:t>&gt;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Probability of winning contention – Faster ETSI method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&lt;41.2%,71.4%&gt;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&lt;71.4%,86.7%&gt;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&lt;86.7%,96.8%&gt;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&lt;86.7%,99.8%&gt;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Probability of winning contention –IEEE/ETSI/ 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&lt;41.2%,14.3%&gt;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&lt;14.3%,6.7%&gt;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&lt;6.7%,1.6%&gt;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&lt;6.7%,0.1%&gt;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Collision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&lt;17.6%,14.3%&gt;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&lt;14.3%,6.7%&gt;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&lt;6.7%,1.6%&gt;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&lt;6.7%,0.1%&gt;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024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6368"/>
            <a:ext cx="8229600" cy="2478348"/>
          </a:xfrm>
        </p:spPr>
        <p:txBody>
          <a:bodyPr>
            <a:normAutofit/>
          </a:bodyPr>
          <a:lstStyle/>
          <a:p>
            <a:r>
              <a:rPr lang="en-US" dirty="0" smtClean="0"/>
              <a:t>Impact of COT (TXOP)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idx="10"/>
          </p:nvPr>
        </p:nvSpPr>
        <p:spPr>
          <a:xfrm>
            <a:off x="381000" y="333375"/>
            <a:ext cx="1874823" cy="273050"/>
          </a:xfrm>
        </p:spPr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idx="11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Chung-Ta Ku, Mediatek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dirty="0"/>
              <a:t>Slide </a:t>
            </a:r>
            <a:r>
              <a:rPr lang="en-GB" dirty="0"/>
              <a:t>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58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Channel Access Parameters in IEEE and ETSI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295398" y="2329888"/>
          <a:ext cx="6629402" cy="1498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450"/>
                <a:gridCol w="823820"/>
                <a:gridCol w="1152940"/>
                <a:gridCol w="1152940"/>
                <a:gridCol w="1537252"/>
              </a:tblGrid>
              <a:tr h="345312"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IEEE Access Category</a:t>
                      </a:r>
                      <a:endParaRPr lang="en-US" sz="1400" dirty="0"/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AIFSN</a:t>
                      </a:r>
                      <a:endParaRPr lang="en-US" sz="1400" dirty="0"/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CWmin</a:t>
                      </a:r>
                      <a:endParaRPr lang="en-US" sz="1400" dirty="0"/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CWmax</a:t>
                      </a:r>
                      <a:endParaRPr lang="en-US" sz="1400" dirty="0"/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TXOP Limit</a:t>
                      </a:r>
                      <a:endParaRPr lang="en-US" sz="1400" dirty="0"/>
                    </a:p>
                  </a:txBody>
                  <a:tcPr marB="0" anchor="ctr"/>
                </a:tc>
              </a:tr>
              <a:tr h="288323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Voice (VO)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1/2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3/3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7/7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2.080ms</a:t>
                      </a:r>
                      <a:endParaRPr lang="en-US" sz="1400" dirty="0"/>
                    </a:p>
                  </a:txBody>
                  <a:tcPr marT="0" marB="0" anchor="ctr"/>
                </a:tc>
              </a:tr>
              <a:tr h="288323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Video (VI)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1/2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7/7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15/15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4.096ms</a:t>
                      </a:r>
                      <a:endParaRPr lang="en-US" sz="1400" dirty="0"/>
                    </a:p>
                  </a:txBody>
                  <a:tcPr marT="0" marB="0" anchor="ctr"/>
                </a:tc>
              </a:tr>
              <a:tr h="288323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Best</a:t>
                      </a:r>
                      <a:r>
                        <a:rPr lang="en-US" sz="1400" baseline="0" dirty="0" smtClean="0"/>
                        <a:t> effort (BE)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3/3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15/15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dk1"/>
                          </a:solidFill>
                        </a:rPr>
                        <a:t>63/1023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2.528ms</a:t>
                      </a:r>
                      <a:endParaRPr lang="en-US" sz="1400" dirty="0"/>
                    </a:p>
                  </a:txBody>
                  <a:tcPr marT="0" marB="0" anchor="ctr"/>
                </a:tc>
              </a:tr>
              <a:tr h="288323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Background (BK)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7/7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15/15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1023/1023</a:t>
                      </a:r>
                      <a:endParaRPr lang="en-US" sz="1400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2.528ms</a:t>
                      </a:r>
                      <a:endParaRPr lang="en-US" sz="1400" dirty="0"/>
                    </a:p>
                  </a:txBody>
                  <a:tcPr marT="0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126426"/>
              </p:ext>
            </p:extLst>
          </p:nvPr>
        </p:nvGraphicFramePr>
        <p:xfrm>
          <a:off x="1295398" y="3943642"/>
          <a:ext cx="6629402" cy="14801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0809"/>
                <a:gridCol w="825408"/>
                <a:gridCol w="1161547"/>
                <a:gridCol w="1157810"/>
                <a:gridCol w="1523828"/>
              </a:tblGrid>
              <a:tr h="36518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ETSI Priority class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400" kern="1200" baseline="-250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err="1" smtClean="0"/>
                        <a:t>CWmin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CWmax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maxCOT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</a:tr>
              <a:tr h="27874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Class 4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1/2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3/3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7/7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2ms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</a:tr>
              <a:tr h="27874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Class 3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1/2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7/7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15/15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4ms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</a:tr>
              <a:tr h="27874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Class 2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3/3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15/15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63/1023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6ms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</a:tr>
              <a:tr h="27874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Class 1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7/7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15/15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1023/1023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 smtClean="0"/>
                        <a:t>6ms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B="0" anchor="ctr"/>
                </a:tc>
              </a:tr>
            </a:tbl>
          </a:graphicData>
        </a:graphic>
      </p:graphicFrame>
      <p:sp>
        <p:nvSpPr>
          <p:cNvPr id="12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533400" y="5570871"/>
            <a:ext cx="8610600" cy="76954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Non-AP STA default EDCA parameters are from Table 9-155 of </a:t>
            </a:r>
            <a:r>
              <a:rPr lang="en-US" sz="1800" dirty="0" err="1" smtClean="0">
                <a:solidFill>
                  <a:schemeClr val="tx1"/>
                </a:solidFill>
              </a:rPr>
              <a:t>REVmd</a:t>
            </a:r>
            <a:r>
              <a:rPr lang="en-US" sz="1800" dirty="0" smtClean="0">
                <a:solidFill>
                  <a:schemeClr val="tx1"/>
                </a:solidFill>
              </a:rPr>
              <a:t>. ETSI parameters are from Table 7 and 8 of EN301893 v2.1.1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idx="10"/>
          </p:nvPr>
        </p:nvSpPr>
        <p:spPr>
          <a:xfrm>
            <a:off x="381000" y="333375"/>
            <a:ext cx="1874823" cy="273050"/>
          </a:xfrm>
        </p:spPr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idx="11"/>
          </p:nvPr>
        </p:nvSpPr>
        <p:spPr>
          <a:xfrm>
            <a:off x="5500694" y="6477000"/>
            <a:ext cx="3041644" cy="180975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Chung-Ta Ku, Mediatek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04900" y="1942488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IEEE Access Point/STA and ETSI Supervising device/Supervised device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6324600" y="4876800"/>
            <a:ext cx="762000" cy="68359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6324600" y="3183158"/>
            <a:ext cx="762000" cy="68359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dirty="0"/>
              <a:t>Slide </a:t>
            </a:r>
            <a:r>
              <a:rPr lang="en-GB" dirty="0" smtClean="0"/>
              <a:t>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399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307" y="757106"/>
            <a:ext cx="7770813" cy="1065213"/>
          </a:xfrm>
        </p:spPr>
        <p:txBody>
          <a:bodyPr/>
          <a:lstStyle/>
          <a:p>
            <a:r>
              <a:rPr lang="en-US" dirty="0" err="1" smtClean="0"/>
              <a:t>OMNeT</a:t>
            </a:r>
            <a:r>
              <a:rPr lang="en-US" dirty="0" smtClean="0"/>
              <a:t>++ Baseline Simulation Setup</a:t>
            </a:r>
            <a:br>
              <a:rPr lang="en-US" dirty="0" smtClean="0"/>
            </a:br>
            <a:r>
              <a:rPr lang="en-US" sz="2400" dirty="0" smtClean="0"/>
              <a:t>(IEEE vs IEEE)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01508" y="1860884"/>
            <a:ext cx="8542492" cy="465301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Simulation </a:t>
            </a:r>
            <a:r>
              <a:rPr lang="en-US" sz="1600" dirty="0" smtClean="0"/>
              <a:t>Time</a:t>
            </a:r>
            <a:r>
              <a:rPr lang="en-US" sz="1600" dirty="0"/>
              <a:t>: </a:t>
            </a:r>
            <a:r>
              <a:rPr lang="en-US" sz="1600" dirty="0" smtClean="0"/>
              <a:t>10s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Full-buffer traffic loads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smtClean="0"/>
              <a:t>UDP </a:t>
            </a:r>
            <a:r>
              <a:rPr lang="en-US" sz="1600" dirty="0"/>
              <a:t>Packet Size = 1472 </a:t>
            </a:r>
            <a:r>
              <a:rPr lang="en-US" sz="1600" dirty="0" smtClean="0"/>
              <a:t>Bytes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smtClean="0"/>
              <a:t>2 IEEE Links</a:t>
            </a:r>
            <a:endParaRPr lang="en-US" sz="1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Using 11ac, 20MHz, no SGI, </a:t>
            </a:r>
            <a:r>
              <a:rPr lang="en-US" sz="1400" dirty="0" err="1"/>
              <a:t>Nss</a:t>
            </a:r>
            <a:r>
              <a:rPr lang="en-US" sz="1400" dirty="0"/>
              <a:t> =</a:t>
            </a:r>
            <a:r>
              <a:rPr lang="en-US" sz="1400" dirty="0" smtClean="0"/>
              <a:t>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 smtClean="0"/>
              <a:t>MPDU Size = </a:t>
            </a:r>
            <a:r>
              <a:rPr lang="en-US" sz="1400" dirty="0"/>
              <a:t>1552 Bytes, </a:t>
            </a:r>
            <a:r>
              <a:rPr lang="en-US" sz="1400" dirty="0" smtClean="0"/>
              <a:t>fixed MCS 8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 smtClean="0"/>
              <a:t>IEEE AC</a:t>
            </a:r>
          </a:p>
          <a:p>
            <a:pPr marL="400050">
              <a:buFont typeface="Arial" panose="020B0604020202020204" pitchFamily="34" charset="0"/>
              <a:buChar char="•"/>
            </a:pPr>
            <a:r>
              <a:rPr lang="en-US" sz="1600" dirty="0" smtClean="0"/>
              <a:t>Or 1 IEEE Link and 1 ETSI link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IEEE same as above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200" dirty="0" smtClean="0"/>
              <a:t>Using </a:t>
            </a:r>
            <a:r>
              <a:rPr lang="en-US" sz="1200" dirty="0"/>
              <a:t>LTE, 20MHz , </a:t>
            </a:r>
            <a:r>
              <a:rPr lang="en-US" sz="1200" dirty="0" err="1"/>
              <a:t>Nss</a:t>
            </a:r>
            <a:r>
              <a:rPr lang="en-US" sz="1200" dirty="0"/>
              <a:t> =1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200" dirty="0" err="1"/>
              <a:t>TBSize</a:t>
            </a:r>
            <a:r>
              <a:rPr lang="en-US" sz="1200" dirty="0"/>
              <a:t> = 75376 Bytes, fixed MCS 28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200" dirty="0"/>
              <a:t>LAA priority </a:t>
            </a:r>
            <a:r>
              <a:rPr lang="en-US" sz="1200" dirty="0" smtClean="0"/>
              <a:t>class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smtClean="0"/>
              <a:t>CCA-CS = -82 </a:t>
            </a:r>
            <a:r>
              <a:rPr lang="en-US" sz="1600" dirty="0" err="1" smtClean="0"/>
              <a:t>dBm</a:t>
            </a:r>
            <a:endParaRPr lang="en-US" sz="1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smtClean="0"/>
              <a:t>CCA-ED = -62 dBm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smtClean="0"/>
              <a:t>TX Power = 20 dBm</a:t>
            </a:r>
          </a:p>
          <a:p>
            <a:endParaRPr lang="en-US" sz="1800" dirty="0"/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5029200" y="3491619"/>
            <a:ext cx="3472960" cy="2555774"/>
            <a:chOff x="169916" y="2468579"/>
            <a:chExt cx="3660575" cy="2693842"/>
          </a:xfrm>
        </p:grpSpPr>
        <p:sp>
          <p:nvSpPr>
            <p:cNvPr id="5" name="Rectangle 4"/>
            <p:cNvSpPr/>
            <p:nvPr/>
          </p:nvSpPr>
          <p:spPr>
            <a:xfrm>
              <a:off x="914399" y="2780071"/>
              <a:ext cx="2916092" cy="1828800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988142" y="2853813"/>
              <a:ext cx="184355" cy="1769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988142" y="4377543"/>
              <a:ext cx="184355" cy="1769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823609" y="4377543"/>
              <a:ext cx="184355" cy="17698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2823609" y="2853814"/>
              <a:ext cx="184355" cy="17698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90218" y="3049705"/>
              <a:ext cx="1029034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AP or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eNB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95782" y="4067867"/>
              <a:ext cx="436255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AP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37064" y="4072129"/>
              <a:ext cx="583318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 STA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87312" y="3062380"/>
              <a:ext cx="536009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STA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1218961" y="2954923"/>
              <a:ext cx="1524331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1218961" y="4453649"/>
              <a:ext cx="1524331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944628" y="4838017"/>
              <a:ext cx="2725662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Distance 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X </a:t>
              </a:r>
              <a:r>
                <a:rPr lang="en-US" sz="1400" dirty="0" smtClean="0">
                  <a:solidFill>
                    <a:schemeClr val="tx1"/>
                  </a:solidFill>
                </a:rPr>
                <a:t>= 10m, 20m, 30m, …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69916" y="3638501"/>
              <a:ext cx="1478468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Distance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 Y</a:t>
              </a:r>
              <a:r>
                <a:rPr lang="en-US" sz="1400" dirty="0" smtClean="0">
                  <a:solidFill>
                    <a:schemeClr val="tx1"/>
                  </a:solidFill>
                </a:rPr>
                <a:t> = 9m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63400" y="4603015"/>
              <a:ext cx="887378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(0.5, 0.5)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7200" y="2468579"/>
              <a:ext cx="887378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(0.5, 9.5)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381865" y="4603015"/>
              <a:ext cx="1225298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(0.5 + 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X</a:t>
              </a:r>
              <a:r>
                <a:rPr lang="en-US" sz="1400" dirty="0" smtClean="0">
                  <a:solidFill>
                    <a:schemeClr val="tx1"/>
                  </a:solidFill>
                </a:rPr>
                <a:t>, 0.5)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433518" y="2468579"/>
              <a:ext cx="1225298" cy="3244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(0.5 + </a:t>
              </a:r>
              <a:r>
                <a:rPr lang="en-US" sz="1400" b="1" dirty="0" smtClean="0">
                  <a:solidFill>
                    <a:schemeClr val="tx1"/>
                  </a:solidFill>
                </a:rPr>
                <a:t>X</a:t>
              </a:r>
              <a:r>
                <a:rPr lang="en-US" sz="1400" dirty="0" smtClean="0">
                  <a:solidFill>
                    <a:schemeClr val="tx1"/>
                  </a:solidFill>
                </a:rPr>
                <a:t>, 9.5)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2" name="Date Placeholder 3"/>
          <p:cNvSpPr>
            <a:spLocks noGrp="1"/>
          </p:cNvSpPr>
          <p:nvPr>
            <p:ph type="dt" idx="10"/>
          </p:nvPr>
        </p:nvSpPr>
        <p:spPr>
          <a:xfrm>
            <a:off x="381000" y="333375"/>
            <a:ext cx="1874823" cy="273050"/>
          </a:xfrm>
        </p:spPr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23" name="Footer Placeholder 4"/>
          <p:cNvSpPr>
            <a:spLocks noGrp="1"/>
          </p:cNvSpPr>
          <p:nvPr>
            <p:ph type="ftr" idx="11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Chung-Ta Ku, Mediatek</a:t>
            </a:r>
            <a:endParaRPr lang="en-GB" dirty="0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dirty="0"/>
              <a:t>Slide </a:t>
            </a:r>
            <a:r>
              <a:rPr lang="en-GB" dirty="0" smtClean="0"/>
              <a:t>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854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404" y="1503986"/>
            <a:ext cx="5357112" cy="41733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114" y="1180785"/>
            <a:ext cx="4812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(sec)</a:t>
            </a:r>
            <a:endParaRPr lang="en-US" sz="1400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03860" y="5654429"/>
            <a:ext cx="8229600" cy="2286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Observation</a:t>
            </a:r>
            <a:endParaRPr lang="en-US" sz="1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ETSI </a:t>
            </a:r>
            <a:r>
              <a:rPr lang="en-US" sz="1600" b="1" dirty="0"/>
              <a:t>Class 2 and 1</a:t>
            </a:r>
            <a:r>
              <a:rPr lang="en-US" sz="1600" dirty="0"/>
              <a:t> have </a:t>
            </a:r>
            <a:r>
              <a:rPr lang="en-US" sz="1600" dirty="0">
                <a:solidFill>
                  <a:srgbClr val="FF0000"/>
                </a:solidFill>
              </a:rPr>
              <a:t>airtime advantage </a:t>
            </a:r>
            <a:r>
              <a:rPr lang="en-US" sz="1600" dirty="0">
                <a:solidFill>
                  <a:schemeClr val="tx1"/>
                </a:solidFill>
              </a:rPr>
              <a:t>mainly </a:t>
            </a:r>
            <a:r>
              <a:rPr lang="en-US" sz="1600" dirty="0"/>
              <a:t>contributed by using </a:t>
            </a:r>
            <a:r>
              <a:rPr lang="en-US" sz="1600" dirty="0">
                <a:solidFill>
                  <a:srgbClr val="FF0000"/>
                </a:solidFill>
              </a:rPr>
              <a:t>larger TXOP</a:t>
            </a:r>
            <a:endParaRPr lang="en-US" sz="1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8482" y="735011"/>
            <a:ext cx="1311578" cy="27699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</a:rPr>
              <a:t>Distance X = 10m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idx="10"/>
          </p:nvPr>
        </p:nvSpPr>
        <p:spPr>
          <a:xfrm>
            <a:off x="381000" y="333375"/>
            <a:ext cx="1874823" cy="273050"/>
          </a:xfrm>
        </p:spPr>
        <p:txBody>
          <a:bodyPr/>
          <a:lstStyle/>
          <a:p>
            <a:r>
              <a:rPr lang="en-US" dirty="0" smtClean="0"/>
              <a:t>July 2019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idx="11"/>
          </p:nvPr>
        </p:nvSpPr>
        <p:spPr>
          <a:xfrm>
            <a:off x="5500694" y="6475413"/>
            <a:ext cx="3041644" cy="180975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Chung-Ta Ku, Mediatek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5" y="672782"/>
            <a:ext cx="7770813" cy="1065213"/>
          </a:xfrm>
        </p:spPr>
        <p:txBody>
          <a:bodyPr/>
          <a:lstStyle/>
          <a:p>
            <a:r>
              <a:rPr lang="en-US" dirty="0" smtClean="0"/>
              <a:t>Airtime Utilization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idx="12"/>
          </p:nvPr>
        </p:nvSpPr>
        <p:spPr>
          <a:xfrm>
            <a:off x="4344988" y="6475413"/>
            <a:ext cx="528637" cy="363537"/>
          </a:xfrm>
        </p:spPr>
        <p:txBody>
          <a:bodyPr/>
          <a:lstStyle/>
          <a:p>
            <a:r>
              <a:rPr lang="en-GB" dirty="0"/>
              <a:t>Slide </a:t>
            </a:r>
            <a:r>
              <a:rPr lang="en-GB" dirty="0" smtClean="0"/>
              <a:t>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409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4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F2D85B4-B705-4018-9CF0-E6E4BD03567D}" vid="{6A25E773-D890-44CD-BA7F-9C3E9F9CAE5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99628</TotalTime>
  <Words>1268</Words>
  <Application>Microsoft Office PowerPoint</Application>
  <PresentationFormat>On-screen Show (4:3)</PresentationFormat>
  <Paragraphs>274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 Unicode MS</vt:lpstr>
      <vt:lpstr>MS Gothic</vt:lpstr>
      <vt:lpstr>Arial</vt:lpstr>
      <vt:lpstr>Calibri</vt:lpstr>
      <vt:lpstr>Times New Roman</vt:lpstr>
      <vt:lpstr>Office Theme</vt:lpstr>
      <vt:lpstr>Coex Simulation and Analysis</vt:lpstr>
      <vt:lpstr>Introduction</vt:lpstr>
      <vt:lpstr>ETSI Channel Access Engine: Post-Backoff</vt:lpstr>
      <vt:lpstr>Post-Backoff Procedure</vt:lpstr>
      <vt:lpstr>Probability Analysis</vt:lpstr>
      <vt:lpstr>Impact of COT (TXOP) </vt:lpstr>
      <vt:lpstr>Channel Access Parameters in IEEE and ETSI </vt:lpstr>
      <vt:lpstr>OMNeT++ Baseline Simulation Setup (IEEE vs IEEE)</vt:lpstr>
      <vt:lpstr>Airtime Utilization</vt:lpstr>
      <vt:lpstr>PowerPoint Presentation</vt:lpstr>
      <vt:lpstr>Simulation Results Different Access Priority Classes </vt:lpstr>
      <vt:lpstr>Simulation setup</vt:lpstr>
      <vt:lpstr>Gain Channel Access between Priority Classes</vt:lpstr>
      <vt:lpstr>Channel Utilization for each Priority Classes</vt:lpstr>
      <vt:lpstr>Channel Utilization between Priority Classes</vt:lpstr>
      <vt:lpstr>Conclusions </vt:lpstr>
      <vt:lpstr>Backup Charts</vt:lpstr>
      <vt:lpstr>Channel Utilization between Priority Classes</vt:lpstr>
    </vt:vector>
  </TitlesOfParts>
  <Company>Qualcomm Incorporated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Eitan, Alecsander</dc:creator>
  <cp:keywords>CTPClassification=CTP_IC:VisualMarkings=</cp:keywords>
  <cp:lastModifiedBy>James Wang</cp:lastModifiedBy>
  <cp:revision>2463</cp:revision>
  <cp:lastPrinted>2017-09-18T11:39:39Z</cp:lastPrinted>
  <dcterms:created xsi:type="dcterms:W3CDTF">2014-09-15T04:43:49Z</dcterms:created>
  <dcterms:modified xsi:type="dcterms:W3CDTF">2019-07-12T17:55:26Z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8ad06976-a500-4468-b482-28ee4412abe9</vt:lpwstr>
  </property>
  <property fmtid="{D5CDD505-2E9C-101B-9397-08002B2CF9AE}" pid="4" name="CTP_BU">
    <vt:lpwstr>COMMUNICATION &amp;DEVICES GROUP</vt:lpwstr>
  </property>
  <property fmtid="{D5CDD505-2E9C-101B-9397-08002B2CF9AE}" pid="5" name="CTP_TimeStamp">
    <vt:lpwstr>2016-05-06 17:10:31Z</vt:lpwstr>
  </property>
  <property fmtid="{D5CDD505-2E9C-101B-9397-08002B2CF9AE}" pid="6" name="CTPClassification">
    <vt:lpwstr>CTP_IC</vt:lpwstr>
  </property>
</Properties>
</file>