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9" r:id="rId2"/>
    <p:sldId id="283" r:id="rId3"/>
    <p:sldId id="289" r:id="rId4"/>
    <p:sldId id="290" r:id="rId5"/>
    <p:sldId id="288" r:id="rId6"/>
    <p:sldId id="292" r:id="rId7"/>
    <p:sldId id="293" r:id="rId8"/>
    <p:sldId id="294" r:id="rId9"/>
    <p:sldId id="295" r:id="rId10"/>
    <p:sldId id="296" r:id="rId11"/>
    <p:sldId id="298" r:id="rId12"/>
    <p:sldId id="286" r:id="rId13"/>
    <p:sldId id="299" r:id="rId14"/>
    <p:sldId id="300" r:id="rId15"/>
    <p:sldId id="297" r:id="rId16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iou, Laurent" initials="CL" lastIdx="1" clrIdx="0">
    <p:extLst>
      <p:ext uri="{19B8F6BF-5375-455C-9EA6-DF929625EA0E}">
        <p15:presenceInfo xmlns:p15="http://schemas.microsoft.com/office/powerpoint/2012/main" userId="S-1-5-21-725345543-602162358-527237240-2944557" providerId="AD"/>
      </p:ext>
    </p:extLst>
  </p:cmAuthor>
  <p:cmAuthor id="2" name="Hanxiao (Tony, CT Lab)" initials="H(CL" lastIdx="3" clrIdx="1">
    <p:extLst>
      <p:ext uri="{19B8F6BF-5375-455C-9EA6-DF929625EA0E}">
        <p15:presenceInfo xmlns:p15="http://schemas.microsoft.com/office/powerpoint/2012/main" userId="S-1-5-21-147214757-305610072-1517763936-29765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96" autoAdjust="0"/>
    <p:restoredTop sz="87665" autoAdjust="0"/>
  </p:normalViewPr>
  <p:slideViewPr>
    <p:cSldViewPr>
      <p:cViewPr varScale="1">
        <p:scale>
          <a:sx n="87" d="100"/>
          <a:sy n="87" d="100"/>
        </p:scale>
        <p:origin x="1365" y="3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 smtClean="0"/>
            </a:lvl1pPr>
          </a:lstStyle>
          <a:p>
            <a:pPr>
              <a:defRPr/>
            </a:pPr>
            <a:r>
              <a:rPr lang="en-US" smtClean="0"/>
              <a:t>Doc Title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 smtClean="0"/>
            </a:lvl1pPr>
          </a:lstStyle>
          <a:p>
            <a:pPr>
              <a:defRPr/>
            </a:pPr>
            <a:r>
              <a:rPr lang="en-US" dirty="0"/>
              <a:t>Month Year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mtClean="0"/>
            </a:lvl1pPr>
          </a:lstStyle>
          <a:p>
            <a:pPr>
              <a:defRPr/>
            </a:pPr>
            <a:r>
              <a:rPr lang="en-US" dirty="0"/>
              <a:t>John Doe, Some Company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 smtClean="0"/>
            </a:lvl1pPr>
          </a:lstStyle>
          <a:p>
            <a:pPr>
              <a:defRPr/>
            </a:pPr>
            <a:r>
              <a:rPr lang="en-US" dirty="0"/>
              <a:t>Page </a:t>
            </a:r>
            <a:fld id="{3F99EF29-387F-42BB-8A81-132E16DF84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450">
              <a:defRPr/>
            </a:pPr>
            <a:r>
              <a:rPr lang="en-US" dirty="0"/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3798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 smtClean="0"/>
            </a:lvl1pPr>
          </a:lstStyle>
          <a:p>
            <a:pPr>
              <a:defRPr/>
            </a:pPr>
            <a:r>
              <a:rPr lang="en-US" smtClean="0"/>
              <a:t>Doc Title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 smtClean="0"/>
            </a:lvl1pPr>
          </a:lstStyle>
          <a:p>
            <a:pPr>
              <a:defRPr/>
            </a:pPr>
            <a:r>
              <a:rPr lang="en-US" dirty="0"/>
              <a:t>Month Year</a:t>
            </a:r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>
              <a:defRPr smtClean="0"/>
            </a:lvl5pPr>
          </a:lstStyle>
          <a:p>
            <a:pPr lvl="4">
              <a:defRPr/>
            </a:pPr>
            <a:r>
              <a:rPr lang="en-US" dirty="0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mtClean="0"/>
            </a:lvl1pPr>
          </a:lstStyle>
          <a:p>
            <a:pPr>
              <a:defRPr/>
            </a:pPr>
            <a:r>
              <a:rPr lang="en-US" dirty="0"/>
              <a:t>Page </a:t>
            </a:r>
            <a:fld id="{870C1BA4-1CEE-4CD8-8532-343A8D2B31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/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09202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Doc Title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dirty="0"/>
              <a:t>John Doe, Some Company</a:t>
            </a:r>
          </a:p>
        </p:txBody>
      </p:sp>
      <p:sp>
        <p:nvSpPr>
          <p:cNvPr id="102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dirty="0"/>
              <a:t>Page </a:t>
            </a:r>
            <a:fld id="{9A6FF2A5-3843-4034-80EC-B86A7C49C53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02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102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019613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870C1BA4-1CEE-4CD8-8532-343A8D2B315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0063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870C1BA4-1CEE-4CD8-8532-343A8D2B315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7638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870C1BA4-1CEE-4CD8-8532-343A8D2B315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6257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870C1BA4-1CEE-4CD8-8532-343A8D2B315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6783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PAR</a:t>
            </a:r>
            <a:r>
              <a:rPr lang="en-GB" dirty="0" smtClean="0"/>
              <a:t>: Project Authorization Request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CSD: criteria for standards development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870C1BA4-1CEE-4CD8-8532-343A8D2B315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0004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870C1BA4-1CEE-4CD8-8532-343A8D2B3155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206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870C1BA4-1CEE-4CD8-8532-343A8D2B315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201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870C1BA4-1CEE-4CD8-8532-343A8D2B315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134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870C1BA4-1CEE-4CD8-8532-343A8D2B315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260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870C1BA4-1CEE-4CD8-8532-343A8D2B315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158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870C1BA4-1CEE-4CD8-8532-343A8D2B315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392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870C1BA4-1CEE-4CD8-8532-343A8D2B315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248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870C1BA4-1CEE-4CD8-8532-343A8D2B315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6461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870C1BA4-1CEE-4CD8-8532-343A8D2B315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01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3099D1E7-2CFE-4362-BB72-AF97192842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 flipH="1">
            <a:off x="5791199" y="6475413"/>
            <a:ext cx="275266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mtClean="0"/>
            </a:lvl1pPr>
          </a:lstStyle>
          <a:p>
            <a:pPr>
              <a:defRPr/>
            </a:pPr>
            <a:r>
              <a:rPr lang="en-GB" dirty="0" smtClean="0"/>
              <a:t>Tony Xiao Han, Huawei, et 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 flipH="1">
            <a:off x="5791199" y="6475413"/>
            <a:ext cx="275266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mtClean="0"/>
            </a:lvl1pPr>
          </a:lstStyle>
          <a:p>
            <a:pPr>
              <a:defRPr/>
            </a:pPr>
            <a:r>
              <a:rPr lang="en-GB" dirty="0" smtClean="0"/>
              <a:t>Tony Xiao Han, Huawei, et al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mtClean="0"/>
            </a:lvl1pPr>
          </a:lstStyle>
          <a:p>
            <a:pPr>
              <a:defRPr/>
            </a:pPr>
            <a:r>
              <a:rPr lang="en-US" dirty="0"/>
              <a:t>Slide </a:t>
            </a:r>
            <a:fld id="{1020D93E-1000-485A-B4A0-9946B8CFFE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814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 smtClean="0"/>
              <a:t>Submission</a:t>
            </a:r>
            <a:endParaRPr lang="en-US" dirty="0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3581401" y="303340"/>
            <a:ext cx="487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/>
              <a:t>Doc.: IEEE 802.11-19/1164r0</a:t>
            </a:r>
            <a:endParaRPr lang="en-US" sz="1600" b="1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61637" y="304800"/>
            <a:ext cx="487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 smtClean="0"/>
              <a:t>July </a:t>
            </a:r>
            <a:r>
              <a:rPr lang="en-US" sz="1600" b="1" baseline="0" dirty="0" smtClean="0"/>
              <a:t>2019</a:t>
            </a:r>
            <a:endParaRPr lang="en-US" sz="1600" b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balliance.com/wi-fi-sensing-new-style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cognitivesystems.com/" TargetMode="External"/><Relationship Id="rId5" Type="http://schemas.openxmlformats.org/officeDocument/2006/relationships/hyperlink" Target="https://techcrunch.com/2019/01/02/us-fcc-approves-google-soli-project/" TargetMode="External"/><Relationship Id="rId4" Type="http://schemas.openxmlformats.org/officeDocument/2006/relationships/hyperlink" Target="https://www.qualcomm.com/products/snapdragon-855-mobile-platform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51538"/>
            <a:ext cx="7772400" cy="1066800"/>
          </a:xfrm>
          <a:noFill/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Wi-Fi sensing</a:t>
            </a:r>
            <a:endParaRPr lang="en-US" sz="2800" strike="sngStrike" dirty="0" smtClean="0">
              <a:solidFill>
                <a:srgbClr val="FF0000"/>
              </a:solidFill>
            </a:endParaRPr>
          </a:p>
        </p:txBody>
      </p:sp>
      <p:sp>
        <p:nvSpPr>
          <p:cNvPr id="7173" name="Rectangle 6"/>
          <p:cNvSpPr>
            <a:spLocks noGrp="1" noChangeArrowheads="1"/>
          </p:cNvSpPr>
          <p:nvPr>
            <p:ph idx="1"/>
          </p:nvPr>
        </p:nvSpPr>
        <p:spPr>
          <a:xfrm>
            <a:off x="685800" y="1753231"/>
            <a:ext cx="7772400" cy="41148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2019-07-15</a:t>
            </a:r>
          </a:p>
        </p:txBody>
      </p:sp>
      <p:sp>
        <p:nvSpPr>
          <p:cNvPr id="7171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93695" y="6475413"/>
            <a:ext cx="432812" cy="184666"/>
          </a:xfrm>
          <a:noFill/>
        </p:spPr>
        <p:txBody>
          <a:bodyPr/>
          <a:lstStyle/>
          <a:p>
            <a:r>
              <a:rPr lang="en-US" dirty="0"/>
              <a:t>Slide </a:t>
            </a:r>
            <a:fld id="{831AB61F-ACC7-4806-8EC5-F675C64C5C64}" type="slidenum">
              <a:rPr lang="en-US" smtClean="0"/>
              <a:t>1</a:t>
            </a:fld>
            <a:endParaRPr lang="en-US" dirty="0"/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685800" y="1852488"/>
            <a:ext cx="1368339" cy="250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 smtClean="0"/>
              <a:t>Authors:</a:t>
            </a:r>
            <a:endParaRPr lang="en-US" sz="2000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477000" y="6475413"/>
            <a:ext cx="2066860" cy="230187"/>
          </a:xfrm>
          <a:noFill/>
        </p:spPr>
        <p:txBody>
          <a:bodyPr/>
          <a:lstStyle/>
          <a:p>
            <a:pPr>
              <a:defRPr/>
            </a:pPr>
            <a:r>
              <a:rPr lang="en-GB" dirty="0"/>
              <a:t>Tony Xiao Han, Huawei, et al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8906859"/>
              </p:ext>
            </p:extLst>
          </p:nvPr>
        </p:nvGraphicFramePr>
        <p:xfrm>
          <a:off x="838200" y="2473932"/>
          <a:ext cx="7239000" cy="302997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47800"/>
                <a:gridCol w="1143000"/>
                <a:gridCol w="1600200"/>
                <a:gridCol w="1219200"/>
                <a:gridCol w="1828800"/>
              </a:tblGrid>
              <a:tr h="27545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Affiliation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Address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Phone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Email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Tony Xiao Han</a:t>
                      </a:r>
                      <a:endParaRPr lang="en-US" sz="1200" dirty="0" smtClean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Huawei Technologies Co. Ltd</a:t>
                      </a: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F1, Huawei Base, Shenzhen, China</a:t>
                      </a: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latin typeface="+mn-lt"/>
                          <a:ea typeface="Times New Roman"/>
                          <a:cs typeface="Arial"/>
                        </a:rPr>
                        <a:t>Tony.hanxiao@huawei.com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Rui Du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Arial"/>
                        </a:rPr>
                        <a:t>Chenchen</a:t>
                      </a:r>
                      <a:r>
                        <a:rPr lang="en-US" sz="1200" i="0" kern="1200" dirty="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Arial"/>
                        </a:rPr>
                        <a:t> Liu</a:t>
                      </a:r>
                      <a:endParaRPr lang="en-US" sz="1200" i="0" kern="1200" dirty="0">
                        <a:solidFill>
                          <a:schemeClr val="dk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dirty="0" err="1" smtClean="0">
                          <a:latin typeface="+mn-lt"/>
                          <a:ea typeface="Times New Roman"/>
                          <a:cs typeface="Arial"/>
                        </a:rPr>
                        <a:t>Meihong</a:t>
                      </a:r>
                      <a:r>
                        <a:rPr lang="en-US" sz="1200" i="0" dirty="0" smtClean="0">
                          <a:latin typeface="+mn-lt"/>
                          <a:ea typeface="Times New Roman"/>
                          <a:cs typeface="Arial"/>
                        </a:rPr>
                        <a:t> Zhang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smtClean="0">
                          <a:solidFill>
                            <a:schemeClr val="dk1"/>
                          </a:solidFill>
                          <a:latin typeface="+mn-lt"/>
                          <a:ea typeface="Times New Roman"/>
                          <a:cs typeface="Arial"/>
                        </a:rPr>
                        <a:t>David Xun Yang</a:t>
                      </a:r>
                      <a:endParaRPr lang="en-US" altLang="zh-CN" sz="1200" dirty="0" smtClean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 smtClean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i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kern="1200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 smtClean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 smtClean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 smtClean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 smtClean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Tony Xiao Han, Huawei, et al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457200"/>
          </a:xfrm>
        </p:spPr>
        <p:txBody>
          <a:bodyPr/>
          <a:lstStyle/>
          <a:p>
            <a:r>
              <a:rPr lang="en-US" sz="2800" dirty="0"/>
              <a:t>5. Technology and standardization gaps</a:t>
            </a:r>
          </a:p>
        </p:txBody>
      </p:sp>
      <p:sp>
        <p:nvSpPr>
          <p:cNvPr id="8" name="Content Placeholder 2"/>
          <p:cNvSpPr txBox="1">
            <a:spLocks noChangeArrowheads="1"/>
          </p:cNvSpPr>
          <p:nvPr/>
        </p:nvSpPr>
        <p:spPr bwMode="auto">
          <a:xfrm>
            <a:off x="685799" y="1325057"/>
            <a:ext cx="7770813" cy="499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228600" lvl="1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Target </a:t>
            </a:r>
            <a:r>
              <a:rPr 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frequency </a:t>
            </a:r>
            <a:r>
              <a:rPr lang="en-US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bands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could be </a:t>
            </a:r>
          </a:p>
          <a:p>
            <a:pPr marL="630238" lvl="1" indent="-342900" algn="just" defTabSz="449263"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−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 7GHz: e.g., 802.11 n/ac/ax/be in 2.4/5/6GHz</a:t>
            </a:r>
          </a:p>
          <a:p>
            <a:pPr marL="630238" lvl="1" indent="-342900" algn="just" defTabSz="449263"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−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Above 7GHz: e.g., 802.11 ad/ay/… in 60GHz</a:t>
            </a:r>
          </a:p>
          <a:p>
            <a:pPr marL="630238" lvl="1" indent="-342900" algn="just">
              <a:spcBef>
                <a:spcPts val="0"/>
              </a:spcBef>
              <a:spcAft>
                <a:spcPts val="200"/>
              </a:spcAft>
              <a:buFont typeface="Times New Roman" panose="02020603050405020304" pitchFamily="18" charset="0"/>
              <a:buChar char="−"/>
            </a:pPr>
            <a:endParaRPr lang="en-US" altLang="zh-CN" sz="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238" lvl="1" indent="-342900" algn="just">
              <a:spcBef>
                <a:spcPts val="0"/>
              </a:spcBef>
              <a:spcAft>
                <a:spcPts val="200"/>
              </a:spcAft>
              <a:buFont typeface="Times New Roman" panose="02020603050405020304" pitchFamily="18" charset="0"/>
              <a:buChar char="−"/>
            </a:pPr>
            <a:endParaRPr lang="en-US" altLang="zh-CN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1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Technology and standardization </a:t>
            </a:r>
            <a:r>
              <a:rPr lang="en-US" altLang="zh-CN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gaps - </a:t>
            </a:r>
            <a:r>
              <a:rPr lang="en-US" altLang="zh-CN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</a:t>
            </a:r>
          </a:p>
          <a:p>
            <a:pPr marL="630238" lvl="1" indent="-342900" algn="just"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−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signal/waveform design for sensing purpose</a:t>
            </a:r>
          </a:p>
          <a:p>
            <a:pPr marL="630238" lvl="1" indent="-342900" algn="just"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−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Mono-static / Bi-static / multi-static based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schemes (See Appendix I for definition)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238" lvl="1" indent="-342900" algn="just"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−"/>
            </a:pP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Other?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238" lvl="1" indent="-342900" algn="just"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−"/>
            </a:pPr>
            <a:endParaRPr lang="en-US" altLang="zh-CN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1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Technology and standardization gaps - </a:t>
            </a:r>
            <a:r>
              <a:rPr lang="en-US" altLang="zh-CN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</a:t>
            </a:r>
            <a:endParaRPr lang="en-US" altLang="zh-CN" sz="1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238" lvl="1" indent="-342900" algn="just"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−"/>
            </a:pP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Mechanism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low-overhead channel response measurement </a:t>
            </a:r>
          </a:p>
          <a:p>
            <a:pPr marL="630238" lvl="1" indent="-342900" algn="just"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−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Specific sensing frame definition</a:t>
            </a:r>
          </a:p>
          <a:p>
            <a:pPr marL="630238" lvl="1" indent="-342900" algn="just"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−"/>
            </a:pP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Sensing procedures/protocols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design, could be new or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existing procedures/protocols 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238" lvl="1" indent="-342900" algn="just"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−"/>
            </a:pP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Coexistence schemes</a:t>
            </a:r>
          </a:p>
          <a:p>
            <a:pPr marL="630238" lvl="1" indent="-342900" algn="just"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−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Other?</a:t>
            </a:r>
          </a:p>
          <a:p>
            <a:pPr marL="630238" lvl="1" indent="-342900" algn="just"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−"/>
            </a:pPr>
            <a:endParaRPr lang="en-US" altLang="zh-CN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55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Tony Xiao Han, Huawei, et al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457200"/>
          </a:xfrm>
        </p:spPr>
        <p:txBody>
          <a:bodyPr/>
          <a:lstStyle/>
          <a:p>
            <a:r>
              <a:rPr lang="en-US" sz="2800" dirty="0" smtClean="0"/>
              <a:t>6. Summary</a:t>
            </a:r>
            <a:endParaRPr lang="en-US" sz="2800" dirty="0"/>
          </a:p>
        </p:txBody>
      </p:sp>
      <p:sp>
        <p:nvSpPr>
          <p:cNvPr id="8" name="Content Placeholder 2"/>
          <p:cNvSpPr txBox="1">
            <a:spLocks noChangeArrowheads="1"/>
          </p:cNvSpPr>
          <p:nvPr/>
        </p:nvSpPr>
        <p:spPr bwMode="auto">
          <a:xfrm>
            <a:off x="685799" y="1325057"/>
            <a:ext cx="7770813" cy="499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228600" lvl="1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this presentation, the following 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topics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discussed 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238" lvl="1" indent="-342900" algn="just" defTabSz="449263"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−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Definition,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Advantage,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case, and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 status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Wi-Fi sensing</a:t>
            </a:r>
          </a:p>
          <a:p>
            <a:pPr marL="630238" lvl="1" indent="-342900" algn="just" defTabSz="449263"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−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Technology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standardization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gaps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Wi-Fi sensing</a:t>
            </a:r>
          </a:p>
          <a:p>
            <a:pPr marL="630238" lvl="1" indent="-342900" algn="just" defTabSz="449263"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−"/>
            </a:pP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1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enable richer Wi-Fi applications and the growth of Wi-Fi 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ecosystem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maybe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 is the right time for the group to take the </a:t>
            </a:r>
            <a:r>
              <a:rPr lang="en-US" altLang="zh-CN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step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Wi-Fi sensing, and this could be 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done in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dedicated </a:t>
            </a:r>
            <a:r>
              <a:rPr lang="en-US" altLang="zh-C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 Group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238" lvl="1" indent="-342900" algn="just" defTabSz="449263"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−"/>
            </a:pPr>
            <a:endParaRPr lang="en-US" altLang="zh-CN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58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Tony Xiao Han, Huawei, et al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457200"/>
          </a:xfrm>
        </p:spPr>
        <p:txBody>
          <a:bodyPr/>
          <a:lstStyle/>
          <a:p>
            <a:r>
              <a:rPr lang="en-US" sz="2800" dirty="0" smtClean="0"/>
              <a:t>7. </a:t>
            </a:r>
            <a:r>
              <a:rPr lang="en-US" sz="2800" dirty="0"/>
              <a:t>References</a:t>
            </a:r>
          </a:p>
        </p:txBody>
      </p:sp>
      <p:sp>
        <p:nvSpPr>
          <p:cNvPr id="7" name="Content Placeholder 2"/>
          <p:cNvSpPr txBox="1">
            <a:spLocks noChangeArrowheads="1"/>
          </p:cNvSpPr>
          <p:nvPr/>
        </p:nvSpPr>
        <p:spPr bwMode="auto">
          <a:xfrm>
            <a:off x="685799" y="1325057"/>
            <a:ext cx="7770813" cy="499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lvl="2" algn="just" defTabSz="449263">
              <a:spcBef>
                <a:spcPts val="600"/>
              </a:spcBef>
              <a:buClr>
                <a:srgbClr val="000000"/>
              </a:buClr>
              <a:buSzPct val="100000"/>
            </a:pPr>
            <a:r>
              <a:rPr lang="en-US" sz="1600" dirty="0">
                <a:solidFill>
                  <a:srgbClr val="000000"/>
                </a:solidFill>
                <a:latin typeface="Times New Roman"/>
                <a:ea typeface="MS Gothic"/>
              </a:rPr>
              <a:t>[1] 11-16-0137-04-00az-ngp-use-case-document.pptx </a:t>
            </a:r>
            <a:endParaRPr lang="en-US" sz="1600" dirty="0" smtClean="0">
              <a:solidFill>
                <a:srgbClr val="000000"/>
              </a:solidFill>
              <a:latin typeface="Times New Roman"/>
              <a:ea typeface="MS Gothic"/>
            </a:endParaRPr>
          </a:p>
          <a:p>
            <a:pPr marL="0" lvl="2" algn="just" defTabSz="449263">
              <a:spcBef>
                <a:spcPts val="600"/>
              </a:spcBef>
              <a:buClr>
                <a:srgbClr val="000000"/>
              </a:buClr>
              <a:buSzPct val="100000"/>
            </a:pPr>
            <a:r>
              <a:rPr lang="en-US" sz="1600" dirty="0" smtClean="0">
                <a:latin typeface="Times New Roman"/>
                <a:ea typeface="MS Gothic"/>
              </a:rPr>
              <a:t>[2</a:t>
            </a:r>
            <a:r>
              <a:rPr lang="en-US" sz="1600" dirty="0">
                <a:latin typeface="Times New Roman"/>
                <a:ea typeface="MS Gothic"/>
              </a:rPr>
              <a:t>] </a:t>
            </a:r>
            <a:r>
              <a:rPr lang="en-US" sz="1600" dirty="0">
                <a:latin typeface="Times New Roman"/>
                <a:ea typeface="MS Gothic"/>
                <a:hlinkClick r:id="rId3"/>
              </a:rPr>
              <a:t>https://wballiance.com/wi-fi-sensing-new-style</a:t>
            </a:r>
            <a:r>
              <a:rPr lang="en-US" sz="1600" dirty="0" smtClean="0">
                <a:latin typeface="Times New Roman"/>
                <a:ea typeface="MS Gothic"/>
                <a:hlinkClick r:id="rId3"/>
              </a:rPr>
              <a:t>/</a:t>
            </a:r>
            <a:endParaRPr lang="en-US" sz="1600" dirty="0" smtClean="0">
              <a:latin typeface="Times New Roman"/>
              <a:ea typeface="MS Gothic"/>
            </a:endParaRPr>
          </a:p>
          <a:p>
            <a:pPr marL="0" lvl="2" algn="just" defTabSz="449263">
              <a:spcBef>
                <a:spcPts val="600"/>
              </a:spcBef>
              <a:buClr>
                <a:srgbClr val="000000"/>
              </a:buClr>
              <a:buSzPct val="100000"/>
            </a:pPr>
            <a:r>
              <a:rPr lang="en-US" sz="1600" dirty="0">
                <a:latin typeface="Times New Roman"/>
                <a:ea typeface="MS Gothic"/>
              </a:rPr>
              <a:t>[3] </a:t>
            </a:r>
            <a:r>
              <a:rPr lang="en-US" sz="1600" dirty="0" smtClean="0">
                <a:latin typeface="Times New Roman"/>
                <a:ea typeface="MS Gothic"/>
              </a:rPr>
              <a:t>11-18-2094-00-00ay-wlan-radar.pptx</a:t>
            </a:r>
          </a:p>
          <a:p>
            <a:pPr marL="0" lvl="2" algn="just" defTabSz="449263">
              <a:spcBef>
                <a:spcPts val="600"/>
              </a:spcBef>
              <a:buClr>
                <a:srgbClr val="000000"/>
              </a:buClr>
              <a:buSzPct val="100000"/>
            </a:pPr>
            <a:r>
              <a:rPr lang="en-US" sz="1600" dirty="0" smtClean="0">
                <a:latin typeface="Times New Roman"/>
                <a:ea typeface="MS Gothic"/>
              </a:rPr>
              <a:t>[</a:t>
            </a:r>
            <a:r>
              <a:rPr lang="en-US" sz="1600" dirty="0">
                <a:latin typeface="Times New Roman"/>
                <a:ea typeface="MS Gothic"/>
              </a:rPr>
              <a:t>4] </a:t>
            </a:r>
            <a:r>
              <a:rPr lang="en-US" sz="1600" dirty="0" smtClean="0">
                <a:latin typeface="Times New Roman"/>
                <a:ea typeface="MS Gothic"/>
              </a:rPr>
              <a:t>11-18-2095-01-00ay-wlan-radar-annex.docx</a:t>
            </a:r>
          </a:p>
          <a:p>
            <a:pPr marL="0" lvl="2" algn="just" defTabSz="449263">
              <a:spcBef>
                <a:spcPts val="600"/>
              </a:spcBef>
              <a:buClr>
                <a:srgbClr val="000000"/>
              </a:buClr>
              <a:buSzPct val="100000"/>
            </a:pPr>
            <a:r>
              <a:rPr lang="en-US" sz="1600" dirty="0" smtClean="0">
                <a:latin typeface="Times New Roman"/>
                <a:ea typeface="MS Gothic"/>
              </a:rPr>
              <a:t>[</a:t>
            </a:r>
            <a:r>
              <a:rPr lang="en-US" sz="1600" dirty="0">
                <a:latin typeface="Times New Roman"/>
                <a:ea typeface="MS Gothic"/>
              </a:rPr>
              <a:t>5] 11-19-0080-00-00ay-further-discussion-for-wlan-radar.pptx</a:t>
            </a:r>
          </a:p>
          <a:p>
            <a:pPr marL="0" lvl="1" indent="0" algn="just">
              <a:spcBef>
                <a:spcPts val="0"/>
              </a:spcBef>
              <a:spcAft>
                <a:spcPts val="600"/>
              </a:spcAft>
            </a:pPr>
            <a:r>
              <a:rPr lang="en-US" altLang="zh-CN" sz="1600" dirty="0">
                <a:latin typeface="Times New Roman"/>
                <a:ea typeface="MS Gothic"/>
              </a:rPr>
              <a:t>[6] </a:t>
            </a:r>
            <a:r>
              <a:rPr lang="en-US" altLang="zh-CN" sz="1600" dirty="0">
                <a:latin typeface="Times New Roman"/>
                <a:ea typeface="MS Gothic"/>
                <a:hlinkClick r:id="rId4"/>
              </a:rPr>
              <a:t>https://</a:t>
            </a:r>
            <a:r>
              <a:rPr lang="en-US" altLang="zh-CN" sz="1600" dirty="0" smtClean="0">
                <a:latin typeface="Times New Roman"/>
                <a:ea typeface="MS Gothic"/>
                <a:hlinkClick r:id="rId4"/>
              </a:rPr>
              <a:t>www.qualcomm.com/products/snapdragon-855-mobile-platform</a:t>
            </a:r>
            <a:endParaRPr lang="en-US" altLang="zh-CN" sz="1600" dirty="0" smtClean="0">
              <a:latin typeface="Times New Roman"/>
              <a:ea typeface="MS Gothic"/>
            </a:endParaRPr>
          </a:p>
          <a:p>
            <a:pPr marL="0" lvl="1" indent="0" algn="just">
              <a:spcBef>
                <a:spcPts val="0"/>
              </a:spcBef>
              <a:spcAft>
                <a:spcPts val="600"/>
              </a:spcAft>
            </a:pPr>
            <a:r>
              <a:rPr lang="en-US" altLang="zh-CN" sz="1600" dirty="0" smtClean="0">
                <a:latin typeface="Times New Roman"/>
                <a:ea typeface="MS Gothic"/>
              </a:rPr>
              <a:t>[7</a:t>
            </a:r>
            <a:r>
              <a:rPr lang="en-US" altLang="zh-CN" sz="1600" dirty="0">
                <a:latin typeface="Times New Roman"/>
                <a:ea typeface="MS Gothic"/>
              </a:rPr>
              <a:t>] </a:t>
            </a:r>
            <a:r>
              <a:rPr lang="en-US" altLang="zh-CN" sz="1600" dirty="0">
                <a:latin typeface="Times New Roman"/>
                <a:ea typeface="MS Gothic"/>
                <a:hlinkClick r:id="rId5"/>
              </a:rPr>
              <a:t>https://techcrunch.com/2019/01/02/us-fcc-approves-google-soli-project</a:t>
            </a:r>
            <a:r>
              <a:rPr lang="en-US" altLang="zh-CN" sz="1600" dirty="0" smtClean="0">
                <a:latin typeface="Times New Roman"/>
                <a:ea typeface="MS Gothic"/>
                <a:hlinkClick r:id="rId5"/>
              </a:rPr>
              <a:t>/</a:t>
            </a:r>
            <a:endParaRPr lang="en-US" altLang="zh-CN" sz="1600" dirty="0" smtClean="0">
              <a:latin typeface="Times New Roman"/>
              <a:ea typeface="MS Gothic"/>
            </a:endParaRPr>
          </a:p>
          <a:p>
            <a:pPr marL="0" lvl="1" indent="0" algn="just">
              <a:spcBef>
                <a:spcPts val="0"/>
              </a:spcBef>
              <a:spcAft>
                <a:spcPts val="600"/>
              </a:spcAft>
            </a:pPr>
            <a:r>
              <a:rPr lang="en-US" altLang="zh-CN" sz="1600" dirty="0" smtClean="0">
                <a:latin typeface="Times New Roman"/>
                <a:ea typeface="MS Gothic"/>
              </a:rPr>
              <a:t>[8</a:t>
            </a:r>
            <a:r>
              <a:rPr lang="en-US" altLang="zh-CN" sz="1600" dirty="0">
                <a:latin typeface="Times New Roman"/>
                <a:ea typeface="MS Gothic"/>
              </a:rPr>
              <a:t>] </a:t>
            </a:r>
            <a:r>
              <a:rPr lang="en-US" altLang="zh-CN" sz="1600" dirty="0">
                <a:latin typeface="Times New Roman"/>
                <a:ea typeface="MS Gothic"/>
                <a:hlinkClick r:id="rId6"/>
              </a:rPr>
              <a:t>https://www.cognitivesystems.com</a:t>
            </a:r>
            <a:r>
              <a:rPr lang="en-US" altLang="zh-CN" sz="1600" dirty="0" smtClean="0">
                <a:latin typeface="Times New Roman"/>
                <a:ea typeface="MS Gothic"/>
                <a:hlinkClick r:id="rId6"/>
              </a:rPr>
              <a:t>/</a:t>
            </a:r>
            <a:endParaRPr lang="en-US" altLang="zh-CN" sz="1600" dirty="0" smtClean="0">
              <a:latin typeface="Times New Roman"/>
              <a:ea typeface="MS Gothic"/>
            </a:endParaRPr>
          </a:p>
          <a:p>
            <a:pPr marL="0" lvl="1" indent="0" algn="just">
              <a:spcBef>
                <a:spcPts val="0"/>
              </a:spcBef>
              <a:spcAft>
                <a:spcPts val="600"/>
              </a:spcAft>
            </a:pPr>
            <a:r>
              <a:rPr lang="en-US" altLang="zh-CN" sz="1600" dirty="0">
                <a:latin typeface="Times New Roman"/>
                <a:ea typeface="MS Gothic"/>
              </a:rPr>
              <a:t>[9] </a:t>
            </a:r>
            <a:r>
              <a:rPr lang="en-US" sz="1600" dirty="0">
                <a:latin typeface="Times New Roman"/>
                <a:ea typeface="MS Gothic"/>
              </a:rPr>
              <a:t>Jiang, </a:t>
            </a:r>
            <a:r>
              <a:rPr lang="en-US" sz="1600" dirty="0" err="1">
                <a:latin typeface="Times New Roman"/>
                <a:ea typeface="MS Gothic"/>
              </a:rPr>
              <a:t>Hongbo</a:t>
            </a:r>
            <a:r>
              <a:rPr lang="en-US" sz="1600" dirty="0">
                <a:latin typeface="Times New Roman"/>
                <a:ea typeface="MS Gothic"/>
              </a:rPr>
              <a:t>, Chao </a:t>
            </a:r>
            <a:r>
              <a:rPr lang="en-US" sz="1600" dirty="0" err="1">
                <a:latin typeface="Times New Roman"/>
                <a:ea typeface="MS Gothic"/>
              </a:rPr>
              <a:t>Cai</a:t>
            </a:r>
            <a:r>
              <a:rPr lang="en-US" sz="1600" dirty="0">
                <a:latin typeface="Times New Roman"/>
                <a:ea typeface="MS Gothic"/>
              </a:rPr>
              <a:t>, Xiaoqiang Ma, Yang </a:t>
            </a:r>
            <a:r>
              <a:rPr lang="en-US" sz="1600" dirty="0" err="1">
                <a:latin typeface="Times New Roman"/>
                <a:ea typeface="MS Gothic"/>
              </a:rPr>
              <a:t>Yang</a:t>
            </a:r>
            <a:r>
              <a:rPr lang="en-US" sz="1600" dirty="0">
                <a:latin typeface="Times New Roman"/>
                <a:ea typeface="MS Gothic"/>
              </a:rPr>
              <a:t>, and </a:t>
            </a:r>
            <a:r>
              <a:rPr lang="en-US" sz="1600" dirty="0" err="1">
                <a:latin typeface="Times New Roman"/>
                <a:ea typeface="MS Gothic"/>
              </a:rPr>
              <a:t>Jiangchuan</a:t>
            </a:r>
            <a:r>
              <a:rPr lang="en-US" sz="1600" dirty="0">
                <a:latin typeface="Times New Roman"/>
                <a:ea typeface="MS Gothic"/>
              </a:rPr>
              <a:t> Liu. "Smart home based on </a:t>
            </a:r>
            <a:r>
              <a:rPr lang="en-US" sz="1600" dirty="0" err="1">
                <a:latin typeface="Times New Roman"/>
                <a:ea typeface="MS Gothic"/>
              </a:rPr>
              <a:t>WiFi</a:t>
            </a:r>
            <a:r>
              <a:rPr lang="en-US" sz="1600" dirty="0">
                <a:latin typeface="Times New Roman"/>
                <a:ea typeface="MS Gothic"/>
              </a:rPr>
              <a:t> sensing: A survey." IEEE Access 6 (2018): 13317-13325.</a:t>
            </a:r>
            <a:endParaRPr lang="en-US" altLang="zh-CN" sz="1600" dirty="0">
              <a:latin typeface="Times New Roman"/>
              <a:ea typeface="MS Gothic"/>
            </a:endParaRPr>
          </a:p>
          <a:p>
            <a:pPr marL="0" lvl="1" indent="0" algn="just">
              <a:spcBef>
                <a:spcPts val="0"/>
              </a:spcBef>
              <a:spcAft>
                <a:spcPts val="600"/>
              </a:spcAft>
            </a:pPr>
            <a:endParaRPr lang="en-US" altLang="zh-CN" sz="1600" dirty="0">
              <a:latin typeface="Times New Roman"/>
              <a:ea typeface="MS Gothic"/>
            </a:endParaRPr>
          </a:p>
        </p:txBody>
      </p:sp>
    </p:spTree>
    <p:extLst>
      <p:ext uri="{BB962C8B-B14F-4D97-AF65-F5344CB8AC3E}">
        <p14:creationId xmlns:p14="http://schemas.microsoft.com/office/powerpoint/2010/main" val="198525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Tony Xiao Han, Huawei, et al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457200"/>
          </a:xfrm>
        </p:spPr>
        <p:txBody>
          <a:bodyPr/>
          <a:lstStyle/>
          <a:p>
            <a:r>
              <a:rPr lang="en-US" sz="2800" dirty="0" smtClean="0"/>
              <a:t>Straw poll 1</a:t>
            </a:r>
            <a:endParaRPr lang="en-US" sz="2800" dirty="0"/>
          </a:p>
        </p:txBody>
      </p:sp>
      <p:sp>
        <p:nvSpPr>
          <p:cNvPr id="8" name="Content Placeholder 2"/>
          <p:cNvSpPr txBox="1">
            <a:spLocks noChangeArrowheads="1"/>
          </p:cNvSpPr>
          <p:nvPr/>
        </p:nvSpPr>
        <p:spPr bwMode="auto">
          <a:xfrm>
            <a:off x="685799" y="1325057"/>
            <a:ext cx="7770813" cy="499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228600" lvl="1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you think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“Wi-Fi sensing” would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interesting topic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802.11 to study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28600" lvl="1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238" lvl="1" indent="-342900" algn="just" defTabSz="449263"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−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Yes: </a:t>
            </a:r>
          </a:p>
          <a:p>
            <a:pPr marL="630238" lvl="1" indent="-342900" algn="just" defTabSz="449263"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−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No: 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238" lvl="1" indent="-342900" algn="just" defTabSz="449263"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−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Abstain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62311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Tony Xiao Han, Huawei, et al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457200"/>
          </a:xfrm>
        </p:spPr>
        <p:txBody>
          <a:bodyPr/>
          <a:lstStyle/>
          <a:p>
            <a:r>
              <a:rPr lang="en-US" sz="2800" dirty="0" smtClean="0"/>
              <a:t>Straw poll 2</a:t>
            </a:r>
            <a:endParaRPr lang="en-US" sz="2800" dirty="0"/>
          </a:p>
        </p:txBody>
      </p:sp>
      <p:sp>
        <p:nvSpPr>
          <p:cNvPr id="8" name="Content Placeholder 2"/>
          <p:cNvSpPr txBox="1">
            <a:spLocks noChangeArrowheads="1"/>
          </p:cNvSpPr>
          <p:nvPr/>
        </p:nvSpPr>
        <p:spPr bwMode="auto">
          <a:xfrm>
            <a:off x="685799" y="1325057"/>
            <a:ext cx="7770813" cy="499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228600" lvl="1" algn="just" defTabSz="44926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you support the formation of a new 802.11 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 Group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develop PAR and CSD for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“Wi-Fi sensing” technologies?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238" lvl="1" indent="-342900" algn="just" defTabSz="449263"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−"/>
            </a:pP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238" lvl="1" indent="-342900" algn="just" defTabSz="449263"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−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630238" lvl="1" indent="-342900" algn="just" defTabSz="449263"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−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No: 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238" lvl="1" indent="-342900" algn="just" defTabSz="449263"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−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Abstain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97006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Tony Xiao Han, Huawei, et al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457200"/>
          </a:xfrm>
        </p:spPr>
        <p:txBody>
          <a:bodyPr/>
          <a:lstStyle/>
          <a:p>
            <a:r>
              <a:rPr lang="en-US" sz="2800" dirty="0" smtClean="0"/>
              <a:t>Appendix I: </a:t>
            </a:r>
            <a:r>
              <a:rPr lang="en-US" sz="2800" dirty="0"/>
              <a:t>Different types of </a:t>
            </a:r>
            <a:r>
              <a:rPr lang="en-US" sz="2800" dirty="0" smtClean="0"/>
              <a:t>radar</a:t>
            </a:r>
            <a:endParaRPr lang="en-US" sz="2800" dirty="0"/>
          </a:p>
        </p:txBody>
      </p:sp>
      <p:sp>
        <p:nvSpPr>
          <p:cNvPr id="8" name="Content Placeholder 2"/>
          <p:cNvSpPr txBox="1">
            <a:spLocks noChangeArrowheads="1"/>
          </p:cNvSpPr>
          <p:nvPr/>
        </p:nvSpPr>
        <p:spPr bwMode="auto">
          <a:xfrm>
            <a:off x="685799" y="1325057"/>
            <a:ext cx="7770813" cy="2408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42900" lvl="2" indent="-342900" algn="just" defTabSz="449263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b="1" dirty="0" err="1">
                <a:solidFill>
                  <a:srgbClr val="0000FF"/>
                </a:solidFill>
                <a:latin typeface="Times New Roman"/>
                <a:ea typeface="MS Gothic"/>
              </a:rPr>
              <a:t>Monostatic</a:t>
            </a:r>
            <a:r>
              <a:rPr lang="en-US" sz="1800" b="1" dirty="0">
                <a:solidFill>
                  <a:srgbClr val="0000FF"/>
                </a:solidFill>
                <a:latin typeface="Times New Roman"/>
                <a:ea typeface="MS Gothic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Times New Roman"/>
                <a:ea typeface="MS Gothic"/>
              </a:rPr>
              <a:t>radar is a type of radar in which the transmitter and receiver are collocated.</a:t>
            </a:r>
          </a:p>
          <a:p>
            <a:pPr marL="342900" lvl="2" indent="-342900" algn="just" defTabSz="449263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b="1" dirty="0" err="1">
                <a:solidFill>
                  <a:srgbClr val="0000FF"/>
                </a:solidFill>
                <a:latin typeface="Times New Roman"/>
                <a:ea typeface="MS Gothic"/>
              </a:rPr>
              <a:t>Bistatic</a:t>
            </a:r>
            <a:r>
              <a:rPr lang="en-US" sz="1800" b="1" dirty="0">
                <a:solidFill>
                  <a:srgbClr val="0000FF"/>
                </a:solidFill>
                <a:latin typeface="Times New Roman"/>
                <a:ea typeface="MS Gothic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Times New Roman"/>
                <a:ea typeface="MS Gothic"/>
              </a:rPr>
              <a:t>radar is the name given to a radar system comprising a transmitter and receiver that are separated by a distance comparable to the expected target distance.</a:t>
            </a:r>
          </a:p>
          <a:p>
            <a:pPr marL="342900" lvl="2" indent="-342900" algn="just" defTabSz="449263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  <a:latin typeface="Times New Roman"/>
                <a:ea typeface="MS Gothic"/>
              </a:rPr>
              <a:t>A system containing multiple spatially diverse </a:t>
            </a:r>
            <a:r>
              <a:rPr lang="en-US" sz="1800" b="1" dirty="0" err="1">
                <a:solidFill>
                  <a:srgbClr val="000000"/>
                </a:solidFill>
                <a:latin typeface="Times New Roman"/>
                <a:ea typeface="MS Gothic"/>
              </a:rPr>
              <a:t>Monostatic</a:t>
            </a:r>
            <a:r>
              <a:rPr lang="en-US" sz="1800" b="1" dirty="0">
                <a:solidFill>
                  <a:srgbClr val="000000"/>
                </a:solidFill>
                <a:latin typeface="Times New Roman"/>
                <a:ea typeface="MS Gothic"/>
              </a:rPr>
              <a:t> radar or </a:t>
            </a:r>
            <a:r>
              <a:rPr lang="en-US" sz="1800" b="1" dirty="0" err="1">
                <a:solidFill>
                  <a:srgbClr val="000000"/>
                </a:solidFill>
                <a:latin typeface="Times New Roman"/>
                <a:ea typeface="MS Gothic"/>
              </a:rPr>
              <a:t>Bistatic</a:t>
            </a:r>
            <a:r>
              <a:rPr lang="en-US" sz="1800" b="1" dirty="0">
                <a:solidFill>
                  <a:srgbClr val="000000"/>
                </a:solidFill>
                <a:latin typeface="Times New Roman"/>
                <a:ea typeface="MS Gothic"/>
              </a:rPr>
              <a:t> radar components with a shared area of coverage is called </a:t>
            </a:r>
            <a:r>
              <a:rPr lang="en-US" sz="1800" b="1" dirty="0" err="1">
                <a:solidFill>
                  <a:srgbClr val="0000FF"/>
                </a:solidFill>
                <a:latin typeface="Times New Roman"/>
                <a:ea typeface="MS Gothic"/>
              </a:rPr>
              <a:t>Multistatic</a:t>
            </a:r>
            <a:r>
              <a:rPr lang="en-US" sz="1800" b="1" dirty="0">
                <a:solidFill>
                  <a:srgbClr val="0000FF"/>
                </a:solidFill>
                <a:latin typeface="Times New Roman"/>
                <a:ea typeface="MS Gothic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Times New Roman"/>
                <a:ea typeface="MS Gothic"/>
              </a:rPr>
              <a:t>radar</a:t>
            </a:r>
            <a:r>
              <a:rPr lang="en-US" sz="1800" b="1" dirty="0">
                <a:solidFill>
                  <a:srgbClr val="000000"/>
                </a:solidFill>
                <a:latin typeface="Times New Roman"/>
                <a:ea typeface="MS Gothic"/>
              </a:rPr>
              <a:t>.</a:t>
            </a:r>
            <a:endParaRPr lang="en-US" sz="1600" kern="0" dirty="0">
              <a:solidFill>
                <a:srgbClr val="000000"/>
              </a:solidFill>
              <a:latin typeface="Times New Roman"/>
              <a:ea typeface="MS Gothic"/>
            </a:endParaRPr>
          </a:p>
        </p:txBody>
      </p:sp>
      <p:pic>
        <p:nvPicPr>
          <p:cNvPr id="6" name="Picture 4" descr="âmonostaticâçå¾çæç´¢ç»æ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02454"/>
            <a:ext cx="1824137" cy="158947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6324600" y="4484150"/>
            <a:ext cx="2202732" cy="1683385"/>
            <a:chOff x="7025517" y="4653136"/>
            <a:chExt cx="1871664" cy="1402500"/>
          </a:xfrm>
        </p:grpSpPr>
        <p:pic>
          <p:nvPicPr>
            <p:cNvPr id="10" name="Picture 2" descr="https://upload.wikimedia.org/wikipedia/commons/thumb/8/8d/Multistatic_system.jpg/220px-Multistatic_system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5517" y="4653136"/>
              <a:ext cx="1871664" cy="13432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7131417" y="5809415"/>
              <a:ext cx="1079142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000" dirty="0" err="1" smtClean="0">
                  <a:solidFill>
                    <a:schemeClr val="tx1"/>
                  </a:solidFill>
                </a:rPr>
                <a:t>Multistatic</a:t>
              </a:r>
              <a:r>
                <a:rPr lang="en-US" sz="1000" dirty="0" smtClean="0">
                  <a:solidFill>
                    <a:schemeClr val="tx1"/>
                  </a:solidFill>
                </a:rPr>
                <a:t> Radar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12" name="Picture 98" descr="Bistatic rada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496146"/>
            <a:ext cx="3121300" cy="161711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6485416" y="6064019"/>
            <a:ext cx="1927131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dirty="0"/>
              <a:t>https://en.wikipedia.org/wiki/Multistatic_radar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16787" y="6064019"/>
            <a:ext cx="3519511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/>
              <a:t>http://www.rfwireless-world.com/Terminology/Monostatic-radar-vs-Bistatic-radar.html</a:t>
            </a:r>
          </a:p>
        </p:txBody>
      </p:sp>
    </p:spTree>
    <p:extLst>
      <p:ext uri="{BB962C8B-B14F-4D97-AF65-F5344CB8AC3E}">
        <p14:creationId xmlns:p14="http://schemas.microsoft.com/office/powerpoint/2010/main" val="101875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Tony Xiao Han, Huawei, et al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457200"/>
          </a:xfrm>
        </p:spPr>
        <p:txBody>
          <a:bodyPr/>
          <a:lstStyle/>
          <a:p>
            <a:r>
              <a:rPr lang="en-GB" sz="2800" dirty="0"/>
              <a:t>Outline</a:t>
            </a:r>
          </a:p>
        </p:txBody>
      </p:sp>
      <p:sp>
        <p:nvSpPr>
          <p:cNvPr id="8" name="Content Placeholder 2"/>
          <p:cNvSpPr txBox="1">
            <a:spLocks noChangeArrowheads="1"/>
          </p:cNvSpPr>
          <p:nvPr/>
        </p:nvSpPr>
        <p:spPr bwMode="auto">
          <a:xfrm>
            <a:off x="685799" y="1325057"/>
            <a:ext cx="7770813" cy="499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What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Wi-Fi sensing?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Why considering Wi-Fi based sensing?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cases of Wi-Fi 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sensing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Current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status of 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Wi-Fi sensing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Technology and standardization gaps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References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72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Tony Xiao Han, Huawei, et al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457200"/>
          </a:xfrm>
        </p:spPr>
        <p:txBody>
          <a:bodyPr/>
          <a:lstStyle/>
          <a:p>
            <a:r>
              <a:rPr lang="en-GB" sz="2800" dirty="0" smtClean="0"/>
              <a:t>1. What </a:t>
            </a:r>
            <a:r>
              <a:rPr lang="en-GB" sz="2800" dirty="0"/>
              <a:t>is Wi-Fi sensing?</a:t>
            </a:r>
          </a:p>
        </p:txBody>
      </p:sp>
      <p:sp>
        <p:nvSpPr>
          <p:cNvPr id="8" name="Content Placeholder 2"/>
          <p:cNvSpPr txBox="1">
            <a:spLocks noChangeArrowheads="1"/>
          </p:cNvSpPr>
          <p:nvPr/>
        </p:nvSpPr>
        <p:spPr bwMode="auto">
          <a:xfrm>
            <a:off x="685799" y="1325057"/>
            <a:ext cx="7770813" cy="5150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Wi-Fi sensing </a:t>
            </a:r>
            <a:r>
              <a:rPr lang="en-US" altLang="zh-CN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</a:p>
          <a:p>
            <a:pPr marL="630238" lvl="1" indent="-342900" algn="just">
              <a:spcBef>
                <a:spcPts val="0"/>
              </a:spcBef>
              <a:spcAft>
                <a:spcPts val="200"/>
              </a:spcAft>
              <a:buFont typeface="Times New Roman" panose="02020603050405020304" pitchFamily="18" charset="0"/>
              <a:buChar char="−"/>
            </a:pPr>
            <a:r>
              <a:rPr lang="en-US" altLang="zh-CN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 </a:t>
            </a:r>
            <a:r>
              <a:rPr lang="en-US" altLang="zh-CN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Wi-Fi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devices/network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measure/determine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presence, range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angle,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and/or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velocity of </a:t>
            </a:r>
            <a:r>
              <a:rPr lang="en-US" altLang="zh-CN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passive/non transceiver </a:t>
            </a:r>
            <a:r>
              <a:rPr lang="en-US" altLang="zh-CN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objects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30238" lvl="1" indent="-342900" algn="just">
              <a:spcBef>
                <a:spcPts val="0"/>
              </a:spcBef>
              <a:spcAft>
                <a:spcPts val="200"/>
              </a:spcAft>
              <a:buFont typeface="Times New Roman" panose="02020603050405020304" pitchFamily="18" charset="0"/>
              <a:buChar char="−"/>
            </a:pPr>
            <a:endParaRPr lang="en-US" altLang="zh-CN" sz="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Key point</a:t>
            </a:r>
          </a:p>
          <a:p>
            <a:pPr marL="630238" lvl="1" indent="-342900" algn="just">
              <a:spcBef>
                <a:spcPts val="0"/>
              </a:spcBef>
              <a:spcAft>
                <a:spcPts val="200"/>
              </a:spcAft>
              <a:buFont typeface="Times New Roman" panose="02020603050405020304" pitchFamily="18" charset="0"/>
              <a:buChar char="−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Wi-Fi</a:t>
            </a:r>
          </a:p>
          <a:p>
            <a:pPr marL="982663" lvl="2" indent="-342900" algn="just">
              <a:spcBef>
                <a:spcPts val="0"/>
              </a:spcBef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Wi-Fi devices/network</a:t>
            </a:r>
          </a:p>
          <a:p>
            <a:pPr marL="982663" lvl="2" indent="-342900" algn="just">
              <a:spcBef>
                <a:spcPts val="0"/>
              </a:spcBef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Reuse existing Wi-Fi protocols (e.g., trigger based transmission)</a:t>
            </a:r>
          </a:p>
          <a:p>
            <a:pPr marL="982663" lvl="2" indent="-342900" algn="just">
              <a:spcBef>
                <a:spcPts val="0"/>
              </a:spcBef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Still … there are technology and standardization gaps (see section 5) with respect to existing technologies in IEEE 802.11</a:t>
            </a:r>
            <a:endParaRPr lang="en-US" altLang="zh-CN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238" lvl="1" indent="-342900" algn="just">
              <a:spcBef>
                <a:spcPts val="0"/>
              </a:spcBef>
              <a:spcAft>
                <a:spcPts val="200"/>
              </a:spcAft>
              <a:buFont typeface="Times New Roman" panose="02020603050405020304" pitchFamily="18" charset="0"/>
              <a:buChar char="−"/>
            </a:pP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Passive/non transceiver objects</a:t>
            </a:r>
          </a:p>
          <a:p>
            <a:pPr marL="982663" lvl="2" indent="-342900" algn="just">
              <a:spcBef>
                <a:spcPts val="0"/>
              </a:spcBef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object,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the target of measurement/detection,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altLang="zh-CN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required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carry any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hardware/transceiver 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device (i.e., is not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required to be equipped with a 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cooperative device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marL="630238" lvl="1" indent="-342900" algn="just">
              <a:spcBef>
                <a:spcPts val="0"/>
              </a:spcBef>
              <a:spcAft>
                <a:spcPts val="200"/>
              </a:spcAft>
              <a:buFont typeface="Times New Roman" panose="02020603050405020304" pitchFamily="18" charset="0"/>
              <a:buChar char="−"/>
            </a:pPr>
            <a:endParaRPr lang="en-US" altLang="zh-CN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1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Wi-Fi </a:t>
            </a:r>
            <a:r>
              <a:rPr lang="en-US" altLang="zh-CN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sensing is </a:t>
            </a:r>
            <a:r>
              <a:rPr lang="en-US" altLang="zh-CN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altLang="zh-CN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within the scope of </a:t>
            </a:r>
            <a:r>
              <a:rPr lang="en-US" altLang="zh-CN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802.11az </a:t>
            </a:r>
          </a:p>
          <a:p>
            <a:pPr marL="630238" lvl="1" indent="-342900" algn="just">
              <a:spcBef>
                <a:spcPts val="0"/>
              </a:spcBef>
              <a:spcAft>
                <a:spcPts val="200"/>
              </a:spcAft>
              <a:buFont typeface="Times New Roman" panose="02020603050405020304" pitchFamily="18" charset="0"/>
              <a:buChar char="−"/>
            </a:pP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802.11az is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measuring/determining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range, angle,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and/or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velocity of </a:t>
            </a:r>
            <a:r>
              <a:rPr lang="en-US" altLang="zh-CN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active/transceiver </a:t>
            </a:r>
            <a:r>
              <a:rPr lang="en-US" altLang="zh-CN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devices</a:t>
            </a:r>
          </a:p>
          <a:p>
            <a:pPr marL="630238" lvl="1" indent="-342900" algn="just">
              <a:spcBef>
                <a:spcPts val="0"/>
              </a:spcBef>
              <a:spcAft>
                <a:spcPts val="200"/>
              </a:spcAft>
              <a:buFont typeface="Times New Roman" panose="02020603050405020304" pitchFamily="18" charset="0"/>
              <a:buChar char="−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other word, the object,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is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target of measurement/detection,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altLang="zh-CN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required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carry a hardware/transceiver device (i.e., is required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be equipped with a cooperative device).</a:t>
            </a:r>
          </a:p>
        </p:txBody>
      </p:sp>
    </p:spTree>
    <p:extLst>
      <p:ext uri="{BB962C8B-B14F-4D97-AF65-F5344CB8AC3E}">
        <p14:creationId xmlns:p14="http://schemas.microsoft.com/office/powerpoint/2010/main" val="284870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Tony Xiao Han, Huawei, et al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457200"/>
          </a:xfrm>
        </p:spPr>
        <p:txBody>
          <a:bodyPr/>
          <a:lstStyle/>
          <a:p>
            <a:r>
              <a:rPr lang="en-US" sz="2800" dirty="0" smtClean="0"/>
              <a:t>2. Why </a:t>
            </a:r>
            <a:r>
              <a:rPr lang="en-US" sz="2800" dirty="0"/>
              <a:t>considering Wi-Fi based sensing?</a:t>
            </a:r>
          </a:p>
        </p:txBody>
      </p:sp>
      <p:sp>
        <p:nvSpPr>
          <p:cNvPr id="8" name="Content Placeholder 2"/>
          <p:cNvSpPr txBox="1">
            <a:spLocks noChangeArrowheads="1"/>
          </p:cNvSpPr>
          <p:nvPr/>
        </p:nvSpPr>
        <p:spPr bwMode="auto">
          <a:xfrm>
            <a:off x="685799" y="1325057"/>
            <a:ext cx="7770813" cy="499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228600" lvl="1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Comparing with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technology (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e.g.,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acoustic) based sensing, the </a:t>
            </a:r>
            <a:r>
              <a:rPr lang="en-US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advantages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Wi-Fi based sensing </a:t>
            </a:r>
          </a:p>
          <a:p>
            <a:pPr marL="630238" lvl="1" indent="-342900" algn="just">
              <a:spcBef>
                <a:spcPts val="0"/>
              </a:spcBef>
              <a:spcAft>
                <a:spcPts val="200"/>
              </a:spcAft>
              <a:buFont typeface="Times New Roman" panose="02020603050405020304" pitchFamily="18" charset="0"/>
              <a:buChar char="−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Reuse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connectivity technology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(i.e., Wi-Fi) for sensing will </a:t>
            </a:r>
            <a:r>
              <a:rPr lang="en-US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shorten 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simplify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technology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</a:p>
          <a:p>
            <a:pPr marL="630238" lvl="1" indent="-342900" algn="just">
              <a:spcBef>
                <a:spcPts val="0"/>
              </a:spcBef>
              <a:spcAft>
                <a:spcPts val="200"/>
              </a:spcAft>
              <a:buFont typeface="Times New Roman" panose="02020603050405020304" pitchFamily="18" charset="0"/>
              <a:buChar char="−"/>
            </a:pPr>
            <a:r>
              <a:rPr lang="en-US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Wi-Fi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almost 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ubiquitous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many indoor environments (e.g., home, malls, retail chains, airport). Combining sensing with Wi-Fi could also make 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sensing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function </a:t>
            </a:r>
            <a:r>
              <a:rPr lang="en-US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ubiquitous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30238" lvl="1" indent="-342900" algn="just">
              <a:spcBef>
                <a:spcPts val="0"/>
              </a:spcBef>
              <a:spcAft>
                <a:spcPts val="200"/>
              </a:spcAft>
              <a:buFont typeface="Times New Roman" panose="02020603050405020304" pitchFamily="18" charset="0"/>
              <a:buChar char="−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Adding sensing as an additional function into Wi-Fi, will be </a:t>
            </a:r>
            <a:r>
              <a:rPr lang="en-US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beneficial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the Wi-Fi </a:t>
            </a:r>
            <a:r>
              <a:rPr lang="en-US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ecosystem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238" lvl="1" indent="-342900" algn="just">
              <a:spcBef>
                <a:spcPts val="0"/>
              </a:spcBef>
              <a:spcAft>
                <a:spcPts val="200"/>
              </a:spcAft>
              <a:buFont typeface="Times New Roman" panose="02020603050405020304" pitchFamily="18" charset="0"/>
              <a:buChar char="−"/>
            </a:pPr>
            <a:endParaRPr lang="en-US" altLang="zh-CN" sz="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238" lvl="1" indent="-342900" algn="just">
              <a:spcBef>
                <a:spcPts val="0"/>
              </a:spcBef>
              <a:spcAft>
                <a:spcPts val="200"/>
              </a:spcAft>
              <a:buFont typeface="Times New Roman" panose="02020603050405020304" pitchFamily="18" charset="0"/>
              <a:buChar char="−"/>
            </a:pPr>
            <a:endParaRPr lang="en-US" altLang="zh-CN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1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Challenges</a:t>
            </a:r>
            <a:r>
              <a:rPr lang="en-US" altLang="zh-CN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Wi-Fi </a:t>
            </a:r>
            <a:r>
              <a:rPr lang="en-US" altLang="zh-CN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sensing</a:t>
            </a:r>
          </a:p>
          <a:p>
            <a:pPr marL="630238" lvl="1" indent="-342900" algn="just">
              <a:spcBef>
                <a:spcPts val="0"/>
              </a:spcBef>
              <a:spcAft>
                <a:spcPts val="200"/>
              </a:spcAft>
              <a:buFont typeface="Times New Roman" panose="02020603050405020304" pitchFamily="18" charset="0"/>
              <a:buChar char="−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Wi-Fi network is designed </a:t>
            </a:r>
            <a:r>
              <a:rPr lang="en-US" altLang="zh-CN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originally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data transmission, </a:t>
            </a:r>
            <a:r>
              <a:rPr lang="en-US" altLang="zh-CN" sz="1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without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considering about sensing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function. </a:t>
            </a:r>
          </a:p>
          <a:p>
            <a:pPr marL="630238" lvl="1" indent="-342900" algn="just">
              <a:spcBef>
                <a:spcPts val="0"/>
              </a:spcBef>
              <a:spcAft>
                <a:spcPts val="200"/>
              </a:spcAft>
              <a:buFont typeface="Times New Roman" panose="02020603050405020304" pitchFamily="18" charset="0"/>
              <a:buChar char="−"/>
            </a:pP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Hence, some modifications may be needed for Wi-Fi standard. </a:t>
            </a:r>
          </a:p>
          <a:p>
            <a:pPr marL="982663" lvl="2" indent="-342900" algn="just">
              <a:spcBef>
                <a:spcPts val="0"/>
              </a:spcBef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 Section 5 (Technology and 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Standardization gaps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for details.</a:t>
            </a:r>
          </a:p>
        </p:txBody>
      </p:sp>
    </p:spTree>
    <p:extLst>
      <p:ext uri="{BB962C8B-B14F-4D97-AF65-F5344CB8AC3E}">
        <p14:creationId xmlns:p14="http://schemas.microsoft.com/office/powerpoint/2010/main" val="145401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Tony Xiao Han, Huawei, et al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457200"/>
          </a:xfrm>
        </p:spPr>
        <p:txBody>
          <a:bodyPr/>
          <a:lstStyle/>
          <a:p>
            <a:r>
              <a:rPr lang="en-US" sz="2800" dirty="0" smtClean="0"/>
              <a:t>3. Use </a:t>
            </a:r>
            <a:r>
              <a:rPr lang="en-US" sz="2800" dirty="0"/>
              <a:t>cases of Wi-Fi </a:t>
            </a:r>
            <a:r>
              <a:rPr lang="en-US" sz="2800" dirty="0" smtClean="0"/>
              <a:t>sensing (1/4)</a:t>
            </a:r>
            <a:endParaRPr lang="en-US" sz="2800" dirty="0"/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black">
          <a:xfrm>
            <a:off x="685800" y="1143001"/>
            <a:ext cx="7770813" cy="25083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2" indent="-342900" algn="just" defTabSz="449263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Times New Roman"/>
                <a:ea typeface="MS Gothic"/>
              </a:rPr>
              <a:t>Smart home, Room sensing</a:t>
            </a:r>
          </a:p>
          <a:p>
            <a:pPr marL="630238" lvl="1" indent="-285750" algn="just" defTabSz="449263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</a:pPr>
            <a:r>
              <a:rPr lang="en-US" sz="1600" b="1" kern="0" dirty="0" smtClean="0">
                <a:solidFill>
                  <a:srgbClr val="000000"/>
                </a:solidFill>
                <a:latin typeface="Times New Roman"/>
                <a:ea typeface="MS Gothic"/>
              </a:rPr>
              <a:t>Home monitoring</a:t>
            </a:r>
            <a:r>
              <a:rPr lang="en-US" sz="1600" kern="0" dirty="0" smtClean="0">
                <a:solidFill>
                  <a:srgbClr val="000000"/>
                </a:solidFill>
                <a:latin typeface="Times New Roman"/>
                <a:ea typeface="MS Gothic"/>
              </a:rPr>
              <a:t>: monitoring daily movements and health </a:t>
            </a:r>
            <a:r>
              <a:rPr lang="en-US" sz="1600" kern="0" dirty="0" smtClean="0">
                <a:latin typeface="Times New Roman"/>
                <a:ea typeface="MS Gothic"/>
              </a:rPr>
              <a:t>conditions of human beings, </a:t>
            </a:r>
            <a:r>
              <a:rPr lang="en-US" sz="1600" kern="0" dirty="0">
                <a:latin typeface="Times New Roman"/>
                <a:ea typeface="MS Gothic"/>
              </a:rPr>
              <a:t>such as </a:t>
            </a:r>
            <a:r>
              <a:rPr lang="en-US" sz="1600" kern="0" dirty="0" smtClean="0">
                <a:latin typeface="Times New Roman"/>
                <a:ea typeface="MS Gothic"/>
              </a:rPr>
              <a:t>walk (gait), sleep</a:t>
            </a:r>
            <a:r>
              <a:rPr lang="en-US" sz="1600" kern="0" dirty="0">
                <a:latin typeface="Times New Roman"/>
                <a:ea typeface="MS Gothic"/>
              </a:rPr>
              <a:t>, fall, breath, heartbeats</a:t>
            </a:r>
            <a:r>
              <a:rPr lang="en-US" sz="1600" kern="0" dirty="0" smtClean="0">
                <a:latin typeface="Times New Roman"/>
                <a:ea typeface="MS Gothic"/>
              </a:rPr>
              <a:t>.</a:t>
            </a:r>
          </a:p>
          <a:p>
            <a:pPr marL="630238" lvl="1" indent="-285750" algn="just" defTabSz="449263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</a:pPr>
            <a:r>
              <a:rPr lang="en-US" sz="1600" b="1" kern="0" dirty="0" smtClean="0">
                <a:solidFill>
                  <a:srgbClr val="000000"/>
                </a:solidFill>
                <a:latin typeface="Times New Roman"/>
                <a:ea typeface="MS Gothic"/>
              </a:rPr>
              <a:t>Home security</a:t>
            </a:r>
            <a:r>
              <a:rPr lang="en-US" sz="1600" kern="0" dirty="0" smtClean="0">
                <a:solidFill>
                  <a:srgbClr val="000000"/>
                </a:solidFill>
                <a:latin typeface="Times New Roman"/>
                <a:ea typeface="MS Gothic"/>
              </a:rPr>
              <a:t>: detecting </a:t>
            </a:r>
            <a:r>
              <a:rPr lang="en-US" sz="1600" kern="0" dirty="0">
                <a:solidFill>
                  <a:srgbClr val="000000"/>
                </a:solidFill>
                <a:latin typeface="Times New Roman"/>
                <a:ea typeface="MS Gothic"/>
              </a:rPr>
              <a:t>intruders approaching </a:t>
            </a:r>
            <a:r>
              <a:rPr lang="en-US" sz="1600" kern="0" dirty="0" smtClean="0">
                <a:solidFill>
                  <a:srgbClr val="000000"/>
                </a:solidFill>
                <a:latin typeface="Times New Roman"/>
                <a:ea typeface="MS Gothic"/>
              </a:rPr>
              <a:t>house/home.</a:t>
            </a:r>
            <a:endParaRPr lang="en-US" sz="1600" kern="0" dirty="0">
              <a:solidFill>
                <a:srgbClr val="000000"/>
              </a:solidFill>
              <a:latin typeface="Times New Roman"/>
              <a:ea typeface="MS Gothic"/>
            </a:endParaRPr>
          </a:p>
          <a:p>
            <a:pPr marL="630238" lvl="1" indent="-285750" algn="just" defTabSz="449263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</a:pPr>
            <a:r>
              <a:rPr lang="en-US" sz="1600" b="1" kern="0" dirty="0">
                <a:solidFill>
                  <a:srgbClr val="000000"/>
                </a:solidFill>
                <a:latin typeface="Times New Roman"/>
                <a:ea typeface="MS Gothic"/>
              </a:rPr>
              <a:t>Energy management</a:t>
            </a:r>
            <a:r>
              <a:rPr lang="en-US" sz="1600" kern="0" dirty="0" smtClean="0">
                <a:solidFill>
                  <a:srgbClr val="000000"/>
                </a:solidFill>
                <a:latin typeface="Times New Roman"/>
                <a:ea typeface="MS Gothic"/>
              </a:rPr>
              <a:t>: based on the results of Wi-Fi sensing, optimize </a:t>
            </a:r>
            <a:r>
              <a:rPr lang="en-US" sz="1600" kern="0" dirty="0">
                <a:solidFill>
                  <a:srgbClr val="000000"/>
                </a:solidFill>
                <a:latin typeface="Times New Roman"/>
                <a:ea typeface="MS Gothic"/>
              </a:rPr>
              <a:t>smart thermostat </a:t>
            </a:r>
            <a:r>
              <a:rPr lang="en-US" sz="1600" kern="0" dirty="0" smtClean="0">
                <a:solidFill>
                  <a:srgbClr val="000000"/>
                </a:solidFill>
                <a:latin typeface="Times New Roman"/>
                <a:ea typeface="MS Gothic"/>
              </a:rPr>
              <a:t>settings, automatically </a:t>
            </a:r>
            <a:r>
              <a:rPr lang="en-US" sz="1600" kern="0" dirty="0">
                <a:solidFill>
                  <a:srgbClr val="000000"/>
                </a:solidFill>
                <a:latin typeface="Times New Roman"/>
                <a:ea typeface="MS Gothic"/>
              </a:rPr>
              <a:t>adjust </a:t>
            </a:r>
            <a:r>
              <a:rPr lang="en-US" sz="1600" kern="0" dirty="0" smtClean="0">
                <a:solidFill>
                  <a:srgbClr val="000000"/>
                </a:solidFill>
                <a:latin typeface="Times New Roman"/>
                <a:ea typeface="MS Gothic"/>
              </a:rPr>
              <a:t>lighting</a:t>
            </a:r>
          </a:p>
          <a:p>
            <a:pPr marL="630238" lvl="1" indent="-285750" algn="just" defTabSz="449263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</a:pPr>
            <a:r>
              <a:rPr lang="en-US" sz="1600" b="1" kern="0" dirty="0">
                <a:solidFill>
                  <a:srgbClr val="000000"/>
                </a:solidFill>
                <a:latin typeface="Times New Roman"/>
                <a:ea typeface="MS Gothic"/>
              </a:rPr>
              <a:t>Emotional </a:t>
            </a:r>
            <a:r>
              <a:rPr lang="en-US" sz="1600" b="1" kern="0" dirty="0" smtClean="0">
                <a:solidFill>
                  <a:srgbClr val="000000"/>
                </a:solidFill>
                <a:latin typeface="Times New Roman"/>
                <a:ea typeface="MS Gothic"/>
              </a:rPr>
              <a:t>recognition</a:t>
            </a:r>
            <a:r>
              <a:rPr lang="en-US" sz="1600" kern="0" dirty="0" smtClean="0">
                <a:solidFill>
                  <a:srgbClr val="000000"/>
                </a:solidFill>
                <a:latin typeface="Times New Roman"/>
                <a:ea typeface="MS Gothic"/>
              </a:rPr>
              <a:t>: </a:t>
            </a:r>
            <a:r>
              <a:rPr lang="en-US" sz="1600" kern="0" dirty="0">
                <a:solidFill>
                  <a:srgbClr val="000000"/>
                </a:solidFill>
                <a:latin typeface="Times New Roman"/>
                <a:ea typeface="MS Gothic"/>
              </a:rPr>
              <a:t>based on </a:t>
            </a:r>
            <a:r>
              <a:rPr lang="en-US" sz="1600" kern="0" dirty="0" smtClean="0">
                <a:solidFill>
                  <a:srgbClr val="000000"/>
                </a:solidFill>
                <a:latin typeface="Times New Roman"/>
                <a:ea typeface="MS Gothic"/>
              </a:rPr>
              <a:t>breath</a:t>
            </a:r>
            <a:r>
              <a:rPr lang="en-US" sz="1600" kern="0" dirty="0">
                <a:solidFill>
                  <a:srgbClr val="000000"/>
                </a:solidFill>
                <a:latin typeface="Times New Roman"/>
                <a:ea typeface="MS Gothic"/>
              </a:rPr>
              <a:t>, </a:t>
            </a:r>
            <a:r>
              <a:rPr lang="en-US" sz="1600" kern="0" dirty="0" smtClean="0">
                <a:solidFill>
                  <a:srgbClr val="000000"/>
                </a:solidFill>
                <a:latin typeface="Times New Roman"/>
                <a:ea typeface="MS Gothic"/>
              </a:rPr>
              <a:t>heartbeats </a:t>
            </a:r>
            <a:r>
              <a:rPr lang="en-US" sz="1600" kern="0" dirty="0">
                <a:solidFill>
                  <a:srgbClr val="000000"/>
                </a:solidFill>
                <a:latin typeface="Times New Roman"/>
                <a:ea typeface="MS Gothic"/>
              </a:rPr>
              <a:t>and/or facial </a:t>
            </a:r>
            <a:r>
              <a:rPr lang="en-US" sz="1600" kern="0" dirty="0" smtClean="0">
                <a:solidFill>
                  <a:srgbClr val="000000"/>
                </a:solidFill>
                <a:latin typeface="Times New Roman"/>
                <a:ea typeface="MS Gothic"/>
              </a:rPr>
              <a:t>analysis</a:t>
            </a:r>
            <a:endParaRPr lang="en-US" sz="1600" kern="0" dirty="0">
              <a:solidFill>
                <a:srgbClr val="000000"/>
              </a:solidFill>
              <a:latin typeface="Times New Roman"/>
              <a:ea typeface="MS Gothic"/>
            </a:endParaRPr>
          </a:p>
          <a:p>
            <a:pPr marL="630238" lvl="1" indent="-285750" algn="just" defTabSz="449263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</a:pPr>
            <a:endParaRPr lang="en-US" sz="1600" kern="0" dirty="0">
              <a:solidFill>
                <a:srgbClr val="000000"/>
              </a:solidFill>
              <a:latin typeface="Times New Roman"/>
              <a:ea typeface="MS Gothic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3886200" y="5142309"/>
            <a:ext cx="4415230" cy="1347546"/>
            <a:chOff x="3796943" y="5142309"/>
            <a:chExt cx="4415230" cy="1347546"/>
          </a:xfrm>
        </p:grpSpPr>
        <p:pic>
          <p:nvPicPr>
            <p:cNvPr id="26" name="Picture 2" descr="âEmotional recognitionâçå¾çæç´¢ç»æ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5213" y="5142309"/>
              <a:ext cx="2409505" cy="10215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ectangle 26"/>
            <p:cNvSpPr/>
            <p:nvPr/>
          </p:nvSpPr>
          <p:spPr>
            <a:xfrm>
              <a:off x="3796943" y="6182078"/>
              <a:ext cx="441523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700" dirty="0"/>
                <a:t>https://www.researchgate.net/profile/Leon_Rothkrantz2/publication/228774612/figure/fig1/AS:300794202083332@1448726334409/The-Web-based-emotion-recognition-system-performs-analysis-on-both-audio-and-video-data.png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239828" y="3432613"/>
            <a:ext cx="2533006" cy="1672787"/>
            <a:chOff x="6248400" y="3081455"/>
            <a:chExt cx="2533006" cy="1672787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48652" y="3081455"/>
              <a:ext cx="2089950" cy="1416361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6248400" y="4446465"/>
              <a:ext cx="253300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700" dirty="0"/>
                <a:t>https://www.smart-energy.com/wp-content/uploads/2016/10/energy-management-systems.jpg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309563" y="3429000"/>
            <a:ext cx="2634037" cy="1679377"/>
            <a:chOff x="3157163" y="3072443"/>
            <a:chExt cx="2634037" cy="1679377"/>
          </a:xfrm>
        </p:grpSpPr>
        <p:pic>
          <p:nvPicPr>
            <p:cNvPr id="24" name="图片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25003" y="3072443"/>
              <a:ext cx="1979913" cy="1416361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3157163" y="4444043"/>
              <a:ext cx="263403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700" dirty="0"/>
                <a:t>https://www.nwsystemsgroup.com/wp-content/uploads/2018/07/building-exterior-radar-technology.jpg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947408" y="3429000"/>
            <a:ext cx="2329192" cy="2694205"/>
            <a:chOff x="685800" y="3429000"/>
            <a:chExt cx="2329192" cy="2694205"/>
          </a:xfrm>
        </p:grpSpPr>
        <p:pic>
          <p:nvPicPr>
            <p:cNvPr id="30" name="Picture 2" descr="C:\Users\h00316112\AppData\Roaming\eSpace_Desktop\UserData\h00316112\imagefiles\D3EE7218-AB6E-4238-BB79-A58290481493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3429000"/>
              <a:ext cx="2329192" cy="23695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ectangle 30"/>
            <p:cNvSpPr/>
            <p:nvPr/>
          </p:nvSpPr>
          <p:spPr>
            <a:xfrm>
              <a:off x="736950" y="5923150"/>
              <a:ext cx="2226892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700" dirty="0"/>
                <a:t>https://www.cse.ust.hk/~qianzh/research/sensing-2.jpg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9939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Tony Xiao Han, Huawei, et al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457200"/>
          </a:xfrm>
        </p:spPr>
        <p:txBody>
          <a:bodyPr/>
          <a:lstStyle/>
          <a:p>
            <a:r>
              <a:rPr lang="en-US" sz="2800" dirty="0" smtClean="0"/>
              <a:t>3. Use </a:t>
            </a:r>
            <a:r>
              <a:rPr lang="en-US" sz="2800" dirty="0"/>
              <a:t>cases of Wi-Fi </a:t>
            </a:r>
            <a:r>
              <a:rPr lang="en-US" sz="2800" dirty="0" smtClean="0"/>
              <a:t>sensing (2/4</a:t>
            </a:r>
            <a:r>
              <a:rPr lang="en-US" sz="2800" dirty="0"/>
              <a:t>)</a:t>
            </a: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black">
          <a:xfrm>
            <a:off x="685800" y="1143001"/>
            <a:ext cx="7770813" cy="10464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2" indent="-342900" algn="just" defTabSz="449263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Times New Roman"/>
                <a:ea typeface="MS Gothic"/>
              </a:rPr>
              <a:t>Interactive gaming/control</a:t>
            </a:r>
          </a:p>
          <a:p>
            <a:pPr marL="630238" lvl="1" indent="-285750" algn="just" defTabSz="449263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</a:pPr>
            <a:r>
              <a:rPr lang="en-US" sz="1600" kern="0" dirty="0">
                <a:solidFill>
                  <a:srgbClr val="000000"/>
                </a:solidFill>
                <a:latin typeface="Times New Roman"/>
                <a:ea typeface="MS Gothic"/>
              </a:rPr>
              <a:t>Playing game with body movement</a:t>
            </a:r>
          </a:p>
          <a:p>
            <a:pPr marL="630238" lvl="1" indent="-285750" algn="just" defTabSz="449263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</a:pPr>
            <a:r>
              <a:rPr lang="en-US" sz="1600" kern="0" dirty="0">
                <a:solidFill>
                  <a:srgbClr val="000000"/>
                </a:solidFill>
                <a:latin typeface="Times New Roman"/>
                <a:ea typeface="MS Gothic"/>
              </a:rPr>
              <a:t>Controlling smart devices by body </a:t>
            </a:r>
            <a:r>
              <a:rPr lang="en-US" sz="1600" kern="0" dirty="0" smtClean="0">
                <a:solidFill>
                  <a:srgbClr val="000000"/>
                </a:solidFill>
                <a:latin typeface="Times New Roman"/>
                <a:ea typeface="MS Gothic"/>
              </a:rPr>
              <a:t>movement and </a:t>
            </a:r>
            <a:r>
              <a:rPr lang="en-US" sz="1600" kern="0" dirty="0">
                <a:solidFill>
                  <a:srgbClr val="000000"/>
                </a:solidFill>
                <a:latin typeface="Times New Roman"/>
                <a:ea typeface="MS Gothic"/>
              </a:rPr>
              <a:t>gesture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934372" y="2590800"/>
            <a:ext cx="3677783" cy="2086299"/>
            <a:chOff x="4934372" y="2362200"/>
            <a:chExt cx="3677783" cy="2243858"/>
          </a:xfrm>
        </p:grpSpPr>
        <p:pic>
          <p:nvPicPr>
            <p:cNvPr id="19" name="Picture 4" descr="âInteractive controlâçå¾çæç´¢ç»æ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1753" y="2362200"/>
              <a:ext cx="2729203" cy="1819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4934372" y="4298281"/>
              <a:ext cx="367778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700" dirty="0"/>
                <a:t>https://www.pressebox.com/pressrelease/gb-pronova-gmbh/HoloPro-and-the-magic-of-interactive-control/boxid/129647#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990600" y="2590801"/>
            <a:ext cx="3201922" cy="2057400"/>
            <a:chOff x="1351416" y="2362200"/>
            <a:chExt cx="3201922" cy="2212777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47800" y="2362200"/>
              <a:ext cx="3105538" cy="1819469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1351416" y="4267200"/>
              <a:ext cx="320192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700" dirty="0"/>
                <a:t>http://4.bp.blogspot.com/-_krIAHPdn-8/T02hISBvOnI/AAAAAAAAA1A/jAufr2N8k4c/s1600/Kinect%2BGames.jpg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241595" y="4722670"/>
            <a:ext cx="3159205" cy="1677841"/>
            <a:chOff x="8446815" y="2362199"/>
            <a:chExt cx="4305793" cy="2198179"/>
          </a:xfrm>
        </p:grpSpPr>
        <p:sp>
          <p:nvSpPr>
            <p:cNvPr id="22" name="Rectangle 21"/>
            <p:cNvSpPr/>
            <p:nvPr/>
          </p:nvSpPr>
          <p:spPr>
            <a:xfrm>
              <a:off x="8446815" y="4298281"/>
              <a:ext cx="4305793" cy="2620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700" dirty="0"/>
                <a:t>https://ksassets.timeincuk.net/wp/uploads/sites/54/2015/06/soli5-2-620x349.jpg</a:t>
              </a:r>
            </a:p>
          </p:txBody>
        </p:sp>
        <p:pic>
          <p:nvPicPr>
            <p:cNvPr id="34" name="Picture 2" descr="projectsoli 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9371" y="2362199"/>
              <a:ext cx="2880675" cy="1819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7425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Tony Xiao Han, Huawei, et al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457200"/>
          </a:xfrm>
        </p:spPr>
        <p:txBody>
          <a:bodyPr/>
          <a:lstStyle/>
          <a:p>
            <a:r>
              <a:rPr lang="en-US" sz="2800" dirty="0" smtClean="0"/>
              <a:t>3. Use </a:t>
            </a:r>
            <a:r>
              <a:rPr lang="en-US" sz="2800" dirty="0"/>
              <a:t>cases of Wi-Fi </a:t>
            </a:r>
            <a:r>
              <a:rPr lang="en-US" sz="2800" dirty="0" smtClean="0"/>
              <a:t>sensing (3/4)</a:t>
            </a:r>
            <a:endParaRPr lang="en-US" sz="2800" dirty="0"/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black">
          <a:xfrm>
            <a:off x="685800" y="1143001"/>
            <a:ext cx="7770813" cy="18620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2" indent="-342900" algn="just" defTabSz="449263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Times New Roman"/>
                <a:ea typeface="MS Gothic"/>
              </a:rPr>
              <a:t>Location in </a:t>
            </a:r>
            <a:r>
              <a:rPr lang="en-US" sz="2000" b="1" dirty="0" smtClean="0">
                <a:solidFill>
                  <a:srgbClr val="000000"/>
                </a:solidFill>
                <a:latin typeface="Times New Roman"/>
                <a:ea typeface="MS Gothic"/>
              </a:rPr>
              <a:t>store</a:t>
            </a:r>
          </a:p>
          <a:p>
            <a:pPr marL="630238" lvl="1" indent="-285750" algn="just" defTabSz="449263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</a:pPr>
            <a:r>
              <a:rPr lang="en-US" sz="1600" kern="0" dirty="0">
                <a:solidFill>
                  <a:srgbClr val="000000"/>
                </a:solidFill>
                <a:latin typeface="Times New Roman"/>
                <a:ea typeface="MS Gothic"/>
              </a:rPr>
              <a:t>The user is going around in the store, and does </a:t>
            </a:r>
            <a:r>
              <a:rPr lang="en-US" sz="1600" kern="0" dirty="0">
                <a:solidFill>
                  <a:srgbClr val="0000FF"/>
                </a:solidFill>
                <a:latin typeface="Times New Roman"/>
                <a:ea typeface="MS Gothic"/>
              </a:rPr>
              <a:t>not</a:t>
            </a:r>
            <a:r>
              <a:rPr lang="en-US" sz="1600" kern="0" dirty="0">
                <a:solidFill>
                  <a:srgbClr val="000000"/>
                </a:solidFill>
                <a:latin typeface="Times New Roman"/>
                <a:ea typeface="MS Gothic"/>
              </a:rPr>
              <a:t> need to carry a </a:t>
            </a:r>
            <a:r>
              <a:rPr lang="en-US" sz="1600" kern="0" dirty="0" smtClean="0">
                <a:solidFill>
                  <a:srgbClr val="000000"/>
                </a:solidFill>
                <a:latin typeface="Times New Roman"/>
                <a:ea typeface="MS Gothic"/>
              </a:rPr>
              <a:t>Wi-Fi device </a:t>
            </a:r>
            <a:endParaRPr lang="en-US" sz="1600" kern="0" dirty="0">
              <a:solidFill>
                <a:srgbClr val="000000"/>
              </a:solidFill>
              <a:latin typeface="Times New Roman"/>
              <a:ea typeface="MS Gothic"/>
            </a:endParaRPr>
          </a:p>
          <a:p>
            <a:pPr marL="630238" lvl="1" indent="-285750" algn="just" defTabSz="449263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</a:pPr>
            <a:r>
              <a:rPr lang="en-US" sz="1600" kern="0" dirty="0">
                <a:solidFill>
                  <a:srgbClr val="000000"/>
                </a:solidFill>
                <a:latin typeface="Times New Roman"/>
                <a:ea typeface="MS Gothic"/>
              </a:rPr>
              <a:t>Wi-Fi sensing is used to indicate whether the user is </a:t>
            </a:r>
            <a:r>
              <a:rPr lang="en-US" sz="1600" kern="0" dirty="0">
                <a:solidFill>
                  <a:srgbClr val="0000FF"/>
                </a:solidFill>
                <a:latin typeface="Times New Roman"/>
                <a:ea typeface="MS Gothic"/>
              </a:rPr>
              <a:t>moving</a:t>
            </a:r>
            <a:r>
              <a:rPr lang="en-US" sz="1600" kern="0" dirty="0">
                <a:solidFill>
                  <a:srgbClr val="000000"/>
                </a:solidFill>
                <a:latin typeface="Times New Roman"/>
                <a:ea typeface="MS Gothic"/>
              </a:rPr>
              <a:t>, or whether </a:t>
            </a:r>
            <a:r>
              <a:rPr lang="en-US" sz="1600" kern="0" dirty="0" smtClean="0">
                <a:solidFill>
                  <a:srgbClr val="000000"/>
                </a:solidFill>
                <a:latin typeface="Times New Roman"/>
                <a:ea typeface="MS Gothic"/>
              </a:rPr>
              <a:t>the </a:t>
            </a:r>
            <a:r>
              <a:rPr lang="en-US" sz="1600" kern="0" dirty="0" smtClean="0">
                <a:latin typeface="Times New Roman"/>
                <a:ea typeface="MS Gothic"/>
              </a:rPr>
              <a:t>user is  </a:t>
            </a:r>
            <a:r>
              <a:rPr lang="en-US" sz="1600" kern="0" dirty="0">
                <a:solidFill>
                  <a:srgbClr val="0000FF"/>
                </a:solidFill>
                <a:latin typeface="Times New Roman"/>
                <a:ea typeface="MS Gothic"/>
              </a:rPr>
              <a:t>stopped</a:t>
            </a:r>
            <a:r>
              <a:rPr lang="en-US" sz="1600" kern="0" dirty="0">
                <a:solidFill>
                  <a:srgbClr val="000000"/>
                </a:solidFill>
                <a:latin typeface="Times New Roman"/>
                <a:ea typeface="MS Gothic"/>
              </a:rPr>
              <a:t> in front of some products</a:t>
            </a:r>
          </a:p>
          <a:p>
            <a:pPr marL="630238" lvl="1" indent="-285750" algn="just" defTabSz="449263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</a:pPr>
            <a:r>
              <a:rPr lang="en-US" sz="1600" kern="0" dirty="0">
                <a:solidFill>
                  <a:srgbClr val="000000"/>
                </a:solidFill>
                <a:latin typeface="Times New Roman"/>
                <a:ea typeface="MS Gothic"/>
              </a:rPr>
              <a:t>Wi-Fi sensing is used to determine, e.g., the </a:t>
            </a:r>
            <a:r>
              <a:rPr lang="en-US" sz="1600" kern="0" dirty="0">
                <a:solidFill>
                  <a:srgbClr val="0000FF"/>
                </a:solidFill>
                <a:latin typeface="Times New Roman"/>
                <a:ea typeface="MS Gothic"/>
              </a:rPr>
              <a:t>number</a:t>
            </a:r>
            <a:r>
              <a:rPr lang="en-US" sz="1600" kern="0" dirty="0">
                <a:solidFill>
                  <a:srgbClr val="000000"/>
                </a:solidFill>
                <a:latin typeface="Times New Roman"/>
                <a:ea typeface="MS Gothic"/>
              </a:rPr>
              <a:t> of users facing a specific product, the </a:t>
            </a:r>
            <a:r>
              <a:rPr lang="en-US" sz="1600" kern="0" dirty="0">
                <a:solidFill>
                  <a:srgbClr val="0000FF"/>
                </a:solidFill>
                <a:latin typeface="Times New Roman"/>
                <a:ea typeface="MS Gothic"/>
              </a:rPr>
              <a:t>time duration </a:t>
            </a:r>
            <a:r>
              <a:rPr lang="en-US" sz="1600" kern="0" dirty="0">
                <a:solidFill>
                  <a:srgbClr val="000000"/>
                </a:solidFill>
                <a:latin typeface="Times New Roman"/>
                <a:ea typeface="MS Gothic"/>
              </a:rPr>
              <a:t>of the user stopped in front of a specific product</a:t>
            </a:r>
          </a:p>
        </p:txBody>
      </p:sp>
      <p:pic>
        <p:nvPicPr>
          <p:cNvPr id="16" name="Picture 2" descr="http://img.wezhan.cn/content/sitefiles/88646/images/12157659_%E8%B6%85%E5%B8%82%E5%AE%9A%E4%BD%8D3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941" y="3102724"/>
            <a:ext cx="3438461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1905000" y="5868987"/>
            <a:ext cx="5867400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800" dirty="0"/>
              <a:t>http://img.wezhan.cn/content/sitefiles/88646/images/12157659_%E8%B6%85%E5%B8%82%E5%AE%9A%E4%BD%8D3.jpeg</a:t>
            </a: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245" y="6186444"/>
            <a:ext cx="7539355" cy="21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zh-CN" sz="1100" dirty="0"/>
              <a:t>Note: This </a:t>
            </a:r>
            <a:r>
              <a:rPr lang="en-US" altLang="zh-CN" sz="1100" dirty="0" smtClean="0"/>
              <a:t>use case is </a:t>
            </a:r>
            <a:r>
              <a:rPr lang="en-US" altLang="zh-CN" sz="1100" dirty="0"/>
              <a:t>modified based on the usage model No.11 for 11az [1], which require the user to wear a </a:t>
            </a:r>
            <a:r>
              <a:rPr lang="en-US" altLang="zh-CN" sz="1100" dirty="0" smtClean="0"/>
              <a:t>Wi-Fi </a:t>
            </a:r>
            <a:r>
              <a:rPr lang="en-US" altLang="zh-CN" sz="1100" dirty="0"/>
              <a:t>device.</a:t>
            </a:r>
          </a:p>
        </p:txBody>
      </p:sp>
    </p:spTree>
    <p:extLst>
      <p:ext uri="{BB962C8B-B14F-4D97-AF65-F5344CB8AC3E}">
        <p14:creationId xmlns:p14="http://schemas.microsoft.com/office/powerpoint/2010/main" val="346755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Tony Xiao Han, Huawei, et al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457200"/>
          </a:xfrm>
        </p:spPr>
        <p:txBody>
          <a:bodyPr/>
          <a:lstStyle/>
          <a:p>
            <a:r>
              <a:rPr lang="en-US" sz="2800" dirty="0" smtClean="0"/>
              <a:t>3. Use </a:t>
            </a:r>
            <a:r>
              <a:rPr lang="en-US" sz="2800" dirty="0"/>
              <a:t>cases of Wi-Fi </a:t>
            </a:r>
            <a:r>
              <a:rPr lang="en-US" sz="2800" dirty="0" smtClean="0"/>
              <a:t>sensing (4/4</a:t>
            </a:r>
            <a:r>
              <a:rPr lang="en-US" sz="2800" dirty="0"/>
              <a:t>)</a:t>
            </a: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black">
          <a:xfrm>
            <a:off x="685800" y="1143001"/>
            <a:ext cx="7770813" cy="16158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2" indent="-342900" algn="just" defTabSz="449263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Times New Roman"/>
                <a:ea typeface="MS Gothic"/>
              </a:rPr>
              <a:t>Audio with user tracking (Follow-me sound) </a:t>
            </a:r>
            <a:endParaRPr lang="en-US" sz="2000" b="1" dirty="0" smtClean="0">
              <a:solidFill>
                <a:srgbClr val="000000"/>
              </a:solidFill>
              <a:latin typeface="Times New Roman"/>
              <a:ea typeface="MS Gothic"/>
            </a:endParaRPr>
          </a:p>
          <a:p>
            <a:pPr marL="630238" lvl="1" indent="-285750" algn="just" defTabSz="449263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</a:pPr>
            <a:r>
              <a:rPr lang="en-US" sz="1600" kern="0" dirty="0">
                <a:solidFill>
                  <a:srgbClr val="000000"/>
                </a:solidFill>
                <a:latin typeface="Times New Roman"/>
                <a:ea typeface="MS Gothic"/>
              </a:rPr>
              <a:t>The user does not need to wear a </a:t>
            </a:r>
            <a:r>
              <a:rPr lang="en-US" sz="1600" kern="0" dirty="0" smtClean="0">
                <a:solidFill>
                  <a:srgbClr val="000000"/>
                </a:solidFill>
                <a:latin typeface="Times New Roman"/>
                <a:ea typeface="MS Gothic"/>
              </a:rPr>
              <a:t>Wi-Fi </a:t>
            </a:r>
            <a:r>
              <a:rPr lang="en-US" sz="1600" kern="0" dirty="0">
                <a:solidFill>
                  <a:srgbClr val="000000"/>
                </a:solidFill>
                <a:latin typeface="Times New Roman"/>
                <a:ea typeface="MS Gothic"/>
              </a:rPr>
              <a:t>device.</a:t>
            </a:r>
          </a:p>
          <a:p>
            <a:pPr marL="630238" lvl="1" indent="-285750" algn="just" defTabSz="449263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</a:pPr>
            <a:r>
              <a:rPr lang="en-US" sz="1600" kern="0" dirty="0">
                <a:solidFill>
                  <a:srgbClr val="000000"/>
                </a:solidFill>
                <a:latin typeface="Times New Roman"/>
                <a:ea typeface="MS Gothic"/>
              </a:rPr>
              <a:t>The user’s position is continuously monitored.</a:t>
            </a:r>
          </a:p>
          <a:p>
            <a:pPr marL="630238" lvl="1" indent="-285750" algn="just" defTabSz="449263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</a:pPr>
            <a:r>
              <a:rPr lang="en-US" sz="1600" kern="0" dirty="0">
                <a:solidFill>
                  <a:srgbClr val="000000"/>
                </a:solidFill>
                <a:latin typeface="Times New Roman"/>
                <a:ea typeface="MS Gothic"/>
              </a:rPr>
              <a:t>The audio system </a:t>
            </a:r>
            <a:r>
              <a:rPr lang="en-US" sz="1600" kern="0" dirty="0">
                <a:solidFill>
                  <a:srgbClr val="0000FF"/>
                </a:solidFill>
                <a:latin typeface="Times New Roman"/>
                <a:ea typeface="MS Gothic"/>
              </a:rPr>
              <a:t>adjusts</a:t>
            </a:r>
            <a:r>
              <a:rPr lang="en-US" sz="1600" kern="0" dirty="0">
                <a:solidFill>
                  <a:srgbClr val="000000"/>
                </a:solidFill>
                <a:latin typeface="Times New Roman"/>
                <a:ea typeface="MS Gothic"/>
              </a:rPr>
              <a:t> the speaker settings according to the user’s position and movement for immersive sound experience.</a:t>
            </a: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90245" y="6248400"/>
            <a:ext cx="776636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zh-CN" sz="1100" dirty="0"/>
              <a:t>Note: This </a:t>
            </a:r>
            <a:r>
              <a:rPr lang="en-US" altLang="zh-CN" sz="1100" dirty="0" smtClean="0"/>
              <a:t>use case is </a:t>
            </a:r>
            <a:r>
              <a:rPr lang="en-US" altLang="zh-CN" sz="1100" dirty="0"/>
              <a:t>modified based on the usage model </a:t>
            </a:r>
            <a:r>
              <a:rPr lang="en-US" altLang="zh-CN" sz="1100" dirty="0" smtClean="0"/>
              <a:t>No.2 </a:t>
            </a:r>
            <a:r>
              <a:rPr lang="en-US" altLang="zh-CN" sz="1100" dirty="0"/>
              <a:t>for 11az [1], which require the user to wear a </a:t>
            </a:r>
            <a:r>
              <a:rPr lang="en-US" altLang="zh-CN" sz="1100" dirty="0" smtClean="0"/>
              <a:t>Wi-Fi </a:t>
            </a:r>
            <a:r>
              <a:rPr lang="en-US" altLang="zh-CN" sz="1100" dirty="0"/>
              <a:t>device.</a:t>
            </a:r>
          </a:p>
        </p:txBody>
      </p:sp>
      <p:grpSp>
        <p:nvGrpSpPr>
          <p:cNvPr id="9" name="组合 1"/>
          <p:cNvGrpSpPr/>
          <p:nvPr/>
        </p:nvGrpSpPr>
        <p:grpSpPr>
          <a:xfrm>
            <a:off x="2133600" y="3352800"/>
            <a:ext cx="5181600" cy="2387601"/>
            <a:chOff x="4419600" y="3314700"/>
            <a:chExt cx="5181600" cy="2387601"/>
          </a:xfrm>
        </p:grpSpPr>
        <p:sp>
          <p:nvSpPr>
            <p:cNvPr id="10" name="Rectangle 3"/>
            <p:cNvSpPr txBox="1">
              <a:spLocks noChangeArrowheads="1"/>
            </p:cNvSpPr>
            <p:nvPr/>
          </p:nvSpPr>
          <p:spPr bwMode="auto">
            <a:xfrm>
              <a:off x="4419600" y="5442744"/>
              <a:ext cx="5181600" cy="259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just" eaLnBrk="1" hangingPunct="1">
                <a:spcBef>
                  <a:spcPct val="20000"/>
                </a:spcBef>
              </a:pPr>
              <a:r>
                <a:rPr lang="en-US" altLang="zh-CN" sz="800" dirty="0"/>
                <a:t>https://uppic-fd.zol-img.com.cn/g5/M00/0D/0A/ChMkJllWFZuIdf9SAAOoPtMQwRcAAdx4wF6HpAAA6hW306.jpg</a:t>
              </a:r>
            </a:p>
          </p:txBody>
        </p:sp>
        <p:pic>
          <p:nvPicPr>
            <p:cNvPr id="11" name="Picture 2" descr="é«ç«¯å®¶åº­å½±é¢æ¹æ¡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3408" y="3314700"/>
              <a:ext cx="3844661" cy="2128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3645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3099D1E7-2CFE-4362-BB72-AF97192842E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Tony Xiao Han, Huawei, et al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457200"/>
          </a:xfrm>
        </p:spPr>
        <p:txBody>
          <a:bodyPr/>
          <a:lstStyle/>
          <a:p>
            <a:r>
              <a:rPr lang="en-US" sz="2800" dirty="0"/>
              <a:t>4. Current status of Wi-Fi sensing</a:t>
            </a:r>
          </a:p>
        </p:txBody>
      </p:sp>
      <p:sp>
        <p:nvSpPr>
          <p:cNvPr id="8" name="Content Placeholder 2"/>
          <p:cNvSpPr txBox="1">
            <a:spLocks noChangeArrowheads="1"/>
          </p:cNvSpPr>
          <p:nvPr/>
        </p:nvSpPr>
        <p:spPr bwMode="auto">
          <a:xfrm>
            <a:off x="685799" y="3393248"/>
            <a:ext cx="7770813" cy="2778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42900" lvl="2" indent="-342900" algn="just" defTabSz="449263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  <a:latin typeface="Times New Roman"/>
                <a:ea typeface="MS Gothic"/>
              </a:rPr>
              <a:t>Current status</a:t>
            </a:r>
          </a:p>
          <a:p>
            <a:pPr marL="630238" lvl="1" indent="-285750" algn="just" defTabSz="449263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</a:pPr>
            <a:r>
              <a:rPr lang="en-US" sz="1400" kern="0" dirty="0">
                <a:solidFill>
                  <a:srgbClr val="000000"/>
                </a:solidFill>
                <a:latin typeface="Times New Roman"/>
                <a:ea typeface="MS Gothic"/>
              </a:rPr>
              <a:t>Oct 2018, a new proposal about </a:t>
            </a:r>
            <a:r>
              <a:rPr lang="en-US" sz="1400" kern="0" dirty="0" smtClean="0">
                <a:solidFill>
                  <a:srgbClr val="000000"/>
                </a:solidFill>
                <a:latin typeface="Times New Roman"/>
                <a:ea typeface="MS Gothic"/>
              </a:rPr>
              <a:t>Wi-Fi </a:t>
            </a:r>
            <a:r>
              <a:rPr lang="en-US" sz="1400" kern="0" dirty="0">
                <a:solidFill>
                  <a:srgbClr val="000000"/>
                </a:solidFill>
                <a:latin typeface="Times New Roman"/>
                <a:ea typeface="MS Gothic"/>
              </a:rPr>
              <a:t>sensing was submitted in </a:t>
            </a:r>
            <a:r>
              <a:rPr lang="en-US" sz="1400" kern="0" dirty="0" smtClean="0">
                <a:solidFill>
                  <a:srgbClr val="0000FF"/>
                </a:solidFill>
                <a:latin typeface="Times New Roman"/>
                <a:ea typeface="MS Gothic"/>
              </a:rPr>
              <a:t>WBA [2]</a:t>
            </a:r>
            <a:endParaRPr lang="en-US" sz="1400" strike="sngStrike" kern="0" dirty="0">
              <a:solidFill>
                <a:srgbClr val="FF0000"/>
              </a:solidFill>
              <a:latin typeface="Times New Roman"/>
              <a:ea typeface="MS Gothic"/>
            </a:endParaRPr>
          </a:p>
          <a:p>
            <a:pPr marL="630238" lvl="1" indent="-285750" algn="just" defTabSz="449263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</a:pPr>
            <a:r>
              <a:rPr lang="en-US" sz="1400" kern="0" dirty="0">
                <a:solidFill>
                  <a:srgbClr val="000000"/>
                </a:solidFill>
                <a:latin typeface="Times New Roman"/>
                <a:ea typeface="MS Gothic"/>
              </a:rPr>
              <a:t>Nov 2018, </a:t>
            </a:r>
            <a:r>
              <a:rPr lang="en-US" sz="1400" kern="0" dirty="0" smtClean="0">
                <a:solidFill>
                  <a:srgbClr val="000000"/>
                </a:solidFill>
                <a:latin typeface="Times New Roman"/>
                <a:ea typeface="MS Gothic"/>
              </a:rPr>
              <a:t>there was an </a:t>
            </a:r>
            <a:r>
              <a:rPr lang="en-US" sz="1400" kern="0" dirty="0">
                <a:solidFill>
                  <a:srgbClr val="000000"/>
                </a:solidFill>
                <a:latin typeface="Times New Roman"/>
                <a:ea typeface="MS Gothic"/>
              </a:rPr>
              <a:t>initial radar discussion in </a:t>
            </a:r>
            <a:r>
              <a:rPr lang="en-US" sz="1400" kern="0" dirty="0">
                <a:solidFill>
                  <a:srgbClr val="0000FF"/>
                </a:solidFill>
                <a:latin typeface="Times New Roman"/>
                <a:ea typeface="MS Gothic"/>
              </a:rPr>
              <a:t>11ay</a:t>
            </a:r>
            <a:r>
              <a:rPr lang="en-US" sz="1400" kern="0" dirty="0">
                <a:latin typeface="Times New Roman"/>
                <a:ea typeface="MS Gothic"/>
              </a:rPr>
              <a:t> </a:t>
            </a:r>
            <a:r>
              <a:rPr lang="en-US" sz="1400" kern="0" dirty="0" smtClean="0">
                <a:latin typeface="Times New Roman"/>
                <a:ea typeface="MS Gothic"/>
              </a:rPr>
              <a:t>[3-5]</a:t>
            </a:r>
            <a:endParaRPr lang="en-US" sz="1400" strike="sngStrike" kern="0" dirty="0">
              <a:latin typeface="Times New Roman"/>
              <a:ea typeface="MS Gothic"/>
            </a:endParaRPr>
          </a:p>
          <a:p>
            <a:pPr marL="630238" lvl="1" indent="-285750" algn="just" defTabSz="449263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</a:pPr>
            <a:r>
              <a:rPr lang="en-US" sz="1400" kern="0" dirty="0">
                <a:solidFill>
                  <a:srgbClr val="000000"/>
                </a:solidFill>
                <a:latin typeface="Times New Roman"/>
                <a:ea typeface="MS Gothic"/>
              </a:rPr>
              <a:t>Dec 2018, </a:t>
            </a:r>
            <a:r>
              <a:rPr lang="en-US" sz="1400" kern="0" dirty="0" smtClean="0">
                <a:solidFill>
                  <a:srgbClr val="0000FF"/>
                </a:solidFill>
                <a:latin typeface="Times New Roman"/>
                <a:ea typeface="MS Gothic"/>
              </a:rPr>
              <a:t>Snapdragon</a:t>
            </a:r>
            <a:r>
              <a:rPr lang="en-US" sz="1400" kern="0" dirty="0">
                <a:solidFill>
                  <a:srgbClr val="000000"/>
                </a:solidFill>
                <a:latin typeface="Times New Roman"/>
                <a:ea typeface="MS Gothic"/>
              </a:rPr>
              <a:t>™ </a:t>
            </a:r>
            <a:r>
              <a:rPr lang="en-US" sz="1400" kern="0" dirty="0" smtClean="0">
                <a:solidFill>
                  <a:srgbClr val="000000"/>
                </a:solidFill>
                <a:latin typeface="Times New Roman"/>
                <a:ea typeface="MS Gothic"/>
              </a:rPr>
              <a:t>855</a:t>
            </a:r>
            <a:r>
              <a:rPr lang="en-US" sz="1400" kern="0" dirty="0" smtClean="0">
                <a:latin typeface="Times New Roman"/>
                <a:ea typeface="MS Gothic"/>
              </a:rPr>
              <a:t> is released, </a:t>
            </a:r>
            <a:r>
              <a:rPr lang="en-US" sz="1400" kern="0" dirty="0">
                <a:latin typeface="Times New Roman"/>
                <a:ea typeface="MS Gothic"/>
              </a:rPr>
              <a:t>with a feature called “Always-on Wi-Fi sensing” </a:t>
            </a:r>
            <a:r>
              <a:rPr lang="en-US" sz="1400" kern="0" dirty="0" smtClean="0">
                <a:latin typeface="Times New Roman"/>
                <a:ea typeface="MS Gothic"/>
              </a:rPr>
              <a:t>[6]</a:t>
            </a:r>
            <a:endParaRPr lang="en-US" sz="1400" kern="0" dirty="0">
              <a:latin typeface="Times New Roman"/>
              <a:ea typeface="MS Gothic"/>
            </a:endParaRPr>
          </a:p>
          <a:p>
            <a:pPr marL="630238" lvl="1" indent="-285750" algn="just" defTabSz="449263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</a:pPr>
            <a:r>
              <a:rPr lang="en-US" sz="1400" kern="0" dirty="0">
                <a:solidFill>
                  <a:srgbClr val="000000"/>
                </a:solidFill>
                <a:latin typeface="Times New Roman"/>
                <a:ea typeface="MS Gothic"/>
              </a:rPr>
              <a:t>Jan 2019, Radar related description was adopted by </a:t>
            </a:r>
            <a:r>
              <a:rPr lang="en-US" sz="1400" kern="0" dirty="0">
                <a:solidFill>
                  <a:srgbClr val="0000FF"/>
                </a:solidFill>
                <a:latin typeface="Times New Roman"/>
                <a:ea typeface="MS Gothic"/>
              </a:rPr>
              <a:t>11ay</a:t>
            </a:r>
          </a:p>
          <a:p>
            <a:pPr marL="630238" lvl="1" indent="-285750" algn="just" defTabSz="449263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</a:pPr>
            <a:r>
              <a:rPr lang="en-US" sz="1400" kern="0" dirty="0">
                <a:solidFill>
                  <a:srgbClr val="000000"/>
                </a:solidFill>
                <a:latin typeface="Times New Roman"/>
                <a:ea typeface="MS Gothic"/>
              </a:rPr>
              <a:t>Jan 2019, </a:t>
            </a:r>
            <a:r>
              <a:rPr lang="en-US" sz="1400" kern="0" dirty="0" smtClean="0">
                <a:solidFill>
                  <a:srgbClr val="000000"/>
                </a:solidFill>
                <a:latin typeface="Times New Roman"/>
                <a:ea typeface="MS Gothic"/>
              </a:rPr>
              <a:t>Project </a:t>
            </a:r>
            <a:r>
              <a:rPr lang="en-US" sz="1400" kern="0" dirty="0">
                <a:solidFill>
                  <a:srgbClr val="0000FF"/>
                </a:solidFill>
                <a:latin typeface="Times New Roman"/>
                <a:ea typeface="MS Gothic"/>
              </a:rPr>
              <a:t>Soli</a:t>
            </a:r>
            <a:r>
              <a:rPr lang="en-US" sz="1400" kern="0" dirty="0">
                <a:solidFill>
                  <a:srgbClr val="000000"/>
                </a:solidFill>
                <a:latin typeface="Times New Roman"/>
                <a:ea typeface="MS Gothic"/>
              </a:rPr>
              <a:t> </a:t>
            </a:r>
            <a:r>
              <a:rPr lang="en-US" sz="1400" kern="0" dirty="0" smtClean="0">
                <a:latin typeface="Times New Roman"/>
                <a:ea typeface="MS Gothic"/>
              </a:rPr>
              <a:t>got FCC’s approval </a:t>
            </a:r>
            <a:r>
              <a:rPr lang="en-US" sz="1400" kern="0" dirty="0" smtClean="0">
                <a:solidFill>
                  <a:srgbClr val="000000"/>
                </a:solidFill>
                <a:latin typeface="Times New Roman"/>
                <a:ea typeface="MS Gothic"/>
              </a:rPr>
              <a:t>to </a:t>
            </a:r>
            <a:r>
              <a:rPr lang="en-US" sz="1400" kern="0" dirty="0">
                <a:solidFill>
                  <a:srgbClr val="000000"/>
                </a:solidFill>
                <a:latin typeface="Times New Roman"/>
                <a:ea typeface="MS Gothic"/>
              </a:rPr>
              <a:t>operate miniature radar-based sensors at higher power </a:t>
            </a:r>
            <a:r>
              <a:rPr lang="en-US" sz="1400" kern="0" dirty="0" smtClean="0">
                <a:solidFill>
                  <a:srgbClr val="000000"/>
                </a:solidFill>
                <a:latin typeface="Times New Roman"/>
                <a:ea typeface="MS Gothic"/>
              </a:rPr>
              <a:t>levels </a:t>
            </a:r>
            <a:r>
              <a:rPr lang="en-US" sz="1400" kern="0" dirty="0" smtClean="0">
                <a:latin typeface="Times New Roman"/>
                <a:ea typeface="MS Gothic"/>
              </a:rPr>
              <a:t>[7]</a:t>
            </a:r>
          </a:p>
          <a:p>
            <a:pPr marL="630238" lvl="1" indent="-285750" algn="just" defTabSz="449263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</a:pPr>
            <a:r>
              <a:rPr lang="en-US" sz="1400" kern="0" dirty="0" smtClean="0">
                <a:latin typeface="Times New Roman"/>
                <a:ea typeface="MS Gothic"/>
              </a:rPr>
              <a:t>More </a:t>
            </a:r>
            <a:r>
              <a:rPr lang="en-US" sz="1400" kern="0" dirty="0" smtClean="0">
                <a:solidFill>
                  <a:srgbClr val="0000FF"/>
                </a:solidFill>
                <a:latin typeface="Times New Roman"/>
                <a:ea typeface="MS Gothic"/>
              </a:rPr>
              <a:t>startups</a:t>
            </a:r>
            <a:r>
              <a:rPr lang="en-US" sz="1400" kern="0" dirty="0" smtClean="0">
                <a:latin typeface="Times New Roman"/>
                <a:ea typeface="MS Gothic"/>
              </a:rPr>
              <a:t> are using Wi-Fi to do sensing [8]</a:t>
            </a:r>
          </a:p>
          <a:p>
            <a:pPr marL="630238" lvl="1" indent="-285750" algn="just" defTabSz="449263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</a:pPr>
            <a:r>
              <a:rPr lang="en-US" sz="1400" kern="0" dirty="0" smtClean="0">
                <a:latin typeface="Times New Roman"/>
                <a:ea typeface="MS Gothic"/>
              </a:rPr>
              <a:t>Lots </a:t>
            </a:r>
            <a:r>
              <a:rPr lang="en-US" sz="1400" kern="0" dirty="0">
                <a:latin typeface="Times New Roman"/>
                <a:ea typeface="MS Gothic"/>
              </a:rPr>
              <a:t>of academic research </a:t>
            </a:r>
            <a:r>
              <a:rPr lang="en-US" sz="1400" kern="0" dirty="0">
                <a:solidFill>
                  <a:srgbClr val="0000FF"/>
                </a:solidFill>
                <a:latin typeface="Times New Roman"/>
                <a:ea typeface="MS Gothic"/>
              </a:rPr>
              <a:t>papers</a:t>
            </a:r>
            <a:r>
              <a:rPr lang="en-US" sz="1400" kern="0" dirty="0">
                <a:latin typeface="Times New Roman"/>
                <a:ea typeface="MS Gothic"/>
              </a:rPr>
              <a:t> using </a:t>
            </a:r>
            <a:r>
              <a:rPr lang="en-US" sz="1400" kern="0" dirty="0" smtClean="0">
                <a:latin typeface="Times New Roman"/>
                <a:ea typeface="MS Gothic"/>
              </a:rPr>
              <a:t>commercial </a:t>
            </a:r>
            <a:r>
              <a:rPr lang="en-US" sz="1400" kern="0" dirty="0">
                <a:latin typeface="Times New Roman"/>
                <a:ea typeface="MS Gothic"/>
              </a:rPr>
              <a:t>off-the-shelf Wi-Fi </a:t>
            </a:r>
            <a:r>
              <a:rPr lang="en-US" sz="1400" kern="0" dirty="0" smtClean="0">
                <a:latin typeface="Times New Roman"/>
                <a:ea typeface="MS Gothic"/>
              </a:rPr>
              <a:t>(below 7GHz) </a:t>
            </a:r>
            <a:r>
              <a:rPr lang="en-US" sz="1400" kern="0" dirty="0">
                <a:latin typeface="Times New Roman"/>
                <a:ea typeface="MS Gothic"/>
              </a:rPr>
              <a:t>for sensing researches and </a:t>
            </a:r>
            <a:r>
              <a:rPr lang="en-US" sz="1400" kern="0" dirty="0" smtClean="0">
                <a:latin typeface="Times New Roman"/>
                <a:ea typeface="MS Gothic"/>
              </a:rPr>
              <a:t>applications [9]</a:t>
            </a:r>
          </a:p>
          <a:p>
            <a:pPr marL="630238" lvl="1" indent="-285750" algn="just" defTabSz="449263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</a:pPr>
            <a:r>
              <a:rPr lang="en-US" altLang="zh-CN" sz="1400" kern="0" dirty="0" smtClean="0">
                <a:solidFill>
                  <a:srgbClr val="0000FF"/>
                </a:solidFill>
                <a:latin typeface="Times New Roman"/>
                <a:ea typeface="MS Gothic"/>
              </a:rPr>
              <a:t>Now</a:t>
            </a:r>
            <a:r>
              <a:rPr lang="en-US" altLang="zh-CN" sz="1400" kern="0" dirty="0">
                <a:solidFill>
                  <a:srgbClr val="000000"/>
                </a:solidFill>
                <a:latin typeface="Times New Roman"/>
                <a:ea typeface="MS Gothic"/>
              </a:rPr>
              <a:t>, we are here to discuss something more and something new</a:t>
            </a:r>
            <a:endParaRPr lang="en-US" sz="1800" b="1" kern="0" dirty="0">
              <a:solidFill>
                <a:srgbClr val="000000"/>
              </a:solidFill>
              <a:latin typeface="Times New Roman"/>
              <a:ea typeface="MS Gothic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28600" y="1295400"/>
            <a:ext cx="8686800" cy="2027129"/>
            <a:chOff x="-182935" y="1181928"/>
            <a:chExt cx="12257186" cy="2027129"/>
          </a:xfrm>
        </p:grpSpPr>
        <p:grpSp>
          <p:nvGrpSpPr>
            <p:cNvPr id="45" name="Group 44"/>
            <p:cNvGrpSpPr/>
            <p:nvPr/>
          </p:nvGrpSpPr>
          <p:grpSpPr>
            <a:xfrm>
              <a:off x="-182935" y="1181928"/>
              <a:ext cx="12257186" cy="2027129"/>
              <a:chOff x="-251193" y="1181928"/>
              <a:chExt cx="14540433" cy="2027129"/>
            </a:xfrm>
          </p:grpSpPr>
          <p:grpSp>
            <p:nvGrpSpPr>
              <p:cNvPr id="46" name="Group 45"/>
              <p:cNvGrpSpPr/>
              <p:nvPr/>
            </p:nvGrpSpPr>
            <p:grpSpPr>
              <a:xfrm>
                <a:off x="965350" y="1972676"/>
                <a:ext cx="13323890" cy="908572"/>
                <a:chOff x="3633542" y="1702676"/>
                <a:chExt cx="6616601" cy="908572"/>
              </a:xfrm>
            </p:grpSpPr>
            <p:sp>
              <p:nvSpPr>
                <p:cNvPr id="65" name="TextBox 57"/>
                <p:cNvSpPr txBox="1"/>
                <p:nvPr/>
              </p:nvSpPr>
              <p:spPr>
                <a:xfrm>
                  <a:off x="8746947" y="2380416"/>
                  <a:ext cx="434576" cy="2308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900" b="1" dirty="0" smtClean="0">
                      <a:solidFill>
                        <a:srgbClr val="FF0000"/>
                      </a:solidFill>
                      <a:latin typeface="Arial"/>
                      <a:ea typeface="微软雅黑"/>
                    </a:rPr>
                    <a:t>Now</a:t>
                  </a:r>
                  <a:endParaRPr lang="zh-CN" altLang="en-US" sz="900" b="1" dirty="0">
                    <a:solidFill>
                      <a:srgbClr val="FF0000"/>
                    </a:solidFill>
                    <a:latin typeface="Arial"/>
                    <a:ea typeface="微软雅黑"/>
                  </a:endParaRPr>
                </a:p>
              </p:txBody>
            </p:sp>
            <p:sp>
              <p:nvSpPr>
                <p:cNvPr id="66" name="Line 112"/>
                <p:cNvSpPr>
                  <a:spLocks noChangeShapeType="1"/>
                </p:cNvSpPr>
                <p:nvPr/>
              </p:nvSpPr>
              <p:spPr bwMode="auto">
                <a:xfrm>
                  <a:off x="3633542" y="1904284"/>
                  <a:ext cx="6616601" cy="28135"/>
                </a:xfrm>
                <a:prstGeom prst="line">
                  <a:avLst/>
                </a:prstGeom>
                <a:noFill/>
                <a:ln w="19050">
                  <a:solidFill>
                    <a:schemeClr val="bg1">
                      <a:lumMod val="75000"/>
                    </a:schemeClr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000">
                    <a:latin typeface="Arial"/>
                    <a:ea typeface="微软雅黑"/>
                  </a:endParaRPr>
                </a:p>
              </p:txBody>
            </p:sp>
            <p:sp>
              <p:nvSpPr>
                <p:cNvPr id="67" name="Line 150"/>
                <p:cNvSpPr>
                  <a:spLocks noChangeShapeType="1"/>
                </p:cNvSpPr>
                <p:nvPr/>
              </p:nvSpPr>
              <p:spPr bwMode="auto">
                <a:xfrm>
                  <a:off x="3802281" y="1736013"/>
                  <a:ext cx="0" cy="168275"/>
                </a:xfrm>
                <a:prstGeom prst="line">
                  <a:avLst/>
                </a:prstGeom>
                <a:noFill/>
                <a:ln w="9525">
                  <a:solidFill>
                    <a:schemeClr val="bg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000">
                    <a:latin typeface="Arial"/>
                    <a:ea typeface="微软雅黑"/>
                  </a:endParaRPr>
                </a:p>
              </p:txBody>
            </p:sp>
            <p:sp>
              <p:nvSpPr>
                <p:cNvPr id="68" name="Line 117"/>
                <p:cNvSpPr>
                  <a:spLocks noChangeShapeType="1"/>
                </p:cNvSpPr>
                <p:nvPr/>
              </p:nvSpPr>
              <p:spPr bwMode="auto">
                <a:xfrm>
                  <a:off x="4372193" y="1702676"/>
                  <a:ext cx="0" cy="201612"/>
                </a:xfrm>
                <a:prstGeom prst="line">
                  <a:avLst/>
                </a:prstGeom>
                <a:noFill/>
                <a:ln w="38100">
                  <a:solidFill>
                    <a:schemeClr val="bg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000">
                    <a:latin typeface="Arial"/>
                    <a:ea typeface="微软雅黑"/>
                  </a:endParaRPr>
                </a:p>
              </p:txBody>
            </p:sp>
            <p:sp>
              <p:nvSpPr>
                <p:cNvPr id="69" name="Line 150"/>
                <p:cNvSpPr>
                  <a:spLocks noChangeShapeType="1"/>
                </p:cNvSpPr>
                <p:nvPr/>
              </p:nvSpPr>
              <p:spPr bwMode="auto">
                <a:xfrm>
                  <a:off x="4945281" y="1736013"/>
                  <a:ext cx="0" cy="168275"/>
                </a:xfrm>
                <a:prstGeom prst="line">
                  <a:avLst/>
                </a:prstGeom>
                <a:noFill/>
                <a:ln w="9525">
                  <a:solidFill>
                    <a:schemeClr val="bg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000">
                    <a:latin typeface="Arial"/>
                    <a:ea typeface="微软雅黑"/>
                  </a:endParaRPr>
                </a:p>
              </p:txBody>
            </p:sp>
            <p:sp>
              <p:nvSpPr>
                <p:cNvPr id="70" name="Line 117"/>
                <p:cNvSpPr>
                  <a:spLocks noChangeShapeType="1"/>
                </p:cNvSpPr>
                <p:nvPr/>
              </p:nvSpPr>
              <p:spPr bwMode="auto">
                <a:xfrm>
                  <a:off x="5519956" y="1702676"/>
                  <a:ext cx="0" cy="201612"/>
                </a:xfrm>
                <a:prstGeom prst="line">
                  <a:avLst/>
                </a:prstGeom>
                <a:noFill/>
                <a:ln w="38100">
                  <a:solidFill>
                    <a:schemeClr val="bg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000">
                    <a:latin typeface="Arial"/>
                    <a:ea typeface="微软雅黑"/>
                  </a:endParaRPr>
                </a:p>
              </p:txBody>
            </p:sp>
            <p:sp>
              <p:nvSpPr>
                <p:cNvPr id="71" name="Line 150"/>
                <p:cNvSpPr>
                  <a:spLocks noChangeShapeType="1"/>
                </p:cNvSpPr>
                <p:nvPr/>
              </p:nvSpPr>
              <p:spPr bwMode="auto">
                <a:xfrm>
                  <a:off x="6093043" y="1736013"/>
                  <a:ext cx="0" cy="168275"/>
                </a:xfrm>
                <a:prstGeom prst="line">
                  <a:avLst/>
                </a:prstGeom>
                <a:noFill/>
                <a:ln w="9525">
                  <a:solidFill>
                    <a:schemeClr val="bg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000">
                    <a:latin typeface="Arial"/>
                    <a:ea typeface="微软雅黑"/>
                  </a:endParaRPr>
                </a:p>
              </p:txBody>
            </p:sp>
            <p:sp>
              <p:nvSpPr>
                <p:cNvPr id="72" name="Line 117"/>
                <p:cNvSpPr>
                  <a:spLocks noChangeShapeType="1"/>
                </p:cNvSpPr>
                <p:nvPr/>
              </p:nvSpPr>
              <p:spPr bwMode="auto">
                <a:xfrm>
                  <a:off x="6662956" y="1702676"/>
                  <a:ext cx="0" cy="201612"/>
                </a:xfrm>
                <a:prstGeom prst="line">
                  <a:avLst/>
                </a:prstGeom>
                <a:noFill/>
                <a:ln w="38100">
                  <a:solidFill>
                    <a:schemeClr val="bg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000">
                    <a:latin typeface="Arial"/>
                    <a:ea typeface="微软雅黑"/>
                  </a:endParaRPr>
                </a:p>
              </p:txBody>
            </p:sp>
            <p:sp>
              <p:nvSpPr>
                <p:cNvPr id="73" name="Line 150"/>
                <p:cNvSpPr>
                  <a:spLocks noChangeShapeType="1"/>
                </p:cNvSpPr>
                <p:nvPr/>
              </p:nvSpPr>
              <p:spPr bwMode="auto">
                <a:xfrm>
                  <a:off x="7236043" y="1736013"/>
                  <a:ext cx="0" cy="168275"/>
                </a:xfrm>
                <a:prstGeom prst="line">
                  <a:avLst/>
                </a:prstGeom>
                <a:noFill/>
                <a:ln w="9525">
                  <a:solidFill>
                    <a:schemeClr val="bg1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2000">
                    <a:latin typeface="Arial"/>
                    <a:ea typeface="微软雅黑"/>
                  </a:endParaRPr>
                </a:p>
              </p:txBody>
            </p:sp>
            <p:sp>
              <p:nvSpPr>
                <p:cNvPr id="74" name="Text Box 116"/>
                <p:cNvSpPr txBox="1">
                  <a:spLocks noChangeArrowheads="1"/>
                </p:cNvSpPr>
                <p:nvPr/>
              </p:nvSpPr>
              <p:spPr bwMode="auto">
                <a:xfrm>
                  <a:off x="3662808" y="1910828"/>
                  <a:ext cx="537873" cy="2406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78317" tIns="39159" rIns="78317" bIns="39159">
                  <a:spAutoFit/>
                </a:bodyPr>
                <a:lstStyle>
                  <a:lvl1pPr defTabSz="784225">
                    <a:lnSpc>
                      <a:spcPct val="140000"/>
                    </a:lnSpc>
                    <a:buClr>
                      <a:srgbClr val="777777"/>
                    </a:buClr>
                    <a:buSzPct val="60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FrutigerNext LT Medium" pitchFamily="34" charset="0"/>
                      <a:ea typeface="黑体" panose="02010609060101010101" pitchFamily="49" charset="-122"/>
                      <a:cs typeface="宋体" panose="02010600030101010101" pitchFamily="2" charset="-122"/>
                    </a:defRPr>
                  </a:lvl1pPr>
                  <a:lvl2pPr marL="742950" indent="-285750" defTabSz="784225">
                    <a:lnSpc>
                      <a:spcPct val="140000"/>
                    </a:lnSpc>
                    <a:buSzPct val="50000"/>
                    <a:buFont typeface="Wingdings" panose="05000000000000000000" pitchFamily="2" charset="2"/>
                    <a:buChar char="p"/>
                    <a:defRPr>
                      <a:solidFill>
                        <a:schemeClr val="tx1"/>
                      </a:solidFill>
                      <a:latin typeface="FrutigerNext LT Medium" pitchFamily="34" charset="0"/>
                      <a:ea typeface="华文细黑" panose="02010600040101010101" pitchFamily="2" charset="-122"/>
                      <a:cs typeface="宋体" panose="02010600030101010101" pitchFamily="2" charset="-122"/>
                    </a:defRPr>
                  </a:lvl2pPr>
                  <a:lvl3pPr marL="1143000" indent="-228600" defTabSz="784225">
                    <a:lnSpc>
                      <a:spcPct val="140000"/>
                    </a:lnSpc>
                    <a:buSzPct val="5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FrutigerNext LT Medium" pitchFamily="34" charset="0"/>
                      <a:ea typeface="华文细黑" panose="02010600040101010101" pitchFamily="2" charset="-122"/>
                      <a:cs typeface="宋体" panose="02010600030101010101" pitchFamily="2" charset="-122"/>
                    </a:defRPr>
                  </a:lvl3pPr>
                  <a:lvl4pPr marL="1600200" indent="-228600" defTabSz="784225">
                    <a:lnSpc>
                      <a:spcPct val="140000"/>
                    </a:lnSpc>
                    <a:buChar char="–"/>
                    <a:defRPr sz="1400">
                      <a:solidFill>
                        <a:schemeClr val="tx1"/>
                      </a:solidFill>
                      <a:latin typeface="FrutigerNext LT Medium" pitchFamily="34" charset="0"/>
                      <a:ea typeface="华文细黑" panose="02010600040101010101" pitchFamily="2" charset="-122"/>
                      <a:cs typeface="宋体" panose="02010600030101010101" pitchFamily="2" charset="-122"/>
                    </a:defRPr>
                  </a:lvl4pPr>
                  <a:lvl5pPr marL="2057400" indent="-228600" defTabSz="784225">
                    <a:lnSpc>
                      <a:spcPct val="140000"/>
                    </a:lnSpc>
                    <a:buFont typeface="Arial" panose="020B0604020202020204" pitchFamily="34" charset="0"/>
                    <a:buChar char="~"/>
                    <a:defRPr sz="1200">
                      <a:solidFill>
                        <a:schemeClr val="tx1"/>
                      </a:solidFill>
                      <a:latin typeface="FrutigerNext LT Medium" pitchFamily="34" charset="0"/>
                      <a:ea typeface="华文细黑" panose="02010600040101010101" pitchFamily="2" charset="-122"/>
                      <a:cs typeface="宋体" panose="02010600030101010101" pitchFamily="2" charset="-122"/>
                    </a:defRPr>
                  </a:lvl5pPr>
                  <a:lvl6pPr marL="2514600" indent="-228600" defTabSz="784225" eaLnBrk="0" fontAlgn="base" hangingPunct="0">
                    <a:lnSpc>
                      <a:spcPct val="14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~"/>
                    <a:defRPr sz="1200">
                      <a:solidFill>
                        <a:schemeClr val="tx1"/>
                      </a:solidFill>
                      <a:latin typeface="FrutigerNext LT Medium" pitchFamily="34" charset="0"/>
                      <a:ea typeface="华文细黑" panose="02010600040101010101" pitchFamily="2" charset="-122"/>
                      <a:cs typeface="宋体" panose="02010600030101010101" pitchFamily="2" charset="-122"/>
                    </a:defRPr>
                  </a:lvl6pPr>
                  <a:lvl7pPr marL="2971800" indent="-228600" defTabSz="784225" eaLnBrk="0" fontAlgn="base" hangingPunct="0">
                    <a:lnSpc>
                      <a:spcPct val="14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~"/>
                    <a:defRPr sz="1200">
                      <a:solidFill>
                        <a:schemeClr val="tx1"/>
                      </a:solidFill>
                      <a:latin typeface="FrutigerNext LT Medium" pitchFamily="34" charset="0"/>
                      <a:ea typeface="华文细黑" panose="02010600040101010101" pitchFamily="2" charset="-122"/>
                      <a:cs typeface="宋体" panose="02010600030101010101" pitchFamily="2" charset="-122"/>
                    </a:defRPr>
                  </a:lvl7pPr>
                  <a:lvl8pPr marL="3429000" indent="-228600" defTabSz="784225" eaLnBrk="0" fontAlgn="base" hangingPunct="0">
                    <a:lnSpc>
                      <a:spcPct val="14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~"/>
                    <a:defRPr sz="1200">
                      <a:solidFill>
                        <a:schemeClr val="tx1"/>
                      </a:solidFill>
                      <a:latin typeface="FrutigerNext LT Medium" pitchFamily="34" charset="0"/>
                      <a:ea typeface="华文细黑" panose="02010600040101010101" pitchFamily="2" charset="-122"/>
                      <a:cs typeface="宋体" panose="02010600030101010101" pitchFamily="2" charset="-122"/>
                    </a:defRPr>
                  </a:lvl8pPr>
                  <a:lvl9pPr marL="3886200" indent="-228600" defTabSz="784225" eaLnBrk="0" fontAlgn="base" hangingPunct="0">
                    <a:lnSpc>
                      <a:spcPct val="14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~"/>
                    <a:defRPr sz="1200">
                      <a:solidFill>
                        <a:schemeClr val="tx1"/>
                      </a:solidFill>
                      <a:latin typeface="FrutigerNext LT Medium" pitchFamily="34" charset="0"/>
                      <a:ea typeface="华文细黑" panose="02010600040101010101" pitchFamily="2" charset="-122"/>
                      <a:cs typeface="宋体" panose="02010600030101010101" pitchFamily="2" charset="-122"/>
                    </a:defRPr>
                  </a:lvl9pPr>
                </a:lstStyle>
                <a:p>
                  <a:pPr>
                    <a:lnSpc>
                      <a:spcPct val="100000"/>
                    </a:lnSpc>
                    <a:buClrTx/>
                    <a:buSzTx/>
                    <a:buFontTx/>
                    <a:buNone/>
                  </a:pPr>
                  <a:r>
                    <a:rPr lang="en-US" altLang="zh-CN" sz="1050" b="1" dirty="0">
                      <a:latin typeface="Arial" panose="020B0604020202020204" pitchFamily="34" charset="0"/>
                      <a:ea typeface="宋体" panose="02010600030101010101" pitchFamily="2" charset="-122"/>
                    </a:rPr>
                    <a:t>2018.10</a:t>
                  </a:r>
                </a:p>
              </p:txBody>
            </p:sp>
            <p:sp>
              <p:nvSpPr>
                <p:cNvPr id="75" name="Text Box 116"/>
                <p:cNvSpPr txBox="1">
                  <a:spLocks noChangeArrowheads="1"/>
                </p:cNvSpPr>
                <p:nvPr/>
              </p:nvSpPr>
              <p:spPr bwMode="auto">
                <a:xfrm>
                  <a:off x="4232866" y="1918684"/>
                  <a:ext cx="256722" cy="2406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78317" tIns="39159" rIns="78317" bIns="39159">
                  <a:spAutoFit/>
                </a:bodyPr>
                <a:lstStyle>
                  <a:lvl1pPr defTabSz="784225">
                    <a:lnSpc>
                      <a:spcPct val="140000"/>
                    </a:lnSpc>
                    <a:buClr>
                      <a:srgbClr val="777777"/>
                    </a:buClr>
                    <a:buSzPct val="60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FrutigerNext LT Medium" pitchFamily="34" charset="0"/>
                      <a:ea typeface="黑体" panose="02010609060101010101" pitchFamily="49" charset="-122"/>
                      <a:cs typeface="宋体" panose="02010600030101010101" pitchFamily="2" charset="-122"/>
                    </a:defRPr>
                  </a:lvl1pPr>
                  <a:lvl2pPr marL="742950" indent="-285750" defTabSz="784225">
                    <a:lnSpc>
                      <a:spcPct val="140000"/>
                    </a:lnSpc>
                    <a:buSzPct val="50000"/>
                    <a:buFont typeface="Wingdings" panose="05000000000000000000" pitchFamily="2" charset="2"/>
                    <a:buChar char="p"/>
                    <a:defRPr>
                      <a:solidFill>
                        <a:schemeClr val="tx1"/>
                      </a:solidFill>
                      <a:latin typeface="FrutigerNext LT Medium" pitchFamily="34" charset="0"/>
                      <a:ea typeface="华文细黑" panose="02010600040101010101" pitchFamily="2" charset="-122"/>
                      <a:cs typeface="宋体" panose="02010600030101010101" pitchFamily="2" charset="-122"/>
                    </a:defRPr>
                  </a:lvl2pPr>
                  <a:lvl3pPr marL="1143000" indent="-228600" defTabSz="784225">
                    <a:lnSpc>
                      <a:spcPct val="140000"/>
                    </a:lnSpc>
                    <a:buSzPct val="5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FrutigerNext LT Medium" pitchFamily="34" charset="0"/>
                      <a:ea typeface="华文细黑" panose="02010600040101010101" pitchFamily="2" charset="-122"/>
                      <a:cs typeface="宋体" panose="02010600030101010101" pitchFamily="2" charset="-122"/>
                    </a:defRPr>
                  </a:lvl3pPr>
                  <a:lvl4pPr marL="1600200" indent="-228600" defTabSz="784225">
                    <a:lnSpc>
                      <a:spcPct val="140000"/>
                    </a:lnSpc>
                    <a:buChar char="–"/>
                    <a:defRPr sz="1400">
                      <a:solidFill>
                        <a:schemeClr val="tx1"/>
                      </a:solidFill>
                      <a:latin typeface="FrutigerNext LT Medium" pitchFamily="34" charset="0"/>
                      <a:ea typeface="华文细黑" panose="02010600040101010101" pitchFamily="2" charset="-122"/>
                      <a:cs typeface="宋体" panose="02010600030101010101" pitchFamily="2" charset="-122"/>
                    </a:defRPr>
                  </a:lvl4pPr>
                  <a:lvl5pPr marL="2057400" indent="-228600" defTabSz="784225">
                    <a:lnSpc>
                      <a:spcPct val="140000"/>
                    </a:lnSpc>
                    <a:buFont typeface="Arial" panose="020B0604020202020204" pitchFamily="34" charset="0"/>
                    <a:buChar char="~"/>
                    <a:defRPr sz="1200">
                      <a:solidFill>
                        <a:schemeClr val="tx1"/>
                      </a:solidFill>
                      <a:latin typeface="FrutigerNext LT Medium" pitchFamily="34" charset="0"/>
                      <a:ea typeface="华文细黑" panose="02010600040101010101" pitchFamily="2" charset="-122"/>
                      <a:cs typeface="宋体" panose="02010600030101010101" pitchFamily="2" charset="-122"/>
                    </a:defRPr>
                  </a:lvl5pPr>
                  <a:lvl6pPr marL="2514600" indent="-228600" defTabSz="784225" eaLnBrk="0" fontAlgn="base" hangingPunct="0">
                    <a:lnSpc>
                      <a:spcPct val="14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~"/>
                    <a:defRPr sz="1200">
                      <a:solidFill>
                        <a:schemeClr val="tx1"/>
                      </a:solidFill>
                      <a:latin typeface="FrutigerNext LT Medium" pitchFamily="34" charset="0"/>
                      <a:ea typeface="华文细黑" panose="02010600040101010101" pitchFamily="2" charset="-122"/>
                      <a:cs typeface="宋体" panose="02010600030101010101" pitchFamily="2" charset="-122"/>
                    </a:defRPr>
                  </a:lvl6pPr>
                  <a:lvl7pPr marL="2971800" indent="-228600" defTabSz="784225" eaLnBrk="0" fontAlgn="base" hangingPunct="0">
                    <a:lnSpc>
                      <a:spcPct val="14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~"/>
                    <a:defRPr sz="1200">
                      <a:solidFill>
                        <a:schemeClr val="tx1"/>
                      </a:solidFill>
                      <a:latin typeface="FrutigerNext LT Medium" pitchFamily="34" charset="0"/>
                      <a:ea typeface="华文细黑" panose="02010600040101010101" pitchFamily="2" charset="-122"/>
                      <a:cs typeface="宋体" panose="02010600030101010101" pitchFamily="2" charset="-122"/>
                    </a:defRPr>
                  </a:lvl7pPr>
                  <a:lvl8pPr marL="3429000" indent="-228600" defTabSz="784225" eaLnBrk="0" fontAlgn="base" hangingPunct="0">
                    <a:lnSpc>
                      <a:spcPct val="14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~"/>
                    <a:defRPr sz="1200">
                      <a:solidFill>
                        <a:schemeClr val="tx1"/>
                      </a:solidFill>
                      <a:latin typeface="FrutigerNext LT Medium" pitchFamily="34" charset="0"/>
                      <a:ea typeface="华文细黑" panose="02010600040101010101" pitchFamily="2" charset="-122"/>
                      <a:cs typeface="宋体" panose="02010600030101010101" pitchFamily="2" charset="-122"/>
                    </a:defRPr>
                  </a:lvl8pPr>
                  <a:lvl9pPr marL="3886200" indent="-228600" defTabSz="784225" eaLnBrk="0" fontAlgn="base" hangingPunct="0">
                    <a:lnSpc>
                      <a:spcPct val="14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~"/>
                    <a:defRPr sz="1200">
                      <a:solidFill>
                        <a:schemeClr val="tx1"/>
                      </a:solidFill>
                      <a:latin typeface="FrutigerNext LT Medium" pitchFamily="34" charset="0"/>
                      <a:ea typeface="华文细黑" panose="02010600040101010101" pitchFamily="2" charset="-122"/>
                      <a:cs typeface="宋体" panose="02010600030101010101" pitchFamily="2" charset="-122"/>
                    </a:defRPr>
                  </a:lvl9pPr>
                </a:lstStyle>
                <a:p>
                  <a:pPr>
                    <a:lnSpc>
                      <a:spcPct val="100000"/>
                    </a:lnSpc>
                    <a:buClrTx/>
                    <a:buSzTx/>
                    <a:buFontTx/>
                    <a:buNone/>
                  </a:pPr>
                  <a:r>
                    <a:rPr lang="en-US" altLang="zh-CN" sz="1050" b="1" dirty="0" smtClean="0">
                      <a:latin typeface="Arial" panose="020B0604020202020204" pitchFamily="34" charset="0"/>
                      <a:ea typeface="宋体" panose="02010600030101010101" pitchFamily="2" charset="-122"/>
                    </a:rPr>
                    <a:t>11</a:t>
                  </a:r>
                  <a:endParaRPr lang="en-US" altLang="zh-CN" sz="1050" b="1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6" name="Text Box 116"/>
                <p:cNvSpPr txBox="1">
                  <a:spLocks noChangeArrowheads="1"/>
                </p:cNvSpPr>
                <p:nvPr/>
              </p:nvSpPr>
              <p:spPr bwMode="auto">
                <a:xfrm>
                  <a:off x="4802924" y="1904287"/>
                  <a:ext cx="256722" cy="2406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78317" tIns="39159" rIns="78317" bIns="39159">
                  <a:spAutoFit/>
                </a:bodyPr>
                <a:lstStyle>
                  <a:lvl1pPr defTabSz="784225">
                    <a:lnSpc>
                      <a:spcPct val="140000"/>
                    </a:lnSpc>
                    <a:buClr>
                      <a:srgbClr val="777777"/>
                    </a:buClr>
                    <a:buSzPct val="60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FrutigerNext LT Medium" pitchFamily="34" charset="0"/>
                      <a:ea typeface="黑体" panose="02010609060101010101" pitchFamily="49" charset="-122"/>
                      <a:cs typeface="宋体" panose="02010600030101010101" pitchFamily="2" charset="-122"/>
                    </a:defRPr>
                  </a:lvl1pPr>
                  <a:lvl2pPr marL="742950" indent="-285750" defTabSz="784225">
                    <a:lnSpc>
                      <a:spcPct val="140000"/>
                    </a:lnSpc>
                    <a:buSzPct val="50000"/>
                    <a:buFont typeface="Wingdings" panose="05000000000000000000" pitchFamily="2" charset="2"/>
                    <a:buChar char="p"/>
                    <a:defRPr>
                      <a:solidFill>
                        <a:schemeClr val="tx1"/>
                      </a:solidFill>
                      <a:latin typeface="FrutigerNext LT Medium" pitchFamily="34" charset="0"/>
                      <a:ea typeface="华文细黑" panose="02010600040101010101" pitchFamily="2" charset="-122"/>
                      <a:cs typeface="宋体" panose="02010600030101010101" pitchFamily="2" charset="-122"/>
                    </a:defRPr>
                  </a:lvl2pPr>
                  <a:lvl3pPr marL="1143000" indent="-228600" defTabSz="784225">
                    <a:lnSpc>
                      <a:spcPct val="140000"/>
                    </a:lnSpc>
                    <a:buSzPct val="5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FrutigerNext LT Medium" pitchFamily="34" charset="0"/>
                      <a:ea typeface="华文细黑" panose="02010600040101010101" pitchFamily="2" charset="-122"/>
                      <a:cs typeface="宋体" panose="02010600030101010101" pitchFamily="2" charset="-122"/>
                    </a:defRPr>
                  </a:lvl3pPr>
                  <a:lvl4pPr marL="1600200" indent="-228600" defTabSz="784225">
                    <a:lnSpc>
                      <a:spcPct val="140000"/>
                    </a:lnSpc>
                    <a:buChar char="–"/>
                    <a:defRPr sz="1400">
                      <a:solidFill>
                        <a:schemeClr val="tx1"/>
                      </a:solidFill>
                      <a:latin typeface="FrutigerNext LT Medium" pitchFamily="34" charset="0"/>
                      <a:ea typeface="华文细黑" panose="02010600040101010101" pitchFamily="2" charset="-122"/>
                      <a:cs typeface="宋体" panose="02010600030101010101" pitchFamily="2" charset="-122"/>
                    </a:defRPr>
                  </a:lvl4pPr>
                  <a:lvl5pPr marL="2057400" indent="-228600" defTabSz="784225">
                    <a:lnSpc>
                      <a:spcPct val="140000"/>
                    </a:lnSpc>
                    <a:buFont typeface="Arial" panose="020B0604020202020204" pitchFamily="34" charset="0"/>
                    <a:buChar char="~"/>
                    <a:defRPr sz="1200">
                      <a:solidFill>
                        <a:schemeClr val="tx1"/>
                      </a:solidFill>
                      <a:latin typeface="FrutigerNext LT Medium" pitchFamily="34" charset="0"/>
                      <a:ea typeface="华文细黑" panose="02010600040101010101" pitchFamily="2" charset="-122"/>
                      <a:cs typeface="宋体" panose="02010600030101010101" pitchFamily="2" charset="-122"/>
                    </a:defRPr>
                  </a:lvl5pPr>
                  <a:lvl6pPr marL="2514600" indent="-228600" defTabSz="784225" eaLnBrk="0" fontAlgn="base" hangingPunct="0">
                    <a:lnSpc>
                      <a:spcPct val="14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~"/>
                    <a:defRPr sz="1200">
                      <a:solidFill>
                        <a:schemeClr val="tx1"/>
                      </a:solidFill>
                      <a:latin typeface="FrutigerNext LT Medium" pitchFamily="34" charset="0"/>
                      <a:ea typeface="华文细黑" panose="02010600040101010101" pitchFamily="2" charset="-122"/>
                      <a:cs typeface="宋体" panose="02010600030101010101" pitchFamily="2" charset="-122"/>
                    </a:defRPr>
                  </a:lvl6pPr>
                  <a:lvl7pPr marL="2971800" indent="-228600" defTabSz="784225" eaLnBrk="0" fontAlgn="base" hangingPunct="0">
                    <a:lnSpc>
                      <a:spcPct val="14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~"/>
                    <a:defRPr sz="1200">
                      <a:solidFill>
                        <a:schemeClr val="tx1"/>
                      </a:solidFill>
                      <a:latin typeface="FrutigerNext LT Medium" pitchFamily="34" charset="0"/>
                      <a:ea typeface="华文细黑" panose="02010600040101010101" pitchFamily="2" charset="-122"/>
                      <a:cs typeface="宋体" panose="02010600030101010101" pitchFamily="2" charset="-122"/>
                    </a:defRPr>
                  </a:lvl7pPr>
                  <a:lvl8pPr marL="3429000" indent="-228600" defTabSz="784225" eaLnBrk="0" fontAlgn="base" hangingPunct="0">
                    <a:lnSpc>
                      <a:spcPct val="14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~"/>
                    <a:defRPr sz="1200">
                      <a:solidFill>
                        <a:schemeClr val="tx1"/>
                      </a:solidFill>
                      <a:latin typeface="FrutigerNext LT Medium" pitchFamily="34" charset="0"/>
                      <a:ea typeface="华文细黑" panose="02010600040101010101" pitchFamily="2" charset="-122"/>
                      <a:cs typeface="宋体" panose="02010600030101010101" pitchFamily="2" charset="-122"/>
                    </a:defRPr>
                  </a:lvl8pPr>
                  <a:lvl9pPr marL="3886200" indent="-228600" defTabSz="784225" eaLnBrk="0" fontAlgn="base" hangingPunct="0">
                    <a:lnSpc>
                      <a:spcPct val="14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~"/>
                    <a:defRPr sz="1200">
                      <a:solidFill>
                        <a:schemeClr val="tx1"/>
                      </a:solidFill>
                      <a:latin typeface="FrutigerNext LT Medium" pitchFamily="34" charset="0"/>
                      <a:ea typeface="华文细黑" panose="02010600040101010101" pitchFamily="2" charset="-122"/>
                      <a:cs typeface="宋体" panose="02010600030101010101" pitchFamily="2" charset="-122"/>
                    </a:defRPr>
                  </a:lvl9pPr>
                </a:lstStyle>
                <a:p>
                  <a:pPr>
                    <a:lnSpc>
                      <a:spcPct val="100000"/>
                    </a:lnSpc>
                    <a:buClrTx/>
                    <a:buSzTx/>
                    <a:buFontTx/>
                    <a:buNone/>
                  </a:pPr>
                  <a:r>
                    <a:rPr lang="en-US" altLang="zh-CN" sz="1050" b="1" dirty="0" smtClean="0">
                      <a:latin typeface="Arial" panose="020B0604020202020204" pitchFamily="34" charset="0"/>
                      <a:ea typeface="宋体" panose="02010600030101010101" pitchFamily="2" charset="-122"/>
                    </a:rPr>
                    <a:t>12</a:t>
                  </a:r>
                  <a:endParaRPr lang="en-US" altLang="zh-CN" sz="1050" b="1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7" name="Text Box 116"/>
                <p:cNvSpPr txBox="1">
                  <a:spLocks noChangeArrowheads="1"/>
                </p:cNvSpPr>
                <p:nvPr/>
              </p:nvSpPr>
              <p:spPr bwMode="auto">
                <a:xfrm>
                  <a:off x="5328948" y="1912397"/>
                  <a:ext cx="475246" cy="2406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78317" tIns="39159" rIns="78317" bIns="39159">
                  <a:spAutoFit/>
                </a:bodyPr>
                <a:lstStyle>
                  <a:lvl1pPr defTabSz="784225">
                    <a:lnSpc>
                      <a:spcPct val="140000"/>
                    </a:lnSpc>
                    <a:buClr>
                      <a:srgbClr val="777777"/>
                    </a:buClr>
                    <a:buSzPct val="60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FrutigerNext LT Medium" pitchFamily="34" charset="0"/>
                      <a:ea typeface="黑体" panose="02010609060101010101" pitchFamily="49" charset="-122"/>
                      <a:cs typeface="宋体" panose="02010600030101010101" pitchFamily="2" charset="-122"/>
                    </a:defRPr>
                  </a:lvl1pPr>
                  <a:lvl2pPr marL="742950" indent="-285750" defTabSz="784225">
                    <a:lnSpc>
                      <a:spcPct val="140000"/>
                    </a:lnSpc>
                    <a:buSzPct val="50000"/>
                    <a:buFont typeface="Wingdings" panose="05000000000000000000" pitchFamily="2" charset="2"/>
                    <a:buChar char="p"/>
                    <a:defRPr>
                      <a:solidFill>
                        <a:schemeClr val="tx1"/>
                      </a:solidFill>
                      <a:latin typeface="FrutigerNext LT Medium" pitchFamily="34" charset="0"/>
                      <a:ea typeface="华文细黑" panose="02010600040101010101" pitchFamily="2" charset="-122"/>
                      <a:cs typeface="宋体" panose="02010600030101010101" pitchFamily="2" charset="-122"/>
                    </a:defRPr>
                  </a:lvl2pPr>
                  <a:lvl3pPr marL="1143000" indent="-228600" defTabSz="784225">
                    <a:lnSpc>
                      <a:spcPct val="140000"/>
                    </a:lnSpc>
                    <a:buSzPct val="5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FrutigerNext LT Medium" pitchFamily="34" charset="0"/>
                      <a:ea typeface="华文细黑" panose="02010600040101010101" pitchFamily="2" charset="-122"/>
                      <a:cs typeface="宋体" panose="02010600030101010101" pitchFamily="2" charset="-122"/>
                    </a:defRPr>
                  </a:lvl3pPr>
                  <a:lvl4pPr marL="1600200" indent="-228600" defTabSz="784225">
                    <a:lnSpc>
                      <a:spcPct val="140000"/>
                    </a:lnSpc>
                    <a:buChar char="–"/>
                    <a:defRPr sz="1400">
                      <a:solidFill>
                        <a:schemeClr val="tx1"/>
                      </a:solidFill>
                      <a:latin typeface="FrutigerNext LT Medium" pitchFamily="34" charset="0"/>
                      <a:ea typeface="华文细黑" panose="02010600040101010101" pitchFamily="2" charset="-122"/>
                      <a:cs typeface="宋体" panose="02010600030101010101" pitchFamily="2" charset="-122"/>
                    </a:defRPr>
                  </a:lvl4pPr>
                  <a:lvl5pPr marL="2057400" indent="-228600" defTabSz="784225">
                    <a:lnSpc>
                      <a:spcPct val="140000"/>
                    </a:lnSpc>
                    <a:buFont typeface="Arial" panose="020B0604020202020204" pitchFamily="34" charset="0"/>
                    <a:buChar char="~"/>
                    <a:defRPr sz="1200">
                      <a:solidFill>
                        <a:schemeClr val="tx1"/>
                      </a:solidFill>
                      <a:latin typeface="FrutigerNext LT Medium" pitchFamily="34" charset="0"/>
                      <a:ea typeface="华文细黑" panose="02010600040101010101" pitchFamily="2" charset="-122"/>
                      <a:cs typeface="宋体" panose="02010600030101010101" pitchFamily="2" charset="-122"/>
                    </a:defRPr>
                  </a:lvl5pPr>
                  <a:lvl6pPr marL="2514600" indent="-228600" defTabSz="784225" eaLnBrk="0" fontAlgn="base" hangingPunct="0">
                    <a:lnSpc>
                      <a:spcPct val="14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~"/>
                    <a:defRPr sz="1200">
                      <a:solidFill>
                        <a:schemeClr val="tx1"/>
                      </a:solidFill>
                      <a:latin typeface="FrutigerNext LT Medium" pitchFamily="34" charset="0"/>
                      <a:ea typeface="华文细黑" panose="02010600040101010101" pitchFamily="2" charset="-122"/>
                      <a:cs typeface="宋体" panose="02010600030101010101" pitchFamily="2" charset="-122"/>
                    </a:defRPr>
                  </a:lvl6pPr>
                  <a:lvl7pPr marL="2971800" indent="-228600" defTabSz="784225" eaLnBrk="0" fontAlgn="base" hangingPunct="0">
                    <a:lnSpc>
                      <a:spcPct val="14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~"/>
                    <a:defRPr sz="1200">
                      <a:solidFill>
                        <a:schemeClr val="tx1"/>
                      </a:solidFill>
                      <a:latin typeface="FrutigerNext LT Medium" pitchFamily="34" charset="0"/>
                      <a:ea typeface="华文细黑" panose="02010600040101010101" pitchFamily="2" charset="-122"/>
                      <a:cs typeface="宋体" panose="02010600030101010101" pitchFamily="2" charset="-122"/>
                    </a:defRPr>
                  </a:lvl7pPr>
                  <a:lvl8pPr marL="3429000" indent="-228600" defTabSz="784225" eaLnBrk="0" fontAlgn="base" hangingPunct="0">
                    <a:lnSpc>
                      <a:spcPct val="14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~"/>
                    <a:defRPr sz="1200">
                      <a:solidFill>
                        <a:schemeClr val="tx1"/>
                      </a:solidFill>
                      <a:latin typeface="FrutigerNext LT Medium" pitchFamily="34" charset="0"/>
                      <a:ea typeface="华文细黑" panose="02010600040101010101" pitchFamily="2" charset="-122"/>
                      <a:cs typeface="宋体" panose="02010600030101010101" pitchFamily="2" charset="-122"/>
                    </a:defRPr>
                  </a:lvl8pPr>
                  <a:lvl9pPr marL="3886200" indent="-228600" defTabSz="784225" eaLnBrk="0" fontAlgn="base" hangingPunct="0">
                    <a:lnSpc>
                      <a:spcPct val="14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~"/>
                    <a:defRPr sz="1200">
                      <a:solidFill>
                        <a:schemeClr val="tx1"/>
                      </a:solidFill>
                      <a:latin typeface="FrutigerNext LT Medium" pitchFamily="34" charset="0"/>
                      <a:ea typeface="华文细黑" panose="02010600040101010101" pitchFamily="2" charset="-122"/>
                      <a:cs typeface="宋体" panose="02010600030101010101" pitchFamily="2" charset="-122"/>
                    </a:defRPr>
                  </a:lvl9pPr>
                </a:lstStyle>
                <a:p>
                  <a:pPr>
                    <a:lnSpc>
                      <a:spcPct val="100000"/>
                    </a:lnSpc>
                    <a:buClrTx/>
                    <a:buSzTx/>
                    <a:buFontTx/>
                    <a:buNone/>
                  </a:pPr>
                  <a:r>
                    <a:rPr lang="en-US" altLang="zh-CN" sz="1050" b="1" dirty="0" smtClean="0">
                      <a:latin typeface="Arial" panose="020B0604020202020204" pitchFamily="34" charset="0"/>
                      <a:ea typeface="宋体" panose="02010600030101010101" pitchFamily="2" charset="-122"/>
                    </a:rPr>
                    <a:t>2019.1</a:t>
                  </a:r>
                  <a:endParaRPr lang="en-US" altLang="zh-CN" sz="1050" b="1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8" name="Text Box 116"/>
                <p:cNvSpPr txBox="1">
                  <a:spLocks noChangeArrowheads="1"/>
                </p:cNvSpPr>
                <p:nvPr/>
              </p:nvSpPr>
              <p:spPr bwMode="auto">
                <a:xfrm>
                  <a:off x="6039159" y="1918937"/>
                  <a:ext cx="194096" cy="2406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78317" tIns="39159" rIns="78317" bIns="39159">
                  <a:spAutoFit/>
                </a:bodyPr>
                <a:lstStyle>
                  <a:lvl1pPr defTabSz="784225">
                    <a:lnSpc>
                      <a:spcPct val="140000"/>
                    </a:lnSpc>
                    <a:buClr>
                      <a:srgbClr val="777777"/>
                    </a:buClr>
                    <a:buSzPct val="60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FrutigerNext LT Medium" pitchFamily="34" charset="0"/>
                      <a:ea typeface="黑体" panose="02010609060101010101" pitchFamily="49" charset="-122"/>
                      <a:cs typeface="宋体" panose="02010600030101010101" pitchFamily="2" charset="-122"/>
                    </a:defRPr>
                  </a:lvl1pPr>
                  <a:lvl2pPr marL="742950" indent="-285750" defTabSz="784225">
                    <a:lnSpc>
                      <a:spcPct val="140000"/>
                    </a:lnSpc>
                    <a:buSzPct val="50000"/>
                    <a:buFont typeface="Wingdings" panose="05000000000000000000" pitchFamily="2" charset="2"/>
                    <a:buChar char="p"/>
                    <a:defRPr>
                      <a:solidFill>
                        <a:schemeClr val="tx1"/>
                      </a:solidFill>
                      <a:latin typeface="FrutigerNext LT Medium" pitchFamily="34" charset="0"/>
                      <a:ea typeface="华文细黑" panose="02010600040101010101" pitchFamily="2" charset="-122"/>
                      <a:cs typeface="宋体" panose="02010600030101010101" pitchFamily="2" charset="-122"/>
                    </a:defRPr>
                  </a:lvl2pPr>
                  <a:lvl3pPr marL="1143000" indent="-228600" defTabSz="784225">
                    <a:lnSpc>
                      <a:spcPct val="140000"/>
                    </a:lnSpc>
                    <a:buSzPct val="5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FrutigerNext LT Medium" pitchFamily="34" charset="0"/>
                      <a:ea typeface="华文细黑" panose="02010600040101010101" pitchFamily="2" charset="-122"/>
                      <a:cs typeface="宋体" panose="02010600030101010101" pitchFamily="2" charset="-122"/>
                    </a:defRPr>
                  </a:lvl3pPr>
                  <a:lvl4pPr marL="1600200" indent="-228600" defTabSz="784225">
                    <a:lnSpc>
                      <a:spcPct val="140000"/>
                    </a:lnSpc>
                    <a:buChar char="–"/>
                    <a:defRPr sz="1400">
                      <a:solidFill>
                        <a:schemeClr val="tx1"/>
                      </a:solidFill>
                      <a:latin typeface="FrutigerNext LT Medium" pitchFamily="34" charset="0"/>
                      <a:ea typeface="华文细黑" panose="02010600040101010101" pitchFamily="2" charset="-122"/>
                      <a:cs typeface="宋体" panose="02010600030101010101" pitchFamily="2" charset="-122"/>
                    </a:defRPr>
                  </a:lvl4pPr>
                  <a:lvl5pPr marL="2057400" indent="-228600" defTabSz="784225">
                    <a:lnSpc>
                      <a:spcPct val="140000"/>
                    </a:lnSpc>
                    <a:buFont typeface="Arial" panose="020B0604020202020204" pitchFamily="34" charset="0"/>
                    <a:buChar char="~"/>
                    <a:defRPr sz="1200">
                      <a:solidFill>
                        <a:schemeClr val="tx1"/>
                      </a:solidFill>
                      <a:latin typeface="FrutigerNext LT Medium" pitchFamily="34" charset="0"/>
                      <a:ea typeface="华文细黑" panose="02010600040101010101" pitchFamily="2" charset="-122"/>
                      <a:cs typeface="宋体" panose="02010600030101010101" pitchFamily="2" charset="-122"/>
                    </a:defRPr>
                  </a:lvl5pPr>
                  <a:lvl6pPr marL="2514600" indent="-228600" defTabSz="784225" eaLnBrk="0" fontAlgn="base" hangingPunct="0">
                    <a:lnSpc>
                      <a:spcPct val="14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~"/>
                    <a:defRPr sz="1200">
                      <a:solidFill>
                        <a:schemeClr val="tx1"/>
                      </a:solidFill>
                      <a:latin typeface="FrutigerNext LT Medium" pitchFamily="34" charset="0"/>
                      <a:ea typeface="华文细黑" panose="02010600040101010101" pitchFamily="2" charset="-122"/>
                      <a:cs typeface="宋体" panose="02010600030101010101" pitchFamily="2" charset="-122"/>
                    </a:defRPr>
                  </a:lvl6pPr>
                  <a:lvl7pPr marL="2971800" indent="-228600" defTabSz="784225" eaLnBrk="0" fontAlgn="base" hangingPunct="0">
                    <a:lnSpc>
                      <a:spcPct val="14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~"/>
                    <a:defRPr sz="1200">
                      <a:solidFill>
                        <a:schemeClr val="tx1"/>
                      </a:solidFill>
                      <a:latin typeface="FrutigerNext LT Medium" pitchFamily="34" charset="0"/>
                      <a:ea typeface="华文细黑" panose="02010600040101010101" pitchFamily="2" charset="-122"/>
                      <a:cs typeface="宋体" panose="02010600030101010101" pitchFamily="2" charset="-122"/>
                    </a:defRPr>
                  </a:lvl7pPr>
                  <a:lvl8pPr marL="3429000" indent="-228600" defTabSz="784225" eaLnBrk="0" fontAlgn="base" hangingPunct="0">
                    <a:lnSpc>
                      <a:spcPct val="14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~"/>
                    <a:defRPr sz="1200">
                      <a:solidFill>
                        <a:schemeClr val="tx1"/>
                      </a:solidFill>
                      <a:latin typeface="FrutigerNext LT Medium" pitchFamily="34" charset="0"/>
                      <a:ea typeface="华文细黑" panose="02010600040101010101" pitchFamily="2" charset="-122"/>
                      <a:cs typeface="宋体" panose="02010600030101010101" pitchFamily="2" charset="-122"/>
                    </a:defRPr>
                  </a:lvl8pPr>
                  <a:lvl9pPr marL="3886200" indent="-228600" defTabSz="784225" eaLnBrk="0" fontAlgn="base" hangingPunct="0">
                    <a:lnSpc>
                      <a:spcPct val="14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~"/>
                    <a:defRPr sz="1200">
                      <a:solidFill>
                        <a:schemeClr val="tx1"/>
                      </a:solidFill>
                      <a:latin typeface="FrutigerNext LT Medium" pitchFamily="34" charset="0"/>
                      <a:ea typeface="华文细黑" panose="02010600040101010101" pitchFamily="2" charset="-122"/>
                      <a:cs typeface="宋体" panose="02010600030101010101" pitchFamily="2" charset="-122"/>
                    </a:defRPr>
                  </a:lvl9pPr>
                </a:lstStyle>
                <a:p>
                  <a:pPr>
                    <a:lnSpc>
                      <a:spcPct val="100000"/>
                    </a:lnSpc>
                    <a:buClrTx/>
                    <a:buSzTx/>
                    <a:buFontTx/>
                    <a:buNone/>
                  </a:pPr>
                  <a:r>
                    <a:rPr lang="en-US" altLang="zh-CN" sz="1050" b="1" dirty="0" smtClean="0">
                      <a:latin typeface="Arial" panose="020B0604020202020204" pitchFamily="34" charset="0"/>
                      <a:ea typeface="宋体" panose="02010600030101010101" pitchFamily="2" charset="-122"/>
                    </a:rPr>
                    <a:t>2</a:t>
                  </a:r>
                  <a:endParaRPr lang="en-US" altLang="zh-CN" sz="1050" b="1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9" name="Text Box 116"/>
                <p:cNvSpPr txBox="1">
                  <a:spLocks noChangeArrowheads="1"/>
                </p:cNvSpPr>
                <p:nvPr/>
              </p:nvSpPr>
              <p:spPr bwMode="auto">
                <a:xfrm>
                  <a:off x="6611302" y="1927162"/>
                  <a:ext cx="194096" cy="2406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78317" tIns="39159" rIns="78317" bIns="39159">
                  <a:spAutoFit/>
                </a:bodyPr>
                <a:lstStyle>
                  <a:lvl1pPr defTabSz="784225">
                    <a:lnSpc>
                      <a:spcPct val="140000"/>
                    </a:lnSpc>
                    <a:buClr>
                      <a:srgbClr val="777777"/>
                    </a:buClr>
                    <a:buSzPct val="60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FrutigerNext LT Medium" pitchFamily="34" charset="0"/>
                      <a:ea typeface="黑体" panose="02010609060101010101" pitchFamily="49" charset="-122"/>
                      <a:cs typeface="宋体" panose="02010600030101010101" pitchFamily="2" charset="-122"/>
                    </a:defRPr>
                  </a:lvl1pPr>
                  <a:lvl2pPr marL="742950" indent="-285750" defTabSz="784225">
                    <a:lnSpc>
                      <a:spcPct val="140000"/>
                    </a:lnSpc>
                    <a:buSzPct val="50000"/>
                    <a:buFont typeface="Wingdings" panose="05000000000000000000" pitchFamily="2" charset="2"/>
                    <a:buChar char="p"/>
                    <a:defRPr>
                      <a:solidFill>
                        <a:schemeClr val="tx1"/>
                      </a:solidFill>
                      <a:latin typeface="FrutigerNext LT Medium" pitchFamily="34" charset="0"/>
                      <a:ea typeface="华文细黑" panose="02010600040101010101" pitchFamily="2" charset="-122"/>
                      <a:cs typeface="宋体" panose="02010600030101010101" pitchFamily="2" charset="-122"/>
                    </a:defRPr>
                  </a:lvl2pPr>
                  <a:lvl3pPr marL="1143000" indent="-228600" defTabSz="784225">
                    <a:lnSpc>
                      <a:spcPct val="140000"/>
                    </a:lnSpc>
                    <a:buSzPct val="5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FrutigerNext LT Medium" pitchFamily="34" charset="0"/>
                      <a:ea typeface="华文细黑" panose="02010600040101010101" pitchFamily="2" charset="-122"/>
                      <a:cs typeface="宋体" panose="02010600030101010101" pitchFamily="2" charset="-122"/>
                    </a:defRPr>
                  </a:lvl3pPr>
                  <a:lvl4pPr marL="1600200" indent="-228600" defTabSz="784225">
                    <a:lnSpc>
                      <a:spcPct val="140000"/>
                    </a:lnSpc>
                    <a:buChar char="–"/>
                    <a:defRPr sz="1400">
                      <a:solidFill>
                        <a:schemeClr val="tx1"/>
                      </a:solidFill>
                      <a:latin typeface="FrutigerNext LT Medium" pitchFamily="34" charset="0"/>
                      <a:ea typeface="华文细黑" panose="02010600040101010101" pitchFamily="2" charset="-122"/>
                      <a:cs typeface="宋体" panose="02010600030101010101" pitchFamily="2" charset="-122"/>
                    </a:defRPr>
                  </a:lvl4pPr>
                  <a:lvl5pPr marL="2057400" indent="-228600" defTabSz="784225">
                    <a:lnSpc>
                      <a:spcPct val="140000"/>
                    </a:lnSpc>
                    <a:buFont typeface="Arial" panose="020B0604020202020204" pitchFamily="34" charset="0"/>
                    <a:buChar char="~"/>
                    <a:defRPr sz="1200">
                      <a:solidFill>
                        <a:schemeClr val="tx1"/>
                      </a:solidFill>
                      <a:latin typeface="FrutigerNext LT Medium" pitchFamily="34" charset="0"/>
                      <a:ea typeface="华文细黑" panose="02010600040101010101" pitchFamily="2" charset="-122"/>
                      <a:cs typeface="宋体" panose="02010600030101010101" pitchFamily="2" charset="-122"/>
                    </a:defRPr>
                  </a:lvl5pPr>
                  <a:lvl6pPr marL="2514600" indent="-228600" defTabSz="784225" eaLnBrk="0" fontAlgn="base" hangingPunct="0">
                    <a:lnSpc>
                      <a:spcPct val="14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~"/>
                    <a:defRPr sz="1200">
                      <a:solidFill>
                        <a:schemeClr val="tx1"/>
                      </a:solidFill>
                      <a:latin typeface="FrutigerNext LT Medium" pitchFamily="34" charset="0"/>
                      <a:ea typeface="华文细黑" panose="02010600040101010101" pitchFamily="2" charset="-122"/>
                      <a:cs typeface="宋体" panose="02010600030101010101" pitchFamily="2" charset="-122"/>
                    </a:defRPr>
                  </a:lvl6pPr>
                  <a:lvl7pPr marL="2971800" indent="-228600" defTabSz="784225" eaLnBrk="0" fontAlgn="base" hangingPunct="0">
                    <a:lnSpc>
                      <a:spcPct val="14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~"/>
                    <a:defRPr sz="1200">
                      <a:solidFill>
                        <a:schemeClr val="tx1"/>
                      </a:solidFill>
                      <a:latin typeface="FrutigerNext LT Medium" pitchFamily="34" charset="0"/>
                      <a:ea typeface="华文细黑" panose="02010600040101010101" pitchFamily="2" charset="-122"/>
                      <a:cs typeface="宋体" panose="02010600030101010101" pitchFamily="2" charset="-122"/>
                    </a:defRPr>
                  </a:lvl7pPr>
                  <a:lvl8pPr marL="3429000" indent="-228600" defTabSz="784225" eaLnBrk="0" fontAlgn="base" hangingPunct="0">
                    <a:lnSpc>
                      <a:spcPct val="14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~"/>
                    <a:defRPr sz="1200">
                      <a:solidFill>
                        <a:schemeClr val="tx1"/>
                      </a:solidFill>
                      <a:latin typeface="FrutigerNext LT Medium" pitchFamily="34" charset="0"/>
                      <a:ea typeface="华文细黑" panose="02010600040101010101" pitchFamily="2" charset="-122"/>
                      <a:cs typeface="宋体" panose="02010600030101010101" pitchFamily="2" charset="-122"/>
                    </a:defRPr>
                  </a:lvl8pPr>
                  <a:lvl9pPr marL="3886200" indent="-228600" defTabSz="784225" eaLnBrk="0" fontAlgn="base" hangingPunct="0">
                    <a:lnSpc>
                      <a:spcPct val="14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~"/>
                    <a:defRPr sz="1200">
                      <a:solidFill>
                        <a:schemeClr val="tx1"/>
                      </a:solidFill>
                      <a:latin typeface="FrutigerNext LT Medium" pitchFamily="34" charset="0"/>
                      <a:ea typeface="华文细黑" panose="02010600040101010101" pitchFamily="2" charset="-122"/>
                      <a:cs typeface="宋体" panose="02010600030101010101" pitchFamily="2" charset="-122"/>
                    </a:defRPr>
                  </a:lvl9pPr>
                </a:lstStyle>
                <a:p>
                  <a:pPr>
                    <a:lnSpc>
                      <a:spcPct val="100000"/>
                    </a:lnSpc>
                    <a:buClrTx/>
                    <a:buSzTx/>
                    <a:buFontTx/>
                    <a:buNone/>
                  </a:pPr>
                  <a:r>
                    <a:rPr lang="en-US" altLang="zh-CN" sz="1050" b="1" dirty="0" smtClean="0">
                      <a:latin typeface="Arial" panose="020B0604020202020204" pitchFamily="34" charset="0"/>
                      <a:ea typeface="宋体" panose="02010600030101010101" pitchFamily="2" charset="-122"/>
                    </a:rPr>
                    <a:t>3</a:t>
                  </a:r>
                  <a:endParaRPr lang="en-US" altLang="zh-CN" sz="1050" b="1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0" name="Text Box 116"/>
                <p:cNvSpPr txBox="1">
                  <a:spLocks noChangeArrowheads="1"/>
                </p:cNvSpPr>
                <p:nvPr/>
              </p:nvSpPr>
              <p:spPr bwMode="auto">
                <a:xfrm>
                  <a:off x="7175780" y="1926793"/>
                  <a:ext cx="194096" cy="2406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78317" tIns="39159" rIns="78317" bIns="39159">
                  <a:spAutoFit/>
                </a:bodyPr>
                <a:lstStyle>
                  <a:lvl1pPr defTabSz="784225">
                    <a:lnSpc>
                      <a:spcPct val="140000"/>
                    </a:lnSpc>
                    <a:buClr>
                      <a:srgbClr val="777777"/>
                    </a:buClr>
                    <a:buSzPct val="60000"/>
                    <a:buFont typeface="Wingdings" panose="05000000000000000000" pitchFamily="2" charset="2"/>
                    <a:buChar char="l"/>
                    <a:defRPr sz="2000">
                      <a:solidFill>
                        <a:schemeClr val="tx1"/>
                      </a:solidFill>
                      <a:latin typeface="FrutigerNext LT Medium" pitchFamily="34" charset="0"/>
                      <a:ea typeface="黑体" panose="02010609060101010101" pitchFamily="49" charset="-122"/>
                      <a:cs typeface="宋体" panose="02010600030101010101" pitchFamily="2" charset="-122"/>
                    </a:defRPr>
                  </a:lvl1pPr>
                  <a:lvl2pPr marL="742950" indent="-285750" defTabSz="784225">
                    <a:lnSpc>
                      <a:spcPct val="140000"/>
                    </a:lnSpc>
                    <a:buSzPct val="50000"/>
                    <a:buFont typeface="Wingdings" panose="05000000000000000000" pitchFamily="2" charset="2"/>
                    <a:buChar char="p"/>
                    <a:defRPr>
                      <a:solidFill>
                        <a:schemeClr val="tx1"/>
                      </a:solidFill>
                      <a:latin typeface="FrutigerNext LT Medium" pitchFamily="34" charset="0"/>
                      <a:ea typeface="华文细黑" panose="02010600040101010101" pitchFamily="2" charset="-122"/>
                      <a:cs typeface="宋体" panose="02010600030101010101" pitchFamily="2" charset="-122"/>
                    </a:defRPr>
                  </a:lvl2pPr>
                  <a:lvl3pPr marL="1143000" indent="-228600" defTabSz="784225">
                    <a:lnSpc>
                      <a:spcPct val="140000"/>
                    </a:lnSpc>
                    <a:buSzPct val="50000"/>
                    <a:buFont typeface="Wingdings" panose="05000000000000000000" pitchFamily="2" charset="2"/>
                    <a:buChar char="n"/>
                    <a:defRPr sz="1600">
                      <a:solidFill>
                        <a:schemeClr val="tx1"/>
                      </a:solidFill>
                      <a:latin typeface="FrutigerNext LT Medium" pitchFamily="34" charset="0"/>
                      <a:ea typeface="华文细黑" panose="02010600040101010101" pitchFamily="2" charset="-122"/>
                      <a:cs typeface="宋体" panose="02010600030101010101" pitchFamily="2" charset="-122"/>
                    </a:defRPr>
                  </a:lvl3pPr>
                  <a:lvl4pPr marL="1600200" indent="-228600" defTabSz="784225">
                    <a:lnSpc>
                      <a:spcPct val="140000"/>
                    </a:lnSpc>
                    <a:buChar char="–"/>
                    <a:defRPr sz="1400">
                      <a:solidFill>
                        <a:schemeClr val="tx1"/>
                      </a:solidFill>
                      <a:latin typeface="FrutigerNext LT Medium" pitchFamily="34" charset="0"/>
                      <a:ea typeface="华文细黑" panose="02010600040101010101" pitchFamily="2" charset="-122"/>
                      <a:cs typeface="宋体" panose="02010600030101010101" pitchFamily="2" charset="-122"/>
                    </a:defRPr>
                  </a:lvl4pPr>
                  <a:lvl5pPr marL="2057400" indent="-228600" defTabSz="784225">
                    <a:lnSpc>
                      <a:spcPct val="140000"/>
                    </a:lnSpc>
                    <a:buFont typeface="Arial" panose="020B0604020202020204" pitchFamily="34" charset="0"/>
                    <a:buChar char="~"/>
                    <a:defRPr sz="1200">
                      <a:solidFill>
                        <a:schemeClr val="tx1"/>
                      </a:solidFill>
                      <a:latin typeface="FrutigerNext LT Medium" pitchFamily="34" charset="0"/>
                      <a:ea typeface="华文细黑" panose="02010600040101010101" pitchFamily="2" charset="-122"/>
                      <a:cs typeface="宋体" panose="02010600030101010101" pitchFamily="2" charset="-122"/>
                    </a:defRPr>
                  </a:lvl5pPr>
                  <a:lvl6pPr marL="2514600" indent="-228600" defTabSz="784225" eaLnBrk="0" fontAlgn="base" hangingPunct="0">
                    <a:lnSpc>
                      <a:spcPct val="14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~"/>
                    <a:defRPr sz="1200">
                      <a:solidFill>
                        <a:schemeClr val="tx1"/>
                      </a:solidFill>
                      <a:latin typeface="FrutigerNext LT Medium" pitchFamily="34" charset="0"/>
                      <a:ea typeface="华文细黑" panose="02010600040101010101" pitchFamily="2" charset="-122"/>
                      <a:cs typeface="宋体" panose="02010600030101010101" pitchFamily="2" charset="-122"/>
                    </a:defRPr>
                  </a:lvl6pPr>
                  <a:lvl7pPr marL="2971800" indent="-228600" defTabSz="784225" eaLnBrk="0" fontAlgn="base" hangingPunct="0">
                    <a:lnSpc>
                      <a:spcPct val="14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~"/>
                    <a:defRPr sz="1200">
                      <a:solidFill>
                        <a:schemeClr val="tx1"/>
                      </a:solidFill>
                      <a:latin typeface="FrutigerNext LT Medium" pitchFamily="34" charset="0"/>
                      <a:ea typeface="华文细黑" panose="02010600040101010101" pitchFamily="2" charset="-122"/>
                      <a:cs typeface="宋体" panose="02010600030101010101" pitchFamily="2" charset="-122"/>
                    </a:defRPr>
                  </a:lvl7pPr>
                  <a:lvl8pPr marL="3429000" indent="-228600" defTabSz="784225" eaLnBrk="0" fontAlgn="base" hangingPunct="0">
                    <a:lnSpc>
                      <a:spcPct val="14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~"/>
                    <a:defRPr sz="1200">
                      <a:solidFill>
                        <a:schemeClr val="tx1"/>
                      </a:solidFill>
                      <a:latin typeface="FrutigerNext LT Medium" pitchFamily="34" charset="0"/>
                      <a:ea typeface="华文细黑" panose="02010600040101010101" pitchFamily="2" charset="-122"/>
                      <a:cs typeface="宋体" panose="02010600030101010101" pitchFamily="2" charset="-122"/>
                    </a:defRPr>
                  </a:lvl8pPr>
                  <a:lvl9pPr marL="3886200" indent="-228600" defTabSz="784225" eaLnBrk="0" fontAlgn="base" hangingPunct="0">
                    <a:lnSpc>
                      <a:spcPct val="14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~"/>
                    <a:defRPr sz="1200">
                      <a:solidFill>
                        <a:schemeClr val="tx1"/>
                      </a:solidFill>
                      <a:latin typeface="FrutigerNext LT Medium" pitchFamily="34" charset="0"/>
                      <a:ea typeface="华文细黑" panose="02010600040101010101" pitchFamily="2" charset="-122"/>
                      <a:cs typeface="宋体" panose="02010600030101010101" pitchFamily="2" charset="-122"/>
                    </a:defRPr>
                  </a:lvl9pPr>
                </a:lstStyle>
                <a:p>
                  <a:pPr>
                    <a:lnSpc>
                      <a:spcPct val="100000"/>
                    </a:lnSpc>
                    <a:buClrTx/>
                    <a:buSzTx/>
                    <a:buFontTx/>
                    <a:buNone/>
                  </a:pPr>
                  <a:r>
                    <a:rPr lang="en-US" altLang="zh-CN" sz="1050" b="1" dirty="0" smtClean="0">
                      <a:latin typeface="Arial" panose="020B0604020202020204" pitchFamily="34" charset="0"/>
                      <a:ea typeface="宋体" panose="02010600030101010101" pitchFamily="2" charset="-122"/>
                    </a:rPr>
                    <a:t>4</a:t>
                  </a:r>
                  <a:endParaRPr lang="en-US" altLang="zh-CN" sz="1050" b="1" dirty="0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47" name="Rounded Rectangle 6"/>
              <p:cNvSpPr/>
              <p:nvPr/>
            </p:nvSpPr>
            <p:spPr>
              <a:xfrm>
                <a:off x="-251193" y="1701601"/>
                <a:ext cx="1366795" cy="392179"/>
              </a:xfrm>
              <a:prstGeom prst="roundRect">
                <a:avLst>
                  <a:gd name="adj" fmla="val 7355"/>
                </a:avLst>
              </a:prstGeom>
              <a:solidFill>
                <a:schemeClr val="bg1">
                  <a:alpha val="84000"/>
                </a:schemeClr>
              </a:solidFill>
              <a:ln w="9525" cap="flat" cmpd="sng" algn="ctr">
                <a:noFill/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200" b="1" kern="0" dirty="0" smtClean="0">
                    <a:latin typeface="Calibri"/>
                    <a:ea typeface="+mn-ea"/>
                  </a:rPr>
                  <a:t>Standard activities</a:t>
                </a:r>
                <a:endParaRPr lang="en-US" altLang="zh-CN" sz="1200" b="1" kern="0" dirty="0">
                  <a:latin typeface="Calibri"/>
                  <a:ea typeface="+mn-ea"/>
                </a:endParaRPr>
              </a:p>
            </p:txBody>
          </p:sp>
          <p:sp>
            <p:nvSpPr>
              <p:cNvPr id="48" name="Rounded Rectangle 6"/>
              <p:cNvSpPr/>
              <p:nvPr/>
            </p:nvSpPr>
            <p:spPr>
              <a:xfrm>
                <a:off x="-251193" y="2277666"/>
                <a:ext cx="1366795" cy="386684"/>
              </a:xfrm>
              <a:prstGeom prst="roundRect">
                <a:avLst>
                  <a:gd name="adj" fmla="val 7355"/>
                </a:avLst>
              </a:prstGeom>
              <a:solidFill>
                <a:schemeClr val="bg1">
                  <a:lumMod val="75000"/>
                  <a:alpha val="84000"/>
                </a:schemeClr>
              </a:solidFill>
              <a:ln w="9525" cap="flat" cmpd="sng" algn="ctr">
                <a:noFill/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1200" b="1" kern="0" dirty="0" smtClean="0">
                    <a:latin typeface="Calibri"/>
                    <a:ea typeface="+mn-ea"/>
                  </a:rPr>
                  <a:t>Industry activities</a:t>
                </a:r>
                <a:endParaRPr lang="en-US" altLang="zh-CN" sz="1200" b="1" kern="0" dirty="0">
                  <a:latin typeface="Calibri"/>
                  <a:ea typeface="+mn-ea"/>
                </a:endParaRPr>
              </a:p>
            </p:txBody>
          </p:sp>
          <p:sp>
            <p:nvSpPr>
              <p:cNvPr id="49" name="Line Callout 2 48"/>
              <p:cNvSpPr/>
              <p:nvPr/>
            </p:nvSpPr>
            <p:spPr bwMode="auto">
              <a:xfrm>
                <a:off x="800474" y="1192163"/>
                <a:ext cx="1754381" cy="525577"/>
              </a:xfrm>
              <a:prstGeom prst="borderCallout2">
                <a:avLst>
                  <a:gd name="adj1" fmla="val 100352"/>
                  <a:gd name="adj2" fmla="val 75262"/>
                  <a:gd name="adj3" fmla="val 117005"/>
                  <a:gd name="adj4" fmla="val 49775"/>
                  <a:gd name="adj5" fmla="val 156178"/>
                  <a:gd name="adj6" fmla="val 29539"/>
                </a:avLst>
              </a:prstGeom>
              <a:noFill/>
              <a:ln w="9525" cap="flat" cmpd="sng" algn="ctr">
                <a:solidFill>
                  <a:schemeClr val="bg1">
                    <a:lumMod val="50000"/>
                  </a:schemeClr>
                </a:solidFill>
                <a:prstDash val="dash"/>
                <a:round/>
                <a:headEnd type="none" w="med" len="med"/>
                <a:tailEnd type="stealth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algn="ctr"/>
                <a:r>
                  <a:rPr lang="en-US" altLang="zh-CN" sz="900" dirty="0" smtClean="0">
                    <a:latin typeface="Arial"/>
                    <a:ea typeface="微软雅黑"/>
                  </a:rPr>
                  <a:t>WBA: A </a:t>
                </a:r>
                <a:r>
                  <a:rPr lang="en-US" altLang="zh-CN" sz="900" dirty="0">
                    <a:latin typeface="Arial"/>
                    <a:ea typeface="微软雅黑"/>
                  </a:rPr>
                  <a:t>new proposal about </a:t>
                </a:r>
                <a:r>
                  <a:rPr lang="en-US" altLang="zh-CN" sz="900" dirty="0" smtClean="0">
                    <a:latin typeface="Arial"/>
                    <a:ea typeface="微软雅黑"/>
                  </a:rPr>
                  <a:t>Wi-Fi sensing [2]</a:t>
                </a:r>
                <a:endParaRPr lang="en-US" altLang="zh-CN" sz="900" dirty="0">
                  <a:latin typeface="Arial"/>
                  <a:ea typeface="微软雅黑"/>
                </a:endParaRPr>
              </a:p>
            </p:txBody>
          </p:sp>
          <p:sp>
            <p:nvSpPr>
              <p:cNvPr id="50" name="Line Callout 2 49"/>
              <p:cNvSpPr/>
              <p:nvPr/>
            </p:nvSpPr>
            <p:spPr bwMode="auto">
              <a:xfrm>
                <a:off x="2768719" y="1334328"/>
                <a:ext cx="2405032" cy="383413"/>
              </a:xfrm>
              <a:prstGeom prst="borderCallout2">
                <a:avLst>
                  <a:gd name="adj1" fmla="val 101787"/>
                  <a:gd name="adj2" fmla="val 57654"/>
                  <a:gd name="adj3" fmla="val 113649"/>
                  <a:gd name="adj4" fmla="val 24309"/>
                  <a:gd name="adj5" fmla="val 145914"/>
                  <a:gd name="adj6" fmla="val -10587"/>
                </a:avLst>
              </a:prstGeom>
              <a:noFill/>
              <a:ln w="9525" cap="flat" cmpd="sng" algn="ctr">
                <a:solidFill>
                  <a:schemeClr val="bg1">
                    <a:lumMod val="50000"/>
                  </a:schemeClr>
                </a:solidFill>
                <a:prstDash val="dash"/>
                <a:round/>
                <a:headEnd type="none" w="med" len="med"/>
                <a:tailEnd type="stealth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algn="ctr"/>
                <a:r>
                  <a:rPr lang="en-US" altLang="zh-CN" sz="900" dirty="0">
                    <a:latin typeface="Arial"/>
                    <a:ea typeface="微软雅黑"/>
                  </a:rPr>
                  <a:t>Initial Radar discussion in 11ay</a:t>
                </a:r>
                <a:r>
                  <a:rPr lang="en-US" altLang="zh-CN" sz="900" dirty="0">
                    <a:solidFill>
                      <a:srgbClr val="FF0000"/>
                    </a:solidFill>
                    <a:latin typeface="Arial"/>
                    <a:ea typeface="微软雅黑"/>
                  </a:rPr>
                  <a:t> </a:t>
                </a:r>
                <a:r>
                  <a:rPr lang="en-US" altLang="zh-CN" sz="900" dirty="0" smtClean="0">
                    <a:latin typeface="Arial"/>
                    <a:ea typeface="微软雅黑"/>
                  </a:rPr>
                  <a:t>[3-5]</a:t>
                </a:r>
                <a:endParaRPr lang="zh-CN" altLang="en-US" sz="900" strike="sngStrike" dirty="0">
                  <a:latin typeface="Arial"/>
                  <a:ea typeface="微软雅黑"/>
                </a:endParaRPr>
              </a:p>
            </p:txBody>
          </p:sp>
          <p:sp>
            <p:nvSpPr>
              <p:cNvPr id="51" name="Line Callout 2 50"/>
              <p:cNvSpPr/>
              <p:nvPr/>
            </p:nvSpPr>
            <p:spPr bwMode="auto">
              <a:xfrm>
                <a:off x="5387614" y="1191453"/>
                <a:ext cx="2063549" cy="533400"/>
              </a:xfrm>
              <a:prstGeom prst="borderCallout2">
                <a:avLst>
                  <a:gd name="adj1" fmla="val 103817"/>
                  <a:gd name="adj2" fmla="val 17512"/>
                  <a:gd name="adj3" fmla="val 116053"/>
                  <a:gd name="adj4" fmla="val -264"/>
                  <a:gd name="adj5" fmla="val 145034"/>
                  <a:gd name="adj6" fmla="val -27811"/>
                </a:avLst>
              </a:prstGeom>
              <a:noFill/>
              <a:ln w="9525" cap="flat" cmpd="sng" algn="ctr">
                <a:solidFill>
                  <a:schemeClr val="bg1">
                    <a:lumMod val="50000"/>
                  </a:schemeClr>
                </a:solidFill>
                <a:prstDash val="dash"/>
                <a:round/>
                <a:headEnd type="none" w="med" len="med"/>
                <a:tailEnd type="stealth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algn="ctr"/>
                <a:r>
                  <a:rPr lang="en-US" altLang="zh-CN" sz="1000" dirty="0">
                    <a:latin typeface="Arial"/>
                    <a:ea typeface="微软雅黑"/>
                  </a:rPr>
                  <a:t>Radar related description was adopted by 11ay</a:t>
                </a:r>
              </a:p>
            </p:txBody>
          </p:sp>
          <p:sp>
            <p:nvSpPr>
              <p:cNvPr id="53" name="Line Callout 2 52"/>
              <p:cNvSpPr/>
              <p:nvPr/>
            </p:nvSpPr>
            <p:spPr bwMode="auto">
              <a:xfrm>
                <a:off x="1448719" y="2658961"/>
                <a:ext cx="2930679" cy="550096"/>
              </a:xfrm>
              <a:prstGeom prst="borderCallout2">
                <a:avLst>
                  <a:gd name="adj1" fmla="val -2351"/>
                  <a:gd name="adj2" fmla="val 55556"/>
                  <a:gd name="adj3" fmla="val -25478"/>
                  <a:gd name="adj4" fmla="val 63341"/>
                  <a:gd name="adj5" fmla="val -52574"/>
                  <a:gd name="adj6" fmla="val 71573"/>
                </a:avLst>
              </a:prstGeom>
              <a:noFill/>
              <a:ln w="9525" cap="flat" cmpd="sng" algn="ctr">
                <a:solidFill>
                  <a:schemeClr val="bg1">
                    <a:lumMod val="50000"/>
                  </a:schemeClr>
                </a:solidFill>
                <a:prstDash val="dash"/>
                <a:round/>
                <a:headEnd type="none" w="med" len="med"/>
                <a:tailEnd type="stealth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algn="ctr"/>
                <a:r>
                  <a:rPr lang="en-US" altLang="zh-CN" sz="1050" dirty="0" smtClean="0">
                    <a:latin typeface="Arial"/>
                    <a:ea typeface="微软雅黑"/>
                  </a:rPr>
                  <a:t>Snapdragon</a:t>
                </a:r>
                <a:r>
                  <a:rPr lang="en-US" altLang="zh-CN" sz="1050" dirty="0">
                    <a:latin typeface="Arial"/>
                    <a:ea typeface="微软雅黑"/>
                  </a:rPr>
                  <a:t>™ 855 is </a:t>
                </a:r>
                <a:r>
                  <a:rPr lang="en-US" altLang="zh-CN" sz="1050" dirty="0" smtClean="0">
                    <a:latin typeface="Arial"/>
                    <a:ea typeface="微软雅黑"/>
                  </a:rPr>
                  <a:t>released, </a:t>
                </a:r>
                <a:r>
                  <a:rPr lang="en-US" altLang="zh-CN" sz="1050" dirty="0">
                    <a:latin typeface="Arial"/>
                    <a:ea typeface="微软雅黑"/>
                  </a:rPr>
                  <a:t>with “Always-on Wi-Fi sensing” </a:t>
                </a:r>
                <a:endParaRPr lang="zh-CN" altLang="en-US" sz="1050" dirty="0">
                  <a:latin typeface="Arial"/>
                  <a:ea typeface="微软雅黑"/>
                </a:endParaRPr>
              </a:p>
            </p:txBody>
          </p:sp>
          <p:sp>
            <p:nvSpPr>
              <p:cNvPr id="54" name="Line Callout 2 53"/>
              <p:cNvSpPr/>
              <p:nvPr/>
            </p:nvSpPr>
            <p:spPr bwMode="auto">
              <a:xfrm>
                <a:off x="5173752" y="2650676"/>
                <a:ext cx="4090288" cy="558381"/>
              </a:xfrm>
              <a:prstGeom prst="borderCallout2">
                <a:avLst>
                  <a:gd name="adj1" fmla="val -407"/>
                  <a:gd name="adj2" fmla="val 51845"/>
                  <a:gd name="adj3" fmla="val -24577"/>
                  <a:gd name="adj4" fmla="val 17750"/>
                  <a:gd name="adj5" fmla="val -42756"/>
                  <a:gd name="adj6" fmla="val -5211"/>
                </a:avLst>
              </a:prstGeom>
              <a:noFill/>
              <a:ln w="9525" cap="flat" cmpd="sng" algn="ctr">
                <a:solidFill>
                  <a:schemeClr val="bg1">
                    <a:lumMod val="50000"/>
                  </a:schemeClr>
                </a:solidFill>
                <a:prstDash val="dash"/>
                <a:round/>
                <a:headEnd type="none" w="med" len="med"/>
                <a:tailEnd type="stealth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lvl="0" algn="ctr"/>
                <a:r>
                  <a:rPr lang="en-US" altLang="zh-CN" sz="1050" dirty="0">
                    <a:latin typeface="Arial"/>
                    <a:ea typeface="微软雅黑"/>
                  </a:rPr>
                  <a:t>Project Soli got FCC’s approval </a:t>
                </a:r>
                <a:r>
                  <a:rPr lang="en-US" altLang="zh-CN" sz="1050" dirty="0" smtClean="0">
                    <a:latin typeface="Arial"/>
                    <a:ea typeface="微软雅黑"/>
                  </a:rPr>
                  <a:t>to </a:t>
                </a:r>
                <a:r>
                  <a:rPr lang="en-US" altLang="zh-CN" sz="1050" dirty="0">
                    <a:latin typeface="Arial"/>
                    <a:ea typeface="微软雅黑"/>
                  </a:rPr>
                  <a:t>operate miniature radar-based sensors at higher power levels [7]</a:t>
                </a:r>
              </a:p>
            </p:txBody>
          </p:sp>
          <p:sp>
            <p:nvSpPr>
              <p:cNvPr id="55" name="Line 117"/>
              <p:cNvSpPr>
                <a:spLocks noChangeShapeType="1"/>
              </p:cNvSpPr>
              <p:nvPr/>
            </p:nvSpPr>
            <p:spPr bwMode="auto">
              <a:xfrm>
                <a:off x="9264039" y="1996679"/>
                <a:ext cx="0" cy="201612"/>
              </a:xfrm>
              <a:prstGeom prst="line">
                <a:avLst/>
              </a:prstGeom>
              <a:noFill/>
              <a:ln w="38100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00">
                  <a:latin typeface="Arial"/>
                  <a:ea typeface="微软雅黑"/>
                </a:endParaRPr>
              </a:p>
            </p:txBody>
          </p:sp>
          <p:sp>
            <p:nvSpPr>
              <p:cNvPr id="56" name="Line 150"/>
              <p:cNvSpPr>
                <a:spLocks noChangeShapeType="1"/>
              </p:cNvSpPr>
              <p:nvPr/>
            </p:nvSpPr>
            <p:spPr bwMode="auto">
              <a:xfrm>
                <a:off x="10418067" y="2030016"/>
                <a:ext cx="0" cy="168275"/>
              </a:xfrm>
              <a:prstGeom prst="line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00">
                  <a:latin typeface="Arial"/>
                  <a:ea typeface="微软雅黑"/>
                </a:endParaRPr>
              </a:p>
            </p:txBody>
          </p:sp>
          <p:sp>
            <p:nvSpPr>
              <p:cNvPr id="57" name="Line 117"/>
              <p:cNvSpPr>
                <a:spLocks noChangeShapeType="1"/>
              </p:cNvSpPr>
              <p:nvPr/>
            </p:nvSpPr>
            <p:spPr bwMode="auto">
              <a:xfrm>
                <a:off x="11565705" y="1996679"/>
                <a:ext cx="0" cy="201612"/>
              </a:xfrm>
              <a:prstGeom prst="line">
                <a:avLst/>
              </a:prstGeom>
              <a:noFill/>
              <a:ln w="38100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2000">
                  <a:latin typeface="Arial"/>
                  <a:ea typeface="微软雅黑"/>
                </a:endParaRPr>
              </a:p>
            </p:txBody>
          </p:sp>
          <p:sp>
            <p:nvSpPr>
              <p:cNvPr id="58" name="Text Box 116"/>
              <p:cNvSpPr txBox="1">
                <a:spLocks noChangeArrowheads="1"/>
              </p:cNvSpPr>
              <p:nvPr/>
            </p:nvSpPr>
            <p:spPr bwMode="auto">
              <a:xfrm>
                <a:off x="9158241" y="2200896"/>
                <a:ext cx="390853" cy="240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78317" tIns="39159" rIns="78317" bIns="39159">
                <a:spAutoFit/>
              </a:bodyPr>
              <a:lstStyle>
                <a:lvl1pPr defTabSz="784225">
                  <a:lnSpc>
                    <a:spcPct val="140000"/>
                  </a:lnSpc>
                  <a:buClr>
                    <a:srgbClr val="777777"/>
                  </a:buClr>
                  <a:buSzPct val="60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FrutigerNext LT Medium" pitchFamily="34" charset="0"/>
                    <a:ea typeface="黑体" panose="02010609060101010101" pitchFamily="49" charset="-122"/>
                    <a:cs typeface="宋体" panose="02010600030101010101" pitchFamily="2" charset="-122"/>
                  </a:defRPr>
                </a:lvl1pPr>
                <a:lvl2pPr marL="742950" indent="-285750" defTabSz="784225">
                  <a:lnSpc>
                    <a:spcPct val="140000"/>
                  </a:lnSpc>
                  <a:buSzPct val="50000"/>
                  <a:buFont typeface="Wingdings" panose="05000000000000000000" pitchFamily="2" charset="2"/>
                  <a:buChar char="p"/>
                  <a:defRPr>
                    <a:solidFill>
                      <a:schemeClr val="tx1"/>
                    </a:solidFill>
                    <a:latin typeface="FrutigerNext LT Medium" pitchFamily="34" charset="0"/>
                    <a:ea typeface="华文细黑" panose="02010600040101010101" pitchFamily="2" charset="-122"/>
                    <a:cs typeface="宋体" panose="02010600030101010101" pitchFamily="2" charset="-122"/>
                  </a:defRPr>
                </a:lvl2pPr>
                <a:lvl3pPr marL="1143000" indent="-228600" defTabSz="784225">
                  <a:lnSpc>
                    <a:spcPct val="140000"/>
                  </a:lnSpc>
                  <a:buSzPct val="5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FrutigerNext LT Medium" pitchFamily="34" charset="0"/>
                    <a:ea typeface="华文细黑" panose="02010600040101010101" pitchFamily="2" charset="-122"/>
                    <a:cs typeface="宋体" panose="02010600030101010101" pitchFamily="2" charset="-122"/>
                  </a:defRPr>
                </a:lvl3pPr>
                <a:lvl4pPr marL="1600200" indent="-228600" defTabSz="784225">
                  <a:lnSpc>
                    <a:spcPct val="140000"/>
                  </a:lnSpc>
                  <a:buChar char="–"/>
                  <a:defRPr sz="1400">
                    <a:solidFill>
                      <a:schemeClr val="tx1"/>
                    </a:solidFill>
                    <a:latin typeface="FrutigerNext LT Medium" pitchFamily="34" charset="0"/>
                    <a:ea typeface="华文细黑" panose="02010600040101010101" pitchFamily="2" charset="-122"/>
                    <a:cs typeface="宋体" panose="02010600030101010101" pitchFamily="2" charset="-122"/>
                  </a:defRPr>
                </a:lvl4pPr>
                <a:lvl5pPr marL="2057400" indent="-228600" defTabSz="784225">
                  <a:lnSpc>
                    <a:spcPct val="140000"/>
                  </a:lnSpc>
                  <a:buFont typeface="Arial" panose="020B0604020202020204" pitchFamily="34" charset="0"/>
                  <a:buChar char="~"/>
                  <a:defRPr sz="1200">
                    <a:solidFill>
                      <a:schemeClr val="tx1"/>
                    </a:solidFill>
                    <a:latin typeface="FrutigerNext LT Medium" pitchFamily="34" charset="0"/>
                    <a:ea typeface="华文细黑" panose="02010600040101010101" pitchFamily="2" charset="-122"/>
                    <a:cs typeface="宋体" panose="02010600030101010101" pitchFamily="2" charset="-122"/>
                  </a:defRPr>
                </a:lvl5pPr>
                <a:lvl6pPr marL="2514600" indent="-228600" defTabSz="784225" eaLnBrk="0" fontAlgn="base" hangingPunct="0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~"/>
                  <a:defRPr sz="1200">
                    <a:solidFill>
                      <a:schemeClr val="tx1"/>
                    </a:solidFill>
                    <a:latin typeface="FrutigerNext LT Medium" pitchFamily="34" charset="0"/>
                    <a:ea typeface="华文细黑" panose="02010600040101010101" pitchFamily="2" charset="-122"/>
                    <a:cs typeface="宋体" panose="02010600030101010101" pitchFamily="2" charset="-122"/>
                  </a:defRPr>
                </a:lvl6pPr>
                <a:lvl7pPr marL="2971800" indent="-228600" defTabSz="784225" eaLnBrk="0" fontAlgn="base" hangingPunct="0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~"/>
                  <a:defRPr sz="1200">
                    <a:solidFill>
                      <a:schemeClr val="tx1"/>
                    </a:solidFill>
                    <a:latin typeface="FrutigerNext LT Medium" pitchFamily="34" charset="0"/>
                    <a:ea typeface="华文细黑" panose="02010600040101010101" pitchFamily="2" charset="-122"/>
                    <a:cs typeface="宋体" panose="02010600030101010101" pitchFamily="2" charset="-122"/>
                  </a:defRPr>
                </a:lvl7pPr>
                <a:lvl8pPr marL="3429000" indent="-228600" defTabSz="784225" eaLnBrk="0" fontAlgn="base" hangingPunct="0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~"/>
                  <a:defRPr sz="1200">
                    <a:solidFill>
                      <a:schemeClr val="tx1"/>
                    </a:solidFill>
                    <a:latin typeface="FrutigerNext LT Medium" pitchFamily="34" charset="0"/>
                    <a:ea typeface="华文细黑" panose="02010600040101010101" pitchFamily="2" charset="-122"/>
                    <a:cs typeface="宋体" panose="02010600030101010101" pitchFamily="2" charset="-122"/>
                  </a:defRPr>
                </a:lvl8pPr>
                <a:lvl9pPr marL="3886200" indent="-228600" defTabSz="784225" eaLnBrk="0" fontAlgn="base" hangingPunct="0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~"/>
                  <a:defRPr sz="1200">
                    <a:solidFill>
                      <a:schemeClr val="tx1"/>
                    </a:solidFill>
                    <a:latin typeface="FrutigerNext LT Medium" pitchFamily="34" charset="0"/>
                    <a:ea typeface="华文细黑" panose="02010600040101010101" pitchFamily="2" charset="-122"/>
                    <a:cs typeface="宋体" panose="02010600030101010101" pitchFamily="2" charset="-122"/>
                  </a:defRPr>
                </a:lvl9pPr>
              </a:lstStyle>
              <a:p>
                <a:pPr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altLang="zh-CN" sz="1050" b="1" dirty="0">
                    <a:latin typeface="Arial" panose="020B0604020202020204" pitchFamily="34" charset="0"/>
                    <a:ea typeface="宋体" panose="02010600030101010101" pitchFamily="2" charset="-122"/>
                  </a:rPr>
                  <a:t>5</a:t>
                </a:r>
              </a:p>
            </p:txBody>
          </p:sp>
          <p:sp>
            <p:nvSpPr>
              <p:cNvPr id="59" name="Text Box 116"/>
              <p:cNvSpPr txBox="1">
                <a:spLocks noChangeArrowheads="1"/>
              </p:cNvSpPr>
              <p:nvPr/>
            </p:nvSpPr>
            <p:spPr bwMode="auto">
              <a:xfrm>
                <a:off x="10310369" y="2209121"/>
                <a:ext cx="390853" cy="240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78317" tIns="39159" rIns="78317" bIns="39159">
                <a:spAutoFit/>
              </a:bodyPr>
              <a:lstStyle>
                <a:lvl1pPr defTabSz="784225">
                  <a:lnSpc>
                    <a:spcPct val="140000"/>
                  </a:lnSpc>
                  <a:buClr>
                    <a:srgbClr val="777777"/>
                  </a:buClr>
                  <a:buSzPct val="60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FrutigerNext LT Medium" pitchFamily="34" charset="0"/>
                    <a:ea typeface="黑体" panose="02010609060101010101" pitchFamily="49" charset="-122"/>
                    <a:cs typeface="宋体" panose="02010600030101010101" pitchFamily="2" charset="-122"/>
                  </a:defRPr>
                </a:lvl1pPr>
                <a:lvl2pPr marL="742950" indent="-285750" defTabSz="784225">
                  <a:lnSpc>
                    <a:spcPct val="140000"/>
                  </a:lnSpc>
                  <a:buSzPct val="50000"/>
                  <a:buFont typeface="Wingdings" panose="05000000000000000000" pitchFamily="2" charset="2"/>
                  <a:buChar char="p"/>
                  <a:defRPr>
                    <a:solidFill>
                      <a:schemeClr val="tx1"/>
                    </a:solidFill>
                    <a:latin typeface="FrutigerNext LT Medium" pitchFamily="34" charset="0"/>
                    <a:ea typeface="华文细黑" panose="02010600040101010101" pitchFamily="2" charset="-122"/>
                    <a:cs typeface="宋体" panose="02010600030101010101" pitchFamily="2" charset="-122"/>
                  </a:defRPr>
                </a:lvl2pPr>
                <a:lvl3pPr marL="1143000" indent="-228600" defTabSz="784225">
                  <a:lnSpc>
                    <a:spcPct val="140000"/>
                  </a:lnSpc>
                  <a:buSzPct val="5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FrutigerNext LT Medium" pitchFamily="34" charset="0"/>
                    <a:ea typeface="华文细黑" panose="02010600040101010101" pitchFamily="2" charset="-122"/>
                    <a:cs typeface="宋体" panose="02010600030101010101" pitchFamily="2" charset="-122"/>
                  </a:defRPr>
                </a:lvl3pPr>
                <a:lvl4pPr marL="1600200" indent="-228600" defTabSz="784225">
                  <a:lnSpc>
                    <a:spcPct val="140000"/>
                  </a:lnSpc>
                  <a:buChar char="–"/>
                  <a:defRPr sz="1400">
                    <a:solidFill>
                      <a:schemeClr val="tx1"/>
                    </a:solidFill>
                    <a:latin typeface="FrutigerNext LT Medium" pitchFamily="34" charset="0"/>
                    <a:ea typeface="华文细黑" panose="02010600040101010101" pitchFamily="2" charset="-122"/>
                    <a:cs typeface="宋体" panose="02010600030101010101" pitchFamily="2" charset="-122"/>
                  </a:defRPr>
                </a:lvl4pPr>
                <a:lvl5pPr marL="2057400" indent="-228600" defTabSz="784225">
                  <a:lnSpc>
                    <a:spcPct val="140000"/>
                  </a:lnSpc>
                  <a:buFont typeface="Arial" panose="020B0604020202020204" pitchFamily="34" charset="0"/>
                  <a:buChar char="~"/>
                  <a:defRPr sz="1200">
                    <a:solidFill>
                      <a:schemeClr val="tx1"/>
                    </a:solidFill>
                    <a:latin typeface="FrutigerNext LT Medium" pitchFamily="34" charset="0"/>
                    <a:ea typeface="华文细黑" panose="02010600040101010101" pitchFamily="2" charset="-122"/>
                    <a:cs typeface="宋体" panose="02010600030101010101" pitchFamily="2" charset="-122"/>
                  </a:defRPr>
                </a:lvl5pPr>
                <a:lvl6pPr marL="2514600" indent="-228600" defTabSz="784225" eaLnBrk="0" fontAlgn="base" hangingPunct="0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~"/>
                  <a:defRPr sz="1200">
                    <a:solidFill>
                      <a:schemeClr val="tx1"/>
                    </a:solidFill>
                    <a:latin typeface="FrutigerNext LT Medium" pitchFamily="34" charset="0"/>
                    <a:ea typeface="华文细黑" panose="02010600040101010101" pitchFamily="2" charset="-122"/>
                    <a:cs typeface="宋体" panose="02010600030101010101" pitchFamily="2" charset="-122"/>
                  </a:defRPr>
                </a:lvl6pPr>
                <a:lvl7pPr marL="2971800" indent="-228600" defTabSz="784225" eaLnBrk="0" fontAlgn="base" hangingPunct="0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~"/>
                  <a:defRPr sz="1200">
                    <a:solidFill>
                      <a:schemeClr val="tx1"/>
                    </a:solidFill>
                    <a:latin typeface="FrutigerNext LT Medium" pitchFamily="34" charset="0"/>
                    <a:ea typeface="华文细黑" panose="02010600040101010101" pitchFamily="2" charset="-122"/>
                    <a:cs typeface="宋体" panose="02010600030101010101" pitchFamily="2" charset="-122"/>
                  </a:defRPr>
                </a:lvl7pPr>
                <a:lvl8pPr marL="3429000" indent="-228600" defTabSz="784225" eaLnBrk="0" fontAlgn="base" hangingPunct="0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~"/>
                  <a:defRPr sz="1200">
                    <a:solidFill>
                      <a:schemeClr val="tx1"/>
                    </a:solidFill>
                    <a:latin typeface="FrutigerNext LT Medium" pitchFamily="34" charset="0"/>
                    <a:ea typeface="华文细黑" panose="02010600040101010101" pitchFamily="2" charset="-122"/>
                    <a:cs typeface="宋体" panose="02010600030101010101" pitchFamily="2" charset="-122"/>
                  </a:defRPr>
                </a:lvl8pPr>
                <a:lvl9pPr marL="3886200" indent="-228600" defTabSz="784225" eaLnBrk="0" fontAlgn="base" hangingPunct="0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~"/>
                  <a:defRPr sz="1200">
                    <a:solidFill>
                      <a:schemeClr val="tx1"/>
                    </a:solidFill>
                    <a:latin typeface="FrutigerNext LT Medium" pitchFamily="34" charset="0"/>
                    <a:ea typeface="华文细黑" panose="02010600040101010101" pitchFamily="2" charset="-122"/>
                    <a:cs typeface="宋体" panose="02010600030101010101" pitchFamily="2" charset="-122"/>
                  </a:defRPr>
                </a:lvl9pPr>
              </a:lstStyle>
              <a:p>
                <a:pPr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altLang="zh-CN" sz="1050" b="1" dirty="0" smtClean="0">
                    <a:latin typeface="Arial" panose="020B0604020202020204" pitchFamily="34" charset="0"/>
                    <a:ea typeface="宋体" panose="02010600030101010101" pitchFamily="2" charset="-122"/>
                  </a:rPr>
                  <a:t>6</a:t>
                </a:r>
                <a:endParaRPr lang="en-US" altLang="zh-CN" sz="1050" b="1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60" name="Text Box 116"/>
              <p:cNvSpPr txBox="1">
                <a:spLocks noChangeArrowheads="1"/>
              </p:cNvSpPr>
              <p:nvPr/>
            </p:nvSpPr>
            <p:spPr bwMode="auto">
              <a:xfrm>
                <a:off x="11406919" y="2227758"/>
                <a:ext cx="390853" cy="240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78317" tIns="39159" rIns="78317" bIns="39159">
                <a:spAutoFit/>
              </a:bodyPr>
              <a:lstStyle>
                <a:lvl1pPr defTabSz="784225">
                  <a:lnSpc>
                    <a:spcPct val="140000"/>
                  </a:lnSpc>
                  <a:buClr>
                    <a:srgbClr val="777777"/>
                  </a:buClr>
                  <a:buSzPct val="60000"/>
                  <a:buFont typeface="Wingdings" panose="05000000000000000000" pitchFamily="2" charset="2"/>
                  <a:buChar char="l"/>
                  <a:defRPr sz="2000">
                    <a:solidFill>
                      <a:schemeClr val="tx1"/>
                    </a:solidFill>
                    <a:latin typeface="FrutigerNext LT Medium" pitchFamily="34" charset="0"/>
                    <a:ea typeface="黑体" panose="02010609060101010101" pitchFamily="49" charset="-122"/>
                    <a:cs typeface="宋体" panose="02010600030101010101" pitchFamily="2" charset="-122"/>
                  </a:defRPr>
                </a:lvl1pPr>
                <a:lvl2pPr marL="742950" indent="-285750" defTabSz="784225">
                  <a:lnSpc>
                    <a:spcPct val="140000"/>
                  </a:lnSpc>
                  <a:buSzPct val="50000"/>
                  <a:buFont typeface="Wingdings" panose="05000000000000000000" pitchFamily="2" charset="2"/>
                  <a:buChar char="p"/>
                  <a:defRPr>
                    <a:solidFill>
                      <a:schemeClr val="tx1"/>
                    </a:solidFill>
                    <a:latin typeface="FrutigerNext LT Medium" pitchFamily="34" charset="0"/>
                    <a:ea typeface="华文细黑" panose="02010600040101010101" pitchFamily="2" charset="-122"/>
                    <a:cs typeface="宋体" panose="02010600030101010101" pitchFamily="2" charset="-122"/>
                  </a:defRPr>
                </a:lvl2pPr>
                <a:lvl3pPr marL="1143000" indent="-228600" defTabSz="784225">
                  <a:lnSpc>
                    <a:spcPct val="140000"/>
                  </a:lnSpc>
                  <a:buSzPct val="50000"/>
                  <a:buFont typeface="Wingdings" panose="05000000000000000000" pitchFamily="2" charset="2"/>
                  <a:buChar char="n"/>
                  <a:defRPr sz="1600">
                    <a:solidFill>
                      <a:schemeClr val="tx1"/>
                    </a:solidFill>
                    <a:latin typeface="FrutigerNext LT Medium" pitchFamily="34" charset="0"/>
                    <a:ea typeface="华文细黑" panose="02010600040101010101" pitchFamily="2" charset="-122"/>
                    <a:cs typeface="宋体" panose="02010600030101010101" pitchFamily="2" charset="-122"/>
                  </a:defRPr>
                </a:lvl3pPr>
                <a:lvl4pPr marL="1600200" indent="-228600" defTabSz="784225">
                  <a:lnSpc>
                    <a:spcPct val="140000"/>
                  </a:lnSpc>
                  <a:buChar char="–"/>
                  <a:defRPr sz="1400">
                    <a:solidFill>
                      <a:schemeClr val="tx1"/>
                    </a:solidFill>
                    <a:latin typeface="FrutigerNext LT Medium" pitchFamily="34" charset="0"/>
                    <a:ea typeface="华文细黑" panose="02010600040101010101" pitchFamily="2" charset="-122"/>
                    <a:cs typeface="宋体" panose="02010600030101010101" pitchFamily="2" charset="-122"/>
                  </a:defRPr>
                </a:lvl4pPr>
                <a:lvl5pPr marL="2057400" indent="-228600" defTabSz="784225">
                  <a:lnSpc>
                    <a:spcPct val="140000"/>
                  </a:lnSpc>
                  <a:buFont typeface="Arial" panose="020B0604020202020204" pitchFamily="34" charset="0"/>
                  <a:buChar char="~"/>
                  <a:defRPr sz="1200">
                    <a:solidFill>
                      <a:schemeClr val="tx1"/>
                    </a:solidFill>
                    <a:latin typeface="FrutigerNext LT Medium" pitchFamily="34" charset="0"/>
                    <a:ea typeface="华文细黑" panose="02010600040101010101" pitchFamily="2" charset="-122"/>
                    <a:cs typeface="宋体" panose="02010600030101010101" pitchFamily="2" charset="-122"/>
                  </a:defRPr>
                </a:lvl5pPr>
                <a:lvl6pPr marL="2514600" indent="-228600" defTabSz="784225" eaLnBrk="0" fontAlgn="base" hangingPunct="0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~"/>
                  <a:defRPr sz="1200">
                    <a:solidFill>
                      <a:schemeClr val="tx1"/>
                    </a:solidFill>
                    <a:latin typeface="FrutigerNext LT Medium" pitchFamily="34" charset="0"/>
                    <a:ea typeface="华文细黑" panose="02010600040101010101" pitchFamily="2" charset="-122"/>
                    <a:cs typeface="宋体" panose="02010600030101010101" pitchFamily="2" charset="-122"/>
                  </a:defRPr>
                </a:lvl6pPr>
                <a:lvl7pPr marL="2971800" indent="-228600" defTabSz="784225" eaLnBrk="0" fontAlgn="base" hangingPunct="0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~"/>
                  <a:defRPr sz="1200">
                    <a:solidFill>
                      <a:schemeClr val="tx1"/>
                    </a:solidFill>
                    <a:latin typeface="FrutigerNext LT Medium" pitchFamily="34" charset="0"/>
                    <a:ea typeface="华文细黑" panose="02010600040101010101" pitchFamily="2" charset="-122"/>
                    <a:cs typeface="宋体" panose="02010600030101010101" pitchFamily="2" charset="-122"/>
                  </a:defRPr>
                </a:lvl7pPr>
                <a:lvl8pPr marL="3429000" indent="-228600" defTabSz="784225" eaLnBrk="0" fontAlgn="base" hangingPunct="0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~"/>
                  <a:defRPr sz="1200">
                    <a:solidFill>
                      <a:schemeClr val="tx1"/>
                    </a:solidFill>
                    <a:latin typeface="FrutigerNext LT Medium" pitchFamily="34" charset="0"/>
                    <a:ea typeface="华文细黑" panose="02010600040101010101" pitchFamily="2" charset="-122"/>
                    <a:cs typeface="宋体" panose="02010600030101010101" pitchFamily="2" charset="-122"/>
                  </a:defRPr>
                </a:lvl8pPr>
                <a:lvl9pPr marL="3886200" indent="-228600" defTabSz="784225" eaLnBrk="0" fontAlgn="base" hangingPunct="0">
                  <a:lnSpc>
                    <a:spcPct val="14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~"/>
                  <a:defRPr sz="1200">
                    <a:solidFill>
                      <a:schemeClr val="tx1"/>
                    </a:solidFill>
                    <a:latin typeface="FrutigerNext LT Medium" pitchFamily="34" charset="0"/>
                    <a:ea typeface="华文细黑" panose="02010600040101010101" pitchFamily="2" charset="-122"/>
                    <a:cs typeface="宋体" panose="02010600030101010101" pitchFamily="2" charset="-122"/>
                  </a:defRPr>
                </a:lvl9pPr>
              </a:lstStyle>
              <a:p>
                <a:pPr>
                  <a:lnSpc>
                    <a:spcPct val="100000"/>
                  </a:lnSpc>
                  <a:buClrTx/>
                  <a:buSzTx/>
                  <a:buFontTx/>
                  <a:buNone/>
                </a:pPr>
                <a:r>
                  <a:rPr lang="en-US" altLang="zh-CN" sz="1050" b="1" dirty="0" smtClean="0">
                    <a:latin typeface="Arial" panose="020B0604020202020204" pitchFamily="34" charset="0"/>
                    <a:ea typeface="宋体" panose="02010600030101010101" pitchFamily="2" charset="-122"/>
                  </a:rPr>
                  <a:t>7</a:t>
                </a:r>
                <a:endParaRPr lang="en-US" altLang="zh-CN" sz="1050" b="1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cxnSp>
            <p:nvCxnSpPr>
              <p:cNvPr id="63" name="Straight Arrow Connector 62"/>
              <p:cNvCxnSpPr/>
              <p:nvPr/>
            </p:nvCxnSpPr>
            <p:spPr>
              <a:xfrm flipH="1" flipV="1">
                <a:off x="11595363" y="2425364"/>
                <a:ext cx="13963" cy="255494"/>
              </a:xfrm>
              <a:prstGeom prst="straightConnector1">
                <a:avLst/>
              </a:prstGeom>
              <a:ln w="444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Line Callout 2 63"/>
              <p:cNvSpPr/>
              <p:nvPr/>
            </p:nvSpPr>
            <p:spPr bwMode="auto">
              <a:xfrm>
                <a:off x="8549595" y="1181928"/>
                <a:ext cx="2640014" cy="562562"/>
              </a:xfrm>
              <a:prstGeom prst="borderCallout2">
                <a:avLst>
                  <a:gd name="adj1" fmla="val 100096"/>
                  <a:gd name="adj2" fmla="val 49759"/>
                  <a:gd name="adj3" fmla="val 120768"/>
                  <a:gd name="adj4" fmla="val 79619"/>
                  <a:gd name="adj5" fmla="val 143820"/>
                  <a:gd name="adj6" fmla="val 113077"/>
                </a:avLst>
              </a:prstGeom>
              <a:noFill/>
              <a:ln w="9525" cap="flat" cmpd="sng" algn="ctr">
                <a:solidFill>
                  <a:srgbClr val="FF0000"/>
                </a:solidFill>
                <a:prstDash val="dash"/>
                <a:round/>
                <a:headEnd type="none" w="med" len="med"/>
                <a:tailEnd type="stealth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vl="0" algn="ctr"/>
                <a:r>
                  <a:rPr lang="en-US" altLang="zh-CN" sz="1050" dirty="0">
                    <a:latin typeface="Arial"/>
                    <a:ea typeface="微软雅黑"/>
                  </a:rPr>
                  <a:t>Now, discussion for something more and something new</a:t>
                </a:r>
              </a:p>
            </p:txBody>
          </p:sp>
        </p:grpSp>
        <p:sp>
          <p:nvSpPr>
            <p:cNvPr id="81" name="Line 150"/>
            <p:cNvSpPr>
              <a:spLocks noChangeShapeType="1"/>
            </p:cNvSpPr>
            <p:nvPr/>
          </p:nvSpPr>
          <p:spPr bwMode="auto">
            <a:xfrm>
              <a:off x="10746784" y="2028518"/>
              <a:ext cx="0" cy="168275"/>
            </a:xfrm>
            <a:prstGeom prst="line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>
                <a:latin typeface="Arial"/>
                <a:ea typeface="微软雅黑"/>
              </a:endParaRPr>
            </a:p>
          </p:txBody>
        </p:sp>
        <p:sp>
          <p:nvSpPr>
            <p:cNvPr id="82" name="Line 117"/>
            <p:cNvSpPr>
              <a:spLocks noChangeShapeType="1"/>
            </p:cNvSpPr>
            <p:nvPr/>
          </p:nvSpPr>
          <p:spPr bwMode="auto">
            <a:xfrm>
              <a:off x="11714211" y="1995181"/>
              <a:ext cx="0" cy="201612"/>
            </a:xfrm>
            <a:prstGeom prst="lin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>
                <a:latin typeface="Arial"/>
                <a:ea typeface="微软雅黑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940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cord Submission 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ACcord Submission 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Ccord Submission 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cord Submission 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ACcord Submission Template</Template>
  <TotalTime>69016</TotalTime>
  <Words>1556</Words>
  <Application>Microsoft Office PowerPoint</Application>
  <PresentationFormat>全屏显示(4:3)</PresentationFormat>
  <Paragraphs>254</Paragraphs>
  <Slides>15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MS Gothic</vt:lpstr>
      <vt:lpstr>MS PGothic</vt:lpstr>
      <vt:lpstr>宋体</vt:lpstr>
      <vt:lpstr>微软雅黑</vt:lpstr>
      <vt:lpstr>Arial</vt:lpstr>
      <vt:lpstr>Calibri</vt:lpstr>
      <vt:lpstr>Courier New</vt:lpstr>
      <vt:lpstr>Times New Roman</vt:lpstr>
      <vt:lpstr>ACcord Submission Template</vt:lpstr>
      <vt:lpstr>Wi-Fi sensing</vt:lpstr>
      <vt:lpstr>Outline</vt:lpstr>
      <vt:lpstr>1. What is Wi-Fi sensing?</vt:lpstr>
      <vt:lpstr>2. Why considering Wi-Fi based sensing?</vt:lpstr>
      <vt:lpstr>3. Use cases of Wi-Fi sensing (1/4)</vt:lpstr>
      <vt:lpstr>3. Use cases of Wi-Fi sensing (2/4)</vt:lpstr>
      <vt:lpstr>3. Use cases of Wi-Fi sensing (3/4)</vt:lpstr>
      <vt:lpstr>3. Use cases of Wi-Fi sensing (4/4)</vt:lpstr>
      <vt:lpstr>4. Current status of Wi-Fi sensing</vt:lpstr>
      <vt:lpstr>5. Technology and standardization gaps</vt:lpstr>
      <vt:lpstr>6. Summary</vt:lpstr>
      <vt:lpstr>7. References</vt:lpstr>
      <vt:lpstr>Straw poll 1</vt:lpstr>
      <vt:lpstr>Straw poll 2</vt:lpstr>
      <vt:lpstr>Appendix I: Different types of radar</vt:lpstr>
    </vt:vector>
  </TitlesOfParts>
  <Company>&lt;Company Name&gt;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&lt;Document Title&gt;</dc:title>
  <dc:creator>robert.stacey@intel.com</dc:creator>
  <cp:keywords>CTPClassification=:VisualMarkings=, CTPClassification=CTP_IC:VisualMarkings=, CTPClassification=CTP_IC</cp:keywords>
  <cp:lastModifiedBy>Hanxiao (Tony, CT Lab)</cp:lastModifiedBy>
  <cp:revision>1131</cp:revision>
  <cp:lastPrinted>1998-02-10T13:28:06Z</cp:lastPrinted>
  <dcterms:created xsi:type="dcterms:W3CDTF">2009-12-02T19:05:24Z</dcterms:created>
  <dcterms:modified xsi:type="dcterms:W3CDTF">2019-07-11T08:54:54Z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TitusGUID">
    <vt:lpwstr>5c159031-6120-4243-bbd1-ee5f1f2e96d1</vt:lpwstr>
  </property>
  <property fmtid="{D5CDD505-2E9C-101B-9397-08002B2CF9AE}" pid="4" name="CTP_BU">
    <vt:lpwstr>NEXT GEN AND STANDARDS GROUP</vt:lpwstr>
  </property>
  <property fmtid="{D5CDD505-2E9C-101B-9397-08002B2CF9AE}" pid="5" name="CTP_TimeStamp">
    <vt:lpwstr>2018-05-10 07:13:18Z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CTP_IC</vt:lpwstr>
  </property>
  <property fmtid="{D5CDD505-2E9C-101B-9397-08002B2CF9AE}" pid="9" name="_2015_ms_pID_725343">
    <vt:lpwstr>(3)dYjZlIMPNS1j1dqB6YP+lC/h/B/2pNPp3QOMNi78JruWsJCWfvOX7qOfqVmWapw5nAmNox2d
CepUHOcpyRPGxOrCF4f6Vm+bQd0a6PmeqnduPJBgJlDghSxD1avTFZ63x0RG46RNanxgx9xE
F6b37psHyh5fuVUFporEZMqQXqHBEypactmiYjvUeMxRaF03XE7S31+KHEROZafgT1HavpUh
nCZB99KB4/WSNUWkv0</vt:lpwstr>
  </property>
  <property fmtid="{D5CDD505-2E9C-101B-9397-08002B2CF9AE}" pid="10" name="_2015_ms_pID_7253431">
    <vt:lpwstr>0SXraQUmKnChBZ8aCVQGJMK6QJb2T9gmWfYivL7LSAq+XNuG8X7Xnk
ZVdgv1R/107n0QMg2bwSVk0XjgjCmTESK20xX3TJA65etUbDDk6Z9gBOACmis1hcjMZatQXm
Xng7Mb/2nLdPeqQsInuUJp7DZbD6Ozsn0e3xI0jgh97KDr5s7e/CgLe2gOTO+Gz7rGwQ7tvf
I1PSBBdCPI4H0IJPnwUWjQPraoJGijURx6me</vt:lpwstr>
  </property>
  <property fmtid="{D5CDD505-2E9C-101B-9397-08002B2CF9AE}" pid="11" name="_readonly">
    <vt:lpwstr/>
  </property>
  <property fmtid="{D5CDD505-2E9C-101B-9397-08002B2CF9AE}" pid="12" name="_change">
    <vt:lpwstr/>
  </property>
  <property fmtid="{D5CDD505-2E9C-101B-9397-08002B2CF9AE}" pid="13" name="_full-control">
    <vt:lpwstr/>
  </property>
  <property fmtid="{D5CDD505-2E9C-101B-9397-08002B2CF9AE}" pid="14" name="sflag">
    <vt:lpwstr>1561287843</vt:lpwstr>
  </property>
  <property fmtid="{D5CDD505-2E9C-101B-9397-08002B2CF9AE}" pid="15" name="_2015_ms_pID_7253432">
    <vt:lpwstr>srCqHiAMW9tZQpMu87my+bQ=</vt:lpwstr>
  </property>
</Properties>
</file>