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83" r:id="rId2"/>
    <p:sldId id="926" r:id="rId3"/>
    <p:sldId id="980" r:id="rId4"/>
    <p:sldId id="987" r:id="rId5"/>
    <p:sldId id="997" r:id="rId6"/>
    <p:sldId id="989" r:id="rId7"/>
    <p:sldId id="992" r:id="rId8"/>
    <p:sldId id="994" r:id="rId9"/>
    <p:sldId id="996" r:id="rId10"/>
    <p:sldId id="995" r:id="rId11"/>
    <p:sldId id="977" r:id="rId12"/>
  </p:sldIdLst>
  <p:sldSz cx="9144000" cy="6858000" type="screen4x3"/>
  <p:notesSz cx="9939338" cy="6807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5pPr>
    <a:lvl6pPr marL="22860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6pPr>
    <a:lvl7pPr marL="27432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7pPr>
    <a:lvl8pPr marL="32004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8pPr>
    <a:lvl9pPr marL="36576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4">
          <p15:clr>
            <a:srgbClr val="A4A3A4"/>
          </p15:clr>
        </p15:guide>
        <p15:guide id="2" pos="313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CC"/>
    <a:srgbClr val="0000FF"/>
    <a:srgbClr val="006C31"/>
    <a:srgbClr val="00863D"/>
    <a:srgbClr val="1684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867" autoAdjust="0"/>
    <p:restoredTop sz="86054" autoAdjust="0"/>
  </p:normalViewPr>
  <p:slideViewPr>
    <p:cSldViewPr>
      <p:cViewPr varScale="1">
        <p:scale>
          <a:sx n="100" d="100"/>
          <a:sy n="100" d="100"/>
        </p:scale>
        <p:origin x="2190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18" d="100"/>
          <a:sy n="118" d="100"/>
        </p:scale>
        <p:origin x="2028" y="96"/>
      </p:cViewPr>
      <p:guideLst>
        <p:guide orient="horz" pos="2144"/>
        <p:guide pos="313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746875" y="698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96950" y="6985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7405688" y="6588125"/>
            <a:ext cx="1651000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598988" y="6588125"/>
            <a:ext cx="517525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7C77D250-BF2B-474F-8F3A-CA096EC7180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993775" y="284163"/>
            <a:ext cx="7951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993775" y="6588125"/>
            <a:ext cx="719138" cy="185738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993775" y="6580188"/>
            <a:ext cx="81708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4548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808788" y="12700"/>
            <a:ext cx="21971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936625" y="1270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73425" y="514350"/>
            <a:ext cx="3392488" cy="25447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3975" y="3233738"/>
            <a:ext cx="7291388" cy="306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892925" y="6591300"/>
            <a:ext cx="211296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837113" y="6591300"/>
            <a:ext cx="5175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1038225" y="6591300"/>
            <a:ext cx="719138" cy="1841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1038225" y="6589713"/>
            <a:ext cx="78628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930275" y="217488"/>
            <a:ext cx="8078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7667200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938713" y="6591300"/>
            <a:ext cx="415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ko-KR" smtClean="0">
                <a:cs typeface="Arial" panose="020B0604020202020204" pitchFamily="34" charset="0"/>
              </a:rPr>
              <a:t>Page </a:t>
            </a:r>
            <a:fld id="{D16F94EA-742D-44CD-9688-170CD9FE9804}" type="slidenum">
              <a:rPr lang="en-US" altLang="ko-KR" smtClean="0">
                <a:cs typeface="Arial" panose="020B0604020202020204" pitchFamily="34" charset="0"/>
              </a:rPr>
              <a:pPr>
                <a:spcBef>
                  <a:spcPct val="0"/>
                </a:spcBef>
              </a:pPr>
              <a:t>1</a:t>
            </a:fld>
            <a:endParaRPr lang="en-US" altLang="ko-KR" smtClean="0">
              <a:cs typeface="Arial" panose="020B0604020202020204" pitchFamily="34" charset="0"/>
            </a:endParaRPr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ko-KR" dirty="0" smtClean="0"/>
          </a:p>
        </p:txBody>
      </p:sp>
    </p:spTree>
    <p:extLst>
      <p:ext uri="{BB962C8B-B14F-4D97-AF65-F5344CB8AC3E}">
        <p14:creationId xmlns:p14="http://schemas.microsoft.com/office/powerpoint/2010/main" val="164695616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3754284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9650309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514704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7394039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68920778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07405764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51627736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1969151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5220990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Insun</a:t>
            </a:r>
            <a:r>
              <a:rPr lang="en-US" altLang="ko-KR" dirty="0" smtClean="0"/>
              <a:t> Jang et. al, LG Electronics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344F568-301E-46A9-87B7-B3D2507D325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6209152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Insun</a:t>
            </a:r>
            <a:r>
              <a:rPr lang="en-US" altLang="ko-KR" dirty="0" smtClean="0"/>
              <a:t> Jang et. al, LG Electronics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719190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 smtClean="0"/>
              <a:t>Click to edit Master text styles</a:t>
            </a:r>
          </a:p>
          <a:p>
            <a:pPr lvl="1"/>
            <a:r>
              <a:rPr lang="en-US" altLang="ko-KR" dirty="0" smtClean="0"/>
              <a:t>Second level</a:t>
            </a:r>
          </a:p>
          <a:p>
            <a:pPr lvl="2"/>
            <a:r>
              <a:rPr lang="en-US" altLang="ko-KR" dirty="0" smtClean="0"/>
              <a:t>Third level</a:t>
            </a:r>
          </a:p>
          <a:p>
            <a:pPr lvl="3"/>
            <a:r>
              <a:rPr lang="en-US" altLang="ko-KR" dirty="0" smtClean="0"/>
              <a:t>Fourth level</a:t>
            </a:r>
          </a:p>
          <a:p>
            <a:pPr lvl="4"/>
            <a:r>
              <a:rPr lang="en-US" altLang="ko-KR" dirty="0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525744" y="6475413"/>
            <a:ext cx="201818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err="1" smtClean="0"/>
              <a:t>Insun</a:t>
            </a:r>
            <a:r>
              <a:rPr lang="en-US" altLang="ko-KR" dirty="0" smtClean="0"/>
              <a:t> Jang et. al, LG Electronics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75245" y="332601"/>
            <a:ext cx="3270255" cy="276999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vl="4" algn="r">
              <a:defRPr/>
            </a:pPr>
            <a:r>
              <a:rPr kumimoji="0" lang="en-US" altLang="ko-KR" sz="1800" b="1" dirty="0" smtClean="0">
                <a:cs typeface="Arial" charset="0"/>
              </a:rPr>
              <a:t>doc.: IEEE 802.11-19/1144r0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73100" y="606879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673100" y="294734"/>
            <a:ext cx="942566" cy="276999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z="1800" b="1" kern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July 2019</a:t>
            </a:r>
            <a:endParaRPr kumimoji="0" lang="en-US" altLang="ko-KR" sz="1800" b="1" kern="1200" dirty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js.choi@lge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suhwook.kim@lge.com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65580" y="6475413"/>
            <a:ext cx="167834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 smtClean="0"/>
              <a:t>Insun</a:t>
            </a:r>
            <a:r>
              <a:rPr lang="en-US" altLang="ko-KR" dirty="0" smtClean="0"/>
              <a:t> Jang, </a:t>
            </a:r>
            <a:r>
              <a:rPr lang="en-US" altLang="ko-KR" dirty="0"/>
              <a:t>LG Electronics</a:t>
            </a:r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smtClean="0">
                <a:cs typeface="Arial" panose="020B0604020202020204" pitchFamily="34" charset="0"/>
              </a:rPr>
              <a:t>Slide </a:t>
            </a:r>
            <a:fld id="{EEF3827E-182F-493C-A013-CDEF1F4810CB}" type="slidenum">
              <a:rPr lang="en-US" altLang="ko-KR" sz="1200" b="0" smtClean="0"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ko-KR" sz="1200" b="0" smtClean="0">
              <a:cs typeface="Arial" panose="020B0604020202020204" pitchFamily="34" charset="0"/>
            </a:endParaRPr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143000"/>
          </a:xfrm>
        </p:spPr>
        <p:txBody>
          <a:bodyPr/>
          <a:lstStyle/>
          <a:p>
            <a:r>
              <a:rPr lang="en-US" altLang="ko-KR" dirty="0" smtClean="0">
                <a:solidFill>
                  <a:schemeClr val="tx1"/>
                </a:solidFill>
                <a:ea typeface="굴림" panose="020B0600000101010101" pitchFamily="50" charset="-127"/>
              </a:rPr>
              <a:t>Channel Access for </a:t>
            </a:r>
            <a:r>
              <a:rPr lang="en-US" altLang="ko-KR" smtClean="0">
                <a:solidFill>
                  <a:schemeClr val="tx1"/>
                </a:solidFill>
                <a:ea typeface="굴림" panose="020B0600000101010101" pitchFamily="50" charset="-127"/>
              </a:rPr>
              <a:t>Multi-link Operation</a:t>
            </a:r>
            <a:endParaRPr lang="en-US" altLang="ko-KR" dirty="0" smtClean="0">
              <a:ea typeface="굴림" panose="020B0600000101010101" pitchFamily="50" charset="-127"/>
            </a:endParaRP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ko-KR" sz="2000" dirty="0" smtClean="0">
                <a:ea typeface="굴림" panose="020B0600000101010101" pitchFamily="50" charset="-127"/>
              </a:rPr>
              <a:t>Date:</a:t>
            </a:r>
            <a:r>
              <a:rPr lang="en-US" altLang="ko-KR" sz="2000" b="0" dirty="0" smtClean="0">
                <a:ea typeface="굴림" panose="020B0600000101010101" pitchFamily="50" charset="-127"/>
              </a:rPr>
              <a:t> 2019-07-15</a:t>
            </a:r>
          </a:p>
        </p:txBody>
      </p:sp>
      <p:sp>
        <p:nvSpPr>
          <p:cNvPr id="6151" name="Rectangle 12"/>
          <p:cNvSpPr>
            <a:spLocks noChangeArrowheads="1"/>
          </p:cNvSpPr>
          <p:nvPr/>
        </p:nvSpPr>
        <p:spPr bwMode="auto">
          <a:xfrm>
            <a:off x="533400" y="23622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kumimoji="0" lang="en-US" altLang="ko-KR" sz="2000">
                <a:cs typeface="Arial" panose="020B0604020202020204" pitchFamily="34" charset="0"/>
              </a:rPr>
              <a:t>Authors:</a:t>
            </a:r>
            <a:endParaRPr kumimoji="0" lang="en-US" altLang="ko-KR" sz="2000" b="0">
              <a:cs typeface="Arial" panose="020B0604020202020204" pitchFamily="34" charset="0"/>
            </a:endParaRPr>
          </a:p>
        </p:txBody>
      </p:sp>
      <p:graphicFrame>
        <p:nvGraphicFramePr>
          <p:cNvPr id="9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0528165"/>
              </p:ext>
            </p:extLst>
          </p:nvPr>
        </p:nvGraphicFramePr>
        <p:xfrm>
          <a:off x="762000" y="2895596"/>
          <a:ext cx="7620000" cy="3048003"/>
        </p:xfrm>
        <a:graphic>
          <a:graphicData uri="http://schemas.openxmlformats.org/drawingml/2006/table">
            <a:tbl>
              <a:tblPr/>
              <a:tblGrid>
                <a:gridCol w="1524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0332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68433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6366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84467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43542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3542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Insun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Jang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6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LG Electronics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6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19,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Yangjae-daero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11gil,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Seocho-gu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, Seoul 137-130, Korea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insun.jang@lge.com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3542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Jinsoo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Choi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3"/>
                        </a:rPr>
                        <a:t>js.choi@lge.com</a:t>
                      </a:r>
                      <a:endParaRPr kumimoji="0" lang="en-US" altLang="ko-KR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3542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Jeongki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jeongki.kim@lge.com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3542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Suhwook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4"/>
                        </a:rPr>
                        <a:t>suhwook.kim@lge.com</a:t>
                      </a:r>
                      <a:endParaRPr kumimoji="0" lang="en-US" altLang="ko-KR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3542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Sungjin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Park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allean.park@lge.com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3542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Taewon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Song</a:t>
                      </a: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taewon.song@lge.com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Summary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We have discussed the channel access in both of Asynchronous mode operation and Synchronous mode operation</a:t>
            </a:r>
          </a:p>
          <a:p>
            <a:endParaRPr lang="en-US" altLang="ko-KR" sz="2000" dirty="0" smtClean="0"/>
          </a:p>
          <a:p>
            <a:r>
              <a:rPr lang="en-US" altLang="ko-KR" sz="2000" dirty="0" smtClean="0"/>
              <a:t>Asynchronous mode can perform the independent EDCA channel access on each link even in case of a common TID</a:t>
            </a:r>
          </a:p>
          <a:p>
            <a:endParaRPr lang="en-US" altLang="ko-KR" sz="2000" dirty="0" smtClean="0"/>
          </a:p>
          <a:p>
            <a:r>
              <a:rPr lang="en-US" altLang="ko-KR" sz="2000" dirty="0" smtClean="0"/>
              <a:t>Synchronous mode with multiple primary can perform an efficient channel access to facilitate </a:t>
            </a:r>
            <a:r>
              <a:rPr lang="en-US" altLang="ko-KR" sz="2000" dirty="0"/>
              <a:t>multi-link </a:t>
            </a:r>
            <a:r>
              <a:rPr lang="en-US" altLang="ko-KR" sz="2000" dirty="0" smtClean="0"/>
              <a:t>aggregation while </a:t>
            </a:r>
            <a:r>
              <a:rPr lang="en-US" altLang="ko-KR" sz="2000" dirty="0"/>
              <a:t>Synchronous mode </a:t>
            </a:r>
            <a:r>
              <a:rPr lang="en-US" altLang="ko-KR" sz="2000" dirty="0" smtClean="0"/>
              <a:t>with a single primary would perform the original channel access used in a single link</a:t>
            </a:r>
            <a:endParaRPr lang="en-US" altLang="ko-KR" sz="2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205755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References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ko-KR" sz="2000" dirty="0" smtClean="0"/>
              <a:t>[1</a:t>
            </a:r>
            <a:r>
              <a:rPr lang="en-US" altLang="ko-KR" sz="2000" dirty="0"/>
              <a:t>] </a:t>
            </a:r>
            <a:r>
              <a:rPr lang="en-US" altLang="ko-KR" sz="2000" dirty="0" smtClean="0"/>
              <a:t>802.11-19/0731r0 </a:t>
            </a:r>
            <a:r>
              <a:rPr lang="en-US" altLang="ko-KR" sz="2000" dirty="0" smtClean="0">
                <a:ea typeface="굴림" panose="020B0600000101010101" pitchFamily="50" charset="-127"/>
              </a:rPr>
              <a:t>EHT Multi-link Operation</a:t>
            </a:r>
          </a:p>
          <a:p>
            <a:pPr marL="0" indent="0">
              <a:buNone/>
            </a:pPr>
            <a:r>
              <a:rPr lang="en-US" altLang="ko-KR" sz="2000" dirty="0" smtClean="0">
                <a:ea typeface="굴림" panose="020B0600000101010101" pitchFamily="50" charset="-127"/>
              </a:rPr>
              <a:t>[2] 802.11-19/0766r1 </a:t>
            </a:r>
            <a:r>
              <a:rPr lang="en-US" altLang="ko-KR" sz="2000" dirty="0"/>
              <a:t>Enhanced Multi-band/Multi-channel Operation</a:t>
            </a:r>
            <a:endParaRPr lang="en-US" altLang="ko-KR" sz="2000" dirty="0" smtClean="0">
              <a:ea typeface="굴림" panose="020B0600000101010101" pitchFamily="50" charset="-127"/>
            </a:endParaRPr>
          </a:p>
          <a:p>
            <a:pPr marL="0" indent="0">
              <a:buNone/>
            </a:pPr>
            <a:r>
              <a:rPr lang="en-US" altLang="ko-KR" sz="2000" dirty="0" smtClean="0">
                <a:ea typeface="굴림" panose="020B0600000101010101" pitchFamily="50" charset="-127"/>
              </a:rPr>
              <a:t>[3] 802.11-19/0764r0 </a:t>
            </a:r>
            <a:r>
              <a:rPr lang="en-US" altLang="ko-KR" sz="2000" dirty="0" smtClean="0"/>
              <a:t>Multi-Link </a:t>
            </a:r>
            <a:r>
              <a:rPr lang="en-US" altLang="ko-KR" sz="2000" dirty="0"/>
              <a:t>Aggregation: Gain </a:t>
            </a:r>
            <a:r>
              <a:rPr lang="en-US" altLang="ko-KR" sz="2000" dirty="0" smtClean="0"/>
              <a:t>Analysis</a:t>
            </a:r>
          </a:p>
          <a:p>
            <a:pPr marL="0" indent="0">
              <a:buNone/>
            </a:pPr>
            <a:r>
              <a:rPr lang="en-US" altLang="ko-KR" sz="2000" dirty="0" smtClean="0"/>
              <a:t>[4] 802.11-19/0823r0 </a:t>
            </a:r>
            <a:r>
              <a:rPr lang="en-US" altLang="ko-KR" sz="2000" dirty="0"/>
              <a:t>Multi-Link </a:t>
            </a:r>
            <a:r>
              <a:rPr lang="en-US" altLang="ko-KR" sz="2000" dirty="0" smtClean="0"/>
              <a:t>Aggregation</a:t>
            </a:r>
            <a:endParaRPr lang="en-US" altLang="ko-KR" sz="2000" dirty="0"/>
          </a:p>
          <a:p>
            <a:pPr marL="0" indent="0">
              <a:buNone/>
            </a:pPr>
            <a:r>
              <a:rPr lang="en-US" altLang="ko-KR" sz="2000" dirty="0" smtClean="0"/>
              <a:t>[5] 802.11-19/0821r0 </a:t>
            </a:r>
            <a:r>
              <a:rPr lang="en-GB" altLang="ko-KR" sz="2000" dirty="0"/>
              <a:t>Multiple Band Operation </a:t>
            </a:r>
            <a:r>
              <a:rPr lang="en-GB" altLang="ko-KR" sz="2000" dirty="0" smtClean="0"/>
              <a:t>Discussion</a:t>
            </a:r>
          </a:p>
          <a:p>
            <a:pPr marL="0" indent="0">
              <a:buNone/>
            </a:pPr>
            <a:r>
              <a:rPr lang="en-US" altLang="ko-KR" sz="2000" dirty="0" smtClean="0"/>
              <a:t>[6] 802.11-18/1908r0 </a:t>
            </a:r>
            <a:r>
              <a:rPr lang="en-US" altLang="ko-KR" sz="2000" dirty="0">
                <a:ea typeface="굴림" panose="020B0600000101010101" pitchFamily="50" charset="-127"/>
              </a:rPr>
              <a:t>Overview of  Full Duplex </a:t>
            </a:r>
            <a:r>
              <a:rPr lang="en-US" altLang="ko-KR" sz="2000" dirty="0" smtClean="0">
                <a:ea typeface="굴림" panose="020B0600000101010101" pitchFamily="50" charset="-127"/>
              </a:rPr>
              <a:t>over Multi- </a:t>
            </a:r>
            <a:r>
              <a:rPr lang="en-US" altLang="ko-KR" sz="2000" dirty="0">
                <a:ea typeface="굴림" panose="020B0600000101010101" pitchFamily="50" charset="-127"/>
              </a:rPr>
              <a:t>Band (FD-MB) for EHT</a:t>
            </a:r>
            <a:endParaRPr lang="en-US" altLang="ko-KR" sz="2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070408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Introduction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In the last meeting, Asynchronous (or independent) operation and Synchronous (or simultaneous) </a:t>
            </a:r>
            <a:r>
              <a:rPr lang="en-US" altLang="ko-KR" sz="2000"/>
              <a:t>operation </a:t>
            </a:r>
            <a:r>
              <a:rPr lang="en-US" altLang="ko-KR" sz="2000" smtClean="0"/>
              <a:t>were</a:t>
            </a:r>
            <a:r>
              <a:rPr lang="en-US" altLang="ko-KR" sz="2000" smtClean="0"/>
              <a:t> </a:t>
            </a:r>
            <a:r>
              <a:rPr lang="en-US" altLang="ko-KR" sz="2000" dirty="0" smtClean="0"/>
              <a:t>addressed </a:t>
            </a:r>
            <a:r>
              <a:rPr lang="en-US" altLang="ko-KR" sz="2000" dirty="0"/>
              <a:t>as </a:t>
            </a:r>
            <a:r>
              <a:rPr lang="en-US" altLang="ko-KR" sz="2000" dirty="0" smtClean="0"/>
              <a:t>modes </a:t>
            </a:r>
            <a:r>
              <a:rPr lang="en-US" altLang="ko-KR" sz="2000" dirty="0"/>
              <a:t>of multi-link aggregation/operation </a:t>
            </a:r>
            <a:r>
              <a:rPr lang="en-US" altLang="ko-KR" sz="2000" dirty="0" smtClean="0"/>
              <a:t>[1]-[6]</a:t>
            </a:r>
            <a:endParaRPr lang="en-US" altLang="ko-KR" sz="2000" dirty="0"/>
          </a:p>
          <a:p>
            <a:endParaRPr lang="en-US" altLang="ko-KR" sz="2000" dirty="0" smtClean="0"/>
          </a:p>
          <a:p>
            <a:endParaRPr lang="en-US" altLang="ko-KR" sz="2000" dirty="0" smtClean="0"/>
          </a:p>
          <a:p>
            <a:r>
              <a:rPr lang="en-US" altLang="ko-KR" sz="2000" dirty="0" smtClean="0"/>
              <a:t>In </a:t>
            </a:r>
            <a:r>
              <a:rPr lang="en-US" altLang="ko-KR" sz="2000" dirty="0"/>
              <a:t>this contribution, </a:t>
            </a:r>
            <a:r>
              <a:rPr lang="en-US" altLang="ko-KR" sz="2000" dirty="0" smtClean="0"/>
              <a:t>we </a:t>
            </a:r>
            <a:r>
              <a:rPr lang="en-US" altLang="ko-KR" sz="2000" dirty="0"/>
              <a:t>discuss </a:t>
            </a:r>
            <a:r>
              <a:rPr lang="en-US" altLang="ko-KR" sz="2000" dirty="0" smtClean="0"/>
              <a:t>channel access for those operations</a:t>
            </a:r>
            <a:endParaRPr lang="en-US" altLang="ko-KR" sz="2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118040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Modes of Multi-link Operation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Both of Asynchronous (</a:t>
            </a:r>
            <a:r>
              <a:rPr lang="en-US" altLang="ko-KR" sz="2000" dirty="0" err="1" smtClean="0"/>
              <a:t>Async</a:t>
            </a:r>
            <a:r>
              <a:rPr lang="en-US" altLang="ko-KR" sz="2000" dirty="0" smtClean="0"/>
              <a:t>.) mode and Synchronous (Sync.) mode are proper multi-link operations to increase the peak throughput by aggregating multi-links</a:t>
            </a:r>
          </a:p>
          <a:p>
            <a:endParaRPr lang="en-US" altLang="ko-KR" sz="2000" dirty="0"/>
          </a:p>
          <a:p>
            <a:endParaRPr lang="en-US" altLang="ko-KR" sz="2000" dirty="0" smtClean="0"/>
          </a:p>
          <a:p>
            <a:endParaRPr lang="en-US" altLang="ko-KR" sz="2000" dirty="0"/>
          </a:p>
          <a:p>
            <a:endParaRPr lang="en-US" altLang="ko-KR" sz="2000" dirty="0" smtClean="0"/>
          </a:p>
          <a:p>
            <a:endParaRPr lang="en-US" altLang="ko-KR" sz="2000" dirty="0"/>
          </a:p>
          <a:p>
            <a:endParaRPr lang="en-US" altLang="ko-KR" sz="2000" dirty="0" smtClean="0"/>
          </a:p>
          <a:p>
            <a:r>
              <a:rPr lang="en-US" altLang="ko-KR" sz="2000" dirty="0" smtClean="0"/>
              <a:t>Basically, we need to consider channel access for (re)transmission using multi-link operation</a:t>
            </a:r>
          </a:p>
          <a:p>
            <a:endParaRPr lang="en-US" altLang="ko-KR" sz="2000" dirty="0"/>
          </a:p>
          <a:p>
            <a:endParaRPr lang="en-US" altLang="ko-KR" sz="2000" dirty="0" smtClean="0"/>
          </a:p>
          <a:p>
            <a:endParaRPr lang="en-US" altLang="ko-KR" sz="2000" dirty="0"/>
          </a:p>
          <a:p>
            <a:endParaRPr lang="en-US" altLang="ko-KR" sz="2000" dirty="0" smtClean="0"/>
          </a:p>
          <a:p>
            <a:endParaRPr lang="en-US" altLang="ko-KR" sz="2000" dirty="0"/>
          </a:p>
          <a:p>
            <a:endParaRPr lang="en-US" altLang="ko-KR" sz="2000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" y="3132531"/>
            <a:ext cx="4040188" cy="1426362"/>
          </a:xfrm>
          <a:prstGeom prst="rect">
            <a:avLst/>
          </a:prstGeom>
        </p:spPr>
      </p:pic>
      <p:pic>
        <p:nvPicPr>
          <p:cNvPr id="8" name="그림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97413" y="3151581"/>
            <a:ext cx="3955523" cy="1485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6455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Channel Access in Asynchronous Mode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In </a:t>
            </a:r>
            <a:r>
              <a:rPr lang="en-US" altLang="ko-KR" sz="2000" dirty="0" err="1" smtClean="0"/>
              <a:t>Async</a:t>
            </a:r>
            <a:r>
              <a:rPr lang="en-US" altLang="ko-KR" sz="2000" dirty="0" smtClean="0"/>
              <a:t>. mode, an 11be STA (re)transmits and receives frames on each link independently</a:t>
            </a:r>
          </a:p>
          <a:p>
            <a:r>
              <a:rPr lang="en-US" altLang="ko-KR" sz="2000" dirty="0"/>
              <a:t>To support </a:t>
            </a:r>
            <a:r>
              <a:rPr lang="en-US" altLang="ko-KR" sz="2000" dirty="0" err="1"/>
              <a:t>Async</a:t>
            </a:r>
            <a:r>
              <a:rPr lang="en-US" altLang="ko-KR" sz="2000" dirty="0"/>
              <a:t>. Mode, it is straightforward that </a:t>
            </a:r>
            <a:r>
              <a:rPr lang="en-US" altLang="ko-KR" sz="2000" dirty="0" smtClean="0"/>
              <a:t>EDCA with </a:t>
            </a:r>
            <a:r>
              <a:rPr lang="en-US" altLang="ko-KR" sz="2000" dirty="0"/>
              <a:t>its parameters (e.g., contention window (CW), </a:t>
            </a:r>
            <a:r>
              <a:rPr lang="en-US" altLang="ko-KR" sz="2000" dirty="0" err="1"/>
              <a:t>backoff</a:t>
            </a:r>
            <a:r>
              <a:rPr lang="en-US" altLang="ko-KR" sz="2000" dirty="0"/>
              <a:t> </a:t>
            </a:r>
            <a:r>
              <a:rPr lang="en-US" altLang="ko-KR" sz="2000" dirty="0" smtClean="0"/>
              <a:t>counter </a:t>
            </a:r>
            <a:r>
              <a:rPr lang="en-US" altLang="ko-KR" sz="2000" dirty="0"/>
              <a:t>(BC)) should be performed on a primary channel of each link, </a:t>
            </a:r>
            <a:r>
              <a:rPr lang="en-US" altLang="ko-KR" sz="2000" dirty="0" smtClean="0"/>
              <a:t>independently</a:t>
            </a:r>
          </a:p>
          <a:p>
            <a:endParaRPr lang="en-US" altLang="ko-KR" sz="2000" dirty="0"/>
          </a:p>
          <a:p>
            <a:pPr lvl="1"/>
            <a:endParaRPr lang="en-US" altLang="ko-KR" sz="1600" dirty="0"/>
          </a:p>
          <a:p>
            <a:pPr lvl="1"/>
            <a:endParaRPr lang="en-US" altLang="ko-KR" sz="1600" dirty="0" smtClean="0"/>
          </a:p>
          <a:p>
            <a:endParaRPr lang="en-US" altLang="ko-KR" sz="2000" dirty="0"/>
          </a:p>
          <a:p>
            <a:endParaRPr lang="en-US" altLang="ko-KR" sz="2000" dirty="0" smtClean="0"/>
          </a:p>
          <a:p>
            <a:endParaRPr lang="en-US" altLang="ko-KR" sz="2000" dirty="0"/>
          </a:p>
          <a:p>
            <a:endParaRPr lang="en-US" altLang="ko-KR" sz="2000" dirty="0" smtClean="0"/>
          </a:p>
          <a:p>
            <a:endParaRPr lang="en-US" altLang="ko-KR" sz="2000" dirty="0"/>
          </a:p>
          <a:p>
            <a:endParaRPr lang="en-US" altLang="ko-KR" sz="2000" dirty="0"/>
          </a:p>
          <a:p>
            <a:endParaRPr lang="en-US" altLang="ko-KR" sz="2000" dirty="0" smtClean="0"/>
          </a:p>
          <a:p>
            <a:endParaRPr lang="en-US" altLang="ko-KR" sz="2000" dirty="0"/>
          </a:p>
          <a:p>
            <a:endParaRPr lang="en-US" altLang="ko-KR" sz="2000" dirty="0" smtClean="0"/>
          </a:p>
          <a:p>
            <a:endParaRPr lang="en-US" altLang="ko-KR" sz="2000" dirty="0"/>
          </a:p>
          <a:p>
            <a:endParaRPr lang="en-US" altLang="ko-KR" sz="2000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  <p:pic>
        <p:nvPicPr>
          <p:cNvPr id="9" name="그림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16914" y="3743677"/>
            <a:ext cx="4910171" cy="25420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2019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Channel Access in Asynchronous Mode with Common TID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In </a:t>
            </a:r>
            <a:r>
              <a:rPr lang="en-US" altLang="ko-KR" sz="2000" dirty="0" err="1"/>
              <a:t>Async</a:t>
            </a:r>
            <a:r>
              <a:rPr lang="en-US" altLang="ko-KR" sz="2000" dirty="0"/>
              <a:t>. mode, a common TID over multi-link may be supported, which means traffic flow with a common TID can be transmitted on multi-link</a:t>
            </a:r>
          </a:p>
          <a:p>
            <a:r>
              <a:rPr lang="en-US" altLang="ko-KR" sz="2000" dirty="0" smtClean="0"/>
              <a:t>Independent EDCA on each link can support the transmission on multi-link with a common TID without any problems</a:t>
            </a:r>
          </a:p>
          <a:p>
            <a:endParaRPr lang="en-US" altLang="ko-KR" sz="2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  <p:pic>
        <p:nvPicPr>
          <p:cNvPr id="6" name="그림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84539" y="3733800"/>
            <a:ext cx="6059261" cy="2324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5904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Channel Access in Asynchronous Mode with Common TID (Cont’d)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Especially, support of a common </a:t>
            </a:r>
            <a:r>
              <a:rPr lang="en-US" altLang="ko-KR" sz="2000" dirty="0"/>
              <a:t>TID over </a:t>
            </a:r>
            <a:r>
              <a:rPr lang="en-US" altLang="ko-KR" sz="2000" dirty="0" smtClean="0"/>
              <a:t>multi-link enables a retransmission in other links on behalf of a link that an initial transmission is performed for the quick re-ordering</a:t>
            </a:r>
          </a:p>
          <a:p>
            <a:r>
              <a:rPr lang="en-US" altLang="ko-KR" sz="2000" dirty="0" smtClean="0"/>
              <a:t>In </a:t>
            </a:r>
            <a:r>
              <a:rPr lang="en-US" altLang="ko-KR" sz="2000" dirty="0"/>
              <a:t>this case, we could consider </a:t>
            </a:r>
            <a:r>
              <a:rPr lang="en-US" altLang="ko-KR" sz="2000" dirty="0" smtClean="0"/>
              <a:t>a CW adjustment for the link (e.g., Link 1) that the initial transmission is performed</a:t>
            </a:r>
          </a:p>
          <a:p>
            <a:pPr lvl="1"/>
            <a:r>
              <a:rPr lang="en-US" altLang="ko-KR" sz="1600" dirty="0" smtClean="0"/>
              <a:t>11be can apply the original rule, i.e., CW for link 1 is doubled</a:t>
            </a:r>
          </a:p>
          <a:p>
            <a:pPr lvl="1"/>
            <a:r>
              <a:rPr lang="en-US" altLang="ko-KR" sz="1600" dirty="0" smtClean="0"/>
              <a:t>11be may apply a different rule, e.g., CW for link 1 is not doubled because a new data instead of the initial data is transmitted on link 1 </a:t>
            </a:r>
            <a:endParaRPr lang="en-US" altLang="ko-KR" sz="1600" dirty="0"/>
          </a:p>
          <a:p>
            <a:pPr lvl="1"/>
            <a:endParaRPr lang="en-US" altLang="ko-KR" sz="1600" dirty="0" smtClean="0"/>
          </a:p>
          <a:p>
            <a:endParaRPr lang="en-US" altLang="ko-KR" sz="1600" dirty="0"/>
          </a:p>
          <a:p>
            <a:endParaRPr lang="en-US" altLang="ko-KR" sz="2000" dirty="0"/>
          </a:p>
          <a:p>
            <a:endParaRPr lang="en-US" altLang="ko-KR" sz="2000" dirty="0" smtClean="0"/>
          </a:p>
          <a:p>
            <a:endParaRPr lang="en-US" altLang="ko-KR" sz="2000" dirty="0"/>
          </a:p>
          <a:p>
            <a:endParaRPr lang="en-US" altLang="ko-KR" sz="2000" dirty="0"/>
          </a:p>
          <a:p>
            <a:endParaRPr lang="en-US" altLang="ko-KR" sz="2000" dirty="0" smtClean="0"/>
          </a:p>
          <a:p>
            <a:endParaRPr lang="en-US" altLang="ko-KR" sz="2000" dirty="0"/>
          </a:p>
          <a:p>
            <a:endParaRPr lang="en-US" altLang="ko-KR" sz="2000" dirty="0" smtClean="0"/>
          </a:p>
          <a:p>
            <a:endParaRPr lang="en-US" altLang="ko-KR" sz="2000" dirty="0"/>
          </a:p>
          <a:p>
            <a:endParaRPr lang="en-US" altLang="ko-KR" sz="2000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  <p:pic>
        <p:nvPicPr>
          <p:cNvPr id="10" name="그림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0600" y="4533900"/>
            <a:ext cx="6993469" cy="15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3016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Channel Access in Synchronous </a:t>
            </a:r>
            <a:r>
              <a:rPr lang="en-US" altLang="ko-KR" dirty="0" smtClean="0"/>
              <a:t>Mode</a:t>
            </a:r>
            <a:br>
              <a:rPr lang="en-US" altLang="ko-KR" dirty="0" smtClean="0"/>
            </a:br>
            <a:r>
              <a:rPr lang="en-US" altLang="ko-KR" dirty="0" smtClean="0"/>
              <a:t>with Single Primary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Sync. mode with a single primary channel would use the original EDCA channel access </a:t>
            </a:r>
            <a:r>
              <a:rPr lang="en-US" altLang="ko-KR" sz="2000" u="sng" dirty="0" smtClean="0"/>
              <a:t>over all of links</a:t>
            </a:r>
            <a:r>
              <a:rPr lang="en-US" altLang="ko-KR" sz="2000" dirty="0" smtClean="0"/>
              <a:t> to aggregate links as in the single-link</a:t>
            </a:r>
            <a:endParaRPr lang="en-US" altLang="ko-KR" sz="1600" dirty="0" smtClean="0"/>
          </a:p>
          <a:p>
            <a:r>
              <a:rPr lang="en-US" altLang="ko-KR" sz="2000" dirty="0"/>
              <a:t>For more than 160MHz, </a:t>
            </a:r>
            <a:r>
              <a:rPr lang="en-US" altLang="ko-KR" sz="2000" dirty="0" smtClean="0"/>
              <a:t>an additional rule </a:t>
            </a:r>
            <a:r>
              <a:rPr lang="en-US" altLang="ko-KR" sz="2000" dirty="0"/>
              <a:t>might be needed (e.g., </a:t>
            </a:r>
            <a:r>
              <a:rPr lang="en-US" altLang="ko-KR" sz="2000" dirty="0" smtClean="0"/>
              <a:t>Secondary160)</a:t>
            </a:r>
          </a:p>
          <a:p>
            <a:pPr lvl="1"/>
            <a:endParaRPr lang="en-US" altLang="ko-KR" sz="1600" dirty="0" smtClean="0"/>
          </a:p>
          <a:p>
            <a:endParaRPr lang="en-US" altLang="ko-KR" sz="2000" dirty="0"/>
          </a:p>
          <a:p>
            <a:endParaRPr lang="en-US" altLang="ko-KR" sz="2000" dirty="0" smtClean="0"/>
          </a:p>
          <a:p>
            <a:endParaRPr lang="en-US" altLang="ko-KR" sz="2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  <p:pic>
        <p:nvPicPr>
          <p:cNvPr id="6" name="그림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0600" y="3676650"/>
            <a:ext cx="7026235" cy="2409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0137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Channel Access in Synchronous </a:t>
            </a:r>
            <a:r>
              <a:rPr lang="en-US" altLang="ko-KR" dirty="0" smtClean="0"/>
              <a:t>Mode</a:t>
            </a:r>
            <a:br>
              <a:rPr lang="en-US" altLang="ko-KR" dirty="0" smtClean="0"/>
            </a:br>
            <a:r>
              <a:rPr lang="en-US" altLang="ko-KR" dirty="0" smtClean="0"/>
              <a:t>with Multiple Primary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Sync. mode with multiple primary channels would use the original EDCA channel access </a:t>
            </a:r>
            <a:r>
              <a:rPr lang="en-US" altLang="ko-KR" sz="2000" u="sng" dirty="0" smtClean="0"/>
              <a:t>in each link</a:t>
            </a:r>
            <a:endParaRPr lang="en-US" altLang="ko-KR" sz="2000" dirty="0" smtClean="0"/>
          </a:p>
          <a:p>
            <a:endParaRPr lang="en-US" altLang="ko-KR" sz="2000" dirty="0" smtClean="0"/>
          </a:p>
          <a:p>
            <a:endParaRPr lang="en-US" altLang="ko-KR" sz="2000" dirty="0"/>
          </a:p>
          <a:p>
            <a:endParaRPr lang="en-US" altLang="ko-KR" sz="2000" dirty="0" smtClean="0"/>
          </a:p>
          <a:p>
            <a:endParaRPr lang="en-US" altLang="ko-KR" sz="2000" dirty="0"/>
          </a:p>
          <a:p>
            <a:endParaRPr lang="en-US" altLang="ko-KR" sz="2000" dirty="0" smtClean="0"/>
          </a:p>
          <a:p>
            <a:endParaRPr lang="en-US" altLang="ko-KR" sz="2000" dirty="0" smtClean="0"/>
          </a:p>
          <a:p>
            <a:endParaRPr lang="en-US" altLang="ko-KR" sz="2000" dirty="0"/>
          </a:p>
          <a:p>
            <a:r>
              <a:rPr lang="en-US" altLang="ko-KR" sz="2000" dirty="0" smtClean="0"/>
              <a:t>To </a:t>
            </a:r>
            <a:r>
              <a:rPr lang="en-US" altLang="ko-KR" sz="2000" dirty="0"/>
              <a:t>aggregate links for transmitting a frame, the start of TXOP in each link shall be aligned; however, the alignment case that BC of each link becomes 0, simultaneously may not be frequent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  <p:pic>
        <p:nvPicPr>
          <p:cNvPr id="8" name="그림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95462" y="2743200"/>
            <a:ext cx="5553075" cy="2095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2454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Channel Access in Synchronous </a:t>
            </a:r>
            <a:r>
              <a:rPr lang="en-US" altLang="ko-KR" dirty="0" smtClean="0"/>
              <a:t>Mode</a:t>
            </a:r>
            <a:br>
              <a:rPr lang="en-US" altLang="ko-KR" dirty="0" smtClean="0"/>
            </a:br>
            <a:r>
              <a:rPr lang="en-US" altLang="ko-KR" dirty="0" smtClean="0"/>
              <a:t>with Multiple Primary (Cont’d)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To </a:t>
            </a:r>
            <a:r>
              <a:rPr lang="en-US" altLang="ko-KR" sz="2000" dirty="0"/>
              <a:t>facilitate the multi-link </a:t>
            </a:r>
            <a:r>
              <a:rPr lang="en-US" altLang="ko-KR" sz="2000" dirty="0" smtClean="0"/>
              <a:t>aggregation, it would be better to design an efficient </a:t>
            </a:r>
            <a:r>
              <a:rPr lang="en-US" altLang="ko-KR" sz="2000" dirty="0"/>
              <a:t>channel access over </a:t>
            </a:r>
            <a:r>
              <a:rPr lang="en-US" altLang="ko-KR" sz="2000" dirty="0" smtClean="0"/>
              <a:t>multi-link</a:t>
            </a:r>
            <a:endParaRPr lang="en-US" altLang="ko-KR" sz="2000" dirty="0"/>
          </a:p>
          <a:p>
            <a:pPr lvl="1"/>
            <a:r>
              <a:rPr lang="en-US" altLang="ko-KR" sz="1600" dirty="0" smtClean="0"/>
              <a:t>For example, if BC of a link becomes zero and the channel states of other links during a certain period are idle, frames can be transmitted by using the links</a:t>
            </a:r>
          </a:p>
          <a:p>
            <a:pPr lvl="2"/>
            <a:r>
              <a:rPr lang="en-US" altLang="ko-KR" sz="1400" dirty="0" smtClean="0"/>
              <a:t>A certain period can be PIFS for the priority or AIFS for the fairness</a:t>
            </a:r>
            <a:endParaRPr lang="en-US" altLang="ko-KR" sz="14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77988" y="3429000"/>
            <a:ext cx="5517402" cy="2809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1343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241231</TotalTime>
  <Words>861</Words>
  <Application>Microsoft Office PowerPoint</Application>
  <PresentationFormat>화면 슬라이드 쇼(4:3)</PresentationFormat>
  <Paragraphs>167</Paragraphs>
  <Slides>11</Slides>
  <Notes>10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11</vt:i4>
      </vt:variant>
    </vt:vector>
  </HeadingPairs>
  <TitlesOfParts>
    <vt:vector size="16" baseType="lpstr">
      <vt:lpstr>굴림</vt:lpstr>
      <vt:lpstr>맑은 고딕</vt:lpstr>
      <vt:lpstr>Arial</vt:lpstr>
      <vt:lpstr>Times New Roman</vt:lpstr>
      <vt:lpstr>802-11-Submission</vt:lpstr>
      <vt:lpstr>Channel Access for Multi-link Operation</vt:lpstr>
      <vt:lpstr>Introduction</vt:lpstr>
      <vt:lpstr>Modes of Multi-link Operation</vt:lpstr>
      <vt:lpstr>Channel Access in Asynchronous Mode</vt:lpstr>
      <vt:lpstr>Channel Access in Asynchronous Mode with Common TID</vt:lpstr>
      <vt:lpstr>Channel Access in Asynchronous Mode with Common TID (Cont’d)</vt:lpstr>
      <vt:lpstr>Channel Access in Synchronous Mode with Single Primary</vt:lpstr>
      <vt:lpstr>Channel Access in Synchronous Mode with Multiple Primary</vt:lpstr>
      <vt:lpstr>Channel Access in Synchronous Mode with Multiple Primary (Cont’d)</vt:lpstr>
      <vt:lpstr>Summary</vt:lpstr>
      <vt:lpstr>References</vt:lpstr>
    </vt:vector>
  </TitlesOfParts>
  <Company>LG Electronics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Information update procedure</dc:title>
  <dc:creator>Giwon Park</dc:creator>
  <cp:lastModifiedBy>장인선/선임연구원/차세대표준(연)ICS팀(insun.jang@lge.com)</cp:lastModifiedBy>
  <cp:revision>8620</cp:revision>
  <cp:lastPrinted>2018-10-31T23:27:01Z</cp:lastPrinted>
  <dcterms:created xsi:type="dcterms:W3CDTF">2007-05-21T21:00:37Z</dcterms:created>
  <dcterms:modified xsi:type="dcterms:W3CDTF">2019-07-14T19:56:38Z</dcterms:modified>
</cp:coreProperties>
</file>