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65" r:id="rId3"/>
    <p:sldId id="930" r:id="rId4"/>
    <p:sldId id="950" r:id="rId5"/>
    <p:sldId id="951" r:id="rId6"/>
    <p:sldId id="956" r:id="rId7"/>
    <p:sldId id="953" r:id="rId8"/>
    <p:sldId id="955" r:id="rId9"/>
    <p:sldId id="958" r:id="rId10"/>
    <p:sldId id="966" r:id="rId11"/>
    <p:sldId id="957" r:id="rId12"/>
    <p:sldId id="954" r:id="rId13"/>
    <p:sldId id="962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429" autoAdjust="0"/>
  </p:normalViewPr>
  <p:slideViewPr>
    <p:cSldViewPr>
      <p:cViewPr>
        <p:scale>
          <a:sx n="125" d="100"/>
          <a:sy n="125" d="100"/>
        </p:scale>
        <p:origin x="9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coding issue in HARQ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2184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/>
              <a:t>TGbe</a:t>
            </a:r>
            <a:r>
              <a:rPr lang="en-US" altLang="ko-KR" dirty="0"/>
              <a:t> shall support LDPC as the mandatory coding scheme for HARQ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0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18/1116r0, “Distributed MU-MIMO and HARQ Support for EHT”</a:t>
            </a:r>
          </a:p>
          <a:p>
            <a:pPr marL="0" indent="0">
              <a:buNone/>
            </a:pPr>
            <a:r>
              <a:rPr lang="en-US" altLang="ko-KR" sz="1800" dirty="0"/>
              <a:t>[2] 18/1547r0, “Technology Features for 802.11 EHT”</a:t>
            </a:r>
          </a:p>
          <a:p>
            <a:pPr marL="0" lvl="0" indent="0">
              <a:buNone/>
            </a:pPr>
            <a:r>
              <a:rPr lang="en-US" altLang="ko-KR" sz="1800" dirty="0"/>
              <a:t>[3] 18/1549r0, “Recommended Direction for EHT”</a:t>
            </a:r>
            <a:endParaRPr lang="ko-KR" altLang="ko-KR" sz="1800"/>
          </a:p>
          <a:p>
            <a:pPr marL="0" lvl="0" indent="0">
              <a:buNone/>
            </a:pPr>
            <a:r>
              <a:rPr lang="en-US" altLang="ko-KR" sz="1800" dirty="0"/>
              <a:t>[4] 18/1587r1, “HARQ for EHT”</a:t>
            </a:r>
          </a:p>
          <a:p>
            <a:pPr marL="0" indent="0">
              <a:buNone/>
            </a:pPr>
            <a:r>
              <a:rPr lang="en-US" altLang="ko-KR" sz="1800" dirty="0"/>
              <a:t>[5] 18/1955r0, “HARQ for EHT – Further Information”</a:t>
            </a:r>
          </a:p>
          <a:p>
            <a:pPr marL="0" lvl="0" indent="0">
              <a:buNone/>
            </a:pPr>
            <a:r>
              <a:rPr lang="en-US" altLang="ko-KR" sz="1800" dirty="0"/>
              <a:t>[6] 18/1963r1, “Discussion on HARQ for EHT”</a:t>
            </a:r>
          </a:p>
          <a:p>
            <a:pPr marL="0" indent="0">
              <a:buNone/>
            </a:pPr>
            <a:r>
              <a:rPr lang="en-US" altLang="ko-KR" sz="1800" dirty="0"/>
              <a:t>[7] 18/1979r1, “HARQ performance analysis”</a:t>
            </a:r>
          </a:p>
          <a:p>
            <a:pPr marL="0" lvl="0" indent="0">
              <a:buNone/>
            </a:pPr>
            <a:r>
              <a:rPr lang="en-US" altLang="ko-KR" sz="1800" dirty="0"/>
              <a:t>[8] 18/1992r1, “HARQ Feasibility for EHT”</a:t>
            </a:r>
          </a:p>
          <a:p>
            <a:pPr marL="0" lvl="0" indent="0">
              <a:buNone/>
            </a:pPr>
            <a:r>
              <a:rPr lang="en-US" altLang="ko-KR" sz="1800" dirty="0"/>
              <a:t>[9] 18/2029r1, “HARQ in EHT”</a:t>
            </a:r>
          </a:p>
          <a:p>
            <a:pPr marL="0" lvl="0" indent="0">
              <a:buNone/>
            </a:pPr>
            <a:r>
              <a:rPr lang="en-US" altLang="ko-KR" sz="1800" dirty="0"/>
              <a:t>[10] 18/2031r0, “HARQ Gain Studies”</a:t>
            </a:r>
          </a:p>
          <a:p>
            <a:pPr marL="0" indent="0">
              <a:buNone/>
            </a:pPr>
            <a:r>
              <a:rPr lang="en-US" altLang="ko-KR" sz="1800" dirty="0"/>
              <a:t>[11] 19/0070r0, “HARQ in Collision-Free and Collision-Dominated Environments”</a:t>
            </a:r>
          </a:p>
          <a:p>
            <a:pPr marL="0" indent="0">
              <a:buNone/>
            </a:pPr>
            <a:r>
              <a:rPr lang="en-US" altLang="ko-KR" sz="1800" dirty="0"/>
              <a:t>[12] 19/0390r0, “Effect of Preamble Decoding on HARQ in 802.11be</a:t>
            </a:r>
            <a:r>
              <a:rPr lang="en-US" altLang="ko-KR" sz="1800" dirty="0" smtClean="0"/>
              <a:t>”</a:t>
            </a:r>
          </a:p>
          <a:p>
            <a:pPr marL="0" indent="0">
              <a:buNone/>
            </a:pPr>
            <a:r>
              <a:rPr lang="en-US" altLang="ko-KR" sz="1800" dirty="0" smtClean="0"/>
              <a:t>[13] 19/0780r0 “Consideration on HARQ”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14] </a:t>
            </a:r>
            <a:r>
              <a:rPr lang="en-US" altLang="ko-KR" sz="1800" dirty="0"/>
              <a:t>19/0792r0, “Comparisons of HARQ transmission schemes for 11be”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15] </a:t>
            </a:r>
            <a:r>
              <a:rPr lang="en-US" altLang="ko-KR" sz="1800" dirty="0"/>
              <a:t>19/0798r0, “HARQ Simulation Results”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16] </a:t>
            </a:r>
            <a:r>
              <a:rPr lang="en-US" altLang="ko-KR" sz="1800" dirty="0"/>
              <a:t>19/0873r0, “HARQ Framing”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17] </a:t>
            </a:r>
            <a:r>
              <a:rPr lang="en-US" altLang="ko-KR" sz="1800" dirty="0"/>
              <a:t>19/1038r0, “HARQ with A-MPDU in 11be”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VoIP</a:t>
            </a:r>
            <a:r>
              <a:rPr lang="en-US" altLang="ko-KR" dirty="0"/>
              <a:t> </a:t>
            </a:r>
            <a:r>
              <a:rPr lang="en-US" altLang="ko-KR" dirty="0" smtClean="0"/>
              <a:t>packet size</a:t>
            </a:r>
          </a:p>
          <a:p>
            <a:pPr lvl="1"/>
            <a:r>
              <a:rPr lang="en-US" altLang="ko-KR" dirty="0" smtClean="0"/>
              <a:t>In IEEE </a:t>
            </a:r>
            <a:r>
              <a:rPr lang="en-US" altLang="ko-KR" dirty="0"/>
              <a:t>802.16m Evaluation Methodology Document(IEEE 802.16m-08/004r5</a:t>
            </a:r>
            <a:r>
              <a:rPr lang="en-US" altLang="ko-KR" dirty="0" smtClean="0"/>
              <a:t>)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4482355" y="2590800"/>
            <a:ext cx="4625385" cy="3884613"/>
            <a:chOff x="1168196" y="2798763"/>
            <a:chExt cx="5022373" cy="4481341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8196" y="2798763"/>
              <a:ext cx="5016220" cy="363855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8"/>
            <a:stretch/>
          </p:blipFill>
          <p:spPr>
            <a:xfrm>
              <a:off x="1174349" y="6384737"/>
              <a:ext cx="5016220" cy="895367"/>
            </a:xfrm>
            <a:prstGeom prst="rect">
              <a:avLst/>
            </a:prstGeom>
          </p:spPr>
        </p:pic>
      </p:grpSp>
      <p:sp>
        <p:nvSpPr>
          <p:cNvPr id="17" name="내용 개체 틀 2"/>
          <p:cNvSpPr txBox="1">
            <a:spLocks/>
          </p:cNvSpPr>
          <p:nvPr/>
        </p:nvSpPr>
        <p:spPr bwMode="auto">
          <a:xfrm>
            <a:off x="640331" y="2819400"/>
            <a:ext cx="370465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r>
              <a:rPr kumimoji="0" lang="en-US" altLang="ko-KR" sz="1800" kern="0" dirty="0" smtClean="0"/>
              <a:t>Instead of 802.16e Header and CRC, we assume 802.11 Header and CRC (34bytes) and AMR without Header compression IPv4 active(73 bytes)</a:t>
            </a:r>
          </a:p>
          <a:p>
            <a:pPr lvl="3"/>
            <a:r>
              <a:rPr kumimoji="0" lang="en-US" altLang="ko-KR" kern="0" dirty="0" smtClean="0"/>
              <a:t>In this case, total VoIP packet size is 107byts</a:t>
            </a:r>
          </a:p>
          <a:p>
            <a:pPr lvl="2"/>
            <a:endParaRPr kumimoji="0" lang="en-US" altLang="ko-KR" sz="1800" kern="0" dirty="0" smtClean="0"/>
          </a:p>
          <a:p>
            <a:pPr lvl="2"/>
            <a:endParaRPr kumimoji="0" lang="en-US" altLang="ko-KR" sz="1800" kern="0" dirty="0" smtClean="0"/>
          </a:p>
          <a:p>
            <a:endParaRPr kumimoji="0" lang="ko-KR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63805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maximum puncturing case in HARQ</a:t>
            </a:r>
          </a:p>
          <a:p>
            <a:pPr lvl="1"/>
            <a:r>
              <a:rPr lang="en-US" altLang="ko-KR" dirty="0" smtClean="0"/>
              <a:t>Since we encode </a:t>
            </a:r>
            <a:r>
              <a:rPr lang="en-US" altLang="ko-KR" dirty="0"/>
              <a:t>with one level lower </a:t>
            </a:r>
            <a:r>
              <a:rPr lang="en-US" altLang="ko-KR" dirty="0" smtClean="0"/>
              <a:t>code rate except MCS 0, 1 and 3, the number of punctured bits is different from ARQ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MCS 0, 1 and 3 have ½ code rate which is lowest one.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381000" y="3048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MCS(20MHz, </a:t>
                      </a:r>
                      <a:r>
                        <a:rPr lang="en-US" altLang="ko-KR" sz="1400" dirty="0" err="1" smtClean="0"/>
                        <a:t>Nss</a:t>
                      </a:r>
                      <a:r>
                        <a:rPr lang="en-US" altLang="ko-KR" sz="1400" dirty="0" smtClean="0"/>
                        <a:t>=1)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351B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390B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614bits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336bits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63.2%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51.9%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57.2%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[1-16]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altLang="ko-KR" dirty="0" smtClean="0"/>
              <a:t>So far, even if the </a:t>
            </a:r>
            <a:r>
              <a:rPr lang="en-US" altLang="ko-KR" dirty="0"/>
              <a:t>amount of gain is </a:t>
            </a:r>
            <a:r>
              <a:rPr lang="en-US" altLang="ko-KR" dirty="0" smtClean="0"/>
              <a:t>different, [1-16] show </a:t>
            </a:r>
            <a:r>
              <a:rPr lang="en-US" altLang="ko-KR" dirty="0"/>
              <a:t>the </a:t>
            </a:r>
            <a:r>
              <a:rPr lang="en-US" altLang="ko-KR" dirty="0" smtClean="0"/>
              <a:t>benefit and throughput gain of HARQ </a:t>
            </a:r>
          </a:p>
          <a:p>
            <a:pPr lvl="1" latinLnBrk="1"/>
            <a:r>
              <a:rPr lang="en-US" altLang="ko-KR" dirty="0" smtClean="0"/>
              <a:t>And, various issues (e.g. HARQ method(CC/IR), link adaptation, collision issue, error check unit, HW complexity, HARQ-SIG design,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 are discussed</a:t>
            </a:r>
          </a:p>
          <a:p>
            <a:pPr lvl="1" latinLnBrk="1"/>
            <a:endParaRPr lang="en-US" altLang="ko-KR" dirty="0" smtClean="0"/>
          </a:p>
          <a:p>
            <a:r>
              <a:rPr lang="en-US" altLang="ko-KR" dirty="0" smtClean="0"/>
              <a:t>To strengthen the merit of HARQ, we simulate HARQ </a:t>
            </a:r>
            <a:r>
              <a:rPr lang="en-US" altLang="ko-KR" dirty="0"/>
              <a:t>performance </a:t>
            </a:r>
            <a:r>
              <a:rPr lang="en-US" altLang="ko-KR" dirty="0" smtClean="0"/>
              <a:t>with both BCC </a:t>
            </a:r>
            <a:r>
              <a:rPr lang="en-US" altLang="ko-KR" dirty="0"/>
              <a:t>and LDPC </a:t>
            </a:r>
            <a:r>
              <a:rPr lang="en-US" altLang="ko-KR" dirty="0" smtClean="0"/>
              <a:t>in short packet case</a:t>
            </a:r>
            <a:endParaRPr lang="en-US" altLang="ko-KR" dirty="0"/>
          </a:p>
          <a:p>
            <a:pPr latinLnBrk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in short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general, parity check matrix is designed to have a best performance when there is no punctured bits in a </a:t>
            </a:r>
            <a:r>
              <a:rPr lang="en-US" altLang="ko-KR" dirty="0" err="1" smtClean="0"/>
              <a:t>codeword</a:t>
            </a:r>
            <a:r>
              <a:rPr lang="en-US" altLang="ko-KR" dirty="0" smtClean="0"/>
              <a:t> block.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However, in practical system, since the size of information bit is variable, puncturing/repetition almost always occurs. Moreover, if there are many punctured bits, the performance can be degraded.</a:t>
            </a:r>
          </a:p>
          <a:p>
            <a:pPr lvl="1"/>
            <a:r>
              <a:rPr lang="en-US" altLang="ko-KR" dirty="0"/>
              <a:t>In BCC case, there is no restriction about information size if we consider reasonable information size which is enough longer than trellis length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Furthermore, short </a:t>
            </a:r>
            <a:r>
              <a:rPr lang="en-US" altLang="ko-KR" dirty="0"/>
              <a:t>packet </a:t>
            </a:r>
            <a:r>
              <a:rPr lang="en-US" altLang="ko-KR" dirty="0" smtClean="0"/>
              <a:t>causes the retransmission overhead increase due </a:t>
            </a:r>
            <a:r>
              <a:rPr lang="en-US" altLang="ko-KR" dirty="0"/>
              <a:t>to </a:t>
            </a:r>
            <a:r>
              <a:rPr lang="en-US" altLang="ko-KR" dirty="0" smtClean="0"/>
              <a:t>large PHY preamble portion of short packet</a:t>
            </a:r>
          </a:p>
          <a:p>
            <a:endParaRPr lang="en-US" altLang="ko-KR" dirty="0"/>
          </a:p>
          <a:p>
            <a:r>
              <a:rPr lang="en-US" altLang="ko-KR" dirty="0" smtClean="0"/>
              <a:t>So, we’d like to verify HARQ performance in short packet case</a:t>
            </a:r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number of punctured bits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</a:t>
                </a:r>
                <a:r>
                  <a:rPr lang="ko-KR" altLang="en-US" smtClean="0"/>
                  <a:t> </a:t>
                </a:r>
                <a:r>
                  <a:rPr lang="en-US" altLang="ko-KR" dirty="0" smtClean="0"/>
                  <a:t>spec., the number of punctured bits is computed by following equation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𝒑𝒖𝒏𝒄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𝒎𝒂𝒙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𝑪𝑾</m:t>
                            </m:r>
                          </m:sub>
                        </m:s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𝑳𝑫𝑷𝑪</m:t>
                            </m:r>
                          </m:sub>
                        </m:sSub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𝒂𝒗𝒃𝒊𝒕𝒔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𝒔𝒉𝒓𝒕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 smtClean="0"/>
                  <a:t>The BW, number </a:t>
                </a:r>
                <a:r>
                  <a:rPr lang="en-US" altLang="ko-KR" dirty="0"/>
                  <a:t>of information </a:t>
                </a:r>
                <a:r>
                  <a:rPr lang="en-US" altLang="ko-KR" dirty="0" smtClean="0"/>
                  <a:t>bits, MCS and </a:t>
                </a:r>
                <a:r>
                  <a:rPr lang="en-US" altLang="ko-KR" dirty="0" err="1" smtClean="0"/>
                  <a:t>Nss</a:t>
                </a:r>
                <a:r>
                  <a:rPr lang="en-US" altLang="ko-KR" dirty="0" smtClean="0"/>
                  <a:t> are the factors to calculate the number of punctured bits </a:t>
                </a:r>
              </a:p>
              <a:p>
                <a:pPr lvl="1"/>
                <a:r>
                  <a:rPr lang="en-US" altLang="ko-KR" dirty="0" smtClean="0"/>
                  <a:t>When we assume reasonable packet length(&gt;100bytes, e.g. VoIP, Appendix 1), The table below shows the </a:t>
                </a:r>
                <a:r>
                  <a:rPr lang="en-US" altLang="ko-KR" dirty="0"/>
                  <a:t>maximum puncturing </a:t>
                </a:r>
                <a:r>
                  <a:rPr lang="en-US" altLang="ko-KR" dirty="0" smtClean="0"/>
                  <a:t>case per MCS</a:t>
                </a:r>
              </a:p>
              <a:p>
                <a:pPr lvl="3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5332"/>
              </p:ext>
            </p:extLst>
          </p:nvPr>
        </p:nvGraphicFramePr>
        <p:xfrm>
          <a:off x="381000" y="4572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MCS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(20MHz, </a:t>
                      </a:r>
                      <a:r>
                        <a:rPr lang="en-US" altLang="ko-KR" sz="1400" dirty="0" err="1" smtClean="0">
                          <a:solidFill>
                            <a:srgbClr val="FF0000"/>
                          </a:solidFill>
                        </a:rPr>
                        <a:t>Nss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=1)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238B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329B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373B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417B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173bits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84bits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28.4%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26.7%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26.3%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0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in short packet (ARQ)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709853" y="1802921"/>
            <a:ext cx="4471747" cy="45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Simulation </a:t>
            </a:r>
            <a:r>
              <a:rPr lang="en-US" altLang="ko-KR" dirty="0"/>
              <a:t>parameter</a:t>
            </a:r>
          </a:p>
          <a:p>
            <a:pPr lvl="1"/>
            <a:r>
              <a:rPr lang="en-US" altLang="ko-KR" dirty="0"/>
              <a:t>802.11ax, 20 </a:t>
            </a:r>
            <a:r>
              <a:rPr lang="en-US" altLang="ko-KR" dirty="0" smtClean="0"/>
              <a:t>MHz,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pPr lvl="1"/>
            <a:r>
              <a:rPr lang="en-US" altLang="ko-KR" dirty="0" smtClean="0"/>
              <a:t>SISO, BCC/LDPC, MCS 0~7</a:t>
            </a:r>
          </a:p>
          <a:p>
            <a:pPr lvl="1"/>
            <a:r>
              <a:rPr lang="en-US" altLang="ko-KR" dirty="0" smtClean="0"/>
              <a:t>Optimal MCS selection</a:t>
            </a:r>
            <a:endParaRPr lang="en-US" altLang="ko-KR" dirty="0"/>
          </a:p>
          <a:p>
            <a:pPr lvl="1"/>
            <a:r>
              <a:rPr lang="en-US" altLang="ko-KR" dirty="0" smtClean="0"/>
              <a:t>Packet </a:t>
            </a:r>
            <a:r>
              <a:rPr lang="en-US" altLang="ko-KR" dirty="0"/>
              <a:t>length </a:t>
            </a:r>
            <a:r>
              <a:rPr lang="en-US" altLang="ko-KR" dirty="0" smtClean="0"/>
              <a:t>(see previous page)</a:t>
            </a:r>
            <a:endParaRPr lang="en-US" altLang="ko-KR" dirty="0"/>
          </a:p>
          <a:p>
            <a:pPr lvl="1"/>
            <a:r>
              <a:rPr lang="en-US" altLang="ko-KR" dirty="0"/>
              <a:t>PHY&amp;MAC overhead are considered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LDPC shows </a:t>
            </a:r>
            <a:r>
              <a:rPr lang="en-US" altLang="ko-KR" dirty="0" smtClean="0"/>
              <a:t>1~3dB </a:t>
            </a:r>
            <a:r>
              <a:rPr lang="en-US" altLang="ko-KR" dirty="0"/>
              <a:t>better </a:t>
            </a:r>
            <a:r>
              <a:rPr lang="en-US" altLang="ko-KR" dirty="0" smtClean="0"/>
              <a:t>performance than BCC even </a:t>
            </a:r>
            <a:r>
              <a:rPr lang="en-US" altLang="ko-KR" dirty="0"/>
              <a:t>in the maximum puncturing case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27" y="4038600"/>
            <a:ext cx="3755117" cy="2819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58200" y="4319873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27" y="1355106"/>
            <a:ext cx="3745753" cy="28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To </a:t>
            </a:r>
            <a:r>
              <a:rPr lang="en-US" altLang="ko-KR" dirty="0" smtClean="0"/>
              <a:t>evaluate the </a:t>
            </a:r>
            <a:r>
              <a:rPr lang="en-US" altLang="ko-KR" dirty="0"/>
              <a:t>performance </a:t>
            </a:r>
            <a:r>
              <a:rPr lang="en-US" altLang="ko-KR" dirty="0" smtClean="0"/>
              <a:t>of HARQ in short packet, </a:t>
            </a:r>
            <a:r>
              <a:rPr lang="en-US" altLang="ko-KR" dirty="0"/>
              <a:t>we consider LDPC IR method below to transmit new redundancy version </a:t>
            </a:r>
            <a:r>
              <a:rPr lang="en-US" altLang="ko-KR" b="0" dirty="0" smtClean="0"/>
              <a:t>(</a:t>
            </a:r>
            <a:r>
              <a:rPr lang="en-US" altLang="ko-KR" b="0" u="sng" dirty="0" smtClean="0"/>
              <a:t>This is </a:t>
            </a:r>
            <a:r>
              <a:rPr lang="en-US" altLang="ko-KR" b="0" u="sng" dirty="0"/>
              <a:t>just </a:t>
            </a:r>
            <a:r>
              <a:rPr lang="en-US" altLang="ko-KR" b="0" u="sng" dirty="0" smtClean="0"/>
              <a:t>example, </a:t>
            </a:r>
            <a:r>
              <a:rPr lang="en-US" altLang="ko-KR" b="0" u="sng" dirty="0"/>
              <a:t>other </a:t>
            </a:r>
            <a:r>
              <a:rPr lang="en-US" altLang="ko-KR" b="0" u="sng" dirty="0" smtClean="0"/>
              <a:t>methods are </a:t>
            </a:r>
            <a:r>
              <a:rPr lang="en-US" altLang="ko-KR" b="0" u="sng" dirty="0"/>
              <a:t>possible</a:t>
            </a:r>
            <a:r>
              <a:rPr lang="en-US" altLang="ko-KR" b="0" dirty="0" smtClean="0"/>
              <a:t>)</a:t>
            </a:r>
          </a:p>
          <a:p>
            <a:pPr lvl="1"/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</a:t>
            </a:r>
            <a:r>
              <a:rPr lang="en-US" altLang="ko-KR" dirty="0" smtClean="0"/>
              <a:t>step: Encoding with one level lower </a:t>
            </a:r>
            <a:r>
              <a:rPr lang="en-US" altLang="ko-KR" dirty="0" err="1" smtClean="0"/>
              <a:t>coderate</a:t>
            </a:r>
            <a:r>
              <a:rPr lang="en-US" altLang="ko-KR" dirty="0" smtClean="0"/>
              <a:t> </a:t>
            </a:r>
            <a:r>
              <a:rPr lang="en-US" altLang="ko-KR" dirty="0"/>
              <a:t>than </a:t>
            </a:r>
            <a:r>
              <a:rPr lang="en-US" altLang="ko-KR" dirty="0" smtClean="0"/>
              <a:t>designated code rate (code rate set : [1/2, 2/3, 3/4, 5/6])</a:t>
            </a:r>
          </a:p>
          <a:p>
            <a:pPr lvl="1"/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step: Puncturing parity bits to make same code rate as designated code rate</a:t>
            </a:r>
          </a:p>
          <a:p>
            <a:pPr lvl="1"/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step: For retransmission, different puncturing pattern is </a:t>
            </a:r>
            <a:r>
              <a:rPr lang="en-US" altLang="ko-KR" dirty="0" smtClean="0"/>
              <a:t>used</a:t>
            </a:r>
          </a:p>
          <a:p>
            <a:pPr marL="457200" lvl="1" indent="0">
              <a:buNone/>
            </a:pPr>
            <a:endParaRPr lang="en-US" altLang="ko-KR" sz="1500" dirty="0" smtClean="0"/>
          </a:p>
          <a:p>
            <a:pPr marL="457200" lvl="1" indent="0">
              <a:buNone/>
            </a:pPr>
            <a:r>
              <a:rPr lang="en-US" altLang="ko-KR" sz="1500" dirty="0" smtClean="0"/>
              <a:t>※ This example assumes self-decodable packet in any (re)transmissions. So, it doesn’t require the increase in LDPC CW processing rate.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IR method in HARQ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77453" y="4022478"/>
            <a:ext cx="9072307" cy="2530722"/>
            <a:chOff x="77453" y="3870960"/>
            <a:chExt cx="9072307" cy="2530722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739007" y="4800600"/>
              <a:ext cx="1676400" cy="381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Information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effectLst/>
                  <a:latin typeface="Times New Roman" pitchFamily="18" charset="0"/>
                </a:rPr>
                <a:t>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498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Information bits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415407" y="4800600"/>
              <a:ext cx="8382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77453" y="4835313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624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오른쪽 화살표 19"/>
            <p:cNvSpPr/>
            <p:nvPr/>
          </p:nvSpPr>
          <p:spPr bwMode="auto">
            <a:xfrm rot="5400000">
              <a:off x="1670042" y="5047863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2" name="그룹 31"/>
            <p:cNvGrpSpPr/>
            <p:nvPr/>
          </p:nvGrpSpPr>
          <p:grpSpPr>
            <a:xfrm>
              <a:off x="3657600" y="5257971"/>
              <a:ext cx="2520000" cy="381711"/>
              <a:chOff x="3657600" y="4957051"/>
              <a:chExt cx="2520000" cy="381711"/>
            </a:xfrm>
          </p:grpSpPr>
          <p:sp>
            <p:nvSpPr>
              <p:cNvPr id="17" name="직사각형 16"/>
              <p:cNvSpPr/>
              <p:nvPr/>
            </p:nvSpPr>
            <p:spPr bwMode="auto">
              <a:xfrm>
                <a:off x="4917600" y="4957762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 bwMode="auto">
              <a:xfrm>
                <a:off x="5547600" y="4957051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3657600" y="4957051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</p:grpSp>
        <p:sp>
          <p:nvSpPr>
            <p:cNvPr id="27" name="직사각형 26"/>
            <p:cNvSpPr/>
            <p:nvPr/>
          </p:nvSpPr>
          <p:spPr bwMode="auto">
            <a:xfrm>
              <a:off x="5715000" y="3908789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dirty="0" smtClean="0">
                  <a:solidFill>
                    <a:srgbClr val="FF0000"/>
                  </a:solidFill>
                </a:rPr>
                <a:t>HARQ</a:t>
              </a:r>
              <a:endParaRPr kumimoji="0" lang="ko-KR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 bwMode="auto">
            <a:xfrm>
              <a:off x="3429000" y="3870960"/>
              <a:ext cx="0" cy="2321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직사각형 29"/>
            <p:cNvSpPr/>
            <p:nvPr/>
          </p:nvSpPr>
          <p:spPr bwMode="auto">
            <a:xfrm>
              <a:off x="3413455" y="4381500"/>
              <a:ext cx="1684778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Actual encoding R=1/2</a:t>
              </a: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6477000" y="5258658"/>
              <a:ext cx="2521229" cy="381024"/>
              <a:chOff x="6477000" y="4953000"/>
              <a:chExt cx="2521229" cy="381024"/>
            </a:xfrm>
          </p:grpSpPr>
          <p:sp>
            <p:nvSpPr>
              <p:cNvPr id="18" name="직사각형 17"/>
              <p:cNvSpPr/>
              <p:nvPr/>
            </p:nvSpPr>
            <p:spPr bwMode="auto">
              <a:xfrm>
                <a:off x="7751917" y="4953000"/>
                <a:ext cx="1246312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 bwMode="auto">
              <a:xfrm>
                <a:off x="6477000" y="4953024"/>
                <a:ext cx="1274917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7752000" y="4953012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ko-KR" altLang="en-US" dirty="0"/>
              </a:p>
            </p:txBody>
          </p:sp>
        </p:grpSp>
        <p:cxnSp>
          <p:nvCxnSpPr>
            <p:cNvPr id="34" name="직선 화살표 연결선 33"/>
            <p:cNvCxnSpPr/>
            <p:nvPr/>
          </p:nvCxnSpPr>
          <p:spPr bwMode="auto">
            <a:xfrm flipH="1">
              <a:off x="4985422" y="4851716"/>
              <a:ext cx="958178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직선 화살표 연결선 35"/>
            <p:cNvCxnSpPr/>
            <p:nvPr/>
          </p:nvCxnSpPr>
          <p:spPr bwMode="auto">
            <a:xfrm>
              <a:off x="6553200" y="4851716"/>
              <a:ext cx="1198717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왼쪽 중괄호 36"/>
            <p:cNvSpPr/>
            <p:nvPr/>
          </p:nvSpPr>
          <p:spPr bwMode="auto">
            <a:xfrm rot="5400000">
              <a:off x="5786222" y="4867660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555219" y="4876800"/>
              <a:ext cx="1378982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  <p:sp>
          <p:nvSpPr>
            <p:cNvPr id="39" name="왼쪽 중괄호 38"/>
            <p:cNvSpPr/>
            <p:nvPr/>
          </p:nvSpPr>
          <p:spPr bwMode="auto">
            <a:xfrm rot="5400000">
              <a:off x="7993439" y="4866778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6912254" y="6020682"/>
              <a:ext cx="177454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600" b="1" dirty="0">
                  <a:solidFill>
                    <a:srgbClr val="0000FF"/>
                  </a:solidFill>
                </a:rPr>
                <a:t>Re-transmission</a:t>
              </a: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491772" y="5658094"/>
              <a:ext cx="1232628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Effective 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8001000" y="5638876"/>
              <a:ext cx="114876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effective 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오른쪽 화살표 43"/>
            <p:cNvSpPr/>
            <p:nvPr/>
          </p:nvSpPr>
          <p:spPr bwMode="auto">
            <a:xfrm rot="5400000">
              <a:off x="4770596" y="5516664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오른쪽 화살표 44"/>
            <p:cNvSpPr/>
            <p:nvPr/>
          </p:nvSpPr>
          <p:spPr bwMode="auto">
            <a:xfrm rot="5400000">
              <a:off x="7632288" y="5511712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6" name="직선 연결선 45"/>
            <p:cNvCxnSpPr/>
            <p:nvPr/>
          </p:nvCxnSpPr>
          <p:spPr bwMode="auto">
            <a:xfrm>
              <a:off x="6324600" y="5105400"/>
              <a:ext cx="0" cy="12962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직사각형 47"/>
            <p:cNvSpPr/>
            <p:nvPr/>
          </p:nvSpPr>
          <p:spPr bwMode="auto">
            <a:xfrm>
              <a:off x="6413095" y="3962400"/>
              <a:ext cx="1926167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(Designated R=2/3)</a:t>
              </a: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1066800" y="4267200"/>
              <a:ext cx="2459567" cy="381000"/>
              <a:chOff x="1066800" y="4343400"/>
              <a:chExt cx="2459567" cy="381000"/>
            </a:xfrm>
          </p:grpSpPr>
          <p:sp>
            <p:nvSpPr>
              <p:cNvPr id="19" name="직사각형 18"/>
              <p:cNvSpPr/>
              <p:nvPr/>
            </p:nvSpPr>
            <p:spPr bwMode="auto">
              <a:xfrm>
                <a:off x="1066800" y="4343400"/>
                <a:ext cx="838200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800" dirty="0" smtClean="0">
                    <a:solidFill>
                      <a:srgbClr val="FF0000"/>
                    </a:solidFill>
                  </a:rPr>
                  <a:t>ARQ</a:t>
                </a:r>
                <a:endParaRPr kumimoji="0" lang="ko-KR" altLang="en-US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 bwMode="auto">
              <a:xfrm>
                <a:off x="1600200" y="4419600"/>
                <a:ext cx="1926167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dirty="0" smtClean="0"/>
                  <a:t>(Designated R=2/3)</a:t>
                </a:r>
              </a:p>
            </p:txBody>
          </p:sp>
        </p:grpSp>
        <p:sp>
          <p:nvSpPr>
            <p:cNvPr id="50" name="직사각형 49"/>
            <p:cNvSpPr/>
            <p:nvPr/>
          </p:nvSpPr>
          <p:spPr bwMode="auto">
            <a:xfrm>
              <a:off x="3831394" y="6047458"/>
              <a:ext cx="203600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Initial transmission</a:t>
              </a:r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1098579" y="5638876"/>
              <a:ext cx="1507443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Transmission</a:t>
              </a: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7751917" y="4861842"/>
              <a:ext cx="136597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24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in short packet </a:t>
            </a:r>
            <a:r>
              <a:rPr lang="en-US" altLang="ko-KR" dirty="0" smtClean="0"/>
              <a:t>(HARQ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685800" y="1752600"/>
            <a:ext cx="454625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Simulation parameter</a:t>
            </a:r>
          </a:p>
          <a:p>
            <a:pPr lvl="1"/>
            <a:r>
              <a:rPr lang="en-US" altLang="ko-KR" dirty="0" smtClean="0"/>
              <a:t>BCC IR[11, 13] / LDPC IR</a:t>
            </a:r>
          </a:p>
          <a:p>
            <a:pPr lvl="1"/>
            <a:r>
              <a:rPr lang="en-US" altLang="ko-KR" dirty="0" smtClean="0"/>
              <a:t>Packet length (see the appendix)</a:t>
            </a:r>
          </a:p>
          <a:p>
            <a:pPr lvl="1"/>
            <a:r>
              <a:rPr lang="en-US" altLang="ko-KR" dirty="0" smtClean="0"/>
              <a:t>Optimal MCS selection</a:t>
            </a:r>
          </a:p>
          <a:p>
            <a:pPr lvl="1"/>
            <a:r>
              <a:rPr lang="en-US" altLang="ko-KR" dirty="0" smtClean="0"/>
              <a:t>Up to 2 transmissions</a:t>
            </a:r>
          </a:p>
          <a:p>
            <a:pPr lvl="1"/>
            <a:r>
              <a:rPr lang="en-US" altLang="ko-KR" dirty="0" smtClean="0"/>
              <a:t>PHY&amp;MAC overhead are considered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As in the case of ARQ, LDPC </a:t>
            </a:r>
            <a:r>
              <a:rPr lang="en-US" altLang="ko-KR" dirty="0"/>
              <a:t>shows </a:t>
            </a:r>
            <a:r>
              <a:rPr lang="en-US" altLang="ko-KR" dirty="0" smtClean="0"/>
              <a:t>better </a:t>
            </a:r>
            <a:r>
              <a:rPr lang="en-US" altLang="ko-KR" dirty="0"/>
              <a:t>performance than BCC even in the maximum puncturing </a:t>
            </a:r>
            <a:r>
              <a:rPr lang="en-US" altLang="ko-KR" dirty="0" smtClean="0"/>
              <a:t>case</a:t>
            </a:r>
          </a:p>
          <a:p>
            <a:endParaRPr lang="en-US" altLang="ko-KR" dirty="0"/>
          </a:p>
          <a:p>
            <a:r>
              <a:rPr lang="en-US" altLang="ko-KR" dirty="0" smtClean="0"/>
              <a:t>And, even considering PHY&amp;MAC overhead, HARQ shows better performance and smoother curve than ARQ </a:t>
            </a:r>
          </a:p>
          <a:p>
            <a:pPr lvl="1"/>
            <a:r>
              <a:rPr lang="en-US" altLang="ko-KR" dirty="0" smtClean="0"/>
              <a:t>The gap can be increased if we consider realistic link adaptation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ko-KR" smtClean="0"/>
              <a:t>July </a:t>
            </a:r>
            <a:r>
              <a:rPr lang="en-US" smtClean="0"/>
              <a:t>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886200"/>
            <a:ext cx="3754319" cy="281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0" y="4191000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35" y="1337046"/>
            <a:ext cx="3699651" cy="277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Even considering PHY&amp;MAC </a:t>
            </a:r>
            <a:r>
              <a:rPr lang="en-US" altLang="ko-KR" dirty="0" smtClean="0"/>
              <a:t>overhead in short packet case, </a:t>
            </a:r>
            <a:r>
              <a:rPr lang="en-US" altLang="ko-KR" dirty="0"/>
              <a:t>HARQ shows better performance and smoother curve than ARQ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our results, LDPC always shows better performance than BCC even in the maximum puncturing case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we consider </a:t>
            </a:r>
            <a:r>
              <a:rPr lang="en-US" altLang="ko-KR" dirty="0" smtClean="0"/>
              <a:t>more </a:t>
            </a:r>
            <a:r>
              <a:rPr lang="en-US" altLang="ko-KR" dirty="0"/>
              <a:t>sophisticated </a:t>
            </a:r>
            <a:r>
              <a:rPr lang="en-US" altLang="ko-KR" dirty="0" smtClean="0"/>
              <a:t>IR method in LDPC, the gap will be increased</a:t>
            </a:r>
          </a:p>
          <a:p>
            <a:pPr lvl="1"/>
            <a:r>
              <a:rPr lang="en-US" altLang="ko-KR" dirty="0" smtClean="0"/>
              <a:t>We may need to reconsider whether we keep BCC in 11be if we adapt HARQ in 11be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0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support HARQ for data frame transmission</a:t>
            </a:r>
          </a:p>
          <a:p>
            <a:pPr lvl="2"/>
            <a:r>
              <a:rPr lang="en-US" altLang="ko-KR" dirty="0" smtClean="0"/>
              <a:t>Other frames(control, management) is TBD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9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9988053</TotalTime>
  <Words>1216</Words>
  <Application>Microsoft Office PowerPoint</Application>
  <PresentationFormat>화면 슬라이드 쇼(4:3)</PresentationFormat>
  <Paragraphs>275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Cambria Math</vt:lpstr>
      <vt:lpstr>Times New Roman</vt:lpstr>
      <vt:lpstr>802-11-Submission</vt:lpstr>
      <vt:lpstr>Channel coding issue in HARQ</vt:lpstr>
      <vt:lpstr>Recap on [1-16]</vt:lpstr>
      <vt:lpstr>LDPC in short packet</vt:lpstr>
      <vt:lpstr>The number of punctured bits </vt:lpstr>
      <vt:lpstr>Performance in short packet (ARQ)</vt:lpstr>
      <vt:lpstr>LDPC IR method in HARQ</vt:lpstr>
      <vt:lpstr>Performance in short packet (HARQ)</vt:lpstr>
      <vt:lpstr>Conclusions</vt:lpstr>
      <vt:lpstr>Straw poll/motion #1</vt:lpstr>
      <vt:lpstr>Straw poll/motion #2</vt:lpstr>
      <vt:lpstr>References</vt:lpstr>
      <vt:lpstr>Appendix 1</vt:lpstr>
      <vt:lpstr>Appendix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김진민/선임연구원/차세대표준(연)IoT팀(jinmin1230.kim@lge.com)</cp:lastModifiedBy>
  <cp:revision>5198</cp:revision>
  <cp:lastPrinted>2019-07-05T06:01:29Z</cp:lastPrinted>
  <dcterms:created xsi:type="dcterms:W3CDTF">2007-05-21T21:00:37Z</dcterms:created>
  <dcterms:modified xsi:type="dcterms:W3CDTF">2019-07-11T09:30:59Z</dcterms:modified>
</cp:coreProperties>
</file>