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tmp" ContentType="image/pn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400" r:id="rId3"/>
    <p:sldId id="407" r:id="rId4"/>
    <p:sldId id="421" r:id="rId5"/>
    <p:sldId id="423" r:id="rId6"/>
    <p:sldId id="425" r:id="rId7"/>
    <p:sldId id="426" r:id="rId8"/>
    <p:sldId id="427" r:id="rId9"/>
    <p:sldId id="420" r:id="rId10"/>
    <p:sldId id="538" r:id="rId11"/>
    <p:sldId id="416" r:id="rId12"/>
  </p:sldIdLst>
  <p:sldSz cx="9144000" cy="6858000" type="screen4x3"/>
  <p:notesSz cx="6797675" cy="9872663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64" userDrawn="1">
          <p15:clr>
            <a:srgbClr val="A4A3A4"/>
          </p15:clr>
        </p15:guide>
        <p15:guide id="2" pos="211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66"/>
    <a:srgbClr val="FF7C80"/>
    <a:srgbClr val="E6E6E6"/>
    <a:srgbClr val="00CCFF"/>
    <a:srgbClr val="A3E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95" autoAdjust="0"/>
  </p:normalViewPr>
  <p:slideViewPr>
    <p:cSldViewPr>
      <p:cViewPr varScale="1">
        <p:scale>
          <a:sx n="80" d="100"/>
          <a:sy n="80" d="100"/>
        </p:scale>
        <p:origin x="864" y="4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-397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2707"/>
    </p:cViewPr>
  </p:sorterViewPr>
  <p:notesViewPr>
    <p:cSldViewPr>
      <p:cViewPr varScale="1">
        <p:scale>
          <a:sx n="67" d="100"/>
          <a:sy n="67" d="100"/>
        </p:scale>
        <p:origin x="3101" y="53"/>
      </p:cViewPr>
      <p:guideLst>
        <p:guide orient="horz" pos="3064"/>
        <p:guide pos="211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971" cy="493126"/>
          </a:xfrm>
          <a:prstGeom prst="rect">
            <a:avLst/>
          </a:prstGeom>
        </p:spPr>
        <p:txBody>
          <a:bodyPr vert="horz" lIns="92098" tIns="46049" rIns="92098" bIns="4604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150" y="1"/>
            <a:ext cx="2945971" cy="493126"/>
          </a:xfrm>
          <a:prstGeom prst="rect">
            <a:avLst/>
          </a:prstGeom>
        </p:spPr>
        <p:txBody>
          <a:bodyPr vert="horz" lIns="92098" tIns="46049" rIns="92098" bIns="46049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9/19/2019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377849"/>
            <a:ext cx="2945971" cy="493126"/>
          </a:xfrm>
          <a:prstGeom prst="rect">
            <a:avLst/>
          </a:prstGeom>
        </p:spPr>
        <p:txBody>
          <a:bodyPr vert="horz" lIns="92098" tIns="46049" rIns="92098" bIns="4604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150" y="9377849"/>
            <a:ext cx="2945971" cy="493126"/>
          </a:xfrm>
          <a:prstGeom prst="rect">
            <a:avLst/>
          </a:prstGeom>
        </p:spPr>
        <p:txBody>
          <a:bodyPr vert="horz" lIns="92098" tIns="46049" rIns="92098" bIns="46049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2"/>
            <a:ext cx="6797675" cy="987266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lIns="92098" tIns="46049" rIns="92098" bIns="46049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529337" y="103018"/>
            <a:ext cx="627166" cy="22460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20984" algn="l"/>
                <a:tab pos="1841967" algn="l"/>
                <a:tab pos="2762951" algn="l"/>
                <a:tab pos="3683935" algn="l"/>
                <a:tab pos="4604918" algn="l"/>
                <a:tab pos="5525902" algn="l"/>
                <a:tab pos="6446886" algn="l"/>
                <a:tab pos="7367869" algn="l"/>
                <a:tab pos="8288853" algn="l"/>
                <a:tab pos="9209837" algn="l"/>
                <a:tab pos="1013082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41174" y="103018"/>
            <a:ext cx="809247" cy="22460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20984" algn="l"/>
                <a:tab pos="1841967" algn="l"/>
                <a:tab pos="2762951" algn="l"/>
                <a:tab pos="3683935" algn="l"/>
                <a:tab pos="4604918" algn="l"/>
                <a:tab pos="5525902" algn="l"/>
                <a:tab pos="6446886" algn="l"/>
                <a:tab pos="7367869" algn="l"/>
                <a:tab pos="8288853" algn="l"/>
                <a:tab pos="9209837" algn="l"/>
                <a:tab pos="1013082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36625" y="744538"/>
            <a:ext cx="4922838" cy="3690937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05737" y="4689770"/>
            <a:ext cx="4984650" cy="444151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4274" tIns="46412" rIns="94274" bIns="46412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252325" y="9558550"/>
            <a:ext cx="904178" cy="19252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60492" algn="l"/>
                <a:tab pos="1381476" algn="l"/>
                <a:tab pos="2302459" algn="l"/>
                <a:tab pos="3223443" algn="l"/>
                <a:tab pos="4144427" algn="l"/>
                <a:tab pos="5065410" algn="l"/>
                <a:tab pos="5986394" algn="l"/>
                <a:tab pos="6907378" algn="l"/>
                <a:tab pos="7828361" algn="l"/>
                <a:tab pos="8749345" algn="l"/>
                <a:tab pos="9670329" algn="l"/>
                <a:tab pos="10591312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159177" y="9558551"/>
            <a:ext cx="501111" cy="38673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20984" algn="l"/>
                <a:tab pos="1841967" algn="l"/>
                <a:tab pos="2762951" algn="l"/>
                <a:tab pos="3683935" algn="l"/>
                <a:tab pos="4604918" algn="l"/>
                <a:tab pos="5525902" algn="l"/>
                <a:tab pos="6446886" algn="l"/>
                <a:tab pos="7367869" algn="l"/>
                <a:tab pos="8288853" algn="l"/>
                <a:tab pos="9209837" algn="l"/>
                <a:tab pos="1013082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08094" y="9558549"/>
            <a:ext cx="731992" cy="183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20984" algn="l"/>
                <a:tab pos="1841967" algn="l"/>
                <a:tab pos="2762951" algn="l"/>
                <a:tab pos="3683935" algn="l"/>
                <a:tab pos="4604918" algn="l"/>
                <a:tab pos="5525902" algn="l"/>
                <a:tab pos="6446886" algn="l"/>
                <a:tab pos="7367869" algn="l"/>
                <a:tab pos="8288853" algn="l"/>
                <a:tab pos="9209837" algn="l"/>
                <a:tab pos="1013082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09650" y="9556859"/>
            <a:ext cx="5378380" cy="1689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2098" tIns="46049" rIns="92098" bIns="46049"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34948" y="315803"/>
            <a:ext cx="5527779" cy="1689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2098" tIns="46049" rIns="92098" bIns="46049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31391" y="746447"/>
            <a:ext cx="4534896" cy="369000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2098" tIns="46049" rIns="92098" bIns="46049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05734" y="4689769"/>
            <a:ext cx="4986207" cy="4542844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/>
              <a:t>Stephane Baron, Canon, et al</a:t>
            </a:r>
          </a:p>
          <a:p>
            <a:endParaRPr lang="en-GB" dirty="0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dt" idx="2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15/09/2019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15/09/2019</a:t>
            </a:r>
            <a:endParaRPr lang="en-GB" dirty="0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/>
              <a:t>Stephane Baron, Canon, et al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1874823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15/09/2019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/>
              <a:t>Stephane Baron, Canon, et al</a:t>
            </a:r>
          </a:p>
          <a:p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8" name="Date Placeholder 3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1874823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15/09/2019</a:t>
            </a:r>
            <a:endParaRPr lang="en-GB" dirty="0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/>
              <a:t>Stephane Baron, Canon, et al</a:t>
            </a:r>
          </a:p>
          <a:p>
            <a:endParaRPr lang="en-GB" altLang="zh-CN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/>
              <a:t>Stephane Baron, Canon, et al</a:t>
            </a:r>
          </a:p>
          <a:p>
            <a:endParaRPr lang="en-GB" altLang="zh-CN" dirty="0"/>
          </a:p>
        </p:txBody>
      </p:sp>
      <p:sp>
        <p:nvSpPr>
          <p:cNvPr id="11" name="Rectangle 3"/>
          <p:cNvSpPr>
            <a:spLocks noGrp="1" noChangeArrowheads="1"/>
          </p:cNvSpPr>
          <p:nvPr>
            <p:ph type="dt" idx="14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altLang="zh-CN" dirty="0"/>
              <a:t>15/09/2019</a:t>
            </a:r>
            <a:endParaRPr lang="en-GB" altLang="zh-CN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6" name="Rectangle 4"/>
          <p:cNvSpPr txBox="1">
            <a:spLocks noChangeArrowheads="1"/>
          </p:cNvSpPr>
          <p:nvPr userDrawn="1"/>
        </p:nvSpPr>
        <p:spPr bwMode="auto">
          <a:xfrm>
            <a:off x="5410200" y="64736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endParaRPr lang="en-GB" altLang="zh-CN" dirty="0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2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altLang="zh-CN" dirty="0"/>
              <a:t>15/09/2019</a:t>
            </a:r>
            <a:endParaRPr lang="en-GB" altLang="zh-CN" dirty="0"/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0D37565A-9E16-4AC8-961E-449C94C72A1C}"/>
              </a:ext>
            </a:extLst>
          </p:cNvPr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/>
              <a:t>Stephane Baron, Canon, et al</a:t>
            </a:r>
          </a:p>
          <a:p>
            <a:endParaRPr lang="en-GB" altLang="zh-CN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/>
              <a:t>Stephane Baron, Canon, et al</a:t>
            </a:r>
            <a:endParaRPr lang="en-GB" altLang="zh-CN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dt" idx="2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altLang="zh-CN" dirty="0"/>
              <a:t>15/09/2019</a:t>
            </a:r>
            <a:endParaRPr lang="en-GB" altLang="zh-CN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1874823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altLang="zh-CN" dirty="0"/>
              <a:t>15/09/2019</a:t>
            </a:r>
            <a:endParaRPr lang="en-GB" altLang="zh-C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/>
              <a:t>Stephane Baron, Canon, et al</a:t>
            </a:r>
          </a:p>
          <a:p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1513" cy="54086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086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1874823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altLang="zh-CN" dirty="0"/>
              <a:t>15/09/2019</a:t>
            </a:r>
            <a:endParaRPr lang="en-GB" altLang="zh-C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/>
              <a:t>Stephane Baron, Canon, et al</a:t>
            </a:r>
          </a:p>
          <a:p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outline text format</a:t>
            </a:r>
          </a:p>
          <a:p>
            <a:pPr lvl="1"/>
            <a:r>
              <a:rPr lang="en-GB" dirty="0"/>
              <a:t>Second Outline Level</a:t>
            </a:r>
          </a:p>
          <a:p>
            <a:pPr lvl="2"/>
            <a:r>
              <a:rPr lang="en-GB" dirty="0"/>
              <a:t>Third Outline Level</a:t>
            </a:r>
          </a:p>
          <a:p>
            <a:pPr lvl="3"/>
            <a:r>
              <a:rPr lang="en-GB" dirty="0"/>
              <a:t>Fourth Outline Level</a:t>
            </a:r>
          </a:p>
          <a:p>
            <a:pPr lvl="4"/>
            <a:r>
              <a:rPr lang="en-GB" dirty="0"/>
              <a:t>Fifth Outline Level</a:t>
            </a:r>
          </a:p>
          <a:p>
            <a:pPr lvl="4"/>
            <a:r>
              <a:rPr lang="en-GB" dirty="0"/>
              <a:t>Sixth Outline Level</a:t>
            </a:r>
          </a:p>
          <a:p>
            <a:pPr lvl="4"/>
            <a:r>
              <a:rPr lang="en-GB" dirty="0"/>
              <a:t>Seventh Outline Level</a:t>
            </a:r>
          </a:p>
          <a:p>
            <a:pPr lvl="4"/>
            <a:r>
              <a:rPr lang="en-GB" dirty="0"/>
              <a:t>Eighth Outline Level</a:t>
            </a:r>
          </a:p>
          <a:p>
            <a:pPr lvl="4"/>
            <a:r>
              <a:rPr lang="en-GB" dirty="0"/>
              <a:t>Ninth Outline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/>
              <a:t>Stephane Baron, Canon, et al</a:t>
            </a:r>
          </a:p>
          <a:p>
            <a:endParaRPr lang="en-GB" altLang="zh-CN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3" y="6475413"/>
            <a:ext cx="714375" cy="182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5000628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IEEE 802.11-19/1117r2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type="dt" idx="2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15/09/2019</a:t>
            </a:r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474662" y="838200"/>
            <a:ext cx="8194676" cy="6096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800" dirty="0"/>
              <a:t>Direct Link MU transmissions</a:t>
            </a:r>
            <a:endParaRPr lang="en-GB" sz="2800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96912" y="1465097"/>
            <a:ext cx="7772400" cy="396875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2019-09-15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474662" y="1632116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idx="4294967295"/>
          </p:nvPr>
        </p:nvSpPr>
        <p:spPr bwMode="auto">
          <a:xfrm>
            <a:off x="696912" y="313780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15/09/2019</a:t>
            </a:r>
            <a:endParaRPr lang="en-GB" dirty="0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Stephane Baron (Canon), et al </a:t>
            </a:r>
          </a:p>
          <a:p>
            <a:endParaRPr lang="en-GB" dirty="0"/>
          </a:p>
        </p:txBody>
      </p:sp>
      <p:graphicFrame>
        <p:nvGraphicFramePr>
          <p:cNvPr id="11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4577285"/>
              </p:ext>
            </p:extLst>
          </p:nvPr>
        </p:nvGraphicFramePr>
        <p:xfrm>
          <a:off x="158750" y="2162175"/>
          <a:ext cx="8932863" cy="4325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70" name="Document" r:id="rId4" imgW="9989912" imgH="4823786" progId="Word.Document.8">
                  <p:embed/>
                </p:oleObj>
              </mc:Choice>
              <mc:Fallback>
                <p:oleObj name="Document" r:id="rId4" imgW="9989912" imgH="4823786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750" y="2162175"/>
                        <a:ext cx="8932863" cy="4325938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4284433" y="6477000"/>
            <a:ext cx="516167" cy="184666"/>
          </a:xfrm>
        </p:spPr>
        <p:txBody>
          <a:bodyPr/>
          <a:lstStyle/>
          <a:p>
            <a:pPr>
              <a:defRPr/>
            </a:pPr>
            <a:r>
              <a:rPr lang="en-US" dirty="0"/>
              <a:t>Slide </a:t>
            </a:r>
            <a:fld id="{E132E8F0-0953-4589-931F-0CF931D74C39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3" name="Rectangle 1"/>
          <p:cNvSpPr txBox="1">
            <a:spLocks noChangeArrowheads="1"/>
          </p:cNvSpPr>
          <p:nvPr/>
        </p:nvSpPr>
        <p:spPr>
          <a:xfrm>
            <a:off x="685800" y="685800"/>
            <a:ext cx="7772400" cy="1066800"/>
          </a:xfrm>
          <a:prstGeom prst="rect">
            <a:avLst/>
          </a:prstGeom>
          <a:ln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fontAlgn="auto">
              <a:spcAft>
                <a:spcPts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altLang="zh-CN" sz="3200" b="1" kern="0" dirty="0">
                <a:solidFill>
                  <a:srgbClr val="000000"/>
                </a:solidFill>
              </a:rPr>
              <a:t>Straw Poll #1</a:t>
            </a:r>
            <a:endParaRPr kumimoji="0" lang="en-GB" sz="4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8" name="内容占位符 2"/>
          <p:cNvSpPr>
            <a:spLocks noGrp="1"/>
          </p:cNvSpPr>
          <p:nvPr/>
        </p:nvSpPr>
        <p:spPr bwMode="auto">
          <a:xfrm>
            <a:off x="685800" y="1981200"/>
            <a:ext cx="77724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lvl="0" defTabSz="914400">
              <a:buClrTx/>
              <a:buSzTx/>
              <a:buFontTx/>
              <a:buChar char="•"/>
              <a:defRPr/>
            </a:pPr>
            <a:r>
              <a:rPr lang="en-US" sz="2000" dirty="0"/>
              <a:t>Do you support that the 802.11be amendment shall define mechanism(s) for an AP to </a:t>
            </a:r>
            <a:r>
              <a:rPr lang="en-GB" altLang="zh-CN" sz="2000" kern="0" dirty="0">
                <a:solidFill>
                  <a:srgbClr val="000000"/>
                </a:solidFill>
              </a:rPr>
              <a:t>initiate a Direct Link (peer-to-peer) transmission ?</a:t>
            </a:r>
            <a:endParaRPr lang="en-GB" altLang="zh-CN" sz="2000" kern="0" dirty="0">
              <a:solidFill>
                <a:srgbClr val="000000"/>
              </a:solidFill>
              <a:latin typeface="Times New Roman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GB" altLang="zh-CN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GB" altLang="zh-CN" sz="2000" kern="0" dirty="0">
                <a:solidFill>
                  <a:srgbClr val="000000"/>
                </a:solidFill>
                <a:latin typeface="Times New Roman"/>
              </a:rPr>
              <a:t>Results: Y/N/A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5" name="灯片编号占位符 3">
            <a:extLst>
              <a:ext uri="{FF2B5EF4-FFF2-40B4-BE49-F238E27FC236}">
                <a16:creationId xmlns:a16="http://schemas.microsoft.com/office/drawing/2014/main" id="{E176EC5C-1700-4784-8920-5ADBD08B925B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4344988" y="6475413"/>
            <a:ext cx="528637" cy="363537"/>
          </a:xfrm>
        </p:spPr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E3BDDF86-2EFE-4A51-B051-363578C4007F}"/>
              </a:ext>
            </a:extLst>
          </p:cNvPr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/>
              <a:t>Stephane Baron, (Canon), et al</a:t>
            </a:r>
          </a:p>
          <a:p>
            <a:endParaRPr lang="en-GB" altLang="zh-CN" dirty="0"/>
          </a:p>
        </p:txBody>
      </p:sp>
    </p:spTree>
    <p:extLst>
      <p:ext uri="{BB962C8B-B14F-4D97-AF65-F5344CB8AC3E}">
        <p14:creationId xmlns:p14="http://schemas.microsoft.com/office/powerpoint/2010/main" val="13958569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Reference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altLang="zh-CN" sz="1600" b="0" dirty="0">
                <a:latin typeface="+mj-lt"/>
                <a:cs typeface="Calibri" panose="020F0502020204030204" pitchFamily="34" charset="0"/>
              </a:rPr>
              <a:t>[1]. </a:t>
            </a:r>
            <a:r>
              <a:rPr lang="en-US" sz="1600" b="0" dirty="0"/>
              <a:t>11-18-1481-01: </a:t>
            </a:r>
            <a:r>
              <a:rPr lang="fr-FR" sz="1600" b="0" dirty="0" err="1"/>
              <a:t>Technology</a:t>
            </a:r>
            <a:r>
              <a:rPr lang="fr-FR" sz="1600" b="0" dirty="0"/>
              <a:t> for EHT</a:t>
            </a:r>
          </a:p>
          <a:p>
            <a:endParaRPr lang="zh-CN" altLang="en-US" sz="1600" b="0" dirty="0">
              <a:latin typeface="+mj-lt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日期占位符 4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07/05/2019</a:t>
            </a:r>
            <a:endParaRPr lang="en-GB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Stephane Baron, (Canon), et al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06413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Outline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+mj-lt"/>
                <a:cs typeface="Calibri" panose="020F0502020204030204" pitchFamily="34" charset="0"/>
              </a:rPr>
              <a:t>Direct Link use cases for EHT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CN" sz="2000" dirty="0"/>
              <a:t>Benefits of the direct link for EHT applications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CN" sz="2000" dirty="0"/>
              <a:t>Direct Link issues with 11ax amendment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CN" sz="2000" dirty="0"/>
              <a:t>New feature: Mixed UL/</a:t>
            </a:r>
            <a:r>
              <a:rPr lang="en-US" altLang="zh-CN" sz="2000" dirty="0" err="1"/>
              <a:t>DiL</a:t>
            </a:r>
            <a:r>
              <a:rPr lang="en-US" altLang="zh-CN" sz="2000" dirty="0"/>
              <a:t> MU Triggered Transmissions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altLang="zh-CN" sz="2000" dirty="0"/>
              <a:t>Next </a:t>
            </a:r>
            <a:r>
              <a:rPr lang="fr-FR" altLang="zh-CN" sz="2000" dirty="0" err="1"/>
              <a:t>step</a:t>
            </a:r>
            <a:endParaRPr lang="zh-CN" altLang="en-US" sz="20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5" name="日期占位符 4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15/09/2019</a:t>
            </a:r>
            <a:endParaRPr lang="en-GB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Stephane Baron, (Canon), et al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63128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96912" y="558600"/>
            <a:ext cx="7770813" cy="1065213"/>
          </a:xfrm>
        </p:spPr>
        <p:txBody>
          <a:bodyPr/>
          <a:lstStyle/>
          <a:p>
            <a:r>
              <a:rPr lang="en-US" altLang="zh-CN" dirty="0"/>
              <a:t>Direct Link Use Cases for 11be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日期占位符 4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15/09/2019</a:t>
            </a:r>
            <a:endParaRPr lang="en-GB" dirty="0"/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0255" y="1465610"/>
            <a:ext cx="2073033" cy="1382021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0596" y="4025728"/>
            <a:ext cx="1907381" cy="1271587"/>
          </a:xfrm>
          <a:prstGeom prst="rect">
            <a:avLst/>
          </a:prstGeom>
        </p:spPr>
      </p:pic>
      <p:sp>
        <p:nvSpPr>
          <p:cNvPr id="40" name="内容占位符 2"/>
          <p:cNvSpPr txBox="1">
            <a:spLocks/>
          </p:cNvSpPr>
          <p:nvPr/>
        </p:nvSpPr>
        <p:spPr bwMode="auto">
          <a:xfrm>
            <a:off x="453331" y="1465610"/>
            <a:ext cx="7547669" cy="493519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600" kern="0" dirty="0">
                <a:latin typeface="+mj-lt"/>
                <a:ea typeface="黑体" pitchFamily="49" charset="-122"/>
                <a:cs typeface="Calibri" panose="020F0502020204030204" pitchFamily="34" charset="0"/>
              </a:rPr>
              <a:t>Wireless control/operation of remote device</a:t>
            </a:r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200" kern="0" dirty="0">
                <a:latin typeface="+mj-lt"/>
                <a:ea typeface="黑体" pitchFamily="49" charset="-122"/>
                <a:cs typeface="Calibri" panose="020F0502020204030204" pitchFamily="34" charset="0"/>
              </a:rPr>
              <a:t>Wireless tethered shooting for pro-photographer market</a:t>
            </a:r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200" kern="0" dirty="0">
                <a:latin typeface="+mj-lt"/>
                <a:ea typeface="黑体" pitchFamily="49" charset="-122"/>
                <a:cs typeface="Calibri" panose="020F0502020204030204" pitchFamily="34" charset="0"/>
              </a:rPr>
              <a:t>Remote shooting (high quality selfie) for mass market</a:t>
            </a:r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200" kern="0" dirty="0">
                <a:latin typeface="+mj-lt"/>
                <a:ea typeface="黑体" pitchFamily="49" charset="-122"/>
                <a:cs typeface="Calibri" panose="020F0502020204030204" pitchFamily="34" charset="0"/>
              </a:rPr>
              <a:t>Video surveillance (setup and control).</a:t>
            </a:r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200" kern="0" dirty="0">
                <a:latin typeface="+mj-lt"/>
                <a:ea typeface="黑体" pitchFamily="49" charset="-122"/>
                <a:cs typeface="Calibri" panose="020F0502020204030204" pitchFamily="34" charset="0"/>
              </a:rPr>
              <a:t>…</a:t>
            </a:r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endParaRPr lang="en-US" altLang="zh-CN" sz="1600" kern="0" dirty="0">
              <a:latin typeface="+mj-lt"/>
              <a:ea typeface="黑体" pitchFamily="49" charset="-122"/>
              <a:cs typeface="Calibri" panose="020F0502020204030204" pitchFamily="34" charset="0"/>
            </a:endParaRPr>
          </a:p>
          <a:p>
            <a:pPr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600" kern="0" dirty="0">
                <a:latin typeface="+mj-lt"/>
                <a:ea typeface="黑体" pitchFamily="49" charset="-122"/>
                <a:cs typeface="Calibri" panose="020F0502020204030204" pitchFamily="34" charset="0"/>
              </a:rPr>
              <a:t>Wireless display</a:t>
            </a:r>
          </a:p>
          <a:p>
            <a:pPr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endParaRPr lang="en-US" altLang="zh-CN" sz="1600" kern="0" dirty="0">
              <a:latin typeface="+mj-lt"/>
              <a:ea typeface="黑体" pitchFamily="49" charset="-122"/>
              <a:cs typeface="Calibri" panose="020F0502020204030204" pitchFamily="34" charset="0"/>
            </a:endParaRPr>
          </a:p>
          <a:p>
            <a:pPr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endParaRPr lang="en-US" altLang="zh-CN" sz="1600" kern="0" dirty="0">
              <a:latin typeface="+mj-lt"/>
              <a:ea typeface="黑体" pitchFamily="49" charset="-122"/>
              <a:cs typeface="Calibri" panose="020F0502020204030204" pitchFamily="34" charset="0"/>
            </a:endParaRPr>
          </a:p>
          <a:p>
            <a:pPr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600" kern="0" dirty="0">
                <a:latin typeface="+mj-lt"/>
                <a:ea typeface="黑体" pitchFamily="49" charset="-122"/>
                <a:cs typeface="Calibri" panose="020F0502020204030204" pitchFamily="34" charset="0"/>
              </a:rPr>
              <a:t>Direct printing </a:t>
            </a:r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200" kern="0" dirty="0">
                <a:latin typeface="+mj-lt"/>
                <a:ea typeface="黑体" pitchFamily="49" charset="-122"/>
                <a:cs typeface="Calibri" panose="020F0502020204030204" pitchFamily="34" charset="0"/>
              </a:rPr>
              <a:t>via smartphone, tablet, etc.</a:t>
            </a:r>
          </a:p>
          <a:p>
            <a:pPr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endParaRPr lang="en-US" altLang="zh-CN" sz="1600" kern="0" dirty="0">
              <a:latin typeface="+mj-lt"/>
              <a:ea typeface="黑体" pitchFamily="49" charset="-122"/>
              <a:cs typeface="Calibri" panose="020F0502020204030204" pitchFamily="34" charset="0"/>
            </a:endParaRPr>
          </a:p>
          <a:p>
            <a:pPr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600" kern="0" dirty="0">
                <a:latin typeface="+mj-lt"/>
                <a:ea typeface="黑体" pitchFamily="49" charset="-122"/>
                <a:cs typeface="Calibri" panose="020F0502020204030204" pitchFamily="34" charset="0"/>
              </a:rPr>
              <a:t>VR and AR applications [1],[2]</a:t>
            </a:r>
          </a:p>
          <a:p>
            <a:pPr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endParaRPr lang="en-US" altLang="zh-CN" sz="1600" kern="0" dirty="0">
              <a:latin typeface="+mj-lt"/>
              <a:ea typeface="黑体" pitchFamily="49" charset="-122"/>
              <a:cs typeface="Calibri" panose="020F0502020204030204" pitchFamily="34" charset="0"/>
            </a:endParaRPr>
          </a:p>
          <a:p>
            <a:pPr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endParaRPr lang="en-US" altLang="zh-CN" sz="1600" kern="0" dirty="0">
              <a:latin typeface="+mj-lt"/>
              <a:ea typeface="黑体" pitchFamily="49" charset="-122"/>
              <a:cs typeface="Calibri" panose="020F0502020204030204" pitchFamily="34" charset="0"/>
            </a:endParaRPr>
          </a:p>
          <a:p>
            <a:endParaRPr lang="zh-CN" altLang="en-US" sz="2000" kern="0" dirty="0">
              <a:latin typeface="+mj-lt"/>
            </a:endParaRPr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8448" y="4893029"/>
            <a:ext cx="1737273" cy="1803117"/>
          </a:xfrm>
          <a:prstGeom prst="rect">
            <a:avLst/>
          </a:prstGeom>
        </p:spPr>
      </p:pic>
      <p:pic>
        <p:nvPicPr>
          <p:cNvPr id="56" name="Picture 2" descr="Intel Miracast Second Screen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2741136"/>
            <a:ext cx="2870882" cy="1531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7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Stephane Baron, (Canon), et al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69766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日期占位符 4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15/09/2019</a:t>
            </a:r>
            <a:endParaRPr lang="en-GB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Stephane Baron, (Canon), et al </a:t>
            </a:r>
          </a:p>
          <a:p>
            <a:endParaRPr lang="en-GB" dirty="0"/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459581" y="1600200"/>
            <a:ext cx="7770813" cy="4800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800" dirty="0">
                <a:cs typeface="Calibri" panose="020F0502020204030204" pitchFamily="34" charset="0"/>
              </a:rPr>
              <a:t>Efficient solution to carry large local traffics. A relay of the traffic by the AP is a waste of bandwidth in this case.</a:t>
            </a:r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400" dirty="0">
                <a:cs typeface="Calibri" panose="020F0502020204030204" pitchFamily="34" charset="0"/>
              </a:rPr>
              <a:t>More and more user devices are (2k, 4k) video content producers</a:t>
            </a:r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400" dirty="0">
                <a:cs typeface="Calibri" panose="020F0502020204030204" pitchFamily="34" charset="0"/>
              </a:rPr>
              <a:t>Large video streaming (AR, VR, or streaming from a local NAS ).</a:t>
            </a:r>
          </a:p>
          <a:p>
            <a:pPr marL="457200" lvl="1" indent="0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</a:pPr>
            <a:r>
              <a:rPr lang="en-US" altLang="zh-CN" sz="1400" dirty="0">
                <a:cs typeface="Calibri" panose="020F0502020204030204" pitchFamily="34" charset="0"/>
              </a:rPr>
              <a:t> </a:t>
            </a:r>
          </a:p>
          <a:p>
            <a:pPr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800" dirty="0">
                <a:cs typeface="Calibri" panose="020F0502020204030204" pitchFamily="34" charset="0"/>
              </a:rPr>
              <a:t>Direct link is a good solution for local interactive applications that require very low latency</a:t>
            </a:r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400" dirty="0">
                <a:cs typeface="Calibri" panose="020F0502020204030204" pitchFamily="34" charset="0"/>
              </a:rPr>
              <a:t>AR or VR applications</a:t>
            </a:r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400" dirty="0">
                <a:cs typeface="Calibri" panose="020F0502020204030204" pitchFamily="34" charset="0"/>
              </a:rPr>
              <a:t>Remote control,</a:t>
            </a:r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fr-FR" altLang="zh-CN" sz="1400" dirty="0">
                <a:cs typeface="Calibri" panose="020F0502020204030204" pitchFamily="34" charset="0"/>
              </a:rPr>
              <a:t>…</a:t>
            </a:r>
          </a:p>
          <a:p>
            <a:pPr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800" kern="0" dirty="0">
                <a:ea typeface="黑体" pitchFamily="49" charset="-122"/>
                <a:cs typeface="Calibri" panose="020F0502020204030204" pitchFamily="34" charset="0"/>
              </a:rPr>
              <a:t>Direct link traffic is more easy to schedule than unpredictable traffic</a:t>
            </a:r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400" dirty="0"/>
              <a:t>TDLS session is established by a STA for a given purpose (streaming, file transfer, etc.) that can be characterized.</a:t>
            </a:r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400" dirty="0"/>
              <a:t>Usually non transient sessions</a:t>
            </a:r>
          </a:p>
        </p:txBody>
      </p:sp>
      <p:sp>
        <p:nvSpPr>
          <p:cNvPr id="6" name="标题 1"/>
          <p:cNvSpPr>
            <a:spLocks noGrp="1"/>
          </p:cNvSpPr>
          <p:nvPr>
            <p:ph type="title"/>
          </p:nvPr>
        </p:nvSpPr>
        <p:spPr>
          <a:xfrm>
            <a:off x="696912" y="558600"/>
            <a:ext cx="7770813" cy="1065213"/>
          </a:xfrm>
        </p:spPr>
        <p:txBody>
          <a:bodyPr/>
          <a:lstStyle/>
          <a:p>
            <a:r>
              <a:rPr lang="en-US" altLang="zh-CN" dirty="0"/>
              <a:t>Benefits of the direct link for 11be applications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893219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日期占位符 4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15/09/2019</a:t>
            </a:r>
            <a:endParaRPr lang="en-GB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Stephane Baron, (Canon), et al </a:t>
            </a:r>
          </a:p>
          <a:p>
            <a:endParaRPr lang="en-GB" dirty="0"/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459581" y="1524000"/>
            <a:ext cx="7770813" cy="47990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2000" dirty="0"/>
              <a:t>Direct link provides high “interferences” to the AP</a:t>
            </a:r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800" kern="0" dirty="0">
                <a:latin typeface="+mj-lt"/>
                <a:ea typeface="黑体" pitchFamily="49" charset="-122"/>
                <a:cs typeface="Calibri" panose="020F0502020204030204" pitchFamily="34" charset="0"/>
              </a:rPr>
              <a:t>Direct link traffic carries large amount of data</a:t>
            </a:r>
          </a:p>
          <a:p>
            <a:pPr lvl="2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400" kern="0" dirty="0">
                <a:latin typeface="+mj-lt"/>
                <a:ea typeface="黑体" pitchFamily="49" charset="-122"/>
                <a:cs typeface="Calibri" panose="020F0502020204030204" pitchFamily="34" charset="0"/>
              </a:rPr>
              <a:t>Large video transmission for VR, or video streaming.</a:t>
            </a:r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600" kern="0" dirty="0">
                <a:latin typeface="+mj-lt"/>
                <a:ea typeface="黑体" pitchFamily="49" charset="-122"/>
                <a:cs typeface="Calibri" panose="020F0502020204030204" pitchFamily="34" charset="0"/>
              </a:rPr>
              <a:t>Direct link traffic often requires low latency thus frequently accesses the medium.</a:t>
            </a:r>
          </a:p>
          <a:p>
            <a:pPr lvl="2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400" kern="0" dirty="0">
                <a:latin typeface="+mj-lt"/>
                <a:ea typeface="黑体" pitchFamily="49" charset="-122"/>
                <a:cs typeface="Calibri" panose="020F0502020204030204" pitchFamily="34" charset="0"/>
              </a:rPr>
              <a:t>Interactive applications (VR, </a:t>
            </a:r>
            <a:r>
              <a:rPr lang="en-US" altLang="zh-CN" sz="1400" kern="0" dirty="0" err="1">
                <a:latin typeface="+mj-lt"/>
                <a:ea typeface="黑体" pitchFamily="49" charset="-122"/>
                <a:cs typeface="Calibri" panose="020F0502020204030204" pitchFamily="34" charset="0"/>
              </a:rPr>
              <a:t>visio</a:t>
            </a:r>
            <a:r>
              <a:rPr lang="en-US" altLang="zh-CN" sz="1400" kern="0" dirty="0">
                <a:latin typeface="+mj-lt"/>
                <a:ea typeface="黑体" pitchFamily="49" charset="-122"/>
                <a:cs typeface="Calibri" panose="020F0502020204030204" pitchFamily="34" charset="0"/>
              </a:rPr>
              <a:t> conferences, etc.)</a:t>
            </a:r>
          </a:p>
          <a:p>
            <a:pPr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2000" dirty="0"/>
              <a:t>Direct link cannot be efficiently scheduled by an AP today</a:t>
            </a:r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600" kern="0" dirty="0">
                <a:latin typeface="+mj-lt"/>
                <a:ea typeface="黑体" pitchFamily="49" charset="-122"/>
                <a:cs typeface="Calibri" panose="020F0502020204030204" pitchFamily="34" charset="0"/>
              </a:rPr>
              <a:t>AP cannot trigger the sending of direct link data, so fine scheduling is not possible.</a:t>
            </a:r>
          </a:p>
          <a:p>
            <a:pPr lvl="2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200" kern="0" dirty="0">
                <a:latin typeface="+mj-lt"/>
                <a:ea typeface="黑体" pitchFamily="49" charset="-122"/>
                <a:cs typeface="Calibri" panose="020F0502020204030204" pitchFamily="34" charset="0"/>
              </a:rPr>
              <a:t>Direct link only relies on EDCA.</a:t>
            </a:r>
          </a:p>
          <a:p>
            <a:pPr lvl="2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200" kern="0" dirty="0">
                <a:latin typeface="+mj-lt"/>
                <a:ea typeface="黑体" pitchFamily="49" charset="-122"/>
                <a:cs typeface="Calibri" panose="020F0502020204030204" pitchFamily="34" charset="0"/>
              </a:rPr>
              <a:t>Multi User OFDMA doesn’t support Direct link traffic.</a:t>
            </a:r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600" kern="0" dirty="0">
                <a:latin typeface="+mj-lt"/>
                <a:ea typeface="黑体" pitchFamily="49" charset="-122"/>
                <a:cs typeface="Calibri" panose="020F0502020204030204" pitchFamily="34" charset="0"/>
              </a:rPr>
              <a:t>Quiet time period mechanism is not incentive enough</a:t>
            </a:r>
          </a:p>
          <a:p>
            <a:pPr lvl="2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200" kern="0" dirty="0">
                <a:latin typeface="+mj-lt"/>
                <a:ea typeface="黑体" pitchFamily="49" charset="-122"/>
                <a:cs typeface="Calibri" panose="020F0502020204030204" pitchFamily="34" charset="0"/>
              </a:rPr>
              <a:t>Every station with direct link traffic will contend on the same period.</a:t>
            </a:r>
            <a:br>
              <a:rPr lang="en-US" altLang="zh-CN" sz="1200" kern="0" dirty="0">
                <a:latin typeface="+mj-lt"/>
                <a:ea typeface="黑体" pitchFamily="49" charset="-122"/>
                <a:cs typeface="Calibri" panose="020F0502020204030204" pitchFamily="34" charset="0"/>
              </a:rPr>
            </a:br>
            <a:r>
              <a:rPr lang="en-US" altLang="zh-CN" sz="1200" kern="0" dirty="0">
                <a:latin typeface="+mj-lt"/>
                <a:ea typeface="黑体" pitchFamily="49" charset="-122"/>
                <a:cs typeface="Calibri" panose="020F0502020204030204" pitchFamily="34" charset="0"/>
              </a:rPr>
              <a:t>Even if this period has been negotiated by a STA, the quiet time period is open for all direct link stations</a:t>
            </a:r>
          </a:p>
          <a:p>
            <a:pPr lvl="2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200" kern="0" dirty="0">
                <a:latin typeface="+mj-lt"/>
                <a:ea typeface="黑体" pitchFamily="49" charset="-122"/>
                <a:cs typeface="Calibri" panose="020F0502020204030204" pitchFamily="34" charset="0"/>
              </a:rPr>
              <a:t>Other stations with uplink data may also contend during this period (Quiet time period is just intended to give a better priority of medium access for direct link traffic).</a:t>
            </a:r>
          </a:p>
          <a:p>
            <a:pPr lvl="2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200" kern="0" dirty="0">
                <a:latin typeface="+mj-lt"/>
                <a:ea typeface="黑体" pitchFamily="49" charset="-122"/>
                <a:cs typeface="Calibri" panose="020F0502020204030204" pitchFamily="34" charset="0"/>
              </a:rPr>
              <a:t>No specific protection against legacy stations.</a:t>
            </a:r>
          </a:p>
        </p:txBody>
      </p:sp>
      <p:sp>
        <p:nvSpPr>
          <p:cNvPr id="6" name="标题 1"/>
          <p:cNvSpPr>
            <a:spLocks noGrp="1"/>
          </p:cNvSpPr>
          <p:nvPr>
            <p:ph type="title"/>
          </p:nvPr>
        </p:nvSpPr>
        <p:spPr>
          <a:xfrm>
            <a:off x="696912" y="558600"/>
            <a:ext cx="7770813" cy="1065213"/>
          </a:xfrm>
        </p:spPr>
        <p:txBody>
          <a:bodyPr/>
          <a:lstStyle/>
          <a:p>
            <a:r>
              <a:rPr lang="en-US" altLang="zh-CN" dirty="0"/>
              <a:t>Direct Link issues with 11ax amendments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467429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日期占位符 4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15/09/2019</a:t>
            </a:r>
            <a:endParaRPr lang="en-GB" dirty="0"/>
          </a:p>
        </p:txBody>
      </p:sp>
      <p:sp>
        <p:nvSpPr>
          <p:cNvPr id="6" name="标题 1"/>
          <p:cNvSpPr>
            <a:spLocks noGrp="1"/>
          </p:cNvSpPr>
          <p:nvPr>
            <p:ph type="title"/>
          </p:nvPr>
        </p:nvSpPr>
        <p:spPr>
          <a:xfrm>
            <a:off x="304800" y="558601"/>
            <a:ext cx="8534400" cy="770858"/>
          </a:xfrm>
        </p:spPr>
        <p:txBody>
          <a:bodyPr/>
          <a:lstStyle/>
          <a:p>
            <a:r>
              <a:rPr lang="en-US" altLang="zh-CN" sz="2800" dirty="0"/>
              <a:t>Mixed UL/</a:t>
            </a:r>
            <a:r>
              <a:rPr lang="en-US" altLang="zh-CN" sz="2800" dirty="0" err="1"/>
              <a:t>DiL</a:t>
            </a:r>
            <a:r>
              <a:rPr lang="en-US" altLang="zh-CN" sz="2800" dirty="0"/>
              <a:t> MU Triggered Transmissions</a:t>
            </a:r>
            <a:endParaRPr lang="zh-CN" altLang="en-US" sz="2800" dirty="0"/>
          </a:p>
        </p:txBody>
      </p:sp>
      <p:sp>
        <p:nvSpPr>
          <p:cNvPr id="22" name="内容占位符 2">
            <a:extLst>
              <a:ext uri="{FF2B5EF4-FFF2-40B4-BE49-F238E27FC236}">
                <a16:creationId xmlns:a16="http://schemas.microsoft.com/office/drawing/2014/main" id="{3090FB0B-4AE2-4147-8169-8A3E3C02DD19}"/>
              </a:ext>
            </a:extLst>
          </p:cNvPr>
          <p:cNvSpPr txBox="1">
            <a:spLocks/>
          </p:cNvSpPr>
          <p:nvPr/>
        </p:nvSpPr>
        <p:spPr bwMode="auto">
          <a:xfrm>
            <a:off x="459581" y="1524001"/>
            <a:ext cx="7770813" cy="309407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800" dirty="0"/>
              <a:t>Enable triggered MU transmissions from any direction</a:t>
            </a:r>
          </a:p>
          <a:p>
            <a:pPr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800" dirty="0"/>
              <a:t>Allocate dedicated RU for Uplink (UL) , and/or Direct link (</a:t>
            </a:r>
            <a:r>
              <a:rPr lang="en-US" altLang="zh-CN" sz="1800" dirty="0" err="1"/>
              <a:t>DiL</a:t>
            </a:r>
            <a:r>
              <a:rPr lang="en-US" altLang="zh-CN" sz="1800" dirty="0"/>
              <a:t>) transmissions.</a:t>
            </a:r>
          </a:p>
          <a:p>
            <a:pPr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800" dirty="0"/>
              <a:t>All MU transmissions are scheduled by the AP </a:t>
            </a:r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400" dirty="0"/>
              <a:t>RU allocations can be driven by the reported STAs needs (BSR)</a:t>
            </a:r>
          </a:p>
          <a:p>
            <a:pPr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800" dirty="0"/>
              <a:t>All transmissions become controllable by the AP</a:t>
            </a:r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400" dirty="0"/>
              <a:t>less collision on the medium</a:t>
            </a:r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400" dirty="0"/>
              <a:t>more opportunities for the AP to access the medium for sending TF.</a:t>
            </a:r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400" dirty="0"/>
              <a:t>Enhanced latency for the direct link Stations (reduction of the jitter).</a:t>
            </a:r>
            <a:endParaRPr lang="en-US" altLang="zh-CN" sz="1800" dirty="0"/>
          </a:p>
          <a:p>
            <a:pPr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endParaRPr lang="en-US" altLang="zh-CN" sz="1800" dirty="0"/>
          </a:p>
          <a:p>
            <a:pPr marL="0" indent="0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</a:pPr>
            <a:endParaRPr lang="en-US" altLang="zh-CN" sz="1800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91DA371-DBA9-4AE5-885E-9EB2002A53BB}"/>
              </a:ext>
            </a:extLst>
          </p:cNvPr>
          <p:cNvSpPr/>
          <p:nvPr/>
        </p:nvSpPr>
        <p:spPr>
          <a:xfrm>
            <a:off x="3440194" y="4701839"/>
            <a:ext cx="676194" cy="148914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fr-FR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Trigger</a:t>
            </a:r>
          </a:p>
          <a:p>
            <a:pPr algn="ctr"/>
            <a:r>
              <a:rPr kumimoji="1" lang="fr-FR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Frame</a:t>
            </a:r>
          </a:p>
          <a:p>
            <a:pPr algn="ctr"/>
            <a:endParaRPr kumimoji="1" lang="fr-FR" sz="9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FAB4DC1-9DAC-4A04-8F02-F148298FFDDA}"/>
              </a:ext>
            </a:extLst>
          </p:cNvPr>
          <p:cNvSpPr/>
          <p:nvPr/>
        </p:nvSpPr>
        <p:spPr>
          <a:xfrm>
            <a:off x="4342919" y="4692040"/>
            <a:ext cx="2636806" cy="359927"/>
          </a:xfrm>
          <a:prstGeom prst="rect">
            <a:avLst/>
          </a:prstGeom>
          <a:solidFill>
            <a:srgbClr val="99FF66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STA6  </a:t>
            </a:r>
            <a:r>
              <a:rPr lang="fr-FR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STA3 (</a:t>
            </a:r>
            <a:r>
              <a:rPr lang="fr-FR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Direct Link)</a:t>
            </a:r>
            <a:endParaRPr kumimoji="1" lang="fr-FR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9C0FF0E1-3B1B-4D09-883C-EE550C367164}"/>
              </a:ext>
            </a:extLst>
          </p:cNvPr>
          <p:cNvSpPr/>
          <p:nvPr/>
        </p:nvSpPr>
        <p:spPr>
          <a:xfrm>
            <a:off x="4342919" y="5104544"/>
            <a:ext cx="2636806" cy="304603"/>
          </a:xfrm>
          <a:prstGeom prst="rect">
            <a:avLst/>
          </a:prstGeom>
          <a:solidFill>
            <a:srgbClr val="99FF66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STA2  </a:t>
            </a:r>
            <a:r>
              <a:rPr lang="fr-FR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STA4 (</a:t>
            </a:r>
            <a:r>
              <a:rPr lang="fr-FR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Direct </a:t>
            </a:r>
            <a:r>
              <a:rPr lang="fr-FR" sz="1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link</a:t>
            </a:r>
            <a:r>
              <a:rPr lang="fr-FR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kumimoji="1" lang="fr-FR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776C2746-419B-41C3-9EE7-71906E564712}"/>
              </a:ext>
            </a:extLst>
          </p:cNvPr>
          <p:cNvSpPr/>
          <p:nvPr/>
        </p:nvSpPr>
        <p:spPr>
          <a:xfrm>
            <a:off x="4346503" y="5463339"/>
            <a:ext cx="2636806" cy="25623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STA1  AP (</a:t>
            </a:r>
            <a:r>
              <a:rPr lang="fr-FR" sz="1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Uplink</a:t>
            </a:r>
            <a:r>
              <a:rPr lang="fr-FR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kumimoji="1" lang="fr-FR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FAE716E7-78C8-4E2C-8434-FDA3B9E34BD5}"/>
              </a:ext>
            </a:extLst>
          </p:cNvPr>
          <p:cNvSpPr/>
          <p:nvPr/>
        </p:nvSpPr>
        <p:spPr>
          <a:xfrm>
            <a:off x="4344988" y="5775000"/>
            <a:ext cx="2641086" cy="41598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STA5  AP (Uplink)</a:t>
            </a:r>
            <a:endParaRPr kumimoji="1" lang="fr-FR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642A0BD4-0AE8-45F8-ADB9-E946E7DACBB6}"/>
              </a:ext>
            </a:extLst>
          </p:cNvPr>
          <p:cNvCxnSpPr>
            <a:cxnSpLocks/>
          </p:cNvCxnSpPr>
          <p:nvPr/>
        </p:nvCxnSpPr>
        <p:spPr bwMode="auto">
          <a:xfrm>
            <a:off x="3278188" y="6190985"/>
            <a:ext cx="5334000" cy="0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747171BD-35DE-4FCD-9810-6BB2CA1DEB26}"/>
              </a:ext>
            </a:extLst>
          </p:cNvPr>
          <p:cNvSpPr/>
          <p:nvPr/>
        </p:nvSpPr>
        <p:spPr>
          <a:xfrm>
            <a:off x="7226226" y="4675487"/>
            <a:ext cx="771064" cy="376480"/>
          </a:xfrm>
          <a:prstGeom prst="rect">
            <a:avLst/>
          </a:prstGeom>
          <a:solidFill>
            <a:srgbClr val="99FF66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fr-FR" sz="1100" dirty="0">
                <a:solidFill>
                  <a:schemeClr val="tx1"/>
                </a:solidFill>
              </a:rPr>
              <a:t>BA </a:t>
            </a:r>
            <a:r>
              <a:rPr kumimoji="1" lang="fr-FR" sz="1100" dirty="0" err="1">
                <a:solidFill>
                  <a:schemeClr val="tx1"/>
                </a:solidFill>
              </a:rPr>
              <a:t>from</a:t>
            </a:r>
            <a:r>
              <a:rPr kumimoji="1" lang="fr-FR" sz="1100" dirty="0">
                <a:solidFill>
                  <a:schemeClr val="tx1"/>
                </a:solidFill>
              </a:rPr>
              <a:t> STA3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735CBDB-731A-48CF-BBE4-B2102820BD38}"/>
              </a:ext>
            </a:extLst>
          </p:cNvPr>
          <p:cNvCxnSpPr>
            <a:cxnSpLocks/>
          </p:cNvCxnSpPr>
          <p:nvPr/>
        </p:nvCxnSpPr>
        <p:spPr>
          <a:xfrm>
            <a:off x="6994641" y="4578922"/>
            <a:ext cx="0" cy="1815092"/>
          </a:xfrm>
          <a:prstGeom prst="line">
            <a:avLst/>
          </a:prstGeom>
          <a:ln w="12700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F48C18B-B151-4ACA-826C-CD3D26A8592F}"/>
              </a:ext>
            </a:extLst>
          </p:cNvPr>
          <p:cNvCxnSpPr>
            <a:cxnSpLocks/>
          </p:cNvCxnSpPr>
          <p:nvPr/>
        </p:nvCxnSpPr>
        <p:spPr>
          <a:xfrm>
            <a:off x="7235915" y="4578922"/>
            <a:ext cx="0" cy="1815092"/>
          </a:xfrm>
          <a:prstGeom prst="line">
            <a:avLst/>
          </a:prstGeom>
          <a:ln w="12700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037DA6C-F71D-42DF-B5B9-CE55B06E0363}"/>
              </a:ext>
            </a:extLst>
          </p:cNvPr>
          <p:cNvCxnSpPr/>
          <p:nvPr/>
        </p:nvCxnSpPr>
        <p:spPr>
          <a:xfrm>
            <a:off x="6998650" y="6248400"/>
            <a:ext cx="216024" cy="0"/>
          </a:xfrm>
          <a:prstGeom prst="line">
            <a:avLst/>
          </a:prstGeom>
          <a:ln w="19050">
            <a:solidFill>
              <a:schemeClr val="tx1"/>
            </a:solidFill>
            <a:headEnd type="stealth" w="med" len="med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FC26F82B-7B38-4D8D-9448-BCFF7B176F5D}"/>
              </a:ext>
            </a:extLst>
          </p:cNvPr>
          <p:cNvSpPr/>
          <p:nvPr/>
        </p:nvSpPr>
        <p:spPr>
          <a:xfrm>
            <a:off x="7235915" y="5104544"/>
            <a:ext cx="771064" cy="312578"/>
          </a:xfrm>
          <a:prstGeom prst="rect">
            <a:avLst/>
          </a:prstGeom>
          <a:solidFill>
            <a:srgbClr val="99FF66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fr-FR" sz="1000" dirty="0">
                <a:solidFill>
                  <a:schemeClr val="tx1"/>
                </a:solidFill>
              </a:rPr>
              <a:t>BA </a:t>
            </a:r>
            <a:r>
              <a:rPr kumimoji="1" lang="fr-FR" sz="1000" dirty="0" err="1">
                <a:solidFill>
                  <a:schemeClr val="tx1"/>
                </a:solidFill>
              </a:rPr>
              <a:t>from</a:t>
            </a:r>
            <a:r>
              <a:rPr kumimoji="1" lang="fr-FR" sz="1000" dirty="0">
                <a:solidFill>
                  <a:schemeClr val="tx1"/>
                </a:solidFill>
              </a:rPr>
              <a:t> STA4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4BF73C1-AEF0-4435-85B6-3925AC439228}"/>
              </a:ext>
            </a:extLst>
          </p:cNvPr>
          <p:cNvSpPr/>
          <p:nvPr/>
        </p:nvSpPr>
        <p:spPr>
          <a:xfrm>
            <a:off x="7231120" y="5463339"/>
            <a:ext cx="771064" cy="72764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fr-FR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 STA BA (3,5) </a:t>
            </a:r>
            <a:r>
              <a:rPr kumimoji="1" lang="fr-FR" sz="1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kumimoji="1" lang="fr-FR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AP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23475786-B5CD-4051-8D8C-8C390A001E08}"/>
              </a:ext>
            </a:extLst>
          </p:cNvPr>
          <p:cNvCxnSpPr>
            <a:cxnSpLocks/>
          </p:cNvCxnSpPr>
          <p:nvPr/>
        </p:nvCxnSpPr>
        <p:spPr>
          <a:xfrm>
            <a:off x="4116388" y="4579278"/>
            <a:ext cx="0" cy="1815092"/>
          </a:xfrm>
          <a:prstGeom prst="line">
            <a:avLst/>
          </a:prstGeom>
          <a:ln w="12700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4A164BEF-9F70-400B-B8CD-54F9097F5A3B}"/>
              </a:ext>
            </a:extLst>
          </p:cNvPr>
          <p:cNvCxnSpPr>
            <a:cxnSpLocks/>
          </p:cNvCxnSpPr>
          <p:nvPr/>
        </p:nvCxnSpPr>
        <p:spPr>
          <a:xfrm>
            <a:off x="4357662" y="4579278"/>
            <a:ext cx="0" cy="1815092"/>
          </a:xfrm>
          <a:prstGeom prst="line">
            <a:avLst/>
          </a:prstGeom>
          <a:ln w="12700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88AD4431-F1EE-4CD0-9A16-DA0137D0E21A}"/>
              </a:ext>
            </a:extLst>
          </p:cNvPr>
          <p:cNvCxnSpPr/>
          <p:nvPr/>
        </p:nvCxnSpPr>
        <p:spPr>
          <a:xfrm>
            <a:off x="4120397" y="6248756"/>
            <a:ext cx="216024" cy="0"/>
          </a:xfrm>
          <a:prstGeom prst="line">
            <a:avLst/>
          </a:prstGeom>
          <a:ln w="19050">
            <a:solidFill>
              <a:schemeClr val="tx1"/>
            </a:solidFill>
            <a:headEnd type="stealth" w="med" len="med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203C92B9-7FF2-4C92-A2D8-A8702BD31B59}"/>
              </a:ext>
            </a:extLst>
          </p:cNvPr>
          <p:cNvSpPr txBox="1"/>
          <p:nvPr/>
        </p:nvSpPr>
        <p:spPr>
          <a:xfrm>
            <a:off x="4038600" y="6226758"/>
            <a:ext cx="383438" cy="2271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buClr>
                <a:schemeClr val="accent1"/>
              </a:buClr>
            </a:pPr>
            <a:r>
              <a:rPr kumimoji="1" lang="fr-FR" sz="800" i="1" dirty="0">
                <a:solidFill>
                  <a:schemeClr val="tx1"/>
                </a:solidFill>
              </a:rPr>
              <a:t>SIFS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97E5160-366C-43D5-82F8-D40BFDBA520F}"/>
              </a:ext>
            </a:extLst>
          </p:cNvPr>
          <p:cNvSpPr txBox="1"/>
          <p:nvPr/>
        </p:nvSpPr>
        <p:spPr>
          <a:xfrm>
            <a:off x="6934200" y="6248400"/>
            <a:ext cx="383438" cy="2271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buClr>
                <a:schemeClr val="accent1"/>
              </a:buClr>
            </a:pPr>
            <a:r>
              <a:rPr kumimoji="1" lang="fr-FR" sz="800" i="1" dirty="0">
                <a:solidFill>
                  <a:schemeClr val="tx1"/>
                </a:solidFill>
              </a:rPr>
              <a:t>SIFS</a:t>
            </a:r>
          </a:p>
        </p:txBody>
      </p:sp>
      <p:sp>
        <p:nvSpPr>
          <p:cNvPr id="33" name="Rectangle 4">
            <a:extLst>
              <a:ext uri="{FF2B5EF4-FFF2-40B4-BE49-F238E27FC236}">
                <a16:creationId xmlns:a16="http://schemas.microsoft.com/office/drawing/2014/main" id="{6DCE035C-E328-45E9-92A4-5F0C9F9E3C35}"/>
              </a:ext>
            </a:extLst>
          </p:cNvPr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/>
              <a:t>Stephane Baron, (Canon), et al</a:t>
            </a:r>
          </a:p>
          <a:p>
            <a:endParaRPr lang="en-GB" altLang="zh-CN" dirty="0"/>
          </a:p>
        </p:txBody>
      </p:sp>
    </p:spTree>
    <p:extLst>
      <p:ext uri="{BB962C8B-B14F-4D97-AF65-F5344CB8AC3E}">
        <p14:creationId xmlns:p14="http://schemas.microsoft.com/office/powerpoint/2010/main" val="16293673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4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15/09/2019</a:t>
            </a:r>
            <a:endParaRPr lang="en-GB" dirty="0"/>
          </a:p>
        </p:txBody>
      </p:sp>
      <p:sp>
        <p:nvSpPr>
          <p:cNvPr id="6" name="标题 1"/>
          <p:cNvSpPr>
            <a:spLocks noGrp="1"/>
          </p:cNvSpPr>
          <p:nvPr>
            <p:ph type="title"/>
          </p:nvPr>
        </p:nvSpPr>
        <p:spPr>
          <a:xfrm>
            <a:off x="304800" y="558601"/>
            <a:ext cx="8534400" cy="770858"/>
          </a:xfrm>
        </p:spPr>
        <p:txBody>
          <a:bodyPr/>
          <a:lstStyle/>
          <a:p>
            <a:pPr defTabSz="914400" eaLnBrk="0" hangingPunct="0">
              <a:lnSpc>
                <a:spcPct val="140000"/>
              </a:lnSpc>
              <a:buClr>
                <a:srgbClr val="777777"/>
              </a:buClr>
              <a:buSzPct val="60000"/>
            </a:pPr>
            <a:r>
              <a:rPr lang="en-US" altLang="zh-CN" sz="2800" dirty="0"/>
              <a:t>Direct link MU transmission via Trigger frame</a:t>
            </a:r>
          </a:p>
        </p:txBody>
      </p:sp>
      <p:sp>
        <p:nvSpPr>
          <p:cNvPr id="22" name="内容占位符 2">
            <a:extLst>
              <a:ext uri="{FF2B5EF4-FFF2-40B4-BE49-F238E27FC236}">
                <a16:creationId xmlns:a16="http://schemas.microsoft.com/office/drawing/2014/main" id="{3090FB0B-4AE2-4147-8169-8A3E3C02DD19}"/>
              </a:ext>
            </a:extLst>
          </p:cNvPr>
          <p:cNvSpPr txBox="1">
            <a:spLocks/>
          </p:cNvSpPr>
          <p:nvPr/>
        </p:nvSpPr>
        <p:spPr bwMode="auto">
          <a:xfrm>
            <a:off x="125144" y="1518639"/>
            <a:ext cx="3885407" cy="44195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800" u="sng" dirty="0"/>
              <a:t>1</a:t>
            </a:r>
            <a:r>
              <a:rPr lang="en-US" altLang="zh-CN" sz="1800" u="sng" baseline="30000" dirty="0"/>
              <a:t>st</a:t>
            </a:r>
            <a:r>
              <a:rPr lang="en-US" altLang="zh-CN" sz="1800" u="sng" dirty="0"/>
              <a:t> solution: </a:t>
            </a:r>
            <a:r>
              <a:rPr lang="en-US" altLang="zh-CN" sz="1800" u="sng" dirty="0" err="1"/>
              <a:t>DiL</a:t>
            </a:r>
            <a:r>
              <a:rPr lang="en-US" altLang="zh-CN" sz="1800" u="sng" dirty="0"/>
              <a:t> AID based</a:t>
            </a:r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400" kern="0" dirty="0">
                <a:latin typeface="+mj-lt"/>
                <a:ea typeface="黑体" pitchFamily="49" charset="-122"/>
                <a:cs typeface="Calibri" panose="020F0502020204030204" pitchFamily="34" charset="0"/>
              </a:rPr>
              <a:t>Compatible with 11ax TF format</a:t>
            </a:r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400" kern="0" dirty="0">
                <a:latin typeface="+mj-lt"/>
                <a:ea typeface="黑体" pitchFamily="49" charset="-122"/>
                <a:cs typeface="Calibri" panose="020F0502020204030204" pitchFamily="34" charset="0"/>
              </a:rPr>
              <a:t>ID value (in the AID range) allocated by the AP for a </a:t>
            </a:r>
            <a:r>
              <a:rPr lang="en-US" altLang="zh-CN" sz="1400" kern="0" dirty="0" err="1">
                <a:latin typeface="+mj-lt"/>
                <a:ea typeface="黑体" pitchFamily="49" charset="-122"/>
                <a:cs typeface="Calibri" panose="020F0502020204030204" pitchFamily="34" charset="0"/>
              </a:rPr>
              <a:t>DiL</a:t>
            </a:r>
            <a:r>
              <a:rPr lang="en-US" altLang="zh-CN" sz="1400" kern="0" dirty="0">
                <a:latin typeface="+mj-lt"/>
                <a:ea typeface="黑体" pitchFamily="49" charset="-122"/>
                <a:cs typeface="Calibri" panose="020F0502020204030204" pitchFamily="34" charset="0"/>
              </a:rPr>
              <a:t> session</a:t>
            </a:r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400" kern="0" dirty="0">
                <a:latin typeface="+mj-lt"/>
                <a:ea typeface="黑体" pitchFamily="49" charset="-122"/>
                <a:cs typeface="Calibri" panose="020F0502020204030204" pitchFamily="34" charset="0"/>
              </a:rPr>
              <a:t>Features to report needs to the AP (</a:t>
            </a:r>
            <a:r>
              <a:rPr lang="en-US" altLang="zh-CN" sz="1400" kern="0" dirty="0" err="1">
                <a:latin typeface="+mj-lt"/>
                <a:ea typeface="黑体" pitchFamily="49" charset="-122"/>
                <a:cs typeface="Calibri" panose="020F0502020204030204" pitchFamily="34" charset="0"/>
              </a:rPr>
              <a:t>DiL</a:t>
            </a:r>
            <a:r>
              <a:rPr lang="en-US" altLang="zh-CN" sz="1400" kern="0" dirty="0">
                <a:latin typeface="+mj-lt"/>
                <a:ea typeface="黑体" pitchFamily="49" charset="-122"/>
                <a:cs typeface="Calibri" panose="020F0502020204030204" pitchFamily="34" charset="0"/>
              </a:rPr>
              <a:t> BSR, TSPEC …)</a:t>
            </a:r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endParaRPr lang="en-US" altLang="zh-CN" sz="1400" kern="0" dirty="0">
              <a:latin typeface="+mj-lt"/>
              <a:ea typeface="黑体" pitchFamily="49" charset="-122"/>
              <a:cs typeface="Calibri" panose="020F0502020204030204" pitchFamily="34" charset="0"/>
            </a:endParaRPr>
          </a:p>
        </p:txBody>
      </p:sp>
      <p:cxnSp>
        <p:nvCxnSpPr>
          <p:cNvPr id="152" name="Straight Connector 1">
            <a:extLst>
              <a:ext uri="{FF2B5EF4-FFF2-40B4-BE49-F238E27FC236}">
                <a16:creationId xmlns:a16="http://schemas.microsoft.com/office/drawing/2014/main" id="{253E22E4-F113-4FA0-A9C0-EE7602FDA235}"/>
              </a:ext>
            </a:extLst>
          </p:cNvPr>
          <p:cNvCxnSpPr>
            <a:cxnSpLocks/>
            <a:stCxn id="155" idx="2"/>
          </p:cNvCxnSpPr>
          <p:nvPr/>
        </p:nvCxnSpPr>
        <p:spPr>
          <a:xfrm flipH="1">
            <a:off x="5694877" y="1561782"/>
            <a:ext cx="39757" cy="441976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" name="Rectangle 152">
            <a:extLst>
              <a:ext uri="{FF2B5EF4-FFF2-40B4-BE49-F238E27FC236}">
                <a16:creationId xmlns:a16="http://schemas.microsoft.com/office/drawing/2014/main" id="{2B3B3850-D0BE-44D8-8197-8F3F54179282}"/>
              </a:ext>
            </a:extLst>
          </p:cNvPr>
          <p:cNvSpPr/>
          <p:nvPr/>
        </p:nvSpPr>
        <p:spPr>
          <a:xfrm>
            <a:off x="6946146" y="1326663"/>
            <a:ext cx="814915" cy="2284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</a:t>
            </a: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E57F99D7-5C94-4225-B912-BAF8AF8EFD31}"/>
              </a:ext>
            </a:extLst>
          </p:cNvPr>
          <p:cNvSpPr/>
          <p:nvPr/>
        </p:nvSpPr>
        <p:spPr>
          <a:xfrm>
            <a:off x="8523792" y="1333364"/>
            <a:ext cx="814915" cy="2284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STA4</a:t>
            </a:r>
            <a:endParaRPr lang="fr-FR" sz="7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A82C545B-1509-486F-A9E3-99E6CB4A553F}"/>
              </a:ext>
            </a:extLst>
          </p:cNvPr>
          <p:cNvSpPr/>
          <p:nvPr/>
        </p:nvSpPr>
        <p:spPr>
          <a:xfrm>
            <a:off x="5327176" y="1333364"/>
            <a:ext cx="814915" cy="2284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STA2</a:t>
            </a:r>
            <a:endParaRPr lang="fr-FR" sz="7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6" name="Straight Connector 7">
            <a:extLst>
              <a:ext uri="{FF2B5EF4-FFF2-40B4-BE49-F238E27FC236}">
                <a16:creationId xmlns:a16="http://schemas.microsoft.com/office/drawing/2014/main" id="{921434A3-77DB-4862-9E90-02C99E6F44F9}"/>
              </a:ext>
            </a:extLst>
          </p:cNvPr>
          <p:cNvCxnSpPr>
            <a:cxnSpLocks/>
          </p:cNvCxnSpPr>
          <p:nvPr/>
        </p:nvCxnSpPr>
        <p:spPr>
          <a:xfrm flipH="1">
            <a:off x="7305965" y="1601632"/>
            <a:ext cx="24348" cy="444941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Connector 8">
            <a:extLst>
              <a:ext uri="{FF2B5EF4-FFF2-40B4-BE49-F238E27FC236}">
                <a16:creationId xmlns:a16="http://schemas.microsoft.com/office/drawing/2014/main" id="{9F3C36A1-6F79-4816-BB99-18D5FA921354}"/>
              </a:ext>
            </a:extLst>
          </p:cNvPr>
          <p:cNvCxnSpPr>
            <a:cxnSpLocks/>
            <a:stCxn id="154" idx="2"/>
          </p:cNvCxnSpPr>
          <p:nvPr/>
        </p:nvCxnSpPr>
        <p:spPr>
          <a:xfrm flipH="1">
            <a:off x="8926926" y="1561782"/>
            <a:ext cx="4324" cy="441976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Rectangle 157">
            <a:extLst>
              <a:ext uri="{FF2B5EF4-FFF2-40B4-BE49-F238E27FC236}">
                <a16:creationId xmlns:a16="http://schemas.microsoft.com/office/drawing/2014/main" id="{7A0AE4DB-0299-4857-992B-05EC497B2B88}"/>
              </a:ext>
            </a:extLst>
          </p:cNvPr>
          <p:cNvSpPr/>
          <p:nvPr/>
        </p:nvSpPr>
        <p:spPr>
          <a:xfrm>
            <a:off x="4072567" y="4533238"/>
            <a:ext cx="1586432" cy="60016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 DiL transmissions using the assigned DiL session ID</a:t>
            </a:r>
          </a:p>
        </p:txBody>
      </p:sp>
      <p:sp>
        <p:nvSpPr>
          <p:cNvPr id="159" name="Left Brace 15">
            <a:extLst>
              <a:ext uri="{FF2B5EF4-FFF2-40B4-BE49-F238E27FC236}">
                <a16:creationId xmlns:a16="http://schemas.microsoft.com/office/drawing/2014/main" id="{4244F645-A900-4667-9CFF-811C190A79C7}"/>
              </a:ext>
            </a:extLst>
          </p:cNvPr>
          <p:cNvSpPr/>
          <p:nvPr/>
        </p:nvSpPr>
        <p:spPr>
          <a:xfrm>
            <a:off x="5423516" y="1779782"/>
            <a:ext cx="246298" cy="768416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02E57529-D0F4-4A53-8B55-22DE10E1DE54}"/>
              </a:ext>
            </a:extLst>
          </p:cNvPr>
          <p:cNvSpPr/>
          <p:nvPr/>
        </p:nvSpPr>
        <p:spPr>
          <a:xfrm>
            <a:off x="4572518" y="1991558"/>
            <a:ext cx="968238" cy="40011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DiL session establishment</a:t>
            </a:r>
          </a:p>
        </p:txBody>
      </p:sp>
      <p:sp>
        <p:nvSpPr>
          <p:cNvPr id="161" name="Left Brace 19">
            <a:extLst>
              <a:ext uri="{FF2B5EF4-FFF2-40B4-BE49-F238E27FC236}">
                <a16:creationId xmlns:a16="http://schemas.microsoft.com/office/drawing/2014/main" id="{DD82EEC2-E784-44B7-8E8A-F587386E775E}"/>
              </a:ext>
            </a:extLst>
          </p:cNvPr>
          <p:cNvSpPr/>
          <p:nvPr/>
        </p:nvSpPr>
        <p:spPr>
          <a:xfrm>
            <a:off x="5448420" y="4196371"/>
            <a:ext cx="216260" cy="1326663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2" name="Connecteur droit avec flèche 91">
            <a:extLst>
              <a:ext uri="{FF2B5EF4-FFF2-40B4-BE49-F238E27FC236}">
                <a16:creationId xmlns:a16="http://schemas.microsoft.com/office/drawing/2014/main" id="{6E5DC8EF-AFC7-4BBB-A381-A506572ACEF5}"/>
              </a:ext>
            </a:extLst>
          </p:cNvPr>
          <p:cNvCxnSpPr/>
          <p:nvPr/>
        </p:nvCxnSpPr>
        <p:spPr>
          <a:xfrm flipH="1" flipV="1">
            <a:off x="5697677" y="3770793"/>
            <a:ext cx="1608288" cy="255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Connecteur droit avec flèche 91">
            <a:extLst>
              <a:ext uri="{FF2B5EF4-FFF2-40B4-BE49-F238E27FC236}">
                <a16:creationId xmlns:a16="http://schemas.microsoft.com/office/drawing/2014/main" id="{DA35D8C8-2E23-457A-8E04-031DD36DA907}"/>
              </a:ext>
            </a:extLst>
          </p:cNvPr>
          <p:cNvCxnSpPr/>
          <p:nvPr/>
        </p:nvCxnSpPr>
        <p:spPr>
          <a:xfrm>
            <a:off x="7315200" y="3770793"/>
            <a:ext cx="1611726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Rectangle 163">
            <a:extLst>
              <a:ext uri="{FF2B5EF4-FFF2-40B4-BE49-F238E27FC236}">
                <a16:creationId xmlns:a16="http://schemas.microsoft.com/office/drawing/2014/main" id="{6549164E-7722-42C4-988E-FF6B6AC46752}"/>
              </a:ext>
            </a:extLst>
          </p:cNvPr>
          <p:cNvSpPr/>
          <p:nvPr/>
        </p:nvSpPr>
        <p:spPr>
          <a:xfrm>
            <a:off x="5832065" y="2923429"/>
            <a:ext cx="1220363" cy="2284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>
              <a:lnSpc>
                <a:spcPct val="120000"/>
              </a:lnSpc>
              <a:spcBef>
                <a:spcPts val="257"/>
              </a:spcBef>
              <a:buClr>
                <a:schemeClr val="accent1"/>
              </a:buClr>
            </a:pPr>
            <a:r>
              <a:rPr lang="en-US" sz="1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DiL</a:t>
            </a:r>
            <a:r>
              <a:rPr 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BSR</a:t>
            </a:r>
          </a:p>
        </p:txBody>
      </p:sp>
      <p:cxnSp>
        <p:nvCxnSpPr>
          <p:cNvPr id="165" name="Connecteur droit avec flèche 91">
            <a:extLst>
              <a:ext uri="{FF2B5EF4-FFF2-40B4-BE49-F238E27FC236}">
                <a16:creationId xmlns:a16="http://schemas.microsoft.com/office/drawing/2014/main" id="{678E0A8A-B04B-4495-9B6C-2758FECBD8C5}"/>
              </a:ext>
            </a:extLst>
          </p:cNvPr>
          <p:cNvCxnSpPr/>
          <p:nvPr/>
        </p:nvCxnSpPr>
        <p:spPr>
          <a:xfrm>
            <a:off x="5721601" y="3146179"/>
            <a:ext cx="1585036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Connecteur droit avec flèche 91">
            <a:extLst>
              <a:ext uri="{FF2B5EF4-FFF2-40B4-BE49-F238E27FC236}">
                <a16:creationId xmlns:a16="http://schemas.microsoft.com/office/drawing/2014/main" id="{C23CE849-D871-4001-804A-B7699161C37C}"/>
              </a:ext>
            </a:extLst>
          </p:cNvPr>
          <p:cNvCxnSpPr/>
          <p:nvPr/>
        </p:nvCxnSpPr>
        <p:spPr>
          <a:xfrm flipH="1">
            <a:off x="5697801" y="5795914"/>
            <a:ext cx="1595622" cy="13484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Connecteur droit avec flèche 91">
            <a:extLst>
              <a:ext uri="{FF2B5EF4-FFF2-40B4-BE49-F238E27FC236}">
                <a16:creationId xmlns:a16="http://schemas.microsoft.com/office/drawing/2014/main" id="{D11BD660-8D09-4B01-B612-8A1EC7293C07}"/>
              </a:ext>
            </a:extLst>
          </p:cNvPr>
          <p:cNvCxnSpPr/>
          <p:nvPr/>
        </p:nvCxnSpPr>
        <p:spPr>
          <a:xfrm>
            <a:off x="7284640" y="5795913"/>
            <a:ext cx="1628803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Rectangle 167">
            <a:extLst>
              <a:ext uri="{FF2B5EF4-FFF2-40B4-BE49-F238E27FC236}">
                <a16:creationId xmlns:a16="http://schemas.microsoft.com/office/drawing/2014/main" id="{FA53CFC2-645E-4D66-9292-8595D1231C8A}"/>
              </a:ext>
            </a:extLst>
          </p:cNvPr>
          <p:cNvSpPr/>
          <p:nvPr/>
        </p:nvSpPr>
        <p:spPr>
          <a:xfrm>
            <a:off x="5973831" y="3450176"/>
            <a:ext cx="1189982" cy="3760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DiL session Id setup</a:t>
            </a: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270E45EA-D5E4-428F-86B8-415EEF5600C2}"/>
              </a:ext>
            </a:extLst>
          </p:cNvPr>
          <p:cNvSpPr/>
          <p:nvPr/>
        </p:nvSpPr>
        <p:spPr>
          <a:xfrm>
            <a:off x="6406989" y="5650446"/>
            <a:ext cx="1823257" cy="1522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DiL session Id teardown</a:t>
            </a:r>
          </a:p>
        </p:txBody>
      </p:sp>
      <p:cxnSp>
        <p:nvCxnSpPr>
          <p:cNvPr id="170" name="Connecteur droit avec flèche 91">
            <a:extLst>
              <a:ext uri="{FF2B5EF4-FFF2-40B4-BE49-F238E27FC236}">
                <a16:creationId xmlns:a16="http://schemas.microsoft.com/office/drawing/2014/main" id="{EC08E5BA-AC8E-4B35-8DD1-B4886041EFD3}"/>
              </a:ext>
            </a:extLst>
          </p:cNvPr>
          <p:cNvCxnSpPr/>
          <p:nvPr/>
        </p:nvCxnSpPr>
        <p:spPr>
          <a:xfrm>
            <a:off x="7322448" y="4365900"/>
            <a:ext cx="1611726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Connecteur droit avec flèche 91">
            <a:extLst>
              <a:ext uri="{FF2B5EF4-FFF2-40B4-BE49-F238E27FC236}">
                <a16:creationId xmlns:a16="http://schemas.microsoft.com/office/drawing/2014/main" id="{F40CE26D-4C81-4D40-8B2E-8777C0C55A11}"/>
              </a:ext>
            </a:extLst>
          </p:cNvPr>
          <p:cNvCxnSpPr/>
          <p:nvPr/>
        </p:nvCxnSpPr>
        <p:spPr>
          <a:xfrm flipH="1">
            <a:off x="5714995" y="4365900"/>
            <a:ext cx="1606674" cy="925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2" name="Rectangle 171">
            <a:extLst>
              <a:ext uri="{FF2B5EF4-FFF2-40B4-BE49-F238E27FC236}">
                <a16:creationId xmlns:a16="http://schemas.microsoft.com/office/drawing/2014/main" id="{8E3166C0-3153-4D27-AA9C-0328B9F2F174}"/>
              </a:ext>
            </a:extLst>
          </p:cNvPr>
          <p:cNvSpPr/>
          <p:nvPr/>
        </p:nvSpPr>
        <p:spPr>
          <a:xfrm>
            <a:off x="6203214" y="4146063"/>
            <a:ext cx="2428486" cy="2284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802.11ax Trigger frame</a:t>
            </a:r>
          </a:p>
        </p:txBody>
      </p:sp>
      <p:cxnSp>
        <p:nvCxnSpPr>
          <p:cNvPr id="173" name="Connecteur droit avec flèche 91">
            <a:extLst>
              <a:ext uri="{FF2B5EF4-FFF2-40B4-BE49-F238E27FC236}">
                <a16:creationId xmlns:a16="http://schemas.microsoft.com/office/drawing/2014/main" id="{8DDDB011-DB77-461F-98B7-A416F57AEDCD}"/>
              </a:ext>
            </a:extLst>
          </p:cNvPr>
          <p:cNvCxnSpPr/>
          <p:nvPr/>
        </p:nvCxnSpPr>
        <p:spPr>
          <a:xfrm flipV="1">
            <a:off x="5713657" y="4667614"/>
            <a:ext cx="3205189" cy="1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" name="Rectangle 173">
            <a:extLst>
              <a:ext uri="{FF2B5EF4-FFF2-40B4-BE49-F238E27FC236}">
                <a16:creationId xmlns:a16="http://schemas.microsoft.com/office/drawing/2014/main" id="{208E8A25-B014-459F-A629-91DBF5D28335}"/>
              </a:ext>
            </a:extLst>
          </p:cNvPr>
          <p:cNvSpPr/>
          <p:nvPr/>
        </p:nvSpPr>
        <p:spPr>
          <a:xfrm>
            <a:off x="5474794" y="4471207"/>
            <a:ext cx="1570983" cy="2284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DiL</a:t>
            </a:r>
            <a:r>
              <a:rPr 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Data</a:t>
            </a:r>
          </a:p>
        </p:txBody>
      </p:sp>
      <p:cxnSp>
        <p:nvCxnSpPr>
          <p:cNvPr id="175" name="Connecteur droit avec flèche 91">
            <a:extLst>
              <a:ext uri="{FF2B5EF4-FFF2-40B4-BE49-F238E27FC236}">
                <a16:creationId xmlns:a16="http://schemas.microsoft.com/office/drawing/2014/main" id="{6FD1AE7B-8507-4F53-B80E-FD28DFDCCD56}"/>
              </a:ext>
            </a:extLst>
          </p:cNvPr>
          <p:cNvCxnSpPr/>
          <p:nvPr/>
        </p:nvCxnSpPr>
        <p:spPr>
          <a:xfrm>
            <a:off x="7328364" y="5126074"/>
            <a:ext cx="1611726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Connecteur droit avec flèche 91">
            <a:extLst>
              <a:ext uri="{FF2B5EF4-FFF2-40B4-BE49-F238E27FC236}">
                <a16:creationId xmlns:a16="http://schemas.microsoft.com/office/drawing/2014/main" id="{28168B29-2F95-481F-9F32-823C05307FF6}"/>
              </a:ext>
            </a:extLst>
          </p:cNvPr>
          <p:cNvCxnSpPr/>
          <p:nvPr/>
        </p:nvCxnSpPr>
        <p:spPr>
          <a:xfrm flipH="1">
            <a:off x="5720911" y="5126074"/>
            <a:ext cx="1606674" cy="925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7" name="Rectangle 176">
            <a:extLst>
              <a:ext uri="{FF2B5EF4-FFF2-40B4-BE49-F238E27FC236}">
                <a16:creationId xmlns:a16="http://schemas.microsoft.com/office/drawing/2014/main" id="{647C3943-FE1F-44F6-B5F7-2FB82332AD64}"/>
              </a:ext>
            </a:extLst>
          </p:cNvPr>
          <p:cNvSpPr/>
          <p:nvPr/>
        </p:nvSpPr>
        <p:spPr>
          <a:xfrm>
            <a:off x="6203214" y="4893671"/>
            <a:ext cx="2446111" cy="2284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802.11ax Trigger frame</a:t>
            </a:r>
          </a:p>
        </p:txBody>
      </p:sp>
      <p:cxnSp>
        <p:nvCxnSpPr>
          <p:cNvPr id="178" name="Connecteur droit avec flèche 91">
            <a:extLst>
              <a:ext uri="{FF2B5EF4-FFF2-40B4-BE49-F238E27FC236}">
                <a16:creationId xmlns:a16="http://schemas.microsoft.com/office/drawing/2014/main" id="{90F04A0C-0BE5-4D2A-AAE9-1BDD24DF3EAC}"/>
              </a:ext>
            </a:extLst>
          </p:cNvPr>
          <p:cNvCxnSpPr/>
          <p:nvPr/>
        </p:nvCxnSpPr>
        <p:spPr>
          <a:xfrm flipV="1">
            <a:off x="5720911" y="5357385"/>
            <a:ext cx="3214245" cy="927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9" name="Rectangle 178">
            <a:extLst>
              <a:ext uri="{FF2B5EF4-FFF2-40B4-BE49-F238E27FC236}">
                <a16:creationId xmlns:a16="http://schemas.microsoft.com/office/drawing/2014/main" id="{7F03692C-1909-43B7-A7B8-658DB4962ED0}"/>
              </a:ext>
            </a:extLst>
          </p:cNvPr>
          <p:cNvSpPr/>
          <p:nvPr/>
        </p:nvSpPr>
        <p:spPr>
          <a:xfrm>
            <a:off x="7472466" y="5137457"/>
            <a:ext cx="1570983" cy="2284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DiL</a:t>
            </a:r>
            <a:r>
              <a:rPr 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Data</a:t>
            </a: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ED587B9A-DF1E-4F1F-B05D-B921E27EFA1B}"/>
              </a:ext>
            </a:extLst>
          </p:cNvPr>
          <p:cNvSpPr/>
          <p:nvPr/>
        </p:nvSpPr>
        <p:spPr>
          <a:xfrm>
            <a:off x="5441214" y="1631483"/>
            <a:ext cx="1892636" cy="19027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TDLS setup </a:t>
            </a:r>
            <a:r>
              <a:rPr lang="fr-FR" sz="1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request</a:t>
            </a:r>
            <a:endParaRPr lang="fr-FR" sz="1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81" name="Connecteur droit avec flèche 91">
            <a:extLst>
              <a:ext uri="{FF2B5EF4-FFF2-40B4-BE49-F238E27FC236}">
                <a16:creationId xmlns:a16="http://schemas.microsoft.com/office/drawing/2014/main" id="{4F7EA5D3-7355-46F7-969A-B45C7C876FA2}"/>
              </a:ext>
            </a:extLst>
          </p:cNvPr>
          <p:cNvCxnSpPr/>
          <p:nvPr/>
        </p:nvCxnSpPr>
        <p:spPr>
          <a:xfrm>
            <a:off x="5737172" y="1832495"/>
            <a:ext cx="3138035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Connecteur droit avec flèche 91">
            <a:extLst>
              <a:ext uri="{FF2B5EF4-FFF2-40B4-BE49-F238E27FC236}">
                <a16:creationId xmlns:a16="http://schemas.microsoft.com/office/drawing/2014/main" id="{3DEC82AA-9E69-4425-B5D2-12EAEAC3C12E}"/>
              </a:ext>
            </a:extLst>
          </p:cNvPr>
          <p:cNvCxnSpPr/>
          <p:nvPr/>
        </p:nvCxnSpPr>
        <p:spPr>
          <a:xfrm flipH="1">
            <a:off x="5720428" y="2140296"/>
            <a:ext cx="3191121" cy="1431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3" name="Rectangle 182">
            <a:extLst>
              <a:ext uri="{FF2B5EF4-FFF2-40B4-BE49-F238E27FC236}">
                <a16:creationId xmlns:a16="http://schemas.microsoft.com/office/drawing/2014/main" id="{65759329-8092-4EAC-9964-E5A60A251BBB}"/>
              </a:ext>
            </a:extLst>
          </p:cNvPr>
          <p:cNvSpPr/>
          <p:nvPr/>
        </p:nvSpPr>
        <p:spPr>
          <a:xfrm>
            <a:off x="7320086" y="1978598"/>
            <a:ext cx="1550128" cy="1722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TDLS setup </a:t>
            </a:r>
            <a:r>
              <a:rPr lang="fr-FR" sz="1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response</a:t>
            </a:r>
            <a:endParaRPr lang="fr-FR" sz="1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755E832B-B64A-49FA-8926-8FE1B7857139}"/>
              </a:ext>
            </a:extLst>
          </p:cNvPr>
          <p:cNvSpPr/>
          <p:nvPr/>
        </p:nvSpPr>
        <p:spPr>
          <a:xfrm>
            <a:off x="5517414" y="2347006"/>
            <a:ext cx="1760987" cy="149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TDLS setup </a:t>
            </a:r>
            <a:r>
              <a:rPr lang="fr-FR" sz="1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confirm</a:t>
            </a:r>
            <a:endParaRPr lang="fr-FR" sz="1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85" name="Connecteur droit avec flèche 91">
            <a:extLst>
              <a:ext uri="{FF2B5EF4-FFF2-40B4-BE49-F238E27FC236}">
                <a16:creationId xmlns:a16="http://schemas.microsoft.com/office/drawing/2014/main" id="{1DB5AF7A-E303-40E6-8AD2-9C58EBB9B2C0}"/>
              </a:ext>
            </a:extLst>
          </p:cNvPr>
          <p:cNvCxnSpPr/>
          <p:nvPr/>
        </p:nvCxnSpPr>
        <p:spPr>
          <a:xfrm flipV="1">
            <a:off x="5722416" y="2496020"/>
            <a:ext cx="3210083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6" name="Left Brace 50">
            <a:extLst>
              <a:ext uri="{FF2B5EF4-FFF2-40B4-BE49-F238E27FC236}">
                <a16:creationId xmlns:a16="http://schemas.microsoft.com/office/drawing/2014/main" id="{8BE52F3C-2611-4730-B164-B0D4ED0530E9}"/>
              </a:ext>
            </a:extLst>
          </p:cNvPr>
          <p:cNvSpPr/>
          <p:nvPr/>
        </p:nvSpPr>
        <p:spPr>
          <a:xfrm>
            <a:off x="5416364" y="2654331"/>
            <a:ext cx="246298" cy="683302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7" name="Rectangle 186">
            <a:extLst>
              <a:ext uri="{FF2B5EF4-FFF2-40B4-BE49-F238E27FC236}">
                <a16:creationId xmlns:a16="http://schemas.microsoft.com/office/drawing/2014/main" id="{1D0751A6-04FA-476A-B2AD-FE9AB52B2B85}"/>
              </a:ext>
            </a:extLst>
          </p:cNvPr>
          <p:cNvSpPr/>
          <p:nvPr/>
        </p:nvSpPr>
        <p:spPr>
          <a:xfrm>
            <a:off x="4408035" y="2751737"/>
            <a:ext cx="1201744" cy="40011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DiL requirements collection</a:t>
            </a:r>
          </a:p>
        </p:txBody>
      </p:sp>
      <p:cxnSp>
        <p:nvCxnSpPr>
          <p:cNvPr id="188" name="Connecteur droit avec flèche 91">
            <a:extLst>
              <a:ext uri="{FF2B5EF4-FFF2-40B4-BE49-F238E27FC236}">
                <a16:creationId xmlns:a16="http://schemas.microsoft.com/office/drawing/2014/main" id="{B66D55B2-5D1C-422C-A1AD-BD64EF8A7DC0}"/>
              </a:ext>
            </a:extLst>
          </p:cNvPr>
          <p:cNvCxnSpPr/>
          <p:nvPr/>
        </p:nvCxnSpPr>
        <p:spPr>
          <a:xfrm flipH="1" flipV="1">
            <a:off x="5694877" y="2901753"/>
            <a:ext cx="1611313" cy="741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Connecteur droit avec flèche 91">
            <a:extLst>
              <a:ext uri="{FF2B5EF4-FFF2-40B4-BE49-F238E27FC236}">
                <a16:creationId xmlns:a16="http://schemas.microsoft.com/office/drawing/2014/main" id="{4B76B2D2-572A-4D7A-810F-17AACA074898}"/>
              </a:ext>
            </a:extLst>
          </p:cNvPr>
          <p:cNvCxnSpPr/>
          <p:nvPr/>
        </p:nvCxnSpPr>
        <p:spPr>
          <a:xfrm>
            <a:off x="7329120" y="2902349"/>
            <a:ext cx="1595824" cy="15296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Connecteur droit avec flèche 91">
            <a:extLst>
              <a:ext uri="{FF2B5EF4-FFF2-40B4-BE49-F238E27FC236}">
                <a16:creationId xmlns:a16="http://schemas.microsoft.com/office/drawing/2014/main" id="{4E944B73-D8AF-4565-8E21-DE71E5448DDD}"/>
              </a:ext>
            </a:extLst>
          </p:cNvPr>
          <p:cNvCxnSpPr/>
          <p:nvPr/>
        </p:nvCxnSpPr>
        <p:spPr>
          <a:xfrm flipH="1">
            <a:off x="7315152" y="3151847"/>
            <a:ext cx="1596397" cy="0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1" name="Rectangle 190">
            <a:extLst>
              <a:ext uri="{FF2B5EF4-FFF2-40B4-BE49-F238E27FC236}">
                <a16:creationId xmlns:a16="http://schemas.microsoft.com/office/drawing/2014/main" id="{D99917B9-3AD3-42C5-98FB-10BB10B6BFC1}"/>
              </a:ext>
            </a:extLst>
          </p:cNvPr>
          <p:cNvSpPr/>
          <p:nvPr/>
        </p:nvSpPr>
        <p:spPr>
          <a:xfrm>
            <a:off x="7900385" y="2917645"/>
            <a:ext cx="913829" cy="2284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>
              <a:lnSpc>
                <a:spcPct val="120000"/>
              </a:lnSpc>
              <a:spcBef>
                <a:spcPts val="257"/>
              </a:spcBef>
              <a:buClr>
                <a:schemeClr val="accent1"/>
              </a:buClr>
            </a:pPr>
            <a:r>
              <a:rPr lang="en-US" sz="1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DiL</a:t>
            </a:r>
            <a:r>
              <a:rPr 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BSR</a:t>
            </a:r>
          </a:p>
        </p:txBody>
      </p:sp>
      <p:sp>
        <p:nvSpPr>
          <p:cNvPr id="192" name="Rectangle 191">
            <a:extLst>
              <a:ext uri="{FF2B5EF4-FFF2-40B4-BE49-F238E27FC236}">
                <a16:creationId xmlns:a16="http://schemas.microsoft.com/office/drawing/2014/main" id="{7E22DBDA-1558-4901-943D-79DD8CEA8313}"/>
              </a:ext>
            </a:extLst>
          </p:cNvPr>
          <p:cNvSpPr/>
          <p:nvPr/>
        </p:nvSpPr>
        <p:spPr>
          <a:xfrm>
            <a:off x="6355614" y="2679220"/>
            <a:ext cx="1537600" cy="2501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Trigger Frame  (BSRP)</a:t>
            </a:r>
          </a:p>
        </p:txBody>
      </p:sp>
      <p:sp>
        <p:nvSpPr>
          <p:cNvPr id="193" name="Left Brace 105">
            <a:extLst>
              <a:ext uri="{FF2B5EF4-FFF2-40B4-BE49-F238E27FC236}">
                <a16:creationId xmlns:a16="http://schemas.microsoft.com/office/drawing/2014/main" id="{9A8B022E-509F-4949-AED4-56B9B93A5169}"/>
              </a:ext>
            </a:extLst>
          </p:cNvPr>
          <p:cNvSpPr/>
          <p:nvPr/>
        </p:nvSpPr>
        <p:spPr>
          <a:xfrm>
            <a:off x="5399757" y="3570350"/>
            <a:ext cx="239594" cy="258606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" name="Rectangle 193">
            <a:extLst>
              <a:ext uri="{FF2B5EF4-FFF2-40B4-BE49-F238E27FC236}">
                <a16:creationId xmlns:a16="http://schemas.microsoft.com/office/drawing/2014/main" id="{EB834A4E-DE49-4D25-A5A7-CA3F86BE2E25}"/>
              </a:ext>
            </a:extLst>
          </p:cNvPr>
          <p:cNvSpPr/>
          <p:nvPr/>
        </p:nvSpPr>
        <p:spPr>
          <a:xfrm>
            <a:off x="4556167" y="3511916"/>
            <a:ext cx="1019112" cy="40011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US" sz="1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DiL</a:t>
            </a:r>
            <a:r>
              <a:rPr 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session</a:t>
            </a:r>
          </a:p>
          <a:p>
            <a:r>
              <a:rPr 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Id Setup</a:t>
            </a:r>
          </a:p>
        </p:txBody>
      </p:sp>
      <p:sp>
        <p:nvSpPr>
          <p:cNvPr id="195" name="Left Brace 110">
            <a:extLst>
              <a:ext uri="{FF2B5EF4-FFF2-40B4-BE49-F238E27FC236}">
                <a16:creationId xmlns:a16="http://schemas.microsoft.com/office/drawing/2014/main" id="{564066F4-D76E-4150-AD0E-8FFB962EFAB8}"/>
              </a:ext>
            </a:extLst>
          </p:cNvPr>
          <p:cNvSpPr/>
          <p:nvPr/>
        </p:nvSpPr>
        <p:spPr>
          <a:xfrm>
            <a:off x="5429909" y="5650446"/>
            <a:ext cx="226250" cy="278792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6" name="Rectangle 195">
            <a:extLst>
              <a:ext uri="{FF2B5EF4-FFF2-40B4-BE49-F238E27FC236}">
                <a16:creationId xmlns:a16="http://schemas.microsoft.com/office/drawing/2014/main" id="{CFD3AC69-A84F-4D23-880F-D2F9604B16A5}"/>
              </a:ext>
            </a:extLst>
          </p:cNvPr>
          <p:cNvSpPr/>
          <p:nvPr/>
        </p:nvSpPr>
        <p:spPr>
          <a:xfrm>
            <a:off x="4492575" y="5580903"/>
            <a:ext cx="1128123" cy="40011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DiL session ID Release</a:t>
            </a:r>
          </a:p>
        </p:txBody>
      </p:sp>
      <p:sp>
        <p:nvSpPr>
          <p:cNvPr id="50" name="灯片编号占位符 3">
            <a:extLst>
              <a:ext uri="{FF2B5EF4-FFF2-40B4-BE49-F238E27FC236}">
                <a16:creationId xmlns:a16="http://schemas.microsoft.com/office/drawing/2014/main" id="{224D83FC-0C0A-4C87-8BFF-6B83478A2895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4344988" y="6475413"/>
            <a:ext cx="528637" cy="363537"/>
          </a:xfrm>
        </p:spPr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7C098C76-7555-4C5A-B4C2-B29A74EDEADC}"/>
              </a:ext>
            </a:extLst>
          </p:cNvPr>
          <p:cNvSpPr/>
          <p:nvPr/>
        </p:nvSpPr>
        <p:spPr bwMode="auto">
          <a:xfrm>
            <a:off x="7239000" y="2819400"/>
            <a:ext cx="153380" cy="138553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fr-FR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52" name="Rectangle 4">
            <a:extLst>
              <a:ext uri="{FF2B5EF4-FFF2-40B4-BE49-F238E27FC236}">
                <a16:creationId xmlns:a16="http://schemas.microsoft.com/office/drawing/2014/main" id="{725337C1-9C83-4283-8C9A-092635F89F06}"/>
              </a:ext>
            </a:extLst>
          </p:cNvPr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/>
              <a:t>Stephane Baron, (Canon), et al</a:t>
            </a:r>
          </a:p>
          <a:p>
            <a:endParaRPr lang="en-GB" altLang="zh-CN" dirty="0"/>
          </a:p>
        </p:txBody>
      </p:sp>
    </p:spTree>
    <p:extLst>
      <p:ext uri="{BB962C8B-B14F-4D97-AF65-F5344CB8AC3E}">
        <p14:creationId xmlns:p14="http://schemas.microsoft.com/office/powerpoint/2010/main" val="30907341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4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15/09/2019</a:t>
            </a:r>
            <a:endParaRPr lang="en-GB" dirty="0"/>
          </a:p>
        </p:txBody>
      </p:sp>
      <p:sp>
        <p:nvSpPr>
          <p:cNvPr id="6" name="标题 1"/>
          <p:cNvSpPr>
            <a:spLocks noGrp="1"/>
          </p:cNvSpPr>
          <p:nvPr>
            <p:ph type="title"/>
          </p:nvPr>
        </p:nvSpPr>
        <p:spPr>
          <a:xfrm>
            <a:off x="304800" y="558601"/>
            <a:ext cx="8534400" cy="770858"/>
          </a:xfrm>
        </p:spPr>
        <p:txBody>
          <a:bodyPr/>
          <a:lstStyle/>
          <a:p>
            <a:pPr defTabSz="914400" eaLnBrk="0" hangingPunct="0">
              <a:lnSpc>
                <a:spcPct val="140000"/>
              </a:lnSpc>
              <a:buClr>
                <a:srgbClr val="777777"/>
              </a:buClr>
              <a:buSzPct val="60000"/>
            </a:pPr>
            <a:r>
              <a:rPr lang="en-US" altLang="zh-CN" sz="2800" dirty="0"/>
              <a:t>Direct link MU transmission via Trigger frame</a:t>
            </a:r>
          </a:p>
        </p:txBody>
      </p:sp>
      <p:sp>
        <p:nvSpPr>
          <p:cNvPr id="22" name="内容占位符 2">
            <a:extLst>
              <a:ext uri="{FF2B5EF4-FFF2-40B4-BE49-F238E27FC236}">
                <a16:creationId xmlns:a16="http://schemas.microsoft.com/office/drawing/2014/main" id="{3090FB0B-4AE2-4147-8169-8A3E3C02DD19}"/>
              </a:ext>
            </a:extLst>
          </p:cNvPr>
          <p:cNvSpPr txBox="1">
            <a:spLocks/>
          </p:cNvSpPr>
          <p:nvPr/>
        </p:nvSpPr>
        <p:spPr bwMode="auto">
          <a:xfrm>
            <a:off x="125144" y="1518639"/>
            <a:ext cx="3906510" cy="44195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800" u="sng" dirty="0"/>
              <a:t>2</a:t>
            </a:r>
            <a:r>
              <a:rPr lang="en-US" altLang="zh-CN" sz="1800" u="sng" baseline="30000" dirty="0"/>
              <a:t>nd</a:t>
            </a:r>
            <a:r>
              <a:rPr lang="en-US" altLang="zh-CN" sz="1800" u="sng" dirty="0"/>
              <a:t> solution: new User Info field format</a:t>
            </a:r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400" kern="0" dirty="0">
                <a:latin typeface="+mj-lt"/>
                <a:ea typeface="黑体" pitchFamily="49" charset="-122"/>
                <a:cs typeface="Calibri" panose="020F0502020204030204" pitchFamily="34" charset="0"/>
              </a:rPr>
              <a:t>No dedicated ID for </a:t>
            </a:r>
            <a:r>
              <a:rPr lang="en-US" altLang="zh-CN" sz="1400" kern="0" dirty="0" err="1">
                <a:latin typeface="+mj-lt"/>
                <a:ea typeface="黑体" pitchFamily="49" charset="-122"/>
                <a:cs typeface="Calibri" panose="020F0502020204030204" pitchFamily="34" charset="0"/>
              </a:rPr>
              <a:t>DiL</a:t>
            </a:r>
            <a:r>
              <a:rPr lang="en-US" altLang="zh-CN" sz="1400" kern="0" dirty="0">
                <a:latin typeface="+mj-lt"/>
                <a:ea typeface="黑体" pitchFamily="49" charset="-122"/>
                <a:cs typeface="Calibri" panose="020F0502020204030204" pitchFamily="34" charset="0"/>
              </a:rPr>
              <a:t> communications</a:t>
            </a:r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400" kern="0" dirty="0">
                <a:latin typeface="+mj-lt"/>
                <a:ea typeface="黑体" pitchFamily="49" charset="-122"/>
                <a:cs typeface="Calibri" panose="020F0502020204030204" pitchFamily="34" charset="0"/>
              </a:rPr>
              <a:t>Features to report needs to the AP (</a:t>
            </a:r>
            <a:r>
              <a:rPr lang="en-US" altLang="zh-CN" sz="1400" kern="0" dirty="0" err="1">
                <a:latin typeface="+mj-lt"/>
                <a:ea typeface="黑体" pitchFamily="49" charset="-122"/>
                <a:cs typeface="Calibri" panose="020F0502020204030204" pitchFamily="34" charset="0"/>
              </a:rPr>
              <a:t>DiL</a:t>
            </a:r>
            <a:r>
              <a:rPr lang="en-US" altLang="zh-CN" sz="1400" kern="0" dirty="0">
                <a:latin typeface="+mj-lt"/>
                <a:ea typeface="黑体" pitchFamily="49" charset="-122"/>
                <a:cs typeface="Calibri" panose="020F0502020204030204" pitchFamily="34" charset="0"/>
              </a:rPr>
              <a:t> BSR, TSPEC …)</a:t>
            </a:r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400" kern="0" dirty="0">
                <a:latin typeface="+mj-lt"/>
                <a:ea typeface="黑体" pitchFamily="49" charset="-122"/>
                <a:cs typeface="Calibri" panose="020F0502020204030204" pitchFamily="34" charset="0"/>
              </a:rPr>
              <a:t>New format of User Info field for the </a:t>
            </a:r>
            <a:r>
              <a:rPr lang="en-US" altLang="zh-CN" sz="1400" kern="0" dirty="0" err="1">
                <a:latin typeface="+mj-lt"/>
                <a:ea typeface="黑体" pitchFamily="49" charset="-122"/>
                <a:cs typeface="Calibri" panose="020F0502020204030204" pitchFamily="34" charset="0"/>
              </a:rPr>
              <a:t>DiL</a:t>
            </a:r>
            <a:r>
              <a:rPr lang="en-US" altLang="zh-CN" sz="1400" kern="0" dirty="0">
                <a:latin typeface="+mj-lt"/>
                <a:ea typeface="黑体" pitchFamily="49" charset="-122"/>
                <a:cs typeface="Calibri" panose="020F0502020204030204" pitchFamily="34" charset="0"/>
              </a:rPr>
              <a:t> RU:  </a:t>
            </a:r>
          </a:p>
          <a:p>
            <a:pPr lvl="2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200" i="1" kern="0" dirty="0">
                <a:latin typeface="+mj-lt"/>
                <a:ea typeface="黑体" pitchFamily="49" charset="-122"/>
                <a:cs typeface="Calibri" panose="020F0502020204030204" pitchFamily="34" charset="0"/>
              </a:rPr>
              <a:t>1 or 2 bit(s) to indicate Tx direction (</a:t>
            </a:r>
            <a:r>
              <a:rPr lang="en-US" altLang="zh-CN" sz="1200" i="1" kern="0" dirty="0" err="1">
                <a:latin typeface="+mj-lt"/>
                <a:ea typeface="黑体" pitchFamily="49" charset="-122"/>
                <a:cs typeface="Calibri" panose="020F0502020204030204" pitchFamily="34" charset="0"/>
              </a:rPr>
              <a:t>DiL</a:t>
            </a:r>
            <a:r>
              <a:rPr lang="en-US" altLang="zh-CN" sz="1200" i="1" kern="0" dirty="0">
                <a:latin typeface="+mj-lt"/>
                <a:ea typeface="黑体" pitchFamily="49" charset="-122"/>
                <a:cs typeface="Calibri" panose="020F0502020204030204" pitchFamily="34" charset="0"/>
              </a:rPr>
              <a:t>/DL)</a:t>
            </a:r>
          </a:p>
          <a:p>
            <a:pPr lvl="2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200" i="1" kern="0" dirty="0">
                <a:latin typeface="+mj-lt"/>
                <a:ea typeface="黑体" pitchFamily="49" charset="-122"/>
                <a:cs typeface="Calibri" panose="020F0502020204030204" pitchFamily="34" charset="0"/>
              </a:rPr>
              <a:t>Additional field to indicate AID of the destination STA</a:t>
            </a:r>
          </a:p>
          <a:p>
            <a:pPr lvl="2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200" i="1" kern="0" dirty="0">
                <a:latin typeface="+mj-lt"/>
                <a:ea typeface="黑体" pitchFamily="49" charset="-122"/>
                <a:cs typeface="Calibri" panose="020F0502020204030204" pitchFamily="34" charset="0"/>
              </a:rPr>
              <a:t>Extend Trigger Dependent User Info field to store these additional information</a:t>
            </a:r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endParaRPr lang="en-US" altLang="zh-CN" sz="1400" kern="0" dirty="0">
              <a:latin typeface="+mj-lt"/>
              <a:ea typeface="黑体" pitchFamily="49" charset="-122"/>
              <a:cs typeface="Calibri" panose="020F0502020204030204" pitchFamily="34" charset="0"/>
            </a:endParaRPr>
          </a:p>
        </p:txBody>
      </p:sp>
      <p:pic>
        <p:nvPicPr>
          <p:cNvPr id="51" name="Image 3" descr="Capture d’écran">
            <a:extLst>
              <a:ext uri="{FF2B5EF4-FFF2-40B4-BE49-F238E27FC236}">
                <a16:creationId xmlns:a16="http://schemas.microsoft.com/office/drawing/2014/main" id="{2A774365-B1B3-4C76-A1F9-6C2F11685D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748" y="1920648"/>
            <a:ext cx="5170669" cy="1051152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F642E4AB-6C57-4CBA-8200-679AAC78D2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0291" y="3262757"/>
            <a:ext cx="4681385" cy="62344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F877360-A6E3-435F-962F-E1D034994C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62400" y="4432355"/>
            <a:ext cx="2940261" cy="623443"/>
          </a:xfrm>
          <a:prstGeom prst="rect">
            <a:avLst/>
          </a:prstGeom>
        </p:spPr>
      </p:pic>
      <p:sp>
        <p:nvSpPr>
          <p:cNvPr id="11" name="Right Brace 10">
            <a:extLst>
              <a:ext uri="{FF2B5EF4-FFF2-40B4-BE49-F238E27FC236}">
                <a16:creationId xmlns:a16="http://schemas.microsoft.com/office/drawing/2014/main" id="{D40930DD-656B-4DB9-B34C-BF502311A8A7}"/>
              </a:ext>
            </a:extLst>
          </p:cNvPr>
          <p:cNvSpPr/>
          <p:nvPr/>
        </p:nvSpPr>
        <p:spPr>
          <a:xfrm rot="16200000">
            <a:off x="6517129" y="1986869"/>
            <a:ext cx="240067" cy="4690739"/>
          </a:xfrm>
          <a:prstGeom prst="rightBrace">
            <a:avLst>
              <a:gd name="adj1" fmla="val 8333"/>
              <a:gd name="adj2" fmla="val 87400"/>
            </a:avLst>
          </a:prstGeom>
          <a:ln w="19050"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767FE25-5DEB-4EA8-9FC0-944BD6B98A6E}"/>
              </a:ext>
            </a:extLst>
          </p:cNvPr>
          <p:cNvSpPr/>
          <p:nvPr/>
        </p:nvSpPr>
        <p:spPr>
          <a:xfrm>
            <a:off x="6731011" y="4607970"/>
            <a:ext cx="735500" cy="24006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fr-FR" sz="800" dirty="0">
                <a:solidFill>
                  <a:schemeClr val="tx1"/>
                </a:solidFill>
              </a:rPr>
              <a:t>Trigger </a:t>
            </a:r>
            <a:r>
              <a:rPr kumimoji="1" lang="fr-FR" sz="800" dirty="0" err="1">
                <a:solidFill>
                  <a:schemeClr val="tx1"/>
                </a:solidFill>
              </a:rPr>
              <a:t>ControlID</a:t>
            </a:r>
            <a:r>
              <a:rPr kumimoji="1" lang="fr-FR" sz="800" dirty="0">
                <a:solidFill>
                  <a:schemeClr val="tx1"/>
                </a:solidFill>
              </a:rPr>
              <a:t> </a:t>
            </a:r>
            <a:endParaRPr kumimoji="1" lang="en-US" sz="800" b="1" dirty="0">
              <a:solidFill>
                <a:schemeClr val="tx1"/>
              </a:solidFill>
            </a:endParaRPr>
          </a:p>
        </p:txBody>
      </p:sp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id="{0F84A5A5-693B-4696-9871-1042DDD864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3212970"/>
              </p:ext>
            </p:extLst>
          </p:nvPr>
        </p:nvGraphicFramePr>
        <p:xfrm>
          <a:off x="5943600" y="5227224"/>
          <a:ext cx="2438400" cy="122920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48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35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5287"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/>
                        <a:t>Trigger </a:t>
                      </a:r>
                      <a:r>
                        <a:rPr lang="en-US" sz="800" b="1" dirty="0" err="1"/>
                        <a:t>ControlID</a:t>
                      </a:r>
                      <a:endParaRPr lang="en-US" sz="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/>
                        <a:t>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0448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Identify a User Info filed</a:t>
                      </a:r>
                      <a:r>
                        <a:rPr lang="en-US" sz="800" baseline="0" dirty="0"/>
                        <a:t> for triggered Downlink MU transmission.</a:t>
                      </a:r>
                      <a:endParaRPr 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7172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Identify a</a:t>
                      </a:r>
                      <a:r>
                        <a:rPr lang="en-US" sz="800" baseline="0" dirty="0"/>
                        <a:t> triggered Direct Link MU transmission</a:t>
                      </a:r>
                      <a:endParaRPr 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717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2-15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Reserved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8" name="Rectangle 27">
            <a:extLst>
              <a:ext uri="{FF2B5EF4-FFF2-40B4-BE49-F238E27FC236}">
                <a16:creationId xmlns:a16="http://schemas.microsoft.com/office/drawing/2014/main" id="{ECCB4B9D-CB95-4C15-838A-8B62C2146E58}"/>
              </a:ext>
            </a:extLst>
          </p:cNvPr>
          <p:cNvSpPr/>
          <p:nvPr/>
        </p:nvSpPr>
        <p:spPr>
          <a:xfrm>
            <a:off x="7458517" y="4607970"/>
            <a:ext cx="469795" cy="24006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fr-FR" sz="800" dirty="0">
                <a:solidFill>
                  <a:schemeClr val="tx1"/>
                </a:solidFill>
              </a:rPr>
              <a:t>AID12 Src</a:t>
            </a:r>
            <a:endParaRPr kumimoji="1" lang="en-US" sz="800" b="1" dirty="0">
              <a:solidFill>
                <a:schemeClr val="tx1"/>
              </a:solidFill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4D8F23C-E829-40BB-AC6A-0383ECCBA243}"/>
              </a:ext>
            </a:extLst>
          </p:cNvPr>
          <p:cNvSpPr/>
          <p:nvPr/>
        </p:nvSpPr>
        <p:spPr>
          <a:xfrm>
            <a:off x="7928312" y="4607970"/>
            <a:ext cx="469795" cy="24006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fr-FR" sz="800" dirty="0">
                <a:solidFill>
                  <a:schemeClr val="tx1"/>
                </a:solidFill>
              </a:rPr>
              <a:t>AID12 Dest</a:t>
            </a:r>
            <a:endParaRPr kumimoji="1" lang="en-US" sz="800" b="1" dirty="0">
              <a:solidFill>
                <a:schemeClr val="tx1"/>
              </a:solidFill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F634F9F6-6C44-4A9F-A330-BA932EF00A3B}"/>
              </a:ext>
            </a:extLst>
          </p:cNvPr>
          <p:cNvSpPr/>
          <p:nvPr/>
        </p:nvSpPr>
        <p:spPr>
          <a:xfrm>
            <a:off x="8398107" y="4607970"/>
            <a:ext cx="584422" cy="24006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fr-FR" sz="800" dirty="0" err="1">
                <a:solidFill>
                  <a:schemeClr val="tx1"/>
                </a:solidFill>
              </a:rPr>
              <a:t>Reserved</a:t>
            </a:r>
            <a:endParaRPr kumimoji="1" lang="en-US" sz="800" b="1" dirty="0">
              <a:solidFill>
                <a:schemeClr val="tx1"/>
              </a:solidFill>
            </a:endParaRP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84F67EBC-6A58-4900-BBFD-8B4A0E5C0B26}"/>
              </a:ext>
            </a:extLst>
          </p:cNvPr>
          <p:cNvCxnSpPr>
            <a:cxnSpLocks/>
          </p:cNvCxnSpPr>
          <p:nvPr/>
        </p:nvCxnSpPr>
        <p:spPr bwMode="auto">
          <a:xfrm flipH="1">
            <a:off x="6427300" y="4953000"/>
            <a:ext cx="735500" cy="274224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3" name="Right Brace 32">
            <a:extLst>
              <a:ext uri="{FF2B5EF4-FFF2-40B4-BE49-F238E27FC236}">
                <a16:creationId xmlns:a16="http://schemas.microsoft.com/office/drawing/2014/main" id="{AF7E362D-AF7C-4D14-8902-C804A215EC74}"/>
              </a:ext>
            </a:extLst>
          </p:cNvPr>
          <p:cNvSpPr/>
          <p:nvPr/>
        </p:nvSpPr>
        <p:spPr>
          <a:xfrm rot="16200000">
            <a:off x="6519907" y="881107"/>
            <a:ext cx="240067" cy="4398519"/>
          </a:xfrm>
          <a:prstGeom prst="rightBrace">
            <a:avLst>
              <a:gd name="adj1" fmla="val 8333"/>
              <a:gd name="adj2" fmla="val 57392"/>
            </a:avLst>
          </a:prstGeom>
          <a:ln w="19050"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D5D75BE-C9F4-4F73-A47A-145EE03A06F5}"/>
              </a:ext>
            </a:extLst>
          </p:cNvPr>
          <p:cNvSpPr/>
          <p:nvPr/>
        </p:nvSpPr>
        <p:spPr bwMode="auto">
          <a:xfrm>
            <a:off x="6632912" y="4432355"/>
            <a:ext cx="2438400" cy="566072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fr-FR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17" name="灯片编号占位符 3">
            <a:extLst>
              <a:ext uri="{FF2B5EF4-FFF2-40B4-BE49-F238E27FC236}">
                <a16:creationId xmlns:a16="http://schemas.microsoft.com/office/drawing/2014/main" id="{6BDC8557-1C3B-4CF8-8F2B-093AE8D05B33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4344988" y="6475413"/>
            <a:ext cx="528637" cy="363537"/>
          </a:xfrm>
        </p:spPr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18" name="Rectangle 4">
            <a:extLst>
              <a:ext uri="{FF2B5EF4-FFF2-40B4-BE49-F238E27FC236}">
                <a16:creationId xmlns:a16="http://schemas.microsoft.com/office/drawing/2014/main" id="{1570FB31-5ACB-406F-A0F1-48A03A2966A5}"/>
              </a:ext>
            </a:extLst>
          </p:cNvPr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/>
              <a:t>Stephane Baron, (Canon), et al</a:t>
            </a:r>
          </a:p>
          <a:p>
            <a:endParaRPr lang="en-GB" altLang="zh-CN" dirty="0"/>
          </a:p>
        </p:txBody>
      </p:sp>
    </p:spTree>
    <p:extLst>
      <p:ext uri="{BB962C8B-B14F-4D97-AF65-F5344CB8AC3E}">
        <p14:creationId xmlns:p14="http://schemas.microsoft.com/office/powerpoint/2010/main" val="36697849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5" name="日期占位符 4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15/09/2019</a:t>
            </a:r>
            <a:endParaRPr lang="en-GB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Stephane Baron, (Canon), et al </a:t>
            </a:r>
          </a:p>
          <a:p>
            <a:endParaRPr lang="en-GB" dirty="0"/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459581" y="1623813"/>
            <a:ext cx="7770813" cy="45483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algn="just">
              <a:buFont typeface="Arial" panose="020B0604020202020204" pitchFamily="34" charset="0"/>
              <a:buChar char="•"/>
            </a:pPr>
            <a:r>
              <a:rPr lang="en-US" altLang="zh-CN" sz="2000" dirty="0">
                <a:cs typeface="Calibri" panose="020F0502020204030204" pitchFamily="34" charset="0"/>
              </a:rPr>
              <a:t>Some 11be scenarios (low latency scenario) can benefit from the usage of the direct link</a:t>
            </a:r>
            <a:r>
              <a:rPr lang="en-US" altLang="zh-CN" dirty="0">
                <a:cs typeface="Calibri" panose="020F0502020204030204" pitchFamily="34" charset="0"/>
              </a:rPr>
              <a:t>. 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altLang="zh-CN" sz="2000" dirty="0">
                <a:cs typeface="Calibri" panose="020F0502020204030204" pitchFamily="34" charset="0"/>
              </a:rPr>
              <a:t>Including the direct link traffic in the AP scheduling ensures a better medium access control.</a:t>
            </a:r>
            <a:endParaRPr lang="en-US" altLang="zh-CN" dirty="0">
              <a:cs typeface="Calibri" panose="020F0502020204030204" pitchFamily="34" charset="0"/>
            </a:endParaRPr>
          </a:p>
          <a:p>
            <a:pPr lvl="0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2000" dirty="0">
                <a:ea typeface="黑体" pitchFamily="49" charset="-122"/>
                <a:cs typeface="Calibri" panose="020F0502020204030204" pitchFamily="34" charset="0"/>
              </a:rPr>
              <a:t>Better direct link communication scheduling is required in 11be</a:t>
            </a:r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Tx/>
              <a:buSzPct val="50000"/>
              <a:buFont typeface="Wingdings" pitchFamily="2" charset="2"/>
              <a:buChar char="p"/>
            </a:pPr>
            <a:r>
              <a:rPr lang="en-US" altLang="zh-CN" sz="1600" dirty="0">
                <a:ea typeface="华文细黑"/>
                <a:cs typeface="Calibri" panose="020F0502020204030204" pitchFamily="34" charset="0"/>
              </a:rPr>
              <a:t>To increase global cell’s efficiency.</a:t>
            </a:r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Tx/>
              <a:buSzPct val="50000"/>
              <a:buFont typeface="Wingdings" pitchFamily="2" charset="2"/>
              <a:buChar char="p"/>
            </a:pPr>
            <a:r>
              <a:rPr lang="en-US" altLang="zh-CN" sz="1600" dirty="0">
                <a:ea typeface="华文细黑"/>
                <a:cs typeface="Calibri" panose="020F0502020204030204" pitchFamily="34" charset="0"/>
              </a:rPr>
              <a:t>To secure Peer to Peer transmission and offer a better user experience.</a:t>
            </a:r>
          </a:p>
          <a:p>
            <a:pPr marL="0" indent="0" defTabSz="914400" eaLnBrk="0" hangingPunct="0">
              <a:lnSpc>
                <a:spcPct val="140000"/>
              </a:lnSpc>
              <a:spcBef>
                <a:spcPct val="0"/>
              </a:spcBef>
              <a:buClrTx/>
              <a:buSzPct val="50000"/>
            </a:pPr>
            <a:endParaRPr lang="en-US" altLang="zh-CN" sz="2000" dirty="0">
              <a:ea typeface="华文细黑"/>
              <a:cs typeface="Calibri" panose="020F0502020204030204" pitchFamily="34" charset="0"/>
            </a:endParaRPr>
          </a:p>
          <a:p>
            <a:pPr algn="just">
              <a:buFont typeface="Arial" panose="020B0604020202020204" pitchFamily="34" charset="0"/>
              <a:buChar char="•"/>
            </a:pPr>
            <a:endParaRPr lang="en-US" altLang="zh-CN" dirty="0">
              <a:cs typeface="Calibri" panose="020F0502020204030204" pitchFamily="34" charset="0"/>
            </a:endParaRPr>
          </a:p>
          <a:p>
            <a:pPr lvl="1" algn="just">
              <a:buFont typeface="Arial" panose="020B0604020202020204" pitchFamily="34" charset="0"/>
              <a:buChar char="•"/>
            </a:pPr>
            <a:endParaRPr lang="en-US" altLang="zh-CN" sz="1400" dirty="0">
              <a:cs typeface="Calibri" panose="020F0502020204030204" pitchFamily="34" charset="0"/>
            </a:endParaRPr>
          </a:p>
        </p:txBody>
      </p:sp>
      <p:sp>
        <p:nvSpPr>
          <p:cNvPr id="6" name="标题 1"/>
          <p:cNvSpPr>
            <a:spLocks noGrp="1"/>
          </p:cNvSpPr>
          <p:nvPr>
            <p:ph type="title"/>
          </p:nvPr>
        </p:nvSpPr>
        <p:spPr>
          <a:xfrm>
            <a:off x="696913" y="558600"/>
            <a:ext cx="7761288" cy="1065213"/>
          </a:xfrm>
        </p:spPr>
        <p:txBody>
          <a:bodyPr/>
          <a:lstStyle/>
          <a:p>
            <a:pPr defTabSz="914400" eaLnBrk="0" hangingPunct="0">
              <a:lnSpc>
                <a:spcPct val="140000"/>
              </a:lnSpc>
              <a:buClr>
                <a:srgbClr val="777777"/>
              </a:buClr>
              <a:buSzPct val="60000"/>
            </a:pPr>
            <a:r>
              <a:rPr lang="en-US" altLang="zh-CN" sz="2800" dirty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28089172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6F2D85B4-B705-4018-9CF0-E6E4BD03567D}" vid="{6A25E773-D890-44CD-BA7F-9C3E9F9CAE58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 (2)</Template>
  <TotalTime>70195</TotalTime>
  <Words>949</Words>
  <Application>Microsoft Office PowerPoint</Application>
  <PresentationFormat>On-screen Show (4:3)</PresentationFormat>
  <Paragraphs>166</Paragraphs>
  <Slides>11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1" baseType="lpstr">
      <vt:lpstr>MS Gothic</vt:lpstr>
      <vt:lpstr>黑体</vt:lpstr>
      <vt:lpstr>华文细黑</vt:lpstr>
      <vt:lpstr>Arial</vt:lpstr>
      <vt:lpstr>Arial Unicode MS</vt:lpstr>
      <vt:lpstr>Calibri</vt:lpstr>
      <vt:lpstr>Times New Roman</vt:lpstr>
      <vt:lpstr>Wingdings</vt:lpstr>
      <vt:lpstr>Office Theme</vt:lpstr>
      <vt:lpstr>Document</vt:lpstr>
      <vt:lpstr>Direct Link MU transmissions</vt:lpstr>
      <vt:lpstr>Outline</vt:lpstr>
      <vt:lpstr>Direct Link Use Cases for 11be</vt:lpstr>
      <vt:lpstr>Benefits of the direct link for 11be applications</vt:lpstr>
      <vt:lpstr>Direct Link issues with 11ax amendments</vt:lpstr>
      <vt:lpstr>Mixed UL/DiL MU Triggered Transmissions</vt:lpstr>
      <vt:lpstr>Direct link MU transmission via Trigger frame</vt:lpstr>
      <vt:lpstr>Direct link MU transmission via Trigger frame</vt:lpstr>
      <vt:lpstr>Summary</vt:lpstr>
      <vt:lpstr>PowerPoint Presentation</vt:lpstr>
      <vt:lpstr>Reference</vt:lpstr>
    </vt:vector>
  </TitlesOfParts>
  <Company>Intel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Technology for EHT</dc:title>
  <dc:creator>stephane.baron@crf.canon.fr</dc:creator>
  <cp:lastModifiedBy>BARON Stephane</cp:lastModifiedBy>
  <cp:revision>983</cp:revision>
  <cp:lastPrinted>2019-09-13T12:35:55Z</cp:lastPrinted>
  <dcterms:created xsi:type="dcterms:W3CDTF">2015-10-31T00:33:08Z</dcterms:created>
  <dcterms:modified xsi:type="dcterms:W3CDTF">2019-09-19T04:35:10Z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2015_ms_pID_725343">
    <vt:lpwstr>(2)2hl+6cmZBS+O2n65uOdi301sPUkU1ELO8AqpKqV2MaZTVAh8g/WSTK6PPNWWoxAWAR7gQ05o
jFyb16lC3rMBLRfwy678CDf2Oshvjg580m9bh8LgVynVYp7l1IbpxN02MeDYXFKq+4npVZl0
yuc7oPmDTD1UPKSPRZ+NhtPnoGqgXkbXbGgTckKs8+h9ounm1pkYNRVQxTRu2A1ZR6Fr9B5i
2d/zNxVNPpm3GDefZb</vt:lpwstr>
  </property>
  <property fmtid="{D5CDD505-2E9C-101B-9397-08002B2CF9AE}" pid="3" name="_2015_ms_pID_7253431">
    <vt:lpwstr>c8v0TT0oPUnpzBun4nJ+u54bQoJC5pYN2gsDNhj2a5LXbKbRUNhqDM
zEqNpbOjZCSNEGqU/5w9hPnh3T7Ts8SBsdglsWrcAtfs7JbqkmnAwXOWRfTSh8VLHCLUfqa+
shfcXk6RKLuERxPLzd1fm85ehvndYfPHZ4cN75s/IPc+sZvbY5y4hF8I8s6mvBl06SMll6tn
rqhGPV3csXgJfpm2</vt:lpwstr>
  </property>
</Properties>
</file>