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9" r:id="rId3"/>
    <p:sldId id="278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0000"/>
    <a:srgbClr val="FF9900"/>
    <a:srgbClr val="FF9999"/>
    <a:srgbClr val="B2B2B2"/>
    <a:srgbClr val="FFCCCC"/>
    <a:srgbClr val="FF6600"/>
    <a:srgbClr val="2D2DB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1403" autoAdjust="0"/>
  </p:normalViewPr>
  <p:slideViewPr>
    <p:cSldViewPr>
      <p:cViewPr varScale="1">
        <p:scale>
          <a:sx n="66" d="100"/>
          <a:sy n="66" d="100"/>
        </p:scale>
        <p:origin x="1232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15219" y="363379"/>
            <a:ext cx="313028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802.11-19/1112r0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6881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Workshop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The use of </a:t>
            </a:r>
            <a:r>
              <a:rPr lang="en-AU" i="1" dirty="0" smtClean="0">
                <a:solidFill>
                  <a:schemeClr val="accent6"/>
                </a:solidFill>
              </a:rPr>
              <a:t>no LBT</a:t>
            </a:r>
            <a:r>
              <a:rPr lang="en-AU" dirty="0" smtClean="0">
                <a:solidFill>
                  <a:schemeClr val="accent6"/>
                </a:solidFill>
              </a:rPr>
              <a:t> for DRS</a:t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is not justified by history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 July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history of </a:t>
            </a:r>
            <a:r>
              <a:rPr lang="en-AU" i="1" dirty="0" smtClean="0"/>
              <a:t>Short Control Signalling </a:t>
            </a:r>
            <a:r>
              <a:rPr lang="en-AU" dirty="0" smtClean="0"/>
              <a:t>supports the proposal to ban </a:t>
            </a:r>
            <a:r>
              <a:rPr lang="en-AU" i="1" dirty="0" smtClean="0"/>
              <a:t>no LBT </a:t>
            </a:r>
            <a:r>
              <a:rPr lang="en-AU" dirty="0" smtClean="0"/>
              <a:t>&amp; restrict </a:t>
            </a:r>
            <a:r>
              <a:rPr lang="en-AU" i="1" dirty="0" smtClean="0"/>
              <a:t>short LBT</a:t>
            </a:r>
            <a:endParaRPr lang="en-A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Conclusions incorporating historical insight</a:t>
            </a:r>
          </a:p>
          <a:p>
            <a:pPr lvl="1"/>
            <a:r>
              <a:rPr lang="en-US" i="1" dirty="0" smtClean="0"/>
              <a:t>No </a:t>
            </a:r>
            <a:r>
              <a:rPr lang="en-US" i="1" dirty="0"/>
              <a:t>LBT </a:t>
            </a:r>
            <a:r>
              <a:rPr lang="en-US" dirty="0"/>
              <a:t>for </a:t>
            </a:r>
            <a:r>
              <a:rPr lang="en-AU" i="1" dirty="0"/>
              <a:t>Short Control </a:t>
            </a:r>
            <a:r>
              <a:rPr lang="en-AU" i="1" dirty="0" smtClean="0"/>
              <a:t>Signalling </a:t>
            </a:r>
            <a:r>
              <a:rPr lang="en-AU" dirty="0" smtClean="0"/>
              <a:t>is no longer required in EN 301 893 to satisfy the original purpose …</a:t>
            </a:r>
          </a:p>
          <a:p>
            <a:pPr lvl="1"/>
            <a:r>
              <a:rPr lang="en-AU" dirty="0" smtClean="0"/>
              <a:t>… and other work presented today shows the use of </a:t>
            </a:r>
            <a:r>
              <a:rPr lang="en-US" i="1" dirty="0" smtClean="0"/>
              <a:t>short </a:t>
            </a:r>
            <a:r>
              <a:rPr lang="en-US" i="1" dirty="0"/>
              <a:t>LBT </a:t>
            </a:r>
            <a:r>
              <a:rPr lang="en-US" dirty="0"/>
              <a:t>for </a:t>
            </a:r>
            <a:r>
              <a:rPr lang="en-AU" dirty="0" smtClean="0"/>
              <a:t>DRS has an adverse affect on other users</a:t>
            </a:r>
          </a:p>
          <a:p>
            <a:pPr lvl="1"/>
            <a:r>
              <a:rPr lang="en-AU" dirty="0" smtClean="0"/>
              <a:t>This suggests that it is reasonable to ban or restrict the use of </a:t>
            </a:r>
            <a:r>
              <a:rPr lang="en-AU" i="1" dirty="0" smtClean="0"/>
              <a:t>no LBT </a:t>
            </a:r>
            <a:r>
              <a:rPr lang="en-AU" dirty="0" smtClean="0"/>
              <a:t>(or </a:t>
            </a:r>
            <a:r>
              <a:rPr lang="en-AU" i="1" dirty="0" smtClean="0"/>
              <a:t>short LBT</a:t>
            </a:r>
            <a:r>
              <a:rPr lang="en-AU" dirty="0" smtClean="0"/>
              <a:t>) </a:t>
            </a:r>
            <a:r>
              <a:rPr lang="en-US" dirty="0"/>
              <a:t>for </a:t>
            </a:r>
            <a:r>
              <a:rPr lang="en-AU" i="1" dirty="0"/>
              <a:t>Short Control Signalling </a:t>
            </a:r>
            <a:r>
              <a:rPr lang="en-AU" i="1" dirty="0" smtClean="0"/>
              <a:t>…</a:t>
            </a:r>
          </a:p>
          <a:p>
            <a:pPr lvl="2"/>
            <a:r>
              <a:rPr lang="en-AU" dirty="0" smtClean="0"/>
              <a:t>Except </a:t>
            </a:r>
            <a:r>
              <a:rPr lang="en-AU" dirty="0"/>
              <a:t>possibly a grandfathering provision for LAA</a:t>
            </a:r>
          </a:p>
          <a:p>
            <a:pPr lvl="1"/>
            <a:r>
              <a:rPr lang="en-AU" dirty="0" smtClean="0"/>
              <a:t>… </a:t>
            </a:r>
            <a:r>
              <a:rPr lang="en-AU" dirty="0" smtClean="0"/>
              <a:t>supported by a good </a:t>
            </a:r>
            <a:r>
              <a:rPr lang="en-AU" dirty="0" smtClean="0"/>
              <a:t>historical precedent </a:t>
            </a:r>
            <a:r>
              <a:rPr lang="en-AU" dirty="0"/>
              <a:t>for refining and further restricting access for </a:t>
            </a:r>
            <a:r>
              <a:rPr lang="en-AU" i="1" dirty="0"/>
              <a:t>Short Control Signalling </a:t>
            </a:r>
            <a:r>
              <a:rPr lang="en-AU" dirty="0"/>
              <a:t>over </a:t>
            </a:r>
            <a:r>
              <a:rPr lang="en-AU" dirty="0" smtClean="0"/>
              <a:t>time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Cisco et al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9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history of </a:t>
            </a:r>
            <a:r>
              <a:rPr lang="en-AU" i="1" dirty="0"/>
              <a:t>Short Control Signalling </a:t>
            </a:r>
            <a:r>
              <a:rPr lang="en-AU" dirty="0"/>
              <a:t>supports </a:t>
            </a:r>
            <a:r>
              <a:rPr lang="en-AU" dirty="0" smtClean="0"/>
              <a:t>proposals </a:t>
            </a:r>
            <a:r>
              <a:rPr lang="en-AU" dirty="0"/>
              <a:t>to ban </a:t>
            </a:r>
            <a:r>
              <a:rPr lang="en-AU" i="1" dirty="0"/>
              <a:t>no LBT </a:t>
            </a:r>
            <a:r>
              <a:rPr lang="en-AU" dirty="0"/>
              <a:t>&amp; restrict </a:t>
            </a:r>
            <a:r>
              <a:rPr lang="en-AU" i="1" dirty="0"/>
              <a:t>short </a:t>
            </a:r>
            <a:r>
              <a:rPr lang="en-AU" i="1" dirty="0" smtClean="0"/>
              <a:t>LBT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Executive summary</a:t>
            </a:r>
          </a:p>
          <a:p>
            <a:pPr lvl="1"/>
            <a:r>
              <a:rPr lang="en-AU" dirty="0"/>
              <a:t>Today’s workshop will hear multiple presentations related to the use of </a:t>
            </a:r>
            <a:r>
              <a:rPr lang="en-AU" i="1" dirty="0"/>
              <a:t>short LBT </a:t>
            </a:r>
            <a:r>
              <a:rPr lang="en-AU" dirty="0"/>
              <a:t>access by LAA/NR-U</a:t>
            </a:r>
            <a:endParaRPr lang="en-AU" dirty="0" smtClean="0"/>
          </a:p>
          <a:p>
            <a:pPr lvl="1"/>
            <a:r>
              <a:rPr lang="en-AU" dirty="0"/>
              <a:t>This presentation examines the history of </a:t>
            </a:r>
            <a:r>
              <a:rPr lang="en-AU" i="1" dirty="0"/>
              <a:t>no LBT </a:t>
            </a:r>
            <a:r>
              <a:rPr lang="en-AU" dirty="0"/>
              <a:t>access</a:t>
            </a:r>
            <a:r>
              <a:rPr lang="en-AU" i="1" dirty="0"/>
              <a:t> </a:t>
            </a:r>
            <a:r>
              <a:rPr lang="en-AU" dirty="0"/>
              <a:t>for </a:t>
            </a:r>
            <a:r>
              <a:rPr lang="en-AU" i="1" dirty="0"/>
              <a:t>short control signalling </a:t>
            </a:r>
            <a:r>
              <a:rPr lang="en-AU" dirty="0"/>
              <a:t>in EN 301 893 </a:t>
            </a:r>
            <a:r>
              <a:rPr lang="en-AU" dirty="0" smtClean="0"/>
              <a:t>by LAA/NR-U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history of </a:t>
            </a:r>
            <a:r>
              <a:rPr lang="en-AU" i="1" dirty="0"/>
              <a:t>Short Control Signalling </a:t>
            </a:r>
            <a:r>
              <a:rPr lang="en-AU" dirty="0"/>
              <a:t>supports the proposal to ban </a:t>
            </a:r>
            <a:r>
              <a:rPr lang="en-AU" i="1" dirty="0"/>
              <a:t>no LBT </a:t>
            </a:r>
            <a:r>
              <a:rPr lang="en-AU" dirty="0"/>
              <a:t>&amp; restrict </a:t>
            </a:r>
            <a:r>
              <a:rPr lang="en-AU" i="1" dirty="0"/>
              <a:t>short </a:t>
            </a:r>
            <a:r>
              <a:rPr lang="en-AU" i="1" dirty="0" smtClean="0"/>
              <a:t>LBT </a:t>
            </a:r>
            <a:r>
              <a:rPr lang="en-AU" dirty="0" smtClean="0"/>
              <a:t>in the future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8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772401" cy="1066800"/>
          </a:xfrm>
        </p:spPr>
        <p:txBody>
          <a:bodyPr/>
          <a:lstStyle/>
          <a:p>
            <a:r>
              <a:rPr lang="en-AU" dirty="0" smtClean="0"/>
              <a:t>Today’s workshop will hear multiple presentations related to the use of </a:t>
            </a:r>
            <a:r>
              <a:rPr lang="en-AU" i="1" dirty="0" smtClean="0"/>
              <a:t>short LBT </a:t>
            </a:r>
            <a:r>
              <a:rPr lang="en-AU" dirty="0" smtClean="0"/>
              <a:t>access by LAA/NR-U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LAA (and now NR-U) makes use of </a:t>
            </a:r>
            <a:r>
              <a:rPr lang="en-AU" i="1" dirty="0" smtClean="0"/>
              <a:t>short LBT </a:t>
            </a:r>
            <a:r>
              <a:rPr lang="en-AU" dirty="0" smtClean="0"/>
              <a:t>for access for DRS frames</a:t>
            </a:r>
          </a:p>
          <a:p>
            <a:pPr lvl="2"/>
            <a:r>
              <a:rPr lang="en-AU" dirty="0" smtClean="0"/>
              <a:t>There are proposals for NR-U to use </a:t>
            </a:r>
            <a:r>
              <a:rPr lang="en-AU" i="1" dirty="0" smtClean="0"/>
              <a:t>short LBT </a:t>
            </a:r>
            <a:r>
              <a:rPr lang="en-AU" dirty="0" smtClean="0"/>
              <a:t>access for other purposes too</a:t>
            </a:r>
          </a:p>
          <a:p>
            <a:pPr lvl="1"/>
            <a:r>
              <a:rPr lang="en-AU" dirty="0" smtClean="0"/>
              <a:t>The use of </a:t>
            </a:r>
            <a:r>
              <a:rPr lang="en-AU" i="1" dirty="0" smtClean="0"/>
              <a:t>short LBT </a:t>
            </a:r>
            <a:r>
              <a:rPr lang="en-AU" dirty="0" smtClean="0"/>
              <a:t>for access means NR-U is able to send DRS frames at a particular time, which is convenient for NR-U operation</a:t>
            </a:r>
          </a:p>
          <a:p>
            <a:pPr lvl="2"/>
            <a:r>
              <a:rPr lang="en-AU" dirty="0" smtClean="0"/>
              <a:t>It is not clear that this is actually necessary because DRS frames can also be sent using Cat 4 LBT access</a:t>
            </a:r>
          </a:p>
          <a:p>
            <a:pPr lvl="1"/>
            <a:r>
              <a:rPr lang="en-AU" dirty="0" smtClean="0"/>
              <a:t>However, the use of </a:t>
            </a:r>
            <a:r>
              <a:rPr lang="en-AU" i="1" dirty="0" smtClean="0"/>
              <a:t>short LBT for </a:t>
            </a:r>
            <a:r>
              <a:rPr lang="en-AU" dirty="0" smtClean="0"/>
              <a:t>access essentially gives DRS frames “super high” priority access … which means other systems (including Wi-Fi) will obtain less access than otherwise expected or fair</a:t>
            </a:r>
          </a:p>
          <a:p>
            <a:pPr lvl="1"/>
            <a:r>
              <a:rPr lang="en-AU" dirty="0" smtClean="0"/>
              <a:t>There has recently been intense discussion (without consensus) in IEEE 802.11 WG, 3GPP RAN1 and ESTI BRAN on whether the use of </a:t>
            </a:r>
            <a:r>
              <a:rPr lang="en-AU" i="1" dirty="0" smtClean="0"/>
              <a:t>short LBT </a:t>
            </a:r>
            <a:r>
              <a:rPr lang="en-AU" dirty="0" smtClean="0"/>
              <a:t>based access for DRS frames should be </a:t>
            </a:r>
            <a:r>
              <a:rPr lang="en-AU" dirty="0" smtClean="0"/>
              <a:t>restricted</a:t>
            </a:r>
            <a:endParaRPr lang="en-AU" dirty="0" smtClean="0"/>
          </a:p>
          <a:p>
            <a:pPr lvl="1"/>
            <a:r>
              <a:rPr lang="en-AU" dirty="0" smtClean="0"/>
              <a:t>A number of presenters today are expected to provide their perspective on this question ….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6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This presentation examines the </a:t>
            </a:r>
            <a:r>
              <a:rPr lang="en-AU" dirty="0" smtClean="0"/>
              <a:t>history of </a:t>
            </a:r>
            <a:r>
              <a:rPr lang="en-AU" i="1" dirty="0" smtClean="0"/>
              <a:t>no </a:t>
            </a:r>
            <a:r>
              <a:rPr lang="en-AU" i="1" dirty="0"/>
              <a:t>LBT </a:t>
            </a:r>
            <a:r>
              <a:rPr lang="en-AU" dirty="0" smtClean="0"/>
              <a:t>access</a:t>
            </a:r>
            <a:r>
              <a:rPr lang="en-AU" i="1" dirty="0" smtClean="0"/>
              <a:t> </a:t>
            </a:r>
            <a:r>
              <a:rPr lang="en-AU" dirty="0" smtClean="0"/>
              <a:t>for </a:t>
            </a:r>
            <a:r>
              <a:rPr lang="en-AU" i="1" dirty="0"/>
              <a:t>short control signalling </a:t>
            </a:r>
            <a:r>
              <a:rPr lang="en-AU" dirty="0" smtClean="0"/>
              <a:t>in </a:t>
            </a:r>
            <a:r>
              <a:rPr lang="en-AU" dirty="0"/>
              <a:t>EN 301 893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use of </a:t>
            </a:r>
            <a:r>
              <a:rPr lang="en-AU" i="1" dirty="0" smtClean="0"/>
              <a:t>short LBT </a:t>
            </a:r>
            <a:r>
              <a:rPr lang="en-AU" dirty="0" smtClean="0"/>
              <a:t>for DRS access has been justified in 3GPP RAN1 partly by European rules (as documented in EN 301 893) that allow limited use of </a:t>
            </a:r>
            <a:r>
              <a:rPr lang="en-AU" i="1" dirty="0" smtClean="0"/>
              <a:t>no LBT </a:t>
            </a:r>
            <a:r>
              <a:rPr lang="en-AU" dirty="0" smtClean="0"/>
              <a:t>access for </a:t>
            </a:r>
            <a:r>
              <a:rPr lang="en-AU" i="1" dirty="0" smtClean="0"/>
              <a:t>short control signalling</a:t>
            </a:r>
          </a:p>
          <a:p>
            <a:pPr lvl="2"/>
            <a:r>
              <a:rPr lang="en-AU" dirty="0" smtClean="0"/>
              <a:t>The FCC does not have equivalent rules because the FCC favours allowing the industry to sort out such issues</a:t>
            </a:r>
          </a:p>
          <a:p>
            <a:pPr lvl="2"/>
            <a:r>
              <a:rPr lang="en-AU" dirty="0" smtClean="0"/>
              <a:t>The FCC approach has worked well up until now in 2/4/5GHz because the only stakeholder is Wi-Fi</a:t>
            </a:r>
          </a:p>
          <a:p>
            <a:pPr lvl="1"/>
            <a:r>
              <a:rPr lang="en-AU" dirty="0" smtClean="0"/>
              <a:t>This justification raises at least two relevant and interesting questions:</a:t>
            </a:r>
          </a:p>
          <a:p>
            <a:pPr lvl="2"/>
            <a:r>
              <a:rPr lang="en-AU" dirty="0" smtClean="0"/>
              <a:t>Why was the rule allowing the limited use of </a:t>
            </a:r>
            <a:r>
              <a:rPr lang="en-AU" i="1" dirty="0"/>
              <a:t>no LBT </a:t>
            </a:r>
            <a:r>
              <a:rPr lang="en-AU" dirty="0"/>
              <a:t>for </a:t>
            </a:r>
            <a:r>
              <a:rPr lang="en-AU" i="1" dirty="0"/>
              <a:t>short control </a:t>
            </a:r>
            <a:r>
              <a:rPr lang="en-AU" i="1" dirty="0" smtClean="0"/>
              <a:t>signalling </a:t>
            </a:r>
            <a:r>
              <a:rPr lang="en-AU" dirty="0" smtClean="0"/>
              <a:t>introduced into EN 301 893?</a:t>
            </a:r>
          </a:p>
          <a:p>
            <a:pPr lvl="2"/>
            <a:r>
              <a:rPr lang="en-AU" dirty="0" smtClean="0"/>
              <a:t>Does the reason for its introduction </a:t>
            </a:r>
            <a:r>
              <a:rPr lang="en-AU" dirty="0"/>
              <a:t>into EN 301 </a:t>
            </a:r>
            <a:r>
              <a:rPr lang="en-AU" dirty="0" smtClean="0"/>
              <a:t>893 justify its continuing use for DRS (or other </a:t>
            </a:r>
            <a:r>
              <a:rPr lang="en-AU" i="1" dirty="0" smtClean="0"/>
              <a:t>short control signalling</a:t>
            </a:r>
            <a:r>
              <a:rPr lang="en-AU" dirty="0" smtClean="0"/>
              <a:t> frames) in LAA/NR-U?</a:t>
            </a:r>
          </a:p>
          <a:p>
            <a:pPr lvl="1"/>
            <a:r>
              <a:rPr lang="en-AU" dirty="0" smtClean="0"/>
              <a:t>This presentation examines the historical context of the </a:t>
            </a:r>
            <a:r>
              <a:rPr lang="en-AU" i="1" dirty="0" smtClean="0"/>
              <a:t>no </a:t>
            </a:r>
            <a:r>
              <a:rPr lang="en-AU" i="1" dirty="0"/>
              <a:t>LBT </a:t>
            </a:r>
            <a:r>
              <a:rPr lang="en-AU" dirty="0"/>
              <a:t>for </a:t>
            </a:r>
            <a:r>
              <a:rPr lang="en-AU" i="1" dirty="0"/>
              <a:t>short control </a:t>
            </a:r>
            <a:r>
              <a:rPr lang="en-AU" i="1" dirty="0" smtClean="0"/>
              <a:t>signalling </a:t>
            </a:r>
            <a:r>
              <a:rPr lang="en-AU" dirty="0" smtClean="0"/>
              <a:t>rule into EN 301 893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Cisco</a:t>
            </a:r>
            <a:r>
              <a:rPr lang="en-US" i="1" dirty="0"/>
              <a:t>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03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history of EN 301 893 provides insight on the use of </a:t>
            </a:r>
            <a:r>
              <a:rPr lang="en-AU" i="1" dirty="0" smtClean="0"/>
              <a:t>no LBT </a:t>
            </a:r>
            <a:r>
              <a:rPr lang="en-AU" dirty="0" smtClean="0"/>
              <a:t>for </a:t>
            </a:r>
            <a:r>
              <a:rPr lang="en-AU" i="1" dirty="0" smtClean="0"/>
              <a:t>short control signalling</a:t>
            </a:r>
            <a:endParaRPr lang="en-A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Investigation of history of Short Control Signalling in </a:t>
            </a:r>
            <a:r>
              <a:rPr lang="en-AU" dirty="0"/>
              <a:t>EN 301 893 </a:t>
            </a:r>
            <a:endParaRPr lang="en-AU" dirty="0" smtClean="0"/>
          </a:p>
          <a:p>
            <a:pPr lvl="1"/>
            <a:r>
              <a:rPr lang="en-AU" dirty="0" smtClean="0"/>
              <a:t>Special access</a:t>
            </a:r>
            <a:r>
              <a:rPr lang="en-AU" i="1" dirty="0" smtClean="0"/>
              <a:t> for Short Control Signalling </a:t>
            </a:r>
            <a:r>
              <a:rPr lang="en-AU" dirty="0" smtClean="0"/>
              <a:t>was not addressed up to </a:t>
            </a:r>
            <a:r>
              <a:rPr lang="en-AU" dirty="0"/>
              <a:t>EN 301 893 </a:t>
            </a:r>
            <a:r>
              <a:rPr lang="en-AU" dirty="0" smtClean="0"/>
              <a:t>v1.5.1 (2008)</a:t>
            </a:r>
          </a:p>
          <a:p>
            <a:pPr lvl="1"/>
            <a:r>
              <a:rPr lang="en-AU" dirty="0"/>
              <a:t>EN 301 893 </a:t>
            </a:r>
            <a:r>
              <a:rPr lang="en-AU" dirty="0" smtClean="0"/>
              <a:t> v1.6.1 (2011) seems to have introduced </a:t>
            </a:r>
            <a:r>
              <a:rPr lang="en-AU" i="1" dirty="0" smtClean="0"/>
              <a:t>no LBT </a:t>
            </a:r>
            <a:r>
              <a:rPr lang="en-AU" dirty="0" smtClean="0"/>
              <a:t>access for </a:t>
            </a:r>
            <a:r>
              <a:rPr lang="en-AU" i="1" dirty="0" smtClean="0"/>
              <a:t>Short Control Signalling</a:t>
            </a:r>
            <a:r>
              <a:rPr lang="en-AU" dirty="0" smtClean="0"/>
              <a:t> to enable ACK’s</a:t>
            </a:r>
          </a:p>
          <a:p>
            <a:pPr lvl="1"/>
            <a:r>
              <a:rPr lang="en-AU" dirty="0"/>
              <a:t>EN 301 893 </a:t>
            </a:r>
            <a:r>
              <a:rPr lang="en-AU" dirty="0" smtClean="0"/>
              <a:t> v1.7.1 (2012) introduced a precedent for tighter restrictions on access rules for </a:t>
            </a:r>
            <a:r>
              <a:rPr lang="en-AU" i="1" dirty="0" smtClean="0"/>
              <a:t>Short Control Signalling</a:t>
            </a:r>
          </a:p>
          <a:p>
            <a:pPr lvl="1"/>
            <a:r>
              <a:rPr lang="en-AU" dirty="0"/>
              <a:t>EN 301 893 </a:t>
            </a:r>
            <a:r>
              <a:rPr lang="en-AU" dirty="0" smtClean="0"/>
              <a:t>v2.1.1 (2017) refinements negate the need for special access fo</a:t>
            </a:r>
            <a:r>
              <a:rPr lang="en-AU" dirty="0"/>
              <a:t>r</a:t>
            </a:r>
            <a:r>
              <a:rPr lang="en-AU" dirty="0" smtClean="0"/>
              <a:t> </a:t>
            </a:r>
            <a:r>
              <a:rPr lang="en-AU" i="1" dirty="0" smtClean="0"/>
              <a:t>Short Control Signalling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Cisco et al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0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Special access</a:t>
            </a:r>
            <a:r>
              <a:rPr lang="en-AU" i="1" dirty="0"/>
              <a:t> for Short Control Signalling </a:t>
            </a:r>
            <a:r>
              <a:rPr lang="en-AU" dirty="0"/>
              <a:t>was not addressed up to EN 301 893 v1.5.1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Up </a:t>
            </a:r>
            <a:r>
              <a:rPr lang="en-US" dirty="0"/>
              <a:t>to </a:t>
            </a:r>
            <a:r>
              <a:rPr lang="en-US" dirty="0" smtClean="0"/>
              <a:t>EN 301 893 v1.5.1 </a:t>
            </a:r>
            <a:r>
              <a:rPr lang="en-US" dirty="0"/>
              <a:t>(2008) there is no mention of </a:t>
            </a:r>
            <a:r>
              <a:rPr lang="en-AU" i="1" dirty="0"/>
              <a:t>Short Control </a:t>
            </a:r>
            <a:r>
              <a:rPr lang="en-AU" i="1" dirty="0" smtClean="0"/>
              <a:t>Signalling </a:t>
            </a:r>
            <a:r>
              <a:rPr lang="en-AU" dirty="0" smtClean="0"/>
              <a:t>or special access for </a:t>
            </a:r>
            <a:r>
              <a:rPr lang="en-AU" i="1" dirty="0"/>
              <a:t>Short Control Signalling </a:t>
            </a:r>
            <a:endParaRPr lang="en-AU" i="1" dirty="0" smtClean="0"/>
          </a:p>
          <a:p>
            <a:pPr lvl="1"/>
            <a:r>
              <a:rPr lang="en-AU" dirty="0" smtClean="0"/>
              <a:t>There is also no reference to any version of IEEE 802.11</a:t>
            </a:r>
            <a:endParaRPr lang="en-US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Cisco</a:t>
            </a:r>
            <a:r>
              <a:rPr lang="en-US" i="1" smtClean="0"/>
              <a:t> et al</a:t>
            </a: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0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EN 301 </a:t>
            </a:r>
            <a:r>
              <a:rPr lang="en-AU" dirty="0" smtClean="0"/>
              <a:t>893 </a:t>
            </a:r>
            <a:r>
              <a:rPr lang="en-AU" dirty="0"/>
              <a:t>v1.6.1 </a:t>
            </a:r>
            <a:r>
              <a:rPr lang="en-AU" dirty="0" smtClean="0"/>
              <a:t>introduced </a:t>
            </a:r>
            <a:r>
              <a:rPr lang="en-AU" i="1" dirty="0"/>
              <a:t>no LBT </a:t>
            </a:r>
            <a:r>
              <a:rPr lang="en-AU" dirty="0"/>
              <a:t>access for </a:t>
            </a:r>
            <a:r>
              <a:rPr lang="en-AU" i="1" dirty="0"/>
              <a:t>Short Control Signalling </a:t>
            </a:r>
            <a:r>
              <a:rPr lang="en-AU" dirty="0"/>
              <a:t>to enable ACK’s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EN 301 893 v1.6.1 </a:t>
            </a:r>
            <a:r>
              <a:rPr lang="en-US" dirty="0"/>
              <a:t>(</a:t>
            </a:r>
            <a:r>
              <a:rPr lang="en-US" dirty="0" smtClean="0"/>
              <a:t>2011) </a:t>
            </a:r>
            <a:r>
              <a:rPr lang="en-US" dirty="0"/>
              <a:t>is the first </a:t>
            </a:r>
            <a:r>
              <a:rPr lang="en-US" dirty="0" smtClean="0"/>
              <a:t>version </a:t>
            </a:r>
            <a:r>
              <a:rPr lang="en-US" dirty="0"/>
              <a:t>that refers </a:t>
            </a:r>
            <a:r>
              <a:rPr lang="en-US" dirty="0" smtClean="0"/>
              <a:t>to both </a:t>
            </a:r>
            <a:r>
              <a:rPr lang="en-US" i="1" dirty="0"/>
              <a:t>no LBT </a:t>
            </a:r>
            <a:r>
              <a:rPr lang="en-US" dirty="0"/>
              <a:t>access for </a:t>
            </a:r>
            <a:r>
              <a:rPr lang="en-AU" i="1" dirty="0"/>
              <a:t>Short Control Signalling</a:t>
            </a:r>
            <a:r>
              <a:rPr lang="en-US" dirty="0"/>
              <a:t> and IEEE 802.11n/ac</a:t>
            </a:r>
            <a:endParaRPr lang="en-US" dirty="0" smtClean="0"/>
          </a:p>
          <a:p>
            <a:pPr lvl="1"/>
            <a:r>
              <a:rPr lang="en-US" dirty="0" smtClean="0"/>
              <a:t>It appears that </a:t>
            </a:r>
            <a:r>
              <a:rPr lang="en-US" i="1" dirty="0" smtClean="0"/>
              <a:t>no LBT </a:t>
            </a:r>
            <a:r>
              <a:rPr lang="en-US" dirty="0" smtClean="0"/>
              <a:t>access for </a:t>
            </a:r>
            <a:r>
              <a:rPr lang="en-AU" i="1" dirty="0" smtClean="0"/>
              <a:t>Short </a:t>
            </a:r>
            <a:r>
              <a:rPr lang="en-AU" i="1" dirty="0"/>
              <a:t>Control Signalling</a:t>
            </a:r>
            <a:r>
              <a:rPr lang="en-US" dirty="0" smtClean="0"/>
              <a:t> was introduced to enable 802.11 ACK’s with </a:t>
            </a:r>
            <a:r>
              <a:rPr lang="en-US" i="1" dirty="0" smtClean="0"/>
              <a:t>no LBT</a:t>
            </a:r>
          </a:p>
          <a:p>
            <a:pPr lvl="2"/>
            <a:r>
              <a:rPr lang="en-US" dirty="0" smtClean="0"/>
              <a:t>The description of </a:t>
            </a:r>
            <a:r>
              <a:rPr lang="en-US" i="1" dirty="0" smtClean="0"/>
              <a:t>no LBT</a:t>
            </a:r>
            <a:r>
              <a:rPr lang="en-US" dirty="0" smtClean="0"/>
              <a:t> access for </a:t>
            </a:r>
            <a:r>
              <a:rPr lang="en-US" i="1" dirty="0"/>
              <a:t>Short Control </a:t>
            </a:r>
            <a:r>
              <a:rPr lang="en-US" i="1" dirty="0" smtClean="0"/>
              <a:t>Signaling </a:t>
            </a:r>
            <a:r>
              <a:rPr lang="en-US" dirty="0" smtClean="0"/>
              <a:t>uses an ACK as an example of a frame that could be sent with </a:t>
            </a:r>
            <a:r>
              <a:rPr lang="en-US" i="1" dirty="0" smtClean="0"/>
              <a:t>no LBT</a:t>
            </a:r>
          </a:p>
          <a:p>
            <a:pPr lvl="2"/>
            <a:r>
              <a:rPr lang="en-US" i="1" dirty="0"/>
              <a:t>N</a:t>
            </a:r>
            <a:r>
              <a:rPr lang="en-US" i="1" dirty="0" smtClean="0"/>
              <a:t>o LBT</a:t>
            </a:r>
            <a:r>
              <a:rPr lang="en-US" dirty="0" smtClean="0"/>
              <a:t> access was necessary for ACKs because EN 301 893 v1.6.1 did not define a COT, which is what enables ACKs with </a:t>
            </a:r>
            <a:r>
              <a:rPr lang="en-US" i="1" dirty="0" smtClean="0"/>
              <a:t>no LBT</a:t>
            </a:r>
            <a:r>
              <a:rPr lang="en-US" dirty="0"/>
              <a:t> in EN 301 893 </a:t>
            </a:r>
            <a:r>
              <a:rPr lang="en-US" dirty="0" smtClean="0"/>
              <a:t>v2.1.1 </a:t>
            </a:r>
          </a:p>
          <a:p>
            <a:pPr lvl="2"/>
            <a:r>
              <a:rPr lang="en-US" dirty="0" smtClean="0"/>
              <a:t>There is no evidence </a:t>
            </a:r>
            <a:r>
              <a:rPr lang="en-US" i="1" dirty="0" smtClean="0"/>
              <a:t>no </a:t>
            </a:r>
            <a:r>
              <a:rPr lang="en-US" i="1" dirty="0"/>
              <a:t>LBT</a:t>
            </a:r>
            <a:r>
              <a:rPr lang="en-US" dirty="0"/>
              <a:t> </a:t>
            </a:r>
            <a:r>
              <a:rPr lang="en-US" dirty="0" smtClean="0"/>
              <a:t>was introduced to allow special access for DRS-style frames </a:t>
            </a:r>
            <a:endParaRPr lang="en-AU" dirty="0"/>
          </a:p>
          <a:p>
            <a:pPr lvl="1"/>
            <a:r>
              <a:rPr lang="en-US" dirty="0"/>
              <a:t>EN 301 893 </a:t>
            </a:r>
            <a:r>
              <a:rPr lang="en-US" dirty="0" smtClean="0"/>
              <a:t>v1.6.1 set the </a:t>
            </a:r>
            <a:r>
              <a:rPr lang="en-US" i="1" dirty="0" smtClean="0"/>
              <a:t>no LBT </a:t>
            </a:r>
            <a:r>
              <a:rPr lang="en-US" dirty="0" smtClean="0"/>
              <a:t>threshold for </a:t>
            </a:r>
            <a:r>
              <a:rPr lang="en-AU" i="1" dirty="0"/>
              <a:t>Short Control Signalling</a:t>
            </a:r>
            <a:r>
              <a:rPr lang="en-US" i="1" dirty="0"/>
              <a:t> </a:t>
            </a:r>
            <a:r>
              <a:rPr lang="en-US" dirty="0" smtClean="0"/>
              <a:t>at 10</a:t>
            </a:r>
            <a:r>
              <a:rPr lang="en-US" dirty="0"/>
              <a:t>% of </a:t>
            </a:r>
            <a:r>
              <a:rPr lang="en-US" dirty="0" smtClean="0"/>
              <a:t>airtime</a:t>
            </a:r>
          </a:p>
          <a:p>
            <a:pPr lvl="2"/>
            <a:r>
              <a:rPr lang="en-US" dirty="0" smtClean="0"/>
              <a:t>It is not known why 10% was chosen; probably “finger in the air”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Cisco</a:t>
            </a:r>
            <a:r>
              <a:rPr lang="en-US" i="1" smtClean="0"/>
              <a:t> et al</a:t>
            </a: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24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lvl="1"/>
            <a:r>
              <a:rPr lang="en-AU" dirty="0"/>
              <a:t>EN 301 893 </a:t>
            </a:r>
            <a:r>
              <a:rPr lang="en-AU" dirty="0" smtClean="0"/>
              <a:t>v1.7.1 established </a:t>
            </a:r>
            <a:r>
              <a:rPr lang="en-AU" dirty="0"/>
              <a:t>a precedent for tighter restrictions on </a:t>
            </a:r>
            <a:r>
              <a:rPr lang="en-AU" dirty="0" smtClean="0"/>
              <a:t>special access rules</a:t>
            </a:r>
            <a:endParaRPr lang="en-A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EN 301 893 </a:t>
            </a:r>
            <a:r>
              <a:rPr lang="en-US" dirty="0" smtClean="0"/>
              <a:t>v1.7.1 </a:t>
            </a:r>
            <a:r>
              <a:rPr lang="en-US" dirty="0"/>
              <a:t>(</a:t>
            </a:r>
            <a:r>
              <a:rPr lang="en-US" dirty="0" smtClean="0"/>
              <a:t>2012) continues referring </a:t>
            </a:r>
            <a:r>
              <a:rPr lang="en-US" dirty="0"/>
              <a:t>to </a:t>
            </a:r>
            <a:r>
              <a:rPr lang="en-US" dirty="0" smtClean="0"/>
              <a:t>both </a:t>
            </a:r>
            <a:r>
              <a:rPr lang="en-US" i="1" dirty="0" smtClean="0"/>
              <a:t>no LBT </a:t>
            </a:r>
            <a:r>
              <a:rPr lang="en-US" dirty="0" smtClean="0"/>
              <a:t>for </a:t>
            </a:r>
            <a:r>
              <a:rPr lang="en-US" i="1" dirty="0" smtClean="0"/>
              <a:t> </a:t>
            </a:r>
            <a:r>
              <a:rPr lang="en-AU" i="1" dirty="0"/>
              <a:t>Short Control Signalling</a:t>
            </a:r>
            <a:r>
              <a:rPr lang="en-US" i="1" dirty="0"/>
              <a:t> </a:t>
            </a:r>
            <a:r>
              <a:rPr lang="en-US" dirty="0"/>
              <a:t>and IEEE </a:t>
            </a:r>
            <a:r>
              <a:rPr lang="en-US" dirty="0" smtClean="0"/>
              <a:t>802.11n/ac</a:t>
            </a:r>
            <a:endParaRPr lang="en-US" dirty="0"/>
          </a:p>
          <a:p>
            <a:pPr lvl="1"/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smtClean="0"/>
              <a:t>v1.7.1 also reduced the </a:t>
            </a:r>
            <a:r>
              <a:rPr lang="en-US" i="1" dirty="0"/>
              <a:t>no LBT </a:t>
            </a:r>
            <a:r>
              <a:rPr lang="en-US" dirty="0" smtClean="0"/>
              <a:t>threshold </a:t>
            </a:r>
            <a:r>
              <a:rPr lang="en-US" dirty="0"/>
              <a:t>for </a:t>
            </a:r>
            <a:r>
              <a:rPr lang="en-AU" i="1" dirty="0"/>
              <a:t>Short Control Signalling</a:t>
            </a:r>
            <a:r>
              <a:rPr lang="en-US" i="1" dirty="0"/>
              <a:t> </a:t>
            </a:r>
            <a:r>
              <a:rPr lang="en-US" dirty="0"/>
              <a:t>threshold </a:t>
            </a:r>
            <a:r>
              <a:rPr lang="en-US" dirty="0" smtClean="0"/>
              <a:t>from 10% to 5% </a:t>
            </a:r>
            <a:r>
              <a:rPr lang="en-US" dirty="0"/>
              <a:t>of airtime</a:t>
            </a:r>
          </a:p>
          <a:p>
            <a:pPr lvl="2"/>
            <a:r>
              <a:rPr lang="en-US" dirty="0"/>
              <a:t>It is not </a:t>
            </a:r>
            <a:r>
              <a:rPr lang="en-US" dirty="0" smtClean="0"/>
              <a:t>definitely </a:t>
            </a:r>
            <a:r>
              <a:rPr lang="en-US" dirty="0"/>
              <a:t>known why </a:t>
            </a:r>
            <a:r>
              <a:rPr lang="en-US" dirty="0" smtClean="0"/>
              <a:t>it was reduced to 5%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resumably it was agreed that 10% was unnecessarily high to support ACKs</a:t>
            </a:r>
          </a:p>
          <a:p>
            <a:pPr lvl="1"/>
            <a:r>
              <a:rPr lang="en-AU" dirty="0" smtClean="0"/>
              <a:t>The reduction in the </a:t>
            </a:r>
            <a:r>
              <a:rPr lang="en-US" i="1" dirty="0"/>
              <a:t>no LBT </a:t>
            </a:r>
            <a:r>
              <a:rPr lang="en-US" dirty="0" smtClean="0"/>
              <a:t>threshold </a:t>
            </a:r>
            <a:r>
              <a:rPr lang="en-US" dirty="0"/>
              <a:t>for</a:t>
            </a:r>
            <a:r>
              <a:rPr lang="en-AU" dirty="0" smtClean="0"/>
              <a:t> </a:t>
            </a:r>
            <a:r>
              <a:rPr lang="en-AU" i="1" dirty="0"/>
              <a:t>Short Control Signalling</a:t>
            </a:r>
            <a:r>
              <a:rPr lang="en-US" i="1" dirty="0"/>
              <a:t> </a:t>
            </a:r>
            <a:r>
              <a:rPr lang="en-AU" dirty="0" smtClean="0"/>
              <a:t>demonstrates that such requirements can be made more restrictive</a:t>
            </a:r>
          </a:p>
          <a:p>
            <a:pPr lvl="2"/>
            <a:r>
              <a:rPr lang="en-AU" dirty="0" smtClean="0"/>
              <a:t>Contrary to recent assertions by participants of 3GPP RAN1 that requirements can never be made more restrictive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27382" y="6475413"/>
            <a:ext cx="71654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Cisco</a:t>
            </a:r>
            <a:r>
              <a:rPr lang="en-US" i="1" dirty="0"/>
              <a:t> et </a:t>
            </a:r>
            <a:r>
              <a:rPr lang="en-US" i="1" dirty="0" smtClean="0"/>
              <a:t>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990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pPr lvl="1"/>
            <a:r>
              <a:rPr lang="en-AU" dirty="0"/>
              <a:t>EN 301 893 v2.1.1 refinements negate the need for special access for </a:t>
            </a:r>
            <a:r>
              <a:rPr lang="en-AU" i="1" dirty="0"/>
              <a:t>Short Control Signalling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EN 301 893 </a:t>
            </a:r>
            <a:r>
              <a:rPr lang="en-US" dirty="0" smtClean="0"/>
              <a:t>v2.1.1 </a:t>
            </a:r>
            <a:r>
              <a:rPr lang="en-US" dirty="0"/>
              <a:t>(</a:t>
            </a:r>
            <a:r>
              <a:rPr lang="en-US" dirty="0" smtClean="0"/>
              <a:t>2017) referred </a:t>
            </a:r>
            <a:r>
              <a:rPr lang="en-US" dirty="0"/>
              <a:t>to both</a:t>
            </a:r>
            <a:r>
              <a:rPr lang="en-US" i="1" dirty="0"/>
              <a:t> no LBT </a:t>
            </a:r>
            <a:r>
              <a:rPr lang="en-US" dirty="0" smtClean="0"/>
              <a:t>for </a:t>
            </a:r>
            <a:r>
              <a:rPr lang="en-AU" i="1" dirty="0" smtClean="0"/>
              <a:t>Short </a:t>
            </a:r>
            <a:r>
              <a:rPr lang="en-AU" i="1" dirty="0"/>
              <a:t>Control Signalling</a:t>
            </a:r>
            <a:r>
              <a:rPr lang="en-US" i="1" dirty="0"/>
              <a:t> </a:t>
            </a:r>
            <a:r>
              <a:rPr lang="en-US" dirty="0"/>
              <a:t>and IEEE </a:t>
            </a:r>
            <a:r>
              <a:rPr lang="en-US" dirty="0" smtClean="0"/>
              <a:t>802.11</a:t>
            </a:r>
          </a:p>
          <a:p>
            <a:pPr lvl="2"/>
            <a:r>
              <a:rPr lang="en-US" dirty="0"/>
              <a:t>v</a:t>
            </a:r>
            <a:r>
              <a:rPr lang="en-US" dirty="0" smtClean="0"/>
              <a:t>2.1.1 provides for access by ACKs as part of the COT</a:t>
            </a:r>
          </a:p>
          <a:p>
            <a:pPr lvl="1"/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smtClean="0"/>
              <a:t>v2.1.1 did not change the </a:t>
            </a:r>
            <a:r>
              <a:rPr lang="en-US" i="1" dirty="0" smtClean="0"/>
              <a:t>no </a:t>
            </a:r>
            <a:r>
              <a:rPr lang="en-US" i="1" dirty="0"/>
              <a:t>LBT </a:t>
            </a:r>
            <a:r>
              <a:rPr lang="en-US" dirty="0"/>
              <a:t>access for </a:t>
            </a:r>
            <a:r>
              <a:rPr lang="en-AU" i="1" dirty="0" smtClean="0"/>
              <a:t>Short </a:t>
            </a:r>
            <a:r>
              <a:rPr lang="en-AU" i="1" dirty="0"/>
              <a:t>Control Signalling</a:t>
            </a:r>
            <a:r>
              <a:rPr lang="en-US" i="1" dirty="0"/>
              <a:t> </a:t>
            </a:r>
            <a:r>
              <a:rPr lang="en-US" dirty="0"/>
              <a:t>threshold </a:t>
            </a:r>
            <a:r>
              <a:rPr lang="en-US" dirty="0" smtClean="0"/>
              <a:t>of </a:t>
            </a:r>
            <a:r>
              <a:rPr lang="en-US" dirty="0"/>
              <a:t>5% of airtime</a:t>
            </a:r>
          </a:p>
          <a:p>
            <a:pPr lvl="2"/>
            <a:r>
              <a:rPr lang="en-US" dirty="0" smtClean="0"/>
              <a:t>However, there was very little consideration of the appropriateness of the 5% threshold </a:t>
            </a:r>
            <a:r>
              <a:rPr lang="en-US" dirty="0"/>
              <a:t>at the time because </a:t>
            </a:r>
            <a:r>
              <a:rPr lang="en-US" dirty="0" smtClean="0"/>
              <a:t>of the urgency of enabling the use of 802.11ac in Europe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introduction of the COT concept into v2.1.1 means that the main, original purpose of </a:t>
            </a:r>
            <a:r>
              <a:rPr lang="en-US" i="1" dirty="0" smtClean="0"/>
              <a:t>no LBT </a:t>
            </a:r>
            <a:r>
              <a:rPr lang="en-US" dirty="0" smtClean="0"/>
              <a:t>access for </a:t>
            </a:r>
            <a:r>
              <a:rPr lang="en-AU" i="1" dirty="0"/>
              <a:t>Short Control Signalling</a:t>
            </a:r>
            <a:r>
              <a:rPr lang="en-US" i="1" dirty="0"/>
              <a:t> </a:t>
            </a:r>
            <a:r>
              <a:rPr lang="en-US" dirty="0" smtClean="0"/>
              <a:t>is no longer </a:t>
            </a:r>
            <a:r>
              <a:rPr lang="en-US" dirty="0"/>
              <a:t>r</a:t>
            </a:r>
            <a:r>
              <a:rPr lang="en-US" dirty="0" smtClean="0"/>
              <a:t>elevant </a:t>
            </a:r>
          </a:p>
          <a:p>
            <a:pPr lvl="2"/>
            <a:r>
              <a:rPr lang="en-US" dirty="0" smtClean="0"/>
              <a:t>ACKs are now handled within COTs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Cisco</a:t>
            </a:r>
            <a:r>
              <a:rPr lang="en-US" i="1" smtClean="0"/>
              <a:t> et al</a:t>
            </a: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531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1194</Words>
  <Application>Microsoft Office PowerPoint</Application>
  <PresentationFormat>On-screen Show (4:3)</PresentationFormat>
  <Paragraphs>94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The use of no LBT for DRS is not justified by history</vt:lpstr>
      <vt:lpstr>The history of Short Control Signalling supports proposals to ban no LBT &amp; restrict short LBT</vt:lpstr>
      <vt:lpstr>Today’s workshop will hear multiple presentations related to the use of short LBT access by LAA/NR-U</vt:lpstr>
      <vt:lpstr>This presentation examines the history of no LBT access for short control signalling in EN 301 893 </vt:lpstr>
      <vt:lpstr>The history of EN 301 893 provides insight on the use of no LBT for short control signalling</vt:lpstr>
      <vt:lpstr>Special access for Short Control Signalling was not addressed up to EN 301 893 v1.5.1</vt:lpstr>
      <vt:lpstr>EN 301 893 v1.6.1 introduced no LBT access for Short Control Signalling to enable ACK’s</vt:lpstr>
      <vt:lpstr>EN 301 893 v1.7.1 established a precedent for tighter restrictions on special access rules</vt:lpstr>
      <vt:lpstr>EN 301 893 v2.1.1 refinements negate the need for special access for Short Control Signalling</vt:lpstr>
      <vt:lpstr>The history of Short Control Signalling supports the proposal to ban no LBT &amp; restrict short LBT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2019-07-03T06:45:04Z</dcterms:modified>
</cp:coreProperties>
</file>