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7" r:id="rId3"/>
    <p:sldId id="274" r:id="rId4"/>
    <p:sldId id="271" r:id="rId5"/>
    <p:sldId id="272" r:id="rId6"/>
    <p:sldId id="273" r:id="rId7"/>
    <p:sldId id="275" r:id="rId8"/>
    <p:sldId id="276" r:id="rId9"/>
    <p:sldId id="278" r:id="rId10"/>
    <p:sldId id="279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0000"/>
    <a:srgbClr val="FF9900"/>
    <a:srgbClr val="FF9999"/>
    <a:srgbClr val="B2B2B2"/>
    <a:srgbClr val="FFCCCC"/>
    <a:srgbClr val="FF6600"/>
    <a:srgbClr val="2D2DB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1403" autoAdjust="0"/>
  </p:normalViewPr>
  <p:slideViewPr>
    <p:cSldViewPr>
      <p:cViewPr varScale="1">
        <p:scale>
          <a:sx n="66" d="100"/>
          <a:sy n="66" d="100"/>
        </p:scale>
        <p:origin x="1232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802.11-17/0291r0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802.11-17/0291r0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12756" y="363379"/>
            <a:ext cx="323274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802.11-19/1111r0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6881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 smtClean="0">
                <a:latin typeface="Arial" pitchFamily="34" charset="0"/>
              </a:rPr>
              <a:t>Workshop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63379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AU" dirty="0" smtClean="0">
                <a:solidFill>
                  <a:schemeClr val="accent6"/>
                </a:solidFill>
              </a:rPr>
              <a:t>LBT should remain the basis of fair &amp; efficient coexistence</a:t>
            </a:r>
            <a:r>
              <a:rPr lang="en-AU" dirty="0">
                <a:solidFill>
                  <a:schemeClr val="accent6"/>
                </a:solidFill>
              </a:rPr>
              <a:t> </a:t>
            </a:r>
            <a:r>
              <a:rPr lang="en-AU" dirty="0" smtClean="0">
                <a:solidFill>
                  <a:schemeClr val="accent6"/>
                </a:solidFill>
              </a:rPr>
              <a:t>in 6 GHz unlicensed spectrum</a:t>
            </a:r>
            <a:endParaRPr lang="en-US" dirty="0" smtClean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 July 2019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78594"/>
              </p:ext>
            </p:extLst>
          </p:nvPr>
        </p:nvGraphicFramePr>
        <p:xfrm>
          <a:off x="685800" y="3429000"/>
          <a:ext cx="7696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772401" cy="1066800"/>
          </a:xfrm>
        </p:spPr>
        <p:txBody>
          <a:bodyPr/>
          <a:lstStyle/>
          <a:p>
            <a:r>
              <a:rPr lang="en-AU" dirty="0" smtClean="0"/>
              <a:t>There are opportunities for IEEE 802.11 WG &amp; 3GPP RAN refine LBT based rules for 6 GHz together</a:t>
            </a:r>
            <a:endParaRPr lang="en-AU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 smtClean="0"/>
              <a:t>Tasks for </a:t>
            </a:r>
            <a:r>
              <a:rPr lang="en-AU" dirty="0"/>
              <a:t>IEEE 802.11 WG &amp; 3GPP RAN t</a:t>
            </a:r>
            <a:r>
              <a:rPr lang="en-AU" dirty="0" smtClean="0"/>
              <a:t>o work together</a:t>
            </a:r>
          </a:p>
          <a:p>
            <a:pPr lvl="1"/>
            <a:r>
              <a:rPr lang="en-AU" dirty="0" smtClean="0"/>
              <a:t>Optimise ED/PD thresholds for LBT operation in 6 GHz</a:t>
            </a:r>
          </a:p>
          <a:p>
            <a:pPr lvl="2"/>
            <a:r>
              <a:rPr lang="en-AU" dirty="0" smtClean="0"/>
              <a:t>Contention is likely to be less in 6 GHz due to the use scheduled OFDMA in 802.11ax and it is possible different thresholds are more appropriate</a:t>
            </a:r>
          </a:p>
          <a:p>
            <a:pPr lvl="1"/>
            <a:r>
              <a:rPr lang="en-AU" dirty="0" smtClean="0"/>
              <a:t>Define use of common preamble for inter technology communications</a:t>
            </a:r>
          </a:p>
          <a:p>
            <a:pPr lvl="2"/>
            <a:r>
              <a:rPr lang="en-AU" dirty="0" smtClean="0"/>
              <a:t>This should at least be an option in NR-U … just in case</a:t>
            </a:r>
          </a:p>
          <a:p>
            <a:pPr lvl="1"/>
            <a:r>
              <a:rPr lang="en-AU" dirty="0" smtClean="0"/>
              <a:t>Limit reservation signals for efficiency &amp; to avoid LBT related issues</a:t>
            </a:r>
          </a:p>
          <a:p>
            <a:pPr lvl="2"/>
            <a:r>
              <a:rPr lang="en-AU" dirty="0" smtClean="0"/>
              <a:t>It is hoped/believed NR-U will have less need for reservation signals anyway</a:t>
            </a:r>
          </a:p>
          <a:p>
            <a:pPr lvl="1"/>
            <a:r>
              <a:rPr lang="en-AU" dirty="0" smtClean="0"/>
              <a:t>Reduce use of no/short LBT</a:t>
            </a:r>
          </a:p>
          <a:p>
            <a:pPr lvl="2"/>
            <a:r>
              <a:rPr lang="en-AU" dirty="0" smtClean="0"/>
              <a:t>Noting that NR-U is likely to make more use of </a:t>
            </a:r>
            <a:r>
              <a:rPr lang="en-AU" dirty="0"/>
              <a:t>no/short </a:t>
            </a:r>
            <a:r>
              <a:rPr lang="en-AU" dirty="0" smtClean="0"/>
              <a:t>LBT than LAA</a:t>
            </a:r>
          </a:p>
          <a:p>
            <a:pPr lvl="1"/>
            <a:r>
              <a:rPr lang="en-AU" dirty="0" smtClean="0"/>
              <a:t>Agree of definition of “success” for LBT operation</a:t>
            </a:r>
          </a:p>
          <a:p>
            <a:pPr lvl="2"/>
            <a:r>
              <a:rPr lang="en-AU" dirty="0"/>
              <a:t>This topic is discussed in </a:t>
            </a:r>
            <a:r>
              <a:rPr lang="en-AU" dirty="0" smtClean="0"/>
              <a:t>today’s “reserve” presentation</a:t>
            </a:r>
            <a:endParaRPr lang="en-AU" dirty="0"/>
          </a:p>
          <a:p>
            <a:pPr lvl="1"/>
            <a:r>
              <a:rPr lang="en-AU" dirty="0" smtClean="0"/>
              <a:t>Agree on how to update CW with delayed feedback</a:t>
            </a:r>
          </a:p>
          <a:p>
            <a:pPr lvl="2"/>
            <a:r>
              <a:rPr lang="en-AU" dirty="0" smtClean="0"/>
              <a:t>This topic is currently being discussed in ETSI BRAN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24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 smtClean="0"/>
              <a:t>IEEE </a:t>
            </a:r>
            <a:r>
              <a:rPr lang="en-AU" dirty="0"/>
              <a:t>802.11 WG &amp; 3GPP RAN </a:t>
            </a:r>
            <a:r>
              <a:rPr lang="en-AU" dirty="0" smtClean="0"/>
              <a:t>need to </a:t>
            </a:r>
            <a:r>
              <a:rPr lang="en-AU" dirty="0"/>
              <a:t>work together on </a:t>
            </a:r>
            <a:r>
              <a:rPr lang="en-AU" dirty="0" smtClean="0"/>
              <a:t>LBT based &amp; new rules for 6 GHz coexistence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Executive summary</a:t>
            </a:r>
          </a:p>
          <a:p>
            <a:pPr lvl="1"/>
            <a:r>
              <a:rPr lang="en-AU" dirty="0" smtClean="0"/>
              <a:t>After 20 years, Wi-Fi in unlicensed spectrum is a wildly successful $2T pa socio-economic phenomenon </a:t>
            </a:r>
          </a:p>
          <a:p>
            <a:pPr lvl="1"/>
            <a:r>
              <a:rPr lang="en-AU" dirty="0" smtClean="0"/>
              <a:t>New </a:t>
            </a:r>
            <a:r>
              <a:rPr lang="en-AU" dirty="0"/>
              <a:t>cellular derived technologies threatened the future success of Wi-Fi &amp; </a:t>
            </a:r>
            <a:r>
              <a:rPr lang="en-AU" dirty="0" smtClean="0"/>
              <a:t>5 GHz </a:t>
            </a:r>
            <a:r>
              <a:rPr lang="en-AU" dirty="0"/>
              <a:t>unlicensed </a:t>
            </a:r>
            <a:r>
              <a:rPr lang="en-AU" dirty="0" smtClean="0"/>
              <a:t>spectrum</a:t>
            </a:r>
          </a:p>
          <a:p>
            <a:pPr lvl="1"/>
            <a:r>
              <a:rPr lang="en-AU" dirty="0"/>
              <a:t>The threat to Wi-Fi &amp; </a:t>
            </a:r>
            <a:r>
              <a:rPr lang="en-AU" dirty="0" smtClean="0"/>
              <a:t>5 GHz </a:t>
            </a:r>
            <a:r>
              <a:rPr lang="en-AU" dirty="0"/>
              <a:t>unlicensed spectrum was mitigated </a:t>
            </a:r>
            <a:r>
              <a:rPr lang="en-AU" dirty="0" smtClean="0"/>
              <a:t>(mostly) </a:t>
            </a:r>
            <a:r>
              <a:rPr lang="en-AU" dirty="0"/>
              <a:t>by the use of LBT by </a:t>
            </a:r>
            <a:r>
              <a:rPr lang="en-AU" dirty="0" smtClean="0"/>
              <a:t>LAA/NR-U</a:t>
            </a:r>
          </a:p>
          <a:p>
            <a:pPr lvl="1"/>
            <a:r>
              <a:rPr lang="en-AU" dirty="0" smtClean="0"/>
              <a:t>There </a:t>
            </a:r>
            <a:r>
              <a:rPr lang="en-AU" dirty="0"/>
              <a:t>is </a:t>
            </a:r>
            <a:r>
              <a:rPr lang="en-AU" dirty="0" smtClean="0"/>
              <a:t>now a </a:t>
            </a:r>
            <a:r>
              <a:rPr lang="en-AU" dirty="0"/>
              <a:t>good case for working together on both </a:t>
            </a:r>
            <a:r>
              <a:rPr lang="en-AU" dirty="0" smtClean="0"/>
              <a:t>LBT based </a:t>
            </a:r>
            <a:r>
              <a:rPr lang="en-AU" dirty="0"/>
              <a:t>&amp; new rules to achieve </a:t>
            </a:r>
            <a:r>
              <a:rPr lang="en-AU" dirty="0" smtClean="0"/>
              <a:t>6 GHz </a:t>
            </a:r>
            <a:r>
              <a:rPr lang="en-AU" dirty="0" smtClean="0"/>
              <a:t>coexistence </a:t>
            </a:r>
          </a:p>
          <a:p>
            <a:pPr lvl="2"/>
            <a:r>
              <a:rPr lang="en-AU" dirty="0" smtClean="0"/>
              <a:t>... but use the existing proven rules from the 5 GHz band in the 6 GHz band while building consensus on any “new way”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72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/>
              <a:t>After 20 </a:t>
            </a:r>
            <a:r>
              <a:rPr lang="en-AU" dirty="0" smtClean="0"/>
              <a:t>years, </a:t>
            </a:r>
            <a:r>
              <a:rPr lang="en-AU" dirty="0"/>
              <a:t>Wi-Fi </a:t>
            </a:r>
            <a:r>
              <a:rPr lang="en-AU" dirty="0" smtClean="0"/>
              <a:t>in unlicensed spectrum is </a:t>
            </a:r>
            <a:r>
              <a:rPr lang="en-AU" dirty="0"/>
              <a:t>a wildly successful $2T pa socio-economic phenomenon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04800" y="2057400"/>
            <a:ext cx="41148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b="1" dirty="0">
                <a:latin typeface="+mj-lt"/>
              </a:rPr>
              <a:t>In the beginning …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724400" y="2057400"/>
            <a:ext cx="41148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b="1">
                <a:latin typeface="+mj-lt"/>
              </a:rPr>
              <a:t>In 1997 …</a:t>
            </a:r>
            <a:endParaRPr lang="en-AU" sz="1800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04800" y="4267200"/>
            <a:ext cx="41148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b="1">
                <a:latin typeface="+mj-lt"/>
              </a:rPr>
              <a:t>In 1999 …</a:t>
            </a:r>
            <a:endParaRPr lang="en-AU" sz="18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24400" y="4267200"/>
            <a:ext cx="41148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b="1">
                <a:latin typeface="+mj-lt"/>
              </a:rPr>
              <a:t>20 years later …</a:t>
            </a:r>
            <a:endParaRPr lang="en-AU" sz="1800" b="1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04800" y="2514600"/>
            <a:ext cx="41148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10800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AU" sz="1800" dirty="0">
                <a:latin typeface="+mj-lt"/>
              </a:rPr>
              <a:t>There was nothing </a:t>
            </a:r>
            <a:r>
              <a:rPr lang="en-AU" sz="1800" dirty="0" smtClean="0">
                <a:latin typeface="+mj-lt"/>
              </a:rPr>
              <a:t>…</a:t>
            </a:r>
          </a:p>
          <a:p>
            <a:pPr>
              <a:spcBef>
                <a:spcPts val="800"/>
              </a:spcBef>
            </a:pPr>
            <a:r>
              <a:rPr lang="en-AU" sz="1800" dirty="0" smtClean="0">
                <a:latin typeface="+mj-lt"/>
              </a:rPr>
              <a:t>…or </a:t>
            </a:r>
            <a:r>
              <a:rPr lang="en-AU" sz="1800" dirty="0">
                <a:latin typeface="+mj-lt"/>
              </a:rPr>
              <a:t>at least there was no widely available </a:t>
            </a:r>
            <a:r>
              <a:rPr lang="en-AU" sz="1800" dirty="0" smtClean="0">
                <a:latin typeface="+mj-lt"/>
              </a:rPr>
              <a:t>or </a:t>
            </a:r>
            <a:r>
              <a:rPr lang="en-AU" sz="1800" dirty="0">
                <a:latin typeface="+mj-lt"/>
              </a:rPr>
              <a:t>useful WLAN </a:t>
            </a:r>
            <a:r>
              <a:rPr lang="en-AU" sz="1800" dirty="0" smtClean="0">
                <a:latin typeface="+mj-lt"/>
              </a:rPr>
              <a:t>standard for operation in unlicensed spectrum</a:t>
            </a:r>
            <a:endParaRPr lang="en-AU" sz="18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724400" y="2514600"/>
            <a:ext cx="41148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10800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AU" sz="1800" dirty="0">
                <a:latin typeface="+mj-lt"/>
              </a:rPr>
              <a:t>After </a:t>
            </a:r>
            <a:r>
              <a:rPr lang="en-AU" sz="1800" dirty="0" smtClean="0">
                <a:latin typeface="+mj-lt"/>
              </a:rPr>
              <a:t>seven </a:t>
            </a:r>
            <a:r>
              <a:rPr lang="en-AU" sz="1800" dirty="0">
                <a:latin typeface="+mj-lt"/>
              </a:rPr>
              <a:t>years </a:t>
            </a:r>
            <a:r>
              <a:rPr lang="en-AU" sz="1800" dirty="0" smtClean="0">
                <a:latin typeface="+mj-lt"/>
              </a:rPr>
              <a:t>the first useful version of </a:t>
            </a:r>
            <a:r>
              <a:rPr lang="en-AU" sz="1800" dirty="0">
                <a:latin typeface="+mj-lt"/>
              </a:rPr>
              <a:t>IEEE </a:t>
            </a:r>
            <a:r>
              <a:rPr lang="en-AU" sz="1800" dirty="0" smtClean="0">
                <a:latin typeface="+mj-lt"/>
              </a:rPr>
              <a:t>802.11 </a:t>
            </a:r>
            <a:r>
              <a:rPr lang="en-AU" sz="1800" dirty="0">
                <a:latin typeface="+mj-lt"/>
              </a:rPr>
              <a:t>was </a:t>
            </a:r>
            <a:r>
              <a:rPr lang="en-AU" sz="1800" dirty="0" smtClean="0">
                <a:latin typeface="+mj-lt"/>
              </a:rPr>
              <a:t>ratified …</a:t>
            </a:r>
          </a:p>
          <a:p>
            <a:pPr>
              <a:spcBef>
                <a:spcPts val="800"/>
              </a:spcBef>
            </a:pPr>
            <a:r>
              <a:rPr lang="en-AU" sz="1800" dirty="0" smtClean="0">
                <a:latin typeface="+mj-lt"/>
              </a:rPr>
              <a:t>…with no rest</a:t>
            </a:r>
            <a:br>
              <a:rPr lang="en-AU" sz="1800" dirty="0" smtClean="0">
                <a:latin typeface="+mj-lt"/>
              </a:rPr>
            </a:br>
            <a:r>
              <a:rPr lang="en-AU" sz="1800" dirty="0" smtClean="0">
                <a:latin typeface="+mj-lt"/>
              </a:rPr>
              <a:t>in </a:t>
            </a:r>
            <a:r>
              <a:rPr lang="en-AU" sz="1800" dirty="0">
                <a:latin typeface="+mj-lt"/>
              </a:rPr>
              <a:t>the seventh </a:t>
            </a:r>
            <a:r>
              <a:rPr lang="en-AU" sz="1800" dirty="0" smtClean="0">
                <a:latin typeface="+mj-lt"/>
              </a:rPr>
              <a:t>year </a:t>
            </a:r>
            <a:r>
              <a:rPr lang="en-AU" sz="1800" dirty="0" smtClean="0">
                <a:latin typeface="+mj-lt"/>
                <a:sym typeface="Wingdings" panose="05000000000000000000" pitchFamily="2" charset="2"/>
              </a:rPr>
              <a:t></a:t>
            </a:r>
            <a:endParaRPr lang="en-AU" sz="1800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4800" y="4724400"/>
            <a:ext cx="41148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10800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AU" sz="1800" dirty="0">
                <a:latin typeface="+mj-lt"/>
              </a:rPr>
              <a:t>IEEE 802.11a </a:t>
            </a:r>
            <a:r>
              <a:rPr lang="en-AU" sz="1800" dirty="0" smtClean="0">
                <a:latin typeface="+mj-lt"/>
              </a:rPr>
              <a:t>(5 GHz) </a:t>
            </a:r>
            <a:r>
              <a:rPr lang="en-AU" sz="1800" dirty="0">
                <a:latin typeface="+mj-lt"/>
              </a:rPr>
              <a:t>and IEEE 802.11b (2.4GHz) </a:t>
            </a:r>
            <a:r>
              <a:rPr lang="en-AU" sz="1800" dirty="0" smtClean="0">
                <a:latin typeface="+mj-lt"/>
              </a:rPr>
              <a:t>were ratified …</a:t>
            </a:r>
          </a:p>
          <a:p>
            <a:pPr>
              <a:spcBef>
                <a:spcPts val="800"/>
              </a:spcBef>
            </a:pPr>
            <a:r>
              <a:rPr lang="en-AU" sz="1800" dirty="0" smtClean="0">
                <a:latin typeface="+mj-lt"/>
              </a:rPr>
              <a:t>… and </a:t>
            </a:r>
            <a:r>
              <a:rPr lang="en-AU" sz="1800" dirty="0">
                <a:latin typeface="+mj-lt"/>
              </a:rPr>
              <a:t>Wi-Fi was </a:t>
            </a:r>
            <a:r>
              <a:rPr lang="en-AU" sz="1800" dirty="0" smtClean="0">
                <a:latin typeface="+mj-lt"/>
              </a:rPr>
              <a:t>born</a:t>
            </a:r>
            <a:r>
              <a:rPr lang="en-AU" sz="1800" dirty="0">
                <a:latin typeface="+mj-lt"/>
              </a:rPr>
              <a:t> </a:t>
            </a:r>
            <a:r>
              <a:rPr lang="en-AU" sz="1800" dirty="0" smtClean="0">
                <a:latin typeface="+mj-lt"/>
              </a:rPr>
              <a:t>(with the support of the Wi-Fi Alliance)</a:t>
            </a:r>
            <a:endParaRPr lang="en-AU" sz="1800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724400" y="4724400"/>
            <a:ext cx="41148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10800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AU" sz="1800" dirty="0">
                <a:latin typeface="+mj-lt"/>
              </a:rPr>
              <a:t>Wi-Fi has billions of </a:t>
            </a:r>
            <a:r>
              <a:rPr lang="en-AU" sz="1800" dirty="0" smtClean="0">
                <a:latin typeface="+mj-lt"/>
              </a:rPr>
              <a:t>users globally generating </a:t>
            </a:r>
            <a:r>
              <a:rPr lang="en-AU" sz="1800" dirty="0">
                <a:latin typeface="+mj-lt"/>
              </a:rPr>
              <a:t>$2T pa </a:t>
            </a:r>
            <a:r>
              <a:rPr lang="en-AU" sz="1800" dirty="0" smtClean="0">
                <a:latin typeface="+mj-lt"/>
              </a:rPr>
              <a:t>economic value …</a:t>
            </a:r>
          </a:p>
          <a:p>
            <a:pPr>
              <a:spcBef>
                <a:spcPts val="800"/>
              </a:spcBef>
            </a:pPr>
            <a:r>
              <a:rPr lang="en-AU" sz="1800" dirty="0" smtClean="0">
                <a:latin typeface="+mj-lt"/>
              </a:rPr>
              <a:t>… representing </a:t>
            </a:r>
            <a:r>
              <a:rPr lang="en-AU" sz="1800" dirty="0">
                <a:latin typeface="+mj-lt"/>
              </a:rPr>
              <a:t>a </a:t>
            </a:r>
            <a:r>
              <a:rPr lang="en-AU" sz="1800" dirty="0" smtClean="0">
                <a:latin typeface="+mj-lt"/>
              </a:rPr>
              <a:t>global socio-economic </a:t>
            </a:r>
            <a:r>
              <a:rPr lang="en-AU" sz="1800" dirty="0">
                <a:latin typeface="+mj-lt"/>
              </a:rPr>
              <a:t>phenomenon</a:t>
            </a:r>
          </a:p>
        </p:txBody>
      </p:sp>
    </p:spTree>
    <p:extLst>
      <p:ext uri="{BB962C8B-B14F-4D97-AF65-F5344CB8AC3E}">
        <p14:creationId xmlns:p14="http://schemas.microsoft.com/office/powerpoint/2010/main" val="362083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Wi-Fi’s success in unlicensed has been driven by it flexibly &amp; cheaply addressing diverse user needs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838200" y="2057400"/>
            <a:ext cx="3368041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802.11</a:t>
            </a:r>
            <a:b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&amp; Wi-Fi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029201" y="2057400"/>
            <a:ext cx="33528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Unlicensed</a:t>
            </a:r>
            <a:r>
              <a:rPr lang="en-AU" sz="1800" b="1" dirty="0">
                <a:latin typeface="+mj-lt"/>
              </a:rPr>
              <a:t/>
            </a:r>
            <a:br>
              <a:rPr lang="en-AU" sz="1800" b="1" dirty="0">
                <a:latin typeface="+mj-lt"/>
              </a:rPr>
            </a:br>
            <a:r>
              <a:rPr kumimoji="0" lang="en-AU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spectrum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6554" y="2140743"/>
            <a:ext cx="1004806" cy="59531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1" y="2150920"/>
            <a:ext cx="950846" cy="585136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 bwMode="auto">
          <a:xfrm>
            <a:off x="4206241" y="2061411"/>
            <a:ext cx="822960" cy="75798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+</a:t>
            </a:r>
          </a:p>
        </p:txBody>
      </p:sp>
      <p:sp>
        <p:nvSpPr>
          <p:cNvPr id="20" name="Down Arrow 19"/>
          <p:cNvSpPr/>
          <p:nvPr/>
        </p:nvSpPr>
        <p:spPr bwMode="auto">
          <a:xfrm>
            <a:off x="4343401" y="3048000"/>
            <a:ext cx="526983" cy="457200"/>
          </a:xfrm>
          <a:prstGeom prst="downArrow">
            <a:avLst>
              <a:gd name="adj1" fmla="val 50000"/>
              <a:gd name="adj2" fmla="val 53790"/>
            </a:avLst>
          </a:prstGeom>
          <a:solidFill>
            <a:schemeClr val="accent6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38200" y="3733800"/>
            <a:ext cx="22098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 dirty="0">
                <a:latin typeface="+mj-lt"/>
              </a:rPr>
              <a:t>Anyone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505202" y="3733800"/>
            <a:ext cx="22098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 dirty="0" smtClean="0">
                <a:latin typeface="+mj-lt"/>
              </a:rPr>
              <a:t>Anytime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172203" y="3733800"/>
            <a:ext cx="2209798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 dirty="0" smtClean="0">
                <a:latin typeface="+mj-lt"/>
              </a:rPr>
              <a:t>Anyplace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5034" y="3870375"/>
            <a:ext cx="786766" cy="549225"/>
          </a:xfrm>
          <a:prstGeom prst="rect">
            <a:avLst/>
          </a:prstGeom>
        </p:spPr>
      </p:pic>
      <p:sp>
        <p:nvSpPr>
          <p:cNvPr id="26" name="AutoShape 2" descr="Image result for clock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2784" y="3821112"/>
            <a:ext cx="576263" cy="57626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6"/>
          <a:srcRect l="12963" t="12232" r="12963" b="22532"/>
          <a:stretch/>
        </p:blipFill>
        <p:spPr>
          <a:xfrm>
            <a:off x="7678037" y="3821112"/>
            <a:ext cx="603249" cy="573087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 bwMode="auto">
          <a:xfrm>
            <a:off x="3048000" y="3728660"/>
            <a:ext cx="457201" cy="75798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+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5715000" y="3737811"/>
            <a:ext cx="457201" cy="75798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+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029201" y="3048000"/>
            <a:ext cx="3352800" cy="4572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Means …</a:t>
            </a:r>
          </a:p>
        </p:txBody>
      </p:sp>
      <p:sp>
        <p:nvSpPr>
          <p:cNvPr id="33" name="Down Arrow 32"/>
          <p:cNvSpPr/>
          <p:nvPr/>
        </p:nvSpPr>
        <p:spPr bwMode="auto">
          <a:xfrm>
            <a:off x="4343401" y="4724400"/>
            <a:ext cx="526983" cy="457200"/>
          </a:xfrm>
          <a:prstGeom prst="downArrow">
            <a:avLst>
              <a:gd name="adj1" fmla="val 50000"/>
              <a:gd name="adj2" fmla="val 53790"/>
            </a:avLst>
          </a:prstGeom>
          <a:solidFill>
            <a:schemeClr val="accent6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029201" y="4724400"/>
            <a:ext cx="3352800" cy="4572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Can build</a:t>
            </a:r>
            <a:r>
              <a:rPr kumimoji="0" lang="en-AU" sz="1800" b="1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 a WLAN that </a:t>
            </a: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…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38201" y="5410200"/>
            <a:ext cx="22098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800" b="1" dirty="0" smtClean="0">
                <a:latin typeface="+mj-lt"/>
              </a:rPr>
              <a:t>Meets a diversity of user needs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512821" y="5396815"/>
            <a:ext cx="22098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800" b="1" dirty="0" smtClean="0">
                <a:latin typeface="+mj-lt"/>
              </a:rPr>
              <a:t>Is simple</a:t>
            </a:r>
            <a:br>
              <a:rPr lang="en-AU" sz="1800" b="1" dirty="0" smtClean="0">
                <a:latin typeface="+mj-lt"/>
              </a:rPr>
            </a:br>
            <a:r>
              <a:rPr lang="en-AU" sz="1800" b="1" dirty="0" smtClean="0">
                <a:latin typeface="+mj-lt"/>
              </a:rPr>
              <a:t>&amp; cheap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187441" y="5391183"/>
            <a:ext cx="22098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800" b="1" dirty="0" smtClean="0">
                <a:latin typeface="+mj-lt"/>
              </a:rPr>
              <a:t>Is “good enough”, albeit not perfect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048001" y="5405060"/>
            <a:ext cx="457201" cy="75798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+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715001" y="5414211"/>
            <a:ext cx="457201" cy="75798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43473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 bwMode="auto">
          <a:xfrm>
            <a:off x="1917032" y="1831207"/>
            <a:ext cx="2197768" cy="5277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b="1" dirty="0" smtClean="0">
                <a:latin typeface="+mj-lt"/>
              </a:rPr>
              <a:t>Factor 1</a:t>
            </a:r>
            <a:endParaRPr lang="en-AU" sz="1800" b="1" dirty="0">
              <a:latin typeface="+mj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Wi-Fi’s success in unlicensed has been enabled by coordinated standards using LBT based access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685800" y="2358993"/>
            <a:ext cx="1219200" cy="1219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b="1" dirty="0" smtClean="0">
                <a:latin typeface="+mj-lt"/>
              </a:rPr>
              <a:t>Key success factor</a:t>
            </a:r>
            <a:endParaRPr lang="en-AU" sz="1800" b="1" dirty="0"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85800" y="3578193"/>
            <a:ext cx="1219200" cy="1219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b="1" dirty="0" smtClean="0">
                <a:latin typeface="+mj-lt"/>
              </a:rPr>
              <a:t>Enabling method</a:t>
            </a:r>
            <a:endParaRPr lang="en-AU" sz="1800" b="1" dirty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905000" y="2358993"/>
            <a:ext cx="2209800" cy="1219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dirty="0" smtClean="0">
                <a:latin typeface="+mj-lt"/>
              </a:rPr>
              <a:t>Compatibility </a:t>
            </a:r>
            <a:r>
              <a:rPr lang="en-AU" sz="1800" dirty="0">
                <a:latin typeface="+mj-lt"/>
              </a:rPr>
              <a:t>of between different Wi-Fi versions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905000" y="3578193"/>
            <a:ext cx="2209800" cy="1219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dirty="0" smtClean="0">
                <a:latin typeface="+mj-lt"/>
              </a:rPr>
              <a:t>Coordination </a:t>
            </a:r>
            <a:r>
              <a:rPr lang="en-AU" sz="1800" dirty="0">
                <a:latin typeface="+mj-lt"/>
              </a:rPr>
              <a:t>by </a:t>
            </a:r>
            <a:r>
              <a:rPr lang="en-AU" sz="1800" dirty="0" smtClean="0">
                <a:latin typeface="+mj-lt"/>
              </a:rPr>
              <a:t>IEEE </a:t>
            </a:r>
            <a:r>
              <a:rPr lang="en-AU" sz="1800" dirty="0">
                <a:latin typeface="+mj-lt"/>
              </a:rPr>
              <a:t>802.11 WG </a:t>
            </a:r>
            <a:r>
              <a:rPr lang="en-AU" sz="1800" dirty="0" smtClean="0">
                <a:latin typeface="+mj-lt"/>
              </a:rPr>
              <a:t>&amp; Wi-Fi </a:t>
            </a:r>
            <a:r>
              <a:rPr lang="en-AU" sz="1800" dirty="0">
                <a:latin typeface="+mj-lt"/>
              </a:rPr>
              <a:t>Alliance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114800" y="2358993"/>
            <a:ext cx="2209800" cy="1219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dirty="0" smtClean="0">
                <a:latin typeface="+mj-lt"/>
              </a:rPr>
              <a:t>Coexistence </a:t>
            </a:r>
            <a:r>
              <a:rPr lang="en-AU" sz="1800" dirty="0">
                <a:latin typeface="+mj-lt"/>
              </a:rPr>
              <a:t>between Wi-Fi </a:t>
            </a:r>
            <a:r>
              <a:rPr lang="en-AU" sz="1800" dirty="0" smtClean="0">
                <a:latin typeface="+mj-lt"/>
              </a:rPr>
              <a:t>&amp; </a:t>
            </a:r>
            <a:r>
              <a:rPr lang="en-AU" sz="1800" dirty="0">
                <a:latin typeface="+mj-lt"/>
              </a:rPr>
              <a:t>other technologies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114800" y="3578193"/>
            <a:ext cx="2209800" cy="1219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dirty="0" smtClean="0">
                <a:latin typeface="+mj-lt"/>
              </a:rPr>
              <a:t>Avoidance of Wi-Fi by </a:t>
            </a:r>
            <a:r>
              <a:rPr lang="en-AU" sz="1800" dirty="0">
                <a:latin typeface="+mj-lt"/>
              </a:rPr>
              <a:t>o</a:t>
            </a:r>
            <a:r>
              <a:rPr lang="en-AU" sz="1800" dirty="0" smtClean="0">
                <a:latin typeface="+mj-lt"/>
              </a:rPr>
              <a:t>ther systems, </a:t>
            </a:r>
            <a:r>
              <a:rPr lang="en-AU" sz="1800" dirty="0" err="1" smtClean="0">
                <a:latin typeface="+mj-lt"/>
              </a:rPr>
              <a:t>eg</a:t>
            </a:r>
            <a:r>
              <a:rPr lang="en-AU" sz="1800" dirty="0" smtClean="0">
                <a:latin typeface="+mj-lt"/>
              </a:rPr>
              <a:t> Bluetooth</a:t>
            </a:r>
            <a:endParaRPr lang="en-AU" sz="1800" dirty="0"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324600" y="2358993"/>
            <a:ext cx="2209800" cy="1219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dirty="0" smtClean="0">
                <a:latin typeface="+mj-lt"/>
              </a:rPr>
              <a:t>Fair coexistence of  independent systems</a:t>
            </a:r>
            <a:endParaRPr lang="en-AU" sz="1800" dirty="0"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78193"/>
            <a:ext cx="2209800" cy="1219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dirty="0" smtClean="0">
                <a:latin typeface="+mj-lt"/>
              </a:rPr>
              <a:t>Use of LBT, </a:t>
            </a:r>
            <a:r>
              <a:rPr lang="en-AU" sz="1800" dirty="0" err="1" smtClean="0">
                <a:latin typeface="+mj-lt"/>
              </a:rPr>
              <a:t>eg</a:t>
            </a:r>
            <a:r>
              <a:rPr lang="en-AU" sz="1800" dirty="0" smtClean="0">
                <a:latin typeface="+mj-lt"/>
              </a:rPr>
              <a:t> DCF/EDCA rather than PCF/HCCA</a:t>
            </a:r>
            <a:endParaRPr lang="en-AU" sz="1800" dirty="0"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115602" y="1831207"/>
            <a:ext cx="2208998" cy="5253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b="1" dirty="0" smtClean="0">
                <a:latin typeface="+mj-lt"/>
              </a:rPr>
              <a:t>Factor 2</a:t>
            </a:r>
            <a:endParaRPr lang="en-AU" sz="1800" b="1" dirty="0"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323797" y="1828800"/>
            <a:ext cx="2210603" cy="53019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b="1" dirty="0" smtClean="0">
                <a:latin typeface="+mj-lt"/>
              </a:rPr>
              <a:t>Factor 3</a:t>
            </a:r>
            <a:endParaRPr lang="en-AU" sz="1800" b="1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5105400"/>
            <a:ext cx="3505200" cy="12192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eaLnBrk="0" hangingPunct="0"/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rPr>
              <a:t>Wi-Fi was effectively the only “game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rPr>
              <a:t> in town” </a:t>
            </a:r>
            <a:r>
              <a:rPr lang="en-AU" sz="1800" dirty="0">
                <a:solidFill>
                  <a:srgbClr val="00B050"/>
                </a:solidFill>
                <a:latin typeface="+mj-lt"/>
              </a:rPr>
              <a:t>making  </a:t>
            </a:r>
            <a:r>
              <a:rPr lang="en-AU" sz="1800" dirty="0" smtClean="0">
                <a:solidFill>
                  <a:srgbClr val="00B050"/>
                </a:solidFill>
                <a:latin typeface="+mj-lt"/>
              </a:rPr>
              <a:t>5 GHz coexistence much 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rPr>
              <a:t>easier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+mj-lt"/>
            </a:endParaRPr>
          </a:p>
        </p:txBody>
      </p:sp>
      <p:cxnSp>
        <p:nvCxnSpPr>
          <p:cNvPr id="25" name="Curved Connector 24"/>
          <p:cNvCxnSpPr>
            <a:stCxn id="10" idx="3"/>
            <a:endCxn id="18" idx="2"/>
          </p:cNvCxnSpPr>
          <p:nvPr/>
        </p:nvCxnSpPr>
        <p:spPr bwMode="auto">
          <a:xfrm flipV="1">
            <a:off x="4191000" y="4797393"/>
            <a:ext cx="1028700" cy="917607"/>
          </a:xfrm>
          <a:prstGeom prst="curvedConnector2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1258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dirty="0" smtClean="0"/>
              <a:t>New cellular derived technologies threatened the future success of Wi-Fi &amp; 5 GHz unlicensed spectrum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917032" y="1831207"/>
            <a:ext cx="2197768" cy="5277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b="1" dirty="0" smtClean="0">
                <a:latin typeface="+mj-lt"/>
              </a:rPr>
              <a:t>Factor 1</a:t>
            </a:r>
            <a:endParaRPr lang="en-AU" sz="1800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5800" y="2358993"/>
            <a:ext cx="1219200" cy="1219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b="1" dirty="0" smtClean="0">
                <a:latin typeface="+mj-lt"/>
              </a:rPr>
              <a:t>Key success factor</a:t>
            </a:r>
            <a:endParaRPr lang="en-AU" sz="18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3578193"/>
            <a:ext cx="1219200" cy="1219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b="1" dirty="0" smtClean="0">
                <a:latin typeface="+mj-lt"/>
              </a:rPr>
              <a:t>Enabling method</a:t>
            </a:r>
            <a:endParaRPr lang="en-AU" sz="1800" b="1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905000" y="2358993"/>
            <a:ext cx="2209800" cy="1219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dirty="0" smtClean="0">
                <a:latin typeface="+mj-lt"/>
              </a:rPr>
              <a:t>Compatibility </a:t>
            </a:r>
            <a:r>
              <a:rPr lang="en-AU" sz="1800" dirty="0">
                <a:latin typeface="+mj-lt"/>
              </a:rPr>
              <a:t>of between different Wi-Fi versions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905000" y="3578193"/>
            <a:ext cx="2209800" cy="1219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dirty="0" smtClean="0">
                <a:latin typeface="+mj-lt"/>
              </a:rPr>
              <a:t>Coordination by IEEE </a:t>
            </a:r>
            <a:r>
              <a:rPr lang="en-AU" sz="1800" dirty="0">
                <a:latin typeface="+mj-lt"/>
              </a:rPr>
              <a:t>802.11 WG </a:t>
            </a:r>
            <a:r>
              <a:rPr lang="en-AU" sz="1800" dirty="0" smtClean="0">
                <a:latin typeface="+mj-lt"/>
              </a:rPr>
              <a:t>&amp; Wi-Fi </a:t>
            </a:r>
            <a:r>
              <a:rPr lang="en-AU" sz="1800" dirty="0">
                <a:latin typeface="+mj-lt"/>
              </a:rPr>
              <a:t>Alliance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114800" y="2358993"/>
            <a:ext cx="2209800" cy="1219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dirty="0">
                <a:latin typeface="+mj-lt"/>
              </a:rPr>
              <a:t>C</a:t>
            </a:r>
            <a:r>
              <a:rPr lang="en-AU" sz="1800" dirty="0" smtClean="0">
                <a:latin typeface="+mj-lt"/>
              </a:rPr>
              <a:t>oexistence </a:t>
            </a:r>
            <a:r>
              <a:rPr lang="en-AU" sz="1800" dirty="0">
                <a:latin typeface="+mj-lt"/>
              </a:rPr>
              <a:t>between Wi-Fi </a:t>
            </a:r>
            <a:r>
              <a:rPr lang="en-AU" sz="1800" dirty="0" smtClean="0">
                <a:latin typeface="+mj-lt"/>
              </a:rPr>
              <a:t>&amp; </a:t>
            </a:r>
            <a:r>
              <a:rPr lang="en-AU" sz="1800" dirty="0">
                <a:latin typeface="+mj-lt"/>
              </a:rPr>
              <a:t>other technologies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114800" y="3578193"/>
            <a:ext cx="2209800" cy="1219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dirty="0" smtClean="0">
                <a:latin typeface="+mj-lt"/>
              </a:rPr>
              <a:t>Other technologies avoid Wi-Fi, </a:t>
            </a:r>
            <a:r>
              <a:rPr lang="en-AU" sz="1800" dirty="0" err="1" smtClean="0">
                <a:latin typeface="+mj-lt"/>
              </a:rPr>
              <a:t>eg</a:t>
            </a:r>
            <a:r>
              <a:rPr lang="en-AU" sz="1800" dirty="0" smtClean="0">
                <a:latin typeface="+mj-lt"/>
              </a:rPr>
              <a:t> Bluetooth, </a:t>
            </a:r>
            <a:r>
              <a:rPr lang="en-AU" sz="1800" dirty="0" err="1" smtClean="0">
                <a:latin typeface="+mj-lt"/>
              </a:rPr>
              <a:t>Zigbee</a:t>
            </a:r>
            <a:endParaRPr lang="en-AU" sz="18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324600" y="2358993"/>
            <a:ext cx="2209800" cy="1219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dirty="0" smtClean="0">
                <a:latin typeface="+mj-lt"/>
              </a:rPr>
              <a:t>Fair coexistence of  independent systems</a:t>
            </a:r>
            <a:endParaRPr lang="en-AU" sz="1800" dirty="0"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324600" y="3578193"/>
            <a:ext cx="2209800" cy="1219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dirty="0" smtClean="0">
                <a:latin typeface="+mj-lt"/>
              </a:rPr>
              <a:t>Use of LBT, </a:t>
            </a:r>
            <a:r>
              <a:rPr lang="en-AU" sz="1800" dirty="0" err="1" smtClean="0">
                <a:latin typeface="+mj-lt"/>
              </a:rPr>
              <a:t>eg</a:t>
            </a:r>
            <a:r>
              <a:rPr lang="en-AU" sz="1800" dirty="0" smtClean="0">
                <a:latin typeface="+mj-lt"/>
              </a:rPr>
              <a:t> DCF/EDCA rather than PCF/HCCA</a:t>
            </a:r>
            <a:endParaRPr lang="en-AU" sz="1800" dirty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115602" y="1831207"/>
            <a:ext cx="2208998" cy="5253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b="1" dirty="0" smtClean="0">
                <a:latin typeface="+mj-lt"/>
              </a:rPr>
              <a:t>Factor 2</a:t>
            </a:r>
            <a:endParaRPr lang="en-AU" sz="1800" b="1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323797" y="1828800"/>
            <a:ext cx="2210603" cy="53019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b="1" dirty="0" smtClean="0">
                <a:latin typeface="+mj-lt"/>
              </a:rPr>
              <a:t>Factor 3</a:t>
            </a:r>
            <a:endParaRPr lang="en-AU" sz="1800" b="1" dirty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85800" y="4797393"/>
            <a:ext cx="1219200" cy="12986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b="1" dirty="0" smtClean="0">
                <a:solidFill>
                  <a:srgbClr val="FF0000"/>
                </a:solidFill>
                <a:latin typeface="+mj-lt"/>
              </a:rPr>
              <a:t>Issues of new </a:t>
            </a:r>
            <a:r>
              <a:rPr lang="en-AU" sz="1800" b="1" dirty="0" smtClean="0">
                <a:solidFill>
                  <a:srgbClr val="FF0000"/>
                </a:solidFill>
                <a:latin typeface="+mj-lt"/>
              </a:rPr>
              <a:t>tech.</a:t>
            </a:r>
            <a:endParaRPr lang="en-AU" sz="1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905000" y="4797393"/>
            <a:ext cx="2209800" cy="129860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dirty="0" smtClean="0">
                <a:solidFill>
                  <a:srgbClr val="FF0000"/>
                </a:solidFill>
                <a:latin typeface="+mj-lt"/>
              </a:rPr>
              <a:t>Needs coordination across </a:t>
            </a:r>
            <a:r>
              <a:rPr lang="en-AU" sz="1800" dirty="0">
                <a:solidFill>
                  <a:srgbClr val="FF0000"/>
                </a:solidFill>
                <a:latin typeface="+mj-lt"/>
              </a:rPr>
              <a:t>IEEE 802.11 </a:t>
            </a:r>
            <a:r>
              <a:rPr lang="en-AU" sz="1800" dirty="0" smtClean="0">
                <a:solidFill>
                  <a:srgbClr val="FF0000"/>
                </a:solidFill>
                <a:latin typeface="+mj-lt"/>
              </a:rPr>
              <a:t>WG, 3GPP RAN, LTE-U Forum, …</a:t>
            </a:r>
            <a:endParaRPr lang="en-AU" sz="1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114800" y="4797393"/>
            <a:ext cx="2209800" cy="129860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dirty="0">
                <a:solidFill>
                  <a:srgbClr val="FF0000"/>
                </a:solidFill>
                <a:latin typeface="+mj-lt"/>
              </a:rPr>
              <a:t>C</a:t>
            </a:r>
            <a:r>
              <a:rPr lang="en-AU" sz="1800" dirty="0" smtClean="0">
                <a:solidFill>
                  <a:srgbClr val="FF0000"/>
                </a:solidFill>
                <a:latin typeface="+mj-lt"/>
              </a:rPr>
              <a:t>ellular derived technologies don’t always avoid</a:t>
            </a:r>
            <a:br>
              <a:rPr lang="en-AU" sz="1800" dirty="0" smtClean="0">
                <a:solidFill>
                  <a:srgbClr val="FF0000"/>
                </a:solidFill>
                <a:latin typeface="+mj-lt"/>
              </a:rPr>
            </a:br>
            <a:r>
              <a:rPr lang="en-AU" sz="1800" dirty="0" smtClean="0">
                <a:solidFill>
                  <a:srgbClr val="FF0000"/>
                </a:solidFill>
                <a:latin typeface="+mj-lt"/>
              </a:rPr>
              <a:t>Wi-Fi</a:t>
            </a:r>
            <a:endParaRPr lang="en-AU" sz="1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4797393"/>
            <a:ext cx="2209800" cy="129860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800" dirty="0" smtClean="0">
                <a:solidFill>
                  <a:srgbClr val="FF0000"/>
                </a:solidFill>
                <a:latin typeface="+mj-lt"/>
              </a:rPr>
              <a:t>Some cellular technologies don’t use LBT, some use LBT variants</a:t>
            </a:r>
            <a:endParaRPr lang="en-AU" sz="18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08314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threat to Wi-Fi </a:t>
            </a:r>
            <a:r>
              <a:rPr lang="en-AU" dirty="0"/>
              <a:t>&amp; </a:t>
            </a:r>
            <a:r>
              <a:rPr lang="en-AU" dirty="0" smtClean="0"/>
              <a:t>5 GHz </a:t>
            </a:r>
            <a:r>
              <a:rPr lang="en-AU" dirty="0"/>
              <a:t>unlicensed </a:t>
            </a:r>
            <a:r>
              <a:rPr lang="en-AU" dirty="0" smtClean="0"/>
              <a:t>spectrum was mitigated (a bit) by the use </a:t>
            </a:r>
            <a:r>
              <a:rPr lang="en-AU" dirty="0"/>
              <a:t>of </a:t>
            </a:r>
            <a:r>
              <a:rPr lang="en-AU" dirty="0" smtClean="0"/>
              <a:t>LBT by LAA/NR-U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57200" y="1986340"/>
            <a:ext cx="22098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 dirty="0" smtClean="0">
                <a:latin typeface="+mj-lt"/>
              </a:rPr>
              <a:t>3GPP RAN</a:t>
            </a:r>
          </a:p>
          <a:p>
            <a:pPr eaLnBrk="0" hangingPunct="0"/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sims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505201" y="1986340"/>
            <a:ext cx="22098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 dirty="0" smtClean="0">
                <a:latin typeface="+mj-lt"/>
              </a:rPr>
              <a:t>IEEE 802.11</a:t>
            </a:r>
          </a:p>
          <a:p>
            <a:pPr eaLnBrk="0" hangingPunct="0"/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advocacy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553202" y="1986340"/>
            <a:ext cx="2209798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 dirty="0" smtClean="0">
                <a:latin typeface="+mj-lt"/>
              </a:rPr>
              <a:t>European</a:t>
            </a:r>
          </a:p>
          <a:p>
            <a:pPr eaLnBrk="0" hangingPunct="0"/>
            <a:r>
              <a:rPr lang="en-AU" sz="1800" b="1" dirty="0" smtClean="0">
                <a:latin typeface="+mj-lt"/>
              </a:rPr>
              <a:t>rule</a:t>
            </a: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667000" y="1981200"/>
            <a:ext cx="838200" cy="75798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+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714999" y="1990351"/>
            <a:ext cx="838203" cy="75798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+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b="17251"/>
          <a:stretch/>
        </p:blipFill>
        <p:spPr>
          <a:xfrm>
            <a:off x="1837980" y="2179030"/>
            <a:ext cx="752820" cy="362327"/>
          </a:xfrm>
          <a:prstGeom prst="rect">
            <a:avLst/>
          </a:prstGeom>
        </p:spPr>
      </p:pic>
      <p:pic>
        <p:nvPicPr>
          <p:cNvPr id="15" name="Content Placeholder 1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24437" y="2053011"/>
            <a:ext cx="614363" cy="61436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9085" y="2183043"/>
            <a:ext cx="927715" cy="407757"/>
          </a:xfrm>
          <a:prstGeom prst="rect">
            <a:avLst/>
          </a:prstGeom>
        </p:spPr>
      </p:pic>
      <p:sp>
        <p:nvSpPr>
          <p:cNvPr id="17" name="Down Arrow 16"/>
          <p:cNvSpPr/>
          <p:nvPr/>
        </p:nvSpPr>
        <p:spPr bwMode="auto">
          <a:xfrm>
            <a:off x="4343401" y="2895600"/>
            <a:ext cx="526983" cy="457200"/>
          </a:xfrm>
          <a:prstGeom prst="downArrow">
            <a:avLst>
              <a:gd name="adj1" fmla="val 50000"/>
              <a:gd name="adj2" fmla="val 53790"/>
            </a:avLst>
          </a:prstGeom>
          <a:solidFill>
            <a:schemeClr val="accent6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029201" y="2895600"/>
            <a:ext cx="3352800" cy="4572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Resulted in …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57200" y="3428999"/>
            <a:ext cx="3970421" cy="28888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ts val="800"/>
              </a:spcBef>
            </a:pPr>
            <a:r>
              <a:rPr lang="en-AU" sz="1800" b="1" dirty="0" smtClean="0">
                <a:latin typeface="+mj-lt"/>
              </a:rPr>
              <a:t>Common features between Wi-Fi &amp; LAA/NR-U enhancing fair </a:t>
            </a:r>
            <a:r>
              <a:rPr lang="en-AU" sz="1800" b="1" dirty="0" err="1" smtClean="0">
                <a:latin typeface="+mj-lt"/>
              </a:rPr>
              <a:t>coex</a:t>
            </a:r>
            <a:endParaRPr lang="en-AU" sz="1800" b="1" dirty="0" smtClean="0">
              <a:latin typeface="+mj-lt"/>
            </a:endParaRP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LBT based on 802.11</a:t>
            </a:r>
            <a:r>
              <a:rPr kumimoji="0" lang="en-AU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EDCA</a:t>
            </a: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Similar back-offs parameters</a:t>
            </a: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Similar</a:t>
            </a:r>
            <a:r>
              <a:rPr kumimoji="0" lang="en-AU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TXOP/COT lengths</a:t>
            </a:r>
          </a:p>
          <a:p>
            <a:pPr eaLnBrk="0" hangingPunct="0">
              <a:spcBef>
                <a:spcPts val="800"/>
              </a:spcBef>
            </a:pPr>
            <a:r>
              <a:rPr lang="en-AU" sz="1600" baseline="0" dirty="0" smtClean="0">
                <a:latin typeface="+mj-lt"/>
              </a:rPr>
              <a:t>Note:</a:t>
            </a:r>
            <a:r>
              <a:rPr lang="en-AU" sz="1600" dirty="0" smtClean="0">
                <a:latin typeface="+mj-lt"/>
              </a:rPr>
              <a:t> the similarities were partially driven by decisions in ETSI BRAN and were documented in EN 301 893 v2.1.1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792579" y="3428999"/>
            <a:ext cx="3970421" cy="28888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1800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ts val="800"/>
              </a:spcBef>
            </a:pPr>
            <a:r>
              <a:rPr lang="en-AU" sz="1800" b="1" dirty="0" smtClean="0">
                <a:latin typeface="+mj-lt"/>
              </a:rPr>
              <a:t>Exceptions for LAA/NR-U potentially putting </a:t>
            </a:r>
            <a:r>
              <a:rPr lang="en-AU" sz="1800" b="1" dirty="0">
                <a:latin typeface="+mj-lt"/>
              </a:rPr>
              <a:t>fair </a:t>
            </a:r>
            <a:r>
              <a:rPr lang="en-AU" sz="1800" b="1" dirty="0" err="1" smtClean="0">
                <a:latin typeface="+mj-lt"/>
              </a:rPr>
              <a:t>coex</a:t>
            </a:r>
            <a:r>
              <a:rPr lang="en-AU" sz="1800" b="1" dirty="0" smtClean="0">
                <a:latin typeface="+mj-lt"/>
              </a:rPr>
              <a:t> at risk</a:t>
            </a: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PD/ED in Wi-Fi vs ED-only in LAA/NR-U</a:t>
            </a:r>
            <a:br>
              <a:rPr lang="en-AU" sz="1600" dirty="0" smtClean="0">
                <a:latin typeface="+mj-lt"/>
              </a:rPr>
            </a:br>
            <a:r>
              <a:rPr lang="en-AU" sz="1600" dirty="0" smtClean="0">
                <a:latin typeface="+mj-lt"/>
              </a:rPr>
              <a:t>(with different thresholds)</a:t>
            </a:r>
            <a:endParaRPr lang="en-AU" sz="1600" dirty="0">
              <a:latin typeface="+mj-lt"/>
            </a:endParaRP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Use of “blocking energy” </a:t>
            </a:r>
            <a:r>
              <a:rPr lang="en-AU" sz="1600" dirty="0">
                <a:latin typeface="+mj-lt"/>
              </a:rPr>
              <a:t>by LAA/NR-U</a:t>
            </a:r>
            <a:endParaRPr lang="en-AU" sz="1600" dirty="0" smtClean="0">
              <a:latin typeface="+mj-lt"/>
            </a:endParaRP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Use of no/short LBT </a:t>
            </a:r>
            <a:r>
              <a:rPr lang="en-AU" sz="1600" dirty="0">
                <a:latin typeface="+mj-lt"/>
              </a:rPr>
              <a:t>by LAA/NR-U</a:t>
            </a: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Use of paused COT by LAA/NR-U</a:t>
            </a: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Immediate </a:t>
            </a:r>
            <a:r>
              <a:rPr lang="en-AU" sz="1600" dirty="0" err="1" smtClean="0">
                <a:latin typeface="+mj-lt"/>
              </a:rPr>
              <a:t>ack</a:t>
            </a:r>
            <a:r>
              <a:rPr lang="en-AU" sz="1600" dirty="0" smtClean="0">
                <a:latin typeface="+mj-lt"/>
              </a:rPr>
              <a:t> in Wi-Fi vs delayed </a:t>
            </a:r>
            <a:r>
              <a:rPr lang="en-AU" sz="1600" dirty="0" err="1" smtClean="0">
                <a:latin typeface="+mj-lt"/>
              </a:rPr>
              <a:t>ack</a:t>
            </a:r>
            <a:r>
              <a:rPr lang="en-AU" sz="1600" dirty="0" smtClean="0">
                <a:latin typeface="+mj-lt"/>
              </a:rPr>
              <a:t> in LAA/NR-U</a:t>
            </a:r>
            <a:endParaRPr lang="en-AU" sz="1600" dirty="0">
              <a:latin typeface="+mj-lt"/>
            </a:endParaRPr>
          </a:p>
          <a:p>
            <a:pPr eaLnBrk="0" hangingPunct="0">
              <a:spcBef>
                <a:spcPts val="800"/>
              </a:spcBef>
            </a:pPr>
            <a:endParaRPr lang="en-AU" sz="1800" b="1" dirty="0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57200" y="2897492"/>
            <a:ext cx="1143000" cy="53150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4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  <a:t>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613585" y="2895600"/>
            <a:ext cx="1143000" cy="53150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  <a:t>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449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/>
              <a:t>The result is probably mostly fair coexistence (not always but on average) in 5 GHz for Wi-Fi &amp; LAA/NR-U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715000" y="1981200"/>
            <a:ext cx="2743200" cy="4114800"/>
          </a:xfrm>
        </p:spPr>
        <p:txBody>
          <a:bodyPr/>
          <a:lstStyle/>
          <a:p>
            <a:pPr lvl="1"/>
            <a:r>
              <a:rPr lang="en-AU" dirty="0" smtClean="0"/>
              <a:t>Limited testing of real deployments show LAA &amp; Wi-Fi can share</a:t>
            </a:r>
          </a:p>
          <a:p>
            <a:pPr lvl="2"/>
            <a:r>
              <a:rPr lang="en-AU" dirty="0" smtClean="0"/>
              <a:t>See BRAN(18)099023</a:t>
            </a:r>
          </a:p>
          <a:p>
            <a:pPr lvl="2"/>
            <a:r>
              <a:rPr lang="en-AU" dirty="0" smtClean="0"/>
              <a:t>Testing uses Ericsson LAA &amp; Cisco Wi-Fi </a:t>
            </a:r>
          </a:p>
          <a:p>
            <a:pPr lvl="2"/>
            <a:r>
              <a:rPr lang="en-AU" dirty="0" smtClean="0"/>
              <a:t>Caveat: it represents very limited testing!</a:t>
            </a:r>
          </a:p>
          <a:p>
            <a:pPr lvl="1"/>
            <a:r>
              <a:rPr lang="en-AU" dirty="0" smtClean="0"/>
              <a:t>It also appears ED &amp; PD thresholds are appropriate based on sim results provided by  Ericsson to RAN1, and  discussed in BRAN(18)100008</a:t>
            </a:r>
          </a:p>
          <a:p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01" y="2133600"/>
            <a:ext cx="5283199" cy="3962400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24527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 smtClean="0"/>
              <a:t>There is now a good case for working together on LBT based &amp; new rules to achieve 6 GHz coexistence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277413"/>
              </p:ext>
            </p:extLst>
          </p:nvPr>
        </p:nvGraphicFramePr>
        <p:xfrm>
          <a:off x="152400" y="1600200"/>
          <a:ext cx="8839199" cy="4831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1355">
                  <a:extLst>
                    <a:ext uri="{9D8B030D-6E8A-4147-A177-3AD203B41FA5}">
                      <a16:colId xmlns:a16="http://schemas.microsoft.com/office/drawing/2014/main" val="603879441"/>
                    </a:ext>
                  </a:extLst>
                </a:gridCol>
                <a:gridCol w="1882422">
                  <a:extLst>
                    <a:ext uri="{9D8B030D-6E8A-4147-A177-3AD203B41FA5}">
                      <a16:colId xmlns:a16="http://schemas.microsoft.com/office/drawing/2014/main" val="3639379747"/>
                    </a:ext>
                  </a:extLst>
                </a:gridCol>
                <a:gridCol w="5565422">
                  <a:extLst>
                    <a:ext uri="{9D8B030D-6E8A-4147-A177-3AD203B41FA5}">
                      <a16:colId xmlns:a16="http://schemas.microsoft.com/office/drawing/2014/main" val="39393734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Option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Description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Pro’s/con’s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685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AU" sz="1600" dirty="0" smtClean="0"/>
                        <a:t>Don’t define </a:t>
                      </a:r>
                      <a:r>
                        <a:rPr lang="en-AU" sz="1600" dirty="0" smtClean="0"/>
                        <a:t>common</a:t>
                      </a:r>
                      <a:r>
                        <a:rPr lang="en-AU" sz="1600" baseline="0" dirty="0" smtClean="0"/>
                        <a:t/>
                      </a:r>
                      <a:br>
                        <a:rPr lang="en-AU" sz="1600" baseline="0" dirty="0" smtClean="0"/>
                      </a:br>
                      <a:r>
                        <a:rPr lang="en-AU" sz="1600" dirty="0" smtClean="0"/>
                        <a:t>6 </a:t>
                      </a:r>
                      <a:r>
                        <a:rPr lang="en-AU" sz="1600" dirty="0" smtClean="0"/>
                        <a:t>GHz </a:t>
                      </a:r>
                      <a:r>
                        <a:rPr lang="en-AU" sz="1600" dirty="0" smtClean="0"/>
                        <a:t>rules </a:t>
                      </a:r>
                      <a:r>
                        <a:rPr lang="en-AU" sz="240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AU" sz="1600" dirty="0" smtClean="0"/>
                        <a:t>Allow </a:t>
                      </a:r>
                      <a:r>
                        <a:rPr lang="en-AU" sz="1600" baseline="0" dirty="0" smtClean="0"/>
                        <a:t>802.11 WG &amp; NR-U to do </a:t>
                      </a:r>
                      <a:r>
                        <a:rPr lang="en-AU" sz="1600" dirty="0" smtClean="0"/>
                        <a:t>what</a:t>
                      </a:r>
                      <a:r>
                        <a:rPr lang="en-AU" sz="1600" baseline="0" dirty="0" smtClean="0"/>
                        <a:t> they </a:t>
                      </a:r>
                      <a:r>
                        <a:rPr lang="en-AU" sz="1600" dirty="0" smtClean="0"/>
                        <a:t> want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</a:rPr>
                        <a:t>Maximises</a:t>
                      </a:r>
                      <a:r>
                        <a:rPr lang="en-AU" sz="160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aseline="0" dirty="0" smtClean="0">
                          <a:solidFill>
                            <a:srgbClr val="00B050"/>
                          </a:solidFill>
                        </a:rPr>
                        <a:t>innovation &amp; time to market</a:t>
                      </a:r>
                      <a:endParaRPr lang="en-AU" sz="160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</a:rPr>
                        <a:t>Risks chaos and failure … which is unacceptable!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762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Use LBT based 5 GHz rules</a:t>
                      </a:r>
                      <a:r>
                        <a:rPr lang="en-AU" sz="1600" baseline="0" dirty="0" smtClean="0"/>
                        <a:t> …</a:t>
                      </a:r>
                      <a:r>
                        <a:rPr lang="en-AU" sz="1600" dirty="0" smtClean="0"/>
                        <a:t> but refined</a:t>
                      </a:r>
                      <a:br>
                        <a:rPr lang="en-AU" sz="1600" dirty="0" smtClean="0"/>
                      </a:br>
                      <a:r>
                        <a:rPr lang="en-AU" sz="2400" b="1" dirty="0" smtClean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AU" sz="16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IEEE</a:t>
                      </a:r>
                      <a:r>
                        <a:rPr lang="en-AU" sz="1600" baseline="0" dirty="0" smtClean="0"/>
                        <a:t> 802.11 WG &amp; 3GPP RAN work </a:t>
                      </a:r>
                      <a:r>
                        <a:rPr lang="en-AU" sz="1600" dirty="0" smtClean="0"/>
                        <a:t> together to make the LBT based 5 GHz rules work better in 6 GHz band</a:t>
                      </a:r>
                    </a:p>
                    <a:p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lvl="0" indent="-182563"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</a:rPr>
                        <a:t>Leverages what we already know works for coexistence in 5 GHz band, </a:t>
                      </a:r>
                      <a:r>
                        <a:rPr lang="en-AU" sz="1600" dirty="0" err="1" smtClean="0">
                          <a:solidFill>
                            <a:srgbClr val="00B050"/>
                          </a:solidFill>
                        </a:rPr>
                        <a:t>ie</a:t>
                      </a:r>
                      <a:r>
                        <a:rPr lang="en-AU" sz="1600" dirty="0" smtClean="0">
                          <a:solidFill>
                            <a:srgbClr val="00B050"/>
                          </a:solidFill>
                        </a:rPr>
                        <a:t> LBT</a:t>
                      </a:r>
                    </a:p>
                    <a:p>
                      <a:pPr marL="182563" lvl="0" indent="-182563"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</a:rPr>
                        <a:t>Enable innovation in both NR-U and Wi-Fi by allowing for </a:t>
                      </a:r>
                      <a:r>
                        <a:rPr lang="en-AU" sz="1600" dirty="0" smtClean="0">
                          <a:solidFill>
                            <a:srgbClr val="00B050"/>
                          </a:solidFill>
                        </a:rPr>
                        <a:t>agreed optimisations</a:t>
                      </a:r>
                      <a:endParaRPr lang="en-AU" sz="1600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182563" lvl="0" indent="-182563"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</a:rPr>
                        <a:t>Provides fair access to 6 GHz while we work together on better ways</a:t>
                      </a:r>
                    </a:p>
                    <a:p>
                      <a:pPr marL="182563" lvl="0" indent="-182563"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</a:rPr>
                        <a:t>Constrains any future rules to be backward compatible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682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AU" sz="1600" dirty="0" smtClean="0"/>
                        <a:t>Develop new 6 GHz rules</a:t>
                      </a:r>
                      <a:r>
                        <a:rPr lang="en-AU" sz="1600" baseline="0" dirty="0" smtClean="0"/>
                        <a:t> </a:t>
                      </a:r>
                      <a:endParaRPr lang="en-AU" sz="28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1" dirty="0" smtClean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AU" sz="105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AU" sz="1600" dirty="0" smtClean="0"/>
                        <a:t>IEEE</a:t>
                      </a:r>
                      <a:r>
                        <a:rPr lang="en-AU" sz="1600" baseline="0" dirty="0" smtClean="0"/>
                        <a:t> 802.11 WG &amp; 3GPP RAN </a:t>
                      </a:r>
                      <a:r>
                        <a:rPr lang="en-AU" sz="1600" dirty="0" smtClean="0"/>
                        <a:t>work together on new 6 GHz rules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lvl="0" indent="-182563"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</a:rPr>
                        <a:t>May be much better than existing</a:t>
                      </a:r>
                      <a:r>
                        <a:rPr lang="en-AU" sz="1600" baseline="0" dirty="0" smtClean="0">
                          <a:solidFill>
                            <a:srgbClr val="00B050"/>
                          </a:solidFill>
                        </a:rPr>
                        <a:t> rules, particularly with new innovations in 802.11ax/be &amp; NR-U</a:t>
                      </a:r>
                      <a:endParaRPr lang="en-AU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182563" lvl="0" indent="-182563"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</a:rPr>
                        <a:t>Not obvious (after 40 years</a:t>
                      </a:r>
                      <a:r>
                        <a:rPr lang="en-AU" sz="1600" baseline="0" dirty="0" smtClean="0">
                          <a:solidFill>
                            <a:srgbClr val="FF0000"/>
                          </a:solidFill>
                        </a:rPr>
                        <a:t> of research) </a:t>
                      </a:r>
                      <a:r>
                        <a:rPr lang="en-AU" sz="1600" dirty="0" smtClean="0">
                          <a:solidFill>
                            <a:srgbClr val="FF0000"/>
                          </a:solidFill>
                        </a:rPr>
                        <a:t>what the new sharing</a:t>
                      </a:r>
                      <a:r>
                        <a:rPr lang="en-AU" sz="16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AU" sz="1600" dirty="0" smtClean="0">
                          <a:solidFill>
                            <a:srgbClr val="FF0000"/>
                          </a:solidFill>
                        </a:rPr>
                        <a:t>rules should be, and so will take time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737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33731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1102</Words>
  <Application>Microsoft Office PowerPoint</Application>
  <PresentationFormat>On-screen Show (4:3)</PresentationFormat>
  <Paragraphs>162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802-11-Submission</vt:lpstr>
      <vt:lpstr>LBT should remain the basis of fair &amp; efficient coexistence in 6 GHz unlicensed spectrum</vt:lpstr>
      <vt:lpstr>IEEE 802.11 WG &amp; 3GPP RAN need to work together on LBT based &amp; new rules for 6 GHz coexistence </vt:lpstr>
      <vt:lpstr>After 20 years, Wi-Fi in unlicensed spectrum is a wildly successful $2T pa socio-economic phenomenon </vt:lpstr>
      <vt:lpstr>Wi-Fi’s success in unlicensed has been driven by it flexibly &amp; cheaply addressing diverse user needs </vt:lpstr>
      <vt:lpstr>Wi-Fi’s success in unlicensed has been enabled by coordinated standards using LBT based access</vt:lpstr>
      <vt:lpstr>New cellular derived technologies threatened the future success of Wi-Fi &amp; 5 GHz unlicensed spectrum</vt:lpstr>
      <vt:lpstr>The threat to Wi-Fi &amp; 5 GHz unlicensed spectrum was mitigated (a bit) by the use of LBT by LAA/NR-U</vt:lpstr>
      <vt:lpstr>The result is probably mostly fair coexistence (not always but on average) in 5 GHz for Wi-Fi &amp; LAA/NR-U</vt:lpstr>
      <vt:lpstr>There is now a good case for working together on LBT based &amp; new rules to achieve 6 GHz coexistence</vt:lpstr>
      <vt:lpstr>There are opportunities for IEEE 802.11 WG &amp; 3GPP RAN refine LBT based rules for 6 GHz together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2019-07-03T06:31:40Z</dcterms:modified>
</cp:coreProperties>
</file>