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9" r:id="rId2"/>
    <p:sldId id="280" r:id="rId3"/>
    <p:sldId id="281" r:id="rId4"/>
    <p:sldId id="288" r:id="rId5"/>
    <p:sldId id="287" r:id="rId6"/>
    <p:sldId id="289" r:id="rId7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0000"/>
    <a:srgbClr val="FF9900"/>
    <a:srgbClr val="FF9999"/>
    <a:srgbClr val="B2B2B2"/>
    <a:srgbClr val="FFCCCC"/>
    <a:srgbClr val="FF6600"/>
    <a:srgbClr val="2D2DB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1403" autoAdjust="0"/>
  </p:normalViewPr>
  <p:slideViewPr>
    <p:cSldViewPr>
      <p:cViewPr varScale="1">
        <p:scale>
          <a:sx n="66" d="100"/>
          <a:sy n="66" d="100"/>
        </p:scale>
        <p:origin x="1232" y="3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2299" y="-1027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</a:t>
            </a:r>
            <a:r>
              <a:rPr lang="en-US" dirty="0" smtClean="0"/>
              <a:t>802.11-17/0291r0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5562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Mar 2017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doc.: IEEE 802.11-17/0291r0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5562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Mar 2017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Andrew Myles, Cisco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981200"/>
          </a:xfrm>
        </p:spPr>
        <p:txBody>
          <a:bodyPr anchor="ctr" anchorCtr="0"/>
          <a:lstStyle>
            <a:lvl1pPr algn="ctr">
              <a:defRPr sz="24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16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5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53388" y="6475413"/>
            <a:ext cx="4905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315219" y="363379"/>
            <a:ext cx="313028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/>
            <a:r>
              <a:rPr lang="en-US" sz="1600" b="1" dirty="0">
                <a:latin typeface="Arial" pitchFamily="34" charset="0"/>
              </a:rPr>
              <a:t>doc.: IEEE </a:t>
            </a:r>
            <a:r>
              <a:rPr lang="en-US" sz="1600" b="1" dirty="0" smtClean="0">
                <a:latin typeface="Arial" pitchFamily="34" charset="0"/>
              </a:rPr>
              <a:t>802.11-19/1110r0</a:t>
            </a:r>
            <a:endParaRPr lang="en-US" sz="1600" b="1" dirty="0" smtClean="0">
              <a:latin typeface="Arial" pitchFamily="34" charset="0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688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 smtClean="0">
                <a:latin typeface="Arial" pitchFamily="34" charset="0"/>
              </a:rPr>
              <a:t>Workshop</a:t>
            </a:r>
            <a:endParaRPr lang="en-US" sz="1200" dirty="0">
              <a:latin typeface="Arial" pitchFamily="34" charset="0"/>
            </a:endParaRP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63379"/>
            <a:ext cx="9233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July 2019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AU" dirty="0" smtClean="0">
                <a:solidFill>
                  <a:schemeClr val="accent6"/>
                </a:solidFill>
              </a:rPr>
              <a:t>NR-U’s definition of </a:t>
            </a:r>
            <a:r>
              <a:rPr lang="en-AU" i="1" dirty="0" smtClean="0">
                <a:solidFill>
                  <a:schemeClr val="accent6"/>
                </a:solidFill>
              </a:rPr>
              <a:t>success</a:t>
            </a:r>
            <a:r>
              <a:rPr lang="en-AU" dirty="0" smtClean="0">
                <a:solidFill>
                  <a:schemeClr val="accent6"/>
                </a:solidFill>
              </a:rPr>
              <a:t> for LBT needs to be realigned with 802.11 </a:t>
            </a:r>
            <a:r>
              <a:rPr lang="en-AU" dirty="0" smtClean="0">
                <a:solidFill>
                  <a:schemeClr val="accent6"/>
                </a:solidFill>
              </a:rPr>
              <a:t>&amp; </a:t>
            </a:r>
            <a:r>
              <a:rPr lang="en-AU" dirty="0" smtClean="0">
                <a:solidFill>
                  <a:schemeClr val="accent6"/>
                </a:solidFill>
              </a:rPr>
              <a:t>European rules</a:t>
            </a:r>
            <a:endParaRPr lang="en-US" dirty="0" smtClean="0">
              <a:solidFill>
                <a:schemeClr val="accent6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1 July 2019</a:t>
            </a:r>
            <a:endParaRPr lang="en-US" b="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latin typeface="Arial" pitchFamily="34" charset="0"/>
              </a:rPr>
              <a:t>Authors:</a:t>
            </a:r>
            <a:endParaRPr lang="en-US" sz="160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578594"/>
              </p:ext>
            </p:extLst>
          </p:nvPr>
        </p:nvGraphicFramePr>
        <p:xfrm>
          <a:off x="685800" y="3429000"/>
          <a:ext cx="7696200" cy="76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Company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Phone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email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Andrew </a:t>
                      </a:r>
                      <a:r>
                        <a:rPr lang="en-US" sz="1200" dirty="0" smtClean="0">
                          <a:effectLst/>
                        </a:rPr>
                        <a:t>Myles 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Cisco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+</a:t>
                      </a:r>
                      <a:r>
                        <a:rPr lang="en-US" sz="1200" dirty="0">
                          <a:effectLst/>
                        </a:rPr>
                        <a:t>61 418 656587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amyles@cisco.com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AU" dirty="0" smtClean="0">
                <a:solidFill>
                  <a:schemeClr val="accent6"/>
                </a:solidFill>
              </a:rPr>
              <a:t>NR-U’s </a:t>
            </a:r>
            <a:r>
              <a:rPr lang="en-AU" dirty="0">
                <a:solidFill>
                  <a:schemeClr val="accent6"/>
                </a:solidFill>
              </a:rPr>
              <a:t>definition of </a:t>
            </a:r>
            <a:r>
              <a:rPr lang="en-AU" i="1" dirty="0">
                <a:solidFill>
                  <a:schemeClr val="accent6"/>
                </a:solidFill>
              </a:rPr>
              <a:t>success</a:t>
            </a:r>
            <a:r>
              <a:rPr lang="en-AU" dirty="0">
                <a:solidFill>
                  <a:schemeClr val="accent6"/>
                </a:solidFill>
              </a:rPr>
              <a:t> for LBT needs to be realigned with 802.11 and European rules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Executive Summary</a:t>
            </a:r>
          </a:p>
          <a:p>
            <a:pPr lvl="1"/>
            <a:r>
              <a:rPr lang="en-AU" dirty="0"/>
              <a:t>European rules &amp; IEEE 802.11 base </a:t>
            </a:r>
            <a:r>
              <a:rPr lang="en-AU" dirty="0" smtClean="0"/>
              <a:t>Contention Window </a:t>
            </a:r>
            <a:r>
              <a:rPr lang="en-AU" dirty="0" smtClean="0"/>
              <a:t>(CW) updates </a:t>
            </a:r>
            <a:r>
              <a:rPr lang="en-AU" dirty="0" smtClean="0"/>
              <a:t>in LBT on </a:t>
            </a:r>
            <a:r>
              <a:rPr lang="en-AU" dirty="0"/>
              <a:t>the </a:t>
            </a:r>
            <a:r>
              <a:rPr lang="en-AU" i="1" dirty="0"/>
              <a:t>success</a:t>
            </a:r>
            <a:r>
              <a:rPr lang="en-AU" dirty="0"/>
              <a:t> of </a:t>
            </a:r>
            <a:r>
              <a:rPr lang="en-AU" dirty="0" smtClean="0"/>
              <a:t>transmissions </a:t>
            </a:r>
            <a:r>
              <a:rPr lang="en-AU" dirty="0"/>
              <a:t>at the start of a COT </a:t>
            </a:r>
            <a:r>
              <a:rPr lang="en-AU" dirty="0" smtClean="0"/>
              <a:t>…</a:t>
            </a:r>
          </a:p>
          <a:p>
            <a:pPr lvl="1"/>
            <a:r>
              <a:rPr lang="en-AU" dirty="0"/>
              <a:t>… because only the </a:t>
            </a:r>
            <a:r>
              <a:rPr lang="en-AU" i="1" dirty="0"/>
              <a:t>success</a:t>
            </a:r>
            <a:r>
              <a:rPr lang="en-AU" dirty="0"/>
              <a:t> (or lack thereof) at the start of COT is relevant to collision detection for </a:t>
            </a:r>
            <a:r>
              <a:rPr lang="en-AU" dirty="0" smtClean="0"/>
              <a:t>LBT</a:t>
            </a:r>
          </a:p>
          <a:p>
            <a:pPr lvl="1"/>
            <a:r>
              <a:rPr lang="en-AU" dirty="0"/>
              <a:t>Whereas, LAA/NR-U bases Contention Window</a:t>
            </a:r>
            <a:r>
              <a:rPr lang="en-AU" dirty="0" smtClean="0"/>
              <a:t> </a:t>
            </a:r>
            <a:r>
              <a:rPr lang="en-AU" dirty="0" smtClean="0"/>
              <a:t>(CW) updates </a:t>
            </a:r>
            <a:r>
              <a:rPr lang="en-AU" dirty="0"/>
              <a:t>on information later in </a:t>
            </a:r>
            <a:r>
              <a:rPr lang="en-AU" dirty="0" smtClean="0"/>
              <a:t>the COT</a:t>
            </a:r>
            <a:r>
              <a:rPr lang="en-AU" dirty="0"/>
              <a:t>, contrary to the European </a:t>
            </a:r>
            <a:r>
              <a:rPr lang="en-AU" dirty="0" smtClean="0"/>
              <a:t>rules</a:t>
            </a:r>
          </a:p>
          <a:p>
            <a:pPr lvl="1"/>
            <a:r>
              <a:rPr lang="en-AU" dirty="0"/>
              <a:t>It is time to align NR-U to focus success on start of transmission to enable compliance &amp; fairness</a:t>
            </a:r>
            <a:endParaRPr lang="en-AU" dirty="0" smtClean="0"/>
          </a:p>
          <a:p>
            <a:pPr lvl="1"/>
            <a:endParaRPr lang="en-AU" dirty="0"/>
          </a:p>
          <a:p>
            <a:pPr lvl="1"/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Cisco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1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AU" dirty="0"/>
              <a:t>European rules &amp; </a:t>
            </a:r>
            <a:r>
              <a:rPr lang="en-AU" dirty="0" smtClean="0"/>
              <a:t>IEEE 802.11 base CW updates in LBT on the </a:t>
            </a:r>
            <a:r>
              <a:rPr lang="en-AU" i="1" dirty="0" smtClean="0"/>
              <a:t>success</a:t>
            </a:r>
            <a:r>
              <a:rPr lang="en-AU" dirty="0" smtClean="0"/>
              <a:t> of </a:t>
            </a:r>
            <a:r>
              <a:rPr lang="en-AU" dirty="0" err="1" smtClean="0"/>
              <a:t>tx’s</a:t>
            </a:r>
            <a:r>
              <a:rPr lang="en-AU" dirty="0" smtClean="0"/>
              <a:t> at the start of a COT 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European 5 GHz rules (</a:t>
            </a:r>
            <a:r>
              <a:rPr lang="en-AU" dirty="0"/>
              <a:t>as currently documented in EN 301 893 v2.1.1) </a:t>
            </a:r>
            <a:r>
              <a:rPr lang="en-AU" dirty="0" smtClean="0"/>
              <a:t>for updating the LBT Contention Window (CW) require …</a:t>
            </a:r>
          </a:p>
          <a:p>
            <a:pPr lvl="1"/>
            <a:r>
              <a:rPr lang="en-AU" dirty="0" smtClean="0"/>
              <a:t>… </a:t>
            </a:r>
            <a:r>
              <a:rPr lang="en-AU" i="1" dirty="0"/>
              <a:t>a</a:t>
            </a:r>
            <a:r>
              <a:rPr lang="en-AU" i="1" dirty="0" smtClean="0"/>
              <a:t>t</a:t>
            </a:r>
            <a:r>
              <a:rPr lang="en-AU" dirty="0" smtClean="0"/>
              <a:t> </a:t>
            </a:r>
            <a:r>
              <a:rPr lang="en-AU" i="1" dirty="0"/>
              <a:t>least one transmission that started at the beginning of the Channel Occupancy</a:t>
            </a:r>
            <a:r>
              <a:rPr lang="en-AU" dirty="0"/>
              <a:t> </a:t>
            </a:r>
            <a:r>
              <a:rPr lang="en-AU" dirty="0" smtClean="0"/>
              <a:t>needs to </a:t>
            </a:r>
            <a:r>
              <a:rPr lang="en-AU" dirty="0"/>
              <a:t>be </a:t>
            </a:r>
            <a:r>
              <a:rPr lang="en-AU" i="1" dirty="0"/>
              <a:t>successful</a:t>
            </a:r>
            <a:r>
              <a:rPr lang="en-AU" dirty="0"/>
              <a:t> before CW can be </a:t>
            </a:r>
            <a:r>
              <a:rPr lang="en-AU" dirty="0" smtClean="0"/>
              <a:t>reset, otherwise CW is doubled</a:t>
            </a:r>
          </a:p>
          <a:p>
            <a:pPr lvl="1"/>
            <a:r>
              <a:rPr lang="en-AU" dirty="0" smtClean="0"/>
              <a:t>The CW update rules in for EDCA based access in IEEE </a:t>
            </a:r>
            <a:r>
              <a:rPr lang="en-AU" dirty="0"/>
              <a:t>802.11 </a:t>
            </a:r>
            <a:r>
              <a:rPr lang="en-AU" dirty="0" smtClean="0"/>
              <a:t>are consistent with these European rules </a:t>
            </a:r>
          </a:p>
          <a:p>
            <a:pPr lvl="2"/>
            <a:r>
              <a:rPr lang="en-AU" dirty="0" smtClean="0"/>
              <a:t>IEEE 802.11 generally focuses on start of a TXOP to determine </a:t>
            </a:r>
            <a:r>
              <a:rPr lang="en-AU" i="1" dirty="0" smtClean="0"/>
              <a:t>success</a:t>
            </a:r>
            <a:r>
              <a:rPr lang="en-AU" dirty="0" smtClean="0"/>
              <a:t> or otherwise for the purposes of CW updates</a:t>
            </a:r>
          </a:p>
          <a:p>
            <a:pPr lvl="2"/>
            <a:r>
              <a:rPr lang="en-AU" dirty="0" smtClean="0"/>
              <a:t>There </a:t>
            </a:r>
            <a:r>
              <a:rPr lang="en-AU" dirty="0"/>
              <a:t>are some interesting </a:t>
            </a:r>
            <a:r>
              <a:rPr lang="en-AU" dirty="0" smtClean="0"/>
              <a:t>exceptions in the IEEE 802.11 standard, such as broadcast frames and delayed block </a:t>
            </a:r>
            <a:r>
              <a:rPr lang="en-AU" dirty="0" err="1" smtClean="0"/>
              <a:t>acks</a:t>
            </a:r>
            <a:endParaRPr lang="en-AU" dirty="0" smtClean="0"/>
          </a:p>
          <a:p>
            <a:pPr lvl="2"/>
            <a:r>
              <a:rPr lang="en-AU" dirty="0" smtClean="0"/>
              <a:t>However, they generally do </a:t>
            </a:r>
            <a:r>
              <a:rPr lang="en-AU" dirty="0"/>
              <a:t>not matter in </a:t>
            </a:r>
            <a:r>
              <a:rPr lang="en-AU" dirty="0" smtClean="0"/>
              <a:t>practice; see BRAN(19)102015 for more details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0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85800"/>
            <a:ext cx="7858125" cy="1066800"/>
          </a:xfrm>
        </p:spPr>
        <p:txBody>
          <a:bodyPr/>
          <a:lstStyle/>
          <a:p>
            <a:r>
              <a:rPr lang="en-AU" dirty="0" smtClean="0"/>
              <a:t>… because only the </a:t>
            </a:r>
            <a:r>
              <a:rPr lang="en-AU" i="1" dirty="0" smtClean="0"/>
              <a:t>success</a:t>
            </a:r>
            <a:r>
              <a:rPr lang="en-AU" dirty="0" smtClean="0"/>
              <a:t> (or lack thereof) at the start of COT is relevant to collision detection for LBT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066800" y="3789303"/>
            <a:ext cx="2514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066800" y="5334000"/>
            <a:ext cx="5867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1371600" y="3332103"/>
            <a:ext cx="18288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COT/TXOP</a:t>
            </a:r>
            <a:r>
              <a:rPr kumimoji="0" lang="en-A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1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378016" y="4876800"/>
            <a:ext cx="5327583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COT/TXOP</a:t>
            </a:r>
            <a:r>
              <a:rPr kumimoji="0" lang="en-A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2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8199" y="5888097"/>
            <a:ext cx="78581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latin typeface="+mj-lt"/>
              </a:rPr>
              <a:t>Note: An </a:t>
            </a:r>
            <a:r>
              <a:rPr lang="en-AU" sz="1600" dirty="0">
                <a:latin typeface="+mj-lt"/>
              </a:rPr>
              <a:t>implicit assumption is that </a:t>
            </a:r>
            <a:r>
              <a:rPr lang="en-AU" sz="1600" dirty="0" smtClean="0">
                <a:latin typeface="+mj-lt"/>
              </a:rPr>
              <a:t>the start of transmissions align, </a:t>
            </a:r>
            <a:r>
              <a:rPr lang="en-AU" sz="1600" dirty="0">
                <a:latin typeface="+mj-lt"/>
              </a:rPr>
              <a:t>which is </a:t>
            </a:r>
            <a:r>
              <a:rPr lang="en-AU" sz="1600" dirty="0" smtClean="0">
                <a:latin typeface="+mj-lt"/>
              </a:rPr>
              <a:t>true </a:t>
            </a:r>
            <a:r>
              <a:rPr lang="en-AU" sz="1600" dirty="0">
                <a:latin typeface="+mj-lt"/>
              </a:rPr>
              <a:t>if one assumes </a:t>
            </a:r>
            <a:r>
              <a:rPr lang="en-AU" sz="1600" dirty="0" smtClean="0">
                <a:latin typeface="+mj-lt"/>
              </a:rPr>
              <a:t>successful use </a:t>
            </a:r>
            <a:r>
              <a:rPr lang="en-AU" sz="1600" dirty="0">
                <a:latin typeface="+mj-lt"/>
              </a:rPr>
              <a:t>of hidden station mitigation mechanisms</a:t>
            </a:r>
          </a:p>
          <a:p>
            <a:endParaRPr lang="en-AU" sz="1600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378016" y="4114800"/>
            <a:ext cx="1822384" cy="360304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Collision</a:t>
            </a:r>
          </a:p>
        </p:txBody>
      </p:sp>
      <p:sp>
        <p:nvSpPr>
          <p:cNvPr id="20" name="Left Brace 19"/>
          <p:cNvSpPr/>
          <p:nvPr/>
        </p:nvSpPr>
        <p:spPr bwMode="auto">
          <a:xfrm rot="5400000">
            <a:off x="2164559" y="3764760"/>
            <a:ext cx="249296" cy="1822383"/>
          </a:xfrm>
          <a:prstGeom prst="leftBrace">
            <a:avLst>
              <a:gd name="adj1" fmla="val 8333"/>
              <a:gd name="adj2" fmla="val 49472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Left Brace 20"/>
          <p:cNvSpPr/>
          <p:nvPr/>
        </p:nvSpPr>
        <p:spPr bwMode="auto">
          <a:xfrm rot="16200000" flipV="1">
            <a:off x="2158144" y="3078960"/>
            <a:ext cx="249296" cy="1822383"/>
          </a:xfrm>
          <a:prstGeom prst="leftBrace">
            <a:avLst>
              <a:gd name="adj1" fmla="val 8333"/>
              <a:gd name="adj2" fmla="val 49472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581400" y="2057400"/>
            <a:ext cx="3810000" cy="9144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1800" dirty="0">
                <a:latin typeface="+mj-lt"/>
              </a:rPr>
              <a:t>Errors at the start of a COT indicate a </a:t>
            </a:r>
            <a:r>
              <a:rPr lang="en-AU" sz="1800" dirty="0" smtClean="0">
                <a:latin typeface="+mj-lt"/>
              </a:rPr>
              <a:t>collision for LBT; </a:t>
            </a:r>
            <a:r>
              <a:rPr lang="en-AU" sz="1800" dirty="0">
                <a:latin typeface="+mj-lt"/>
              </a:rPr>
              <a:t>no errors at the start indicate a lack of a collision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511675" y="3657600"/>
            <a:ext cx="3032125" cy="70641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1800" dirty="0">
                <a:latin typeface="+mj-lt"/>
              </a:rPr>
              <a:t>Errors </a:t>
            </a:r>
            <a:r>
              <a:rPr lang="en-AU" sz="1800" dirty="0" smtClean="0">
                <a:latin typeface="+mj-lt"/>
              </a:rPr>
              <a:t>later in a COT are not indicative of a collision</a:t>
            </a:r>
            <a:endParaRPr lang="en-AU" sz="1800" dirty="0">
              <a:latin typeface="+mj-lt"/>
            </a:endParaRPr>
          </a:p>
        </p:txBody>
      </p:sp>
      <p:cxnSp>
        <p:nvCxnSpPr>
          <p:cNvPr id="26" name="Elbow Connector 25"/>
          <p:cNvCxnSpPr>
            <a:stCxn id="22" idx="1"/>
            <a:endCxn id="37" idx="0"/>
          </p:cNvCxnSpPr>
          <p:nvPr/>
        </p:nvCxnSpPr>
        <p:spPr bwMode="auto">
          <a:xfrm rot="10800000" flipV="1">
            <a:off x="1365184" y="2514599"/>
            <a:ext cx="2216216" cy="828331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9" name="Elbow Connector 28"/>
          <p:cNvCxnSpPr>
            <a:stCxn id="23" idx="1"/>
            <a:endCxn id="10" idx="0"/>
          </p:cNvCxnSpPr>
          <p:nvPr/>
        </p:nvCxnSpPr>
        <p:spPr bwMode="auto">
          <a:xfrm rot="10800000" flipV="1">
            <a:off x="4041809" y="4010804"/>
            <a:ext cx="469867" cy="865995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37" name="Rectangle 36"/>
          <p:cNvSpPr/>
          <p:nvPr/>
        </p:nvSpPr>
        <p:spPr bwMode="auto">
          <a:xfrm>
            <a:off x="1022283" y="3342931"/>
            <a:ext cx="685801" cy="44637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72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153400" cy="1066800"/>
          </a:xfrm>
        </p:spPr>
        <p:txBody>
          <a:bodyPr/>
          <a:lstStyle/>
          <a:p>
            <a:pPr lvl="1"/>
            <a:r>
              <a:rPr lang="en-AU" dirty="0" smtClean="0"/>
              <a:t>Whereas, LAA/NR-U bases CW updates on information later in COT, </a:t>
            </a:r>
            <a:r>
              <a:rPr lang="en-AU" dirty="0"/>
              <a:t>contrary </a:t>
            </a:r>
            <a:r>
              <a:rPr lang="en-AU" dirty="0" smtClean="0"/>
              <a:t>to </a:t>
            </a:r>
            <a:r>
              <a:rPr lang="en-AU" dirty="0"/>
              <a:t>the European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It is understood that LAA/NR-U does not focus its evaluation of </a:t>
            </a:r>
            <a:r>
              <a:rPr lang="en-AU" i="1" dirty="0" smtClean="0"/>
              <a:t>success</a:t>
            </a:r>
            <a:r>
              <a:rPr lang="en-AU" dirty="0" smtClean="0"/>
              <a:t> at the start, </a:t>
            </a:r>
            <a:r>
              <a:rPr lang="en-AU" dirty="0" smtClean="0"/>
              <a:t>possibly making </a:t>
            </a:r>
            <a:r>
              <a:rPr lang="en-AU" dirty="0" smtClean="0"/>
              <a:t>it non-compliant with the European rules</a:t>
            </a:r>
          </a:p>
          <a:p>
            <a:pPr lvl="1"/>
            <a:r>
              <a:rPr lang="en-AU" dirty="0" smtClean="0"/>
              <a:t>Rather, it evaluates the fraction of the COT that was </a:t>
            </a:r>
            <a:r>
              <a:rPr lang="en-AU" dirty="0" err="1" smtClean="0"/>
              <a:t>rx’ed</a:t>
            </a:r>
            <a:r>
              <a:rPr lang="en-AU" dirty="0" smtClean="0"/>
              <a:t> correctly to determine </a:t>
            </a:r>
            <a:r>
              <a:rPr lang="en-AU" i="1" dirty="0" smtClean="0"/>
              <a:t>success</a:t>
            </a:r>
            <a:r>
              <a:rPr lang="en-AU" dirty="0" smtClean="0"/>
              <a:t>, which may not include the start of the COT </a:t>
            </a:r>
          </a:p>
          <a:p>
            <a:pPr lvl="2"/>
            <a:r>
              <a:rPr lang="en-AU" dirty="0" smtClean="0"/>
              <a:t>The situation is even worse if there is significant use of reservation signals at the start of a COT because this period is not evaluated at all</a:t>
            </a:r>
          </a:p>
          <a:p>
            <a:pPr lvl="1"/>
            <a:r>
              <a:rPr lang="en-AU" dirty="0" smtClean="0"/>
              <a:t>The result is unfair access to LAA/NR-U, relative to Wi-Fi!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257800"/>
            <a:ext cx="2514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1066800" y="6400800"/>
            <a:ext cx="5867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1371600" y="4800600"/>
            <a:ext cx="18288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800" dirty="0" smtClean="0">
                <a:latin typeface="+mj-lt"/>
              </a:rPr>
              <a:t>Wi-Fi </a:t>
            </a: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TXOP</a:t>
            </a:r>
            <a:r>
              <a:rPr kumimoji="0" lang="en-A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559518" y="5943595"/>
            <a:ext cx="4146081" cy="457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NR-U COT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340318" y="5943597"/>
            <a:ext cx="1219200" cy="457201"/>
          </a:xfrm>
          <a:prstGeom prst="rect">
            <a:avLst/>
          </a:prstGeom>
          <a:pattFill prst="wdUpDiag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0" y="5297903"/>
            <a:ext cx="1416518" cy="645695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AU" sz="1600" dirty="0" smtClean="0">
                <a:latin typeface="+mj-lt"/>
              </a:rPr>
              <a:t>Reservation signal</a:t>
            </a:r>
            <a:endParaRPr lang="en-AU" sz="1600" dirty="0">
              <a:latin typeface="+mj-lt"/>
            </a:endParaRPr>
          </a:p>
        </p:txBody>
      </p:sp>
      <p:cxnSp>
        <p:nvCxnSpPr>
          <p:cNvPr id="23" name="Elbow Connector 22"/>
          <p:cNvCxnSpPr>
            <a:stCxn id="17" idx="3"/>
            <a:endCxn id="15" idx="0"/>
          </p:cNvCxnSpPr>
          <p:nvPr/>
        </p:nvCxnSpPr>
        <p:spPr bwMode="auto">
          <a:xfrm>
            <a:off x="1416518" y="5620751"/>
            <a:ext cx="533400" cy="32284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4953000" y="4648200"/>
            <a:ext cx="3886200" cy="9144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1600" dirty="0" smtClean="0">
                <a:latin typeface="+mj-lt"/>
              </a:rPr>
              <a:t>If 80% correct reception is threshold for success then this case might not be detected as a collision by LAA/NR-U; it should be! </a:t>
            </a:r>
            <a:endParaRPr lang="en-AU" sz="1600" dirty="0">
              <a:latin typeface="+mj-lt"/>
            </a:endParaRPr>
          </a:p>
        </p:txBody>
      </p:sp>
      <p:cxnSp>
        <p:nvCxnSpPr>
          <p:cNvPr id="40" name="Elbow Connector 39"/>
          <p:cNvCxnSpPr>
            <a:stCxn id="32" idx="1"/>
            <a:endCxn id="9" idx="0"/>
          </p:cNvCxnSpPr>
          <p:nvPr/>
        </p:nvCxnSpPr>
        <p:spPr bwMode="auto">
          <a:xfrm rot="10800000" flipV="1">
            <a:off x="4632560" y="5105399"/>
            <a:ext cx="320441" cy="838195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2751020" y="4285250"/>
            <a:ext cx="2498960" cy="334876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1600" dirty="0" smtClean="0">
                <a:latin typeface="+mj-lt"/>
              </a:rPr>
              <a:t>Wi-Fi detects collision</a:t>
            </a:r>
            <a:endParaRPr lang="en-AU" sz="1600" dirty="0">
              <a:latin typeface="+mj-lt"/>
            </a:endParaRPr>
          </a:p>
        </p:txBody>
      </p:sp>
      <p:cxnSp>
        <p:nvCxnSpPr>
          <p:cNvPr id="44" name="Elbow Connector 43"/>
          <p:cNvCxnSpPr>
            <a:stCxn id="43" idx="1"/>
            <a:endCxn id="8" idx="0"/>
          </p:cNvCxnSpPr>
          <p:nvPr/>
        </p:nvCxnSpPr>
        <p:spPr bwMode="auto">
          <a:xfrm rot="10800000" flipV="1">
            <a:off x="2286000" y="4452688"/>
            <a:ext cx="465020" cy="3479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06225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It is time to align NR-U to focus success on start of transmission to enable compliance &amp; fairness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Now would be </a:t>
            </a:r>
            <a:r>
              <a:rPr lang="en-AU" dirty="0" smtClean="0"/>
              <a:t>a great </a:t>
            </a:r>
            <a:r>
              <a:rPr lang="en-AU" dirty="0"/>
              <a:t>time to fix NR-U </a:t>
            </a:r>
            <a:r>
              <a:rPr lang="en-AU" dirty="0" smtClean="0"/>
              <a:t>so that collision detection focuses on the start of the COT</a:t>
            </a:r>
          </a:p>
          <a:p>
            <a:pPr lvl="1"/>
            <a:r>
              <a:rPr lang="en-AU" dirty="0" smtClean="0"/>
              <a:t>The fix may require significant changes to the NR-U specification </a:t>
            </a:r>
            <a:endParaRPr lang="en-AU" dirty="0"/>
          </a:p>
          <a:p>
            <a:pPr lvl="2"/>
            <a:r>
              <a:rPr lang="en-AU" dirty="0"/>
              <a:t>It may be less important to fix LAA, depending on one’s view of its market </a:t>
            </a:r>
            <a:r>
              <a:rPr lang="en-AU" dirty="0" smtClean="0"/>
              <a:t>importance</a:t>
            </a:r>
          </a:p>
          <a:p>
            <a:pPr lvl="1"/>
            <a:r>
              <a:rPr lang="en-AU" dirty="0" smtClean="0"/>
              <a:t>A fix is important to:</a:t>
            </a:r>
            <a:endParaRPr lang="en-AU" dirty="0"/>
          </a:p>
          <a:p>
            <a:pPr lvl="2"/>
            <a:r>
              <a:rPr lang="en-AU" dirty="0"/>
              <a:t>Avoid future compliance issues for NR-U in </a:t>
            </a:r>
            <a:r>
              <a:rPr lang="en-AU" dirty="0" smtClean="0"/>
              <a:t>Europe ...</a:t>
            </a:r>
            <a:endParaRPr lang="en-AU" dirty="0"/>
          </a:p>
          <a:p>
            <a:pPr lvl="2"/>
            <a:r>
              <a:rPr lang="en-AU" dirty="0" smtClean="0"/>
              <a:t>… and more importantly to promote </a:t>
            </a:r>
            <a:r>
              <a:rPr lang="en-AU" dirty="0" smtClean="0"/>
              <a:t>fair access in a shared environment by aligning </a:t>
            </a:r>
            <a:r>
              <a:rPr lang="en-AU" dirty="0"/>
              <a:t>NR-U with the spirit of LBT based </a:t>
            </a:r>
            <a:r>
              <a:rPr lang="en-AU" dirty="0" smtClean="0"/>
              <a:t>coexistence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Myles, Cisco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66102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661</Words>
  <Application>Microsoft Office PowerPoint</Application>
  <PresentationFormat>On-screen Show (4:3)</PresentationFormat>
  <Paragraphs>64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802-11-Submission</vt:lpstr>
      <vt:lpstr>NR-U’s definition of success for LBT needs to be realigned with 802.11 &amp; European rules</vt:lpstr>
      <vt:lpstr>NR-U’s definition of success for LBT needs to be realigned with 802.11 and European rules</vt:lpstr>
      <vt:lpstr>European rules &amp; IEEE 802.11 base CW updates in LBT on the success of tx’s at the start of a COT …</vt:lpstr>
      <vt:lpstr>… because only the success (or lack thereof) at the start of COT is relevant to collision detection for LBT</vt:lpstr>
      <vt:lpstr>Whereas, LAA/NR-U bases CW updates on information later in COT, contrary to the European rules</vt:lpstr>
      <vt:lpstr>It is time to align NR-U to focus success on start of transmission to enable compliance &amp; fairness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2019-07-03T06:19:25Z</dcterms:modified>
</cp:coreProperties>
</file>