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2" r:id="rId7"/>
    <p:sldId id="263" r:id="rId8"/>
    <p:sldId id="265" r:id="rId9"/>
    <p:sldId id="269" r:id="rId10"/>
    <p:sldId id="271" r:id="rId11"/>
    <p:sldId id="272" r:id="rId12"/>
    <p:sldId id="274" r:id="rId13"/>
    <p:sldId id="275" r:id="rId14"/>
    <p:sldId id="277" r:id="rId15"/>
    <p:sldId id="27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ugirtharaj" initials="DS" lastIdx="2" clrIdx="0">
    <p:extLst>
      <p:ext uri="{19B8F6BF-5375-455C-9EA6-DF929625EA0E}">
        <p15:presenceInfo xmlns:p15="http://schemas.microsoft.com/office/powerpoint/2012/main" userId="S-1-5-21-1538607324-3213881460-940295383-255292" providerId="AD"/>
      </p:ext>
    </p:extLst>
  </p:cmAuthor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BA25D-F9C7-E646-80A2-30B1882B0B81}" v="1" dt="2019-07-15T20:45:51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990BA25D-F9C7-E646-80A2-30B1882B0B81}"/>
    <pc:docChg chg="modMainMaster">
      <pc:chgData name="Guido Hiertz" userId="efd40be8-e55a-4d82-91eb-1cd543e7287b" providerId="ADAL" clId="{990BA25D-F9C7-E646-80A2-30B1882B0B81}" dt="2019-07-15T20:45:34.768" v="0" actId="20577"/>
      <pc:docMkLst>
        <pc:docMk/>
      </pc:docMkLst>
      <pc:sldMasterChg chg="modSp">
        <pc:chgData name="Guido Hiertz" userId="efd40be8-e55a-4d82-91eb-1cd543e7287b" providerId="ADAL" clId="{990BA25D-F9C7-E646-80A2-30B1882B0B81}" dt="2019-07-15T20:45:34.768" v="0" actId="20577"/>
        <pc:sldMasterMkLst>
          <pc:docMk/>
          <pc:sldMasterMk cId="0" sldId="2147483648"/>
        </pc:sldMasterMkLst>
        <pc:spChg chg="mod">
          <ac:chgData name="Guido Hiertz" userId="efd40be8-e55a-4d82-91eb-1cd543e7287b" providerId="ADAL" clId="{990BA25D-F9C7-E646-80A2-30B1882B0B81}" dt="2019-07-15T20:45:34.7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802.11-19/1088r1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802.11-19/1088r1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25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3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40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4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802.11-19/1088r1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Coexistence Mechanisms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76512"/>
              </p:ext>
            </p:extLst>
          </p:nvPr>
        </p:nvGraphicFramePr>
        <p:xfrm>
          <a:off x="993775" y="2414588"/>
          <a:ext cx="1007903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079038" cy="245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2AC7-F628-4A71-AAAF-744239DD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Adjacent Channel Protection with Wideband Carriers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F970-65D5-4E15-A00D-B44ED637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781" y="1805450"/>
            <a:ext cx="10361084" cy="7594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defines spectral emissions mask for transmissions on parts of wideband carriers (e.g. 80 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41F88-F002-479C-861D-0F8B2A976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D4D8-AAB1-4A2E-9587-60B60DD7A5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D71B4-0B70-4EB3-986A-F798B6F04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BDC0124-FE03-4FA1-8431-330C19C0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3158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D2D8C1-F885-4ADA-B001-C033105D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373" y="5697542"/>
            <a:ext cx="403244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buClrTx/>
              <a:buSzTx/>
            </a:pPr>
            <a:r>
              <a:rPr lang="en-US" altLang="en-US" sz="14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Spectral emission masks for Wi-Fi preamble puncturing where N is the number of contiguous punctured 20 MHz channels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0F1D435-958C-466E-869A-BC418C593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4" y="5697542"/>
            <a:ext cx="403244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buClrTx/>
              <a:buSzTx/>
            </a:pPr>
            <a:r>
              <a:rPr lang="en-US" altLang="en-US" sz="14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Transmit spectral emission mask from the latest version of the ETSI BRAN Harmonized standard EN 301 893 v2.1.1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037978-5037-4850-BA91-7EC9B79E3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930" y="2796129"/>
            <a:ext cx="4972168" cy="25789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7CDACD-B0B4-4ADD-B491-8F1022228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569" y="2704821"/>
            <a:ext cx="5066215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9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2AC7-F628-4A71-AAAF-744239DD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48680"/>
            <a:ext cx="10361084" cy="1065213"/>
          </a:xfrm>
        </p:spPr>
        <p:txBody>
          <a:bodyPr/>
          <a:lstStyle/>
          <a:p>
            <a:r>
              <a:rPr lang="en-US" dirty="0"/>
              <a:t>Adjacent Channel Protection with Wideband Carriers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F970-65D5-4E15-A00D-B44ED637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5410"/>
            <a:ext cx="10361084" cy="7594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ETSI spectral mask requirements are not met for various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cause harmful interference to already deployed LTE-LAA systems designed to meet ETSI masks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41F88-F002-479C-861D-0F8B2A976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D4D8-AAB1-4A2E-9587-60B60DD7A5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D71B4-0B70-4EB3-986A-F798B6F04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BDC0124-FE03-4FA1-8431-330C19C0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3158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">
            <a:extLst>
              <a:ext uri="{FF2B5EF4-FFF2-40B4-BE49-F238E27FC236}">
                <a16:creationId xmlns:a16="http://schemas.microsoft.com/office/drawing/2014/main" id="{8FDDD776-B8FB-41DC-8685-CDBE93AF8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86" y="2357482"/>
            <a:ext cx="4597042" cy="3447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35D2D8C1-F885-4ADA-B001-C033105D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373" y="5805264"/>
            <a:ext cx="40324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Comparison of the overall spectral emission masks for the [1 1 0 1] channel puncturing pattern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37456F-49A9-4179-89BC-511F5EDF99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985" y="2357482"/>
            <a:ext cx="4400537" cy="344778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10F1D435-958C-466E-869A-BC418C593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4" y="5805264"/>
            <a:ext cx="40324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Comparison of the overall spectral emission masks for the [1 0 0 1] channel puncturing pattern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A6299E-73DA-4848-8D11-1BC425228B85}"/>
              </a:ext>
            </a:extLst>
          </p:cNvPr>
          <p:cNvSpPr/>
          <p:nvPr/>
        </p:nvSpPr>
        <p:spPr bwMode="auto">
          <a:xfrm flipV="1">
            <a:off x="8328248" y="4005064"/>
            <a:ext cx="648072" cy="101784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64EAE0F8-2AB7-4159-BA05-4F5FBB9B2BEB}"/>
              </a:ext>
            </a:extLst>
          </p:cNvPr>
          <p:cNvSpPr/>
          <p:nvPr/>
        </p:nvSpPr>
        <p:spPr bwMode="auto">
          <a:xfrm flipV="1">
            <a:off x="3428981" y="4015916"/>
            <a:ext cx="323880" cy="27718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89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Coexistence Mechanisms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55093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key elements for coexistence are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calibrated sensing mechanism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Listen for transmissions from other nodes</a:t>
            </a:r>
          </a:p>
          <a:p>
            <a:pPr lvl="1">
              <a:buFont typeface="Times New Roman" pitchFamily="16" charset="0"/>
              <a:buChar char="•"/>
            </a:pPr>
            <a:endParaRPr lang="en-GB" dirty="0">
              <a:highlight>
                <a:srgbClr val="FFFF00"/>
              </a:highlight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listen-before-talk (LBT) protocol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A protocol to process the sensing results prior to transmission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Maximum channel occupancy time (MCOT) limits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Limits on transmit duration when transmitting</a:t>
            </a:r>
          </a:p>
          <a:p>
            <a:pPr lvl="2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Adjacent channel protection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Requirements on protection of adjacent channels when transmitting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00613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802.11a/n/ac use two thresholds, one for own technology, higher for other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802.11ax uses more than two thresholds depending on spatial reuse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Preambles are used to differentiate between own and other technology/network and choose a different threshold for them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3GPP technologies use a single threshold for all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729219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IEEE 802.11a/n/ac and </a:t>
            </a:r>
            <a:r>
              <a:rPr lang="en-GB" sz="2000" dirty="0" err="1"/>
              <a:t>ax</a:t>
            </a:r>
            <a:r>
              <a:rPr lang="en-GB" sz="2000" dirty="0"/>
              <a:t> (own network) devices at -82 dBm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87924" y="2193661"/>
            <a:ext cx="5381082" cy="4135986"/>
            <a:chOff x="2969961" y="2499381"/>
            <a:chExt cx="5942604" cy="381930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69961" y="2964748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7" y="3647471"/>
            <a:ext cx="991403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802.11a/n/ac/</a:t>
            </a:r>
            <a:r>
              <a:rPr lang="en-US" sz="1200" dirty="0" err="1">
                <a:solidFill>
                  <a:schemeClr val="tx1"/>
                </a:solidFill>
              </a:rPr>
              <a:t>ax_own_nwk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9336040-42E1-44CA-BE0C-D9A7248F4A4F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</p:spTree>
    <p:extLst>
      <p:ext uri="{BB962C8B-B14F-4D97-AF65-F5344CB8AC3E}">
        <p14:creationId xmlns:p14="http://schemas.microsoft.com/office/powerpoint/2010/main" val="1899680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873235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IEEE 802.11ax (other network) devices at threshold greater than -82 dBm (spatial reuse)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56105" y="2058144"/>
            <a:ext cx="5381082" cy="4271503"/>
            <a:chOff x="2934822" y="2374240"/>
            <a:chExt cx="5942604" cy="394444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34822" y="2966402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3CD7B5E8-44D4-4950-A706-B8BC2BAB7C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7973727" y="410313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3D45D976-0E2B-4D23-A300-0218C6A7F28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354759" y="4153484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805941D1-40FA-406C-9B3C-2BEF66699D9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112" y="237424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8" y="3645024"/>
            <a:ext cx="1056821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  <a:p>
            <a:pPr algn="l">
              <a:buClr>
                <a:schemeClr val="tx1"/>
              </a:buClr>
            </a:pPr>
            <a:r>
              <a:rPr lang="en-US" sz="1200" dirty="0" err="1">
                <a:solidFill>
                  <a:schemeClr val="tx1"/>
                </a:solidFill>
              </a:rPr>
              <a:t>other_nwk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34C5C1-C92B-44A0-A2CB-3F526713BD93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</p:spTree>
    <p:extLst>
      <p:ext uri="{BB962C8B-B14F-4D97-AF65-F5344CB8AC3E}">
        <p14:creationId xmlns:p14="http://schemas.microsoft.com/office/powerpoint/2010/main" val="3719451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873235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other technology devices at threshold -62 dBm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56105" y="2058144"/>
            <a:ext cx="5381082" cy="4271503"/>
            <a:chOff x="2934822" y="2374240"/>
            <a:chExt cx="5942604" cy="394444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34822" y="2966402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3CD7B5E8-44D4-4950-A706-B8BC2BAB7C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7973727" y="410313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3D45D976-0E2B-4D23-A300-0218C6A7F28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354759" y="4153484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805941D1-40FA-406C-9B3C-2BEF66699D9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112" y="237424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3">
              <a:extLst>
                <a:ext uri="{FF2B5EF4-FFF2-40B4-BE49-F238E27FC236}">
                  <a16:creationId xmlns:a16="http://schemas.microsoft.com/office/drawing/2014/main" id="{BE1482B3-E93C-4ECF-A5AE-53BDFD64CB6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6705321" y="3005426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A29ADAAD-9228-4409-81AA-E1F914241D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4408315" y="302977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AD442020-07EB-471E-87FD-17C6675A1A2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943875" y="4275278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8" y="3646209"/>
            <a:ext cx="1056821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Other technology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BAFC51-F5B2-45CD-A664-0B8683E5E71B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</p:spTree>
    <p:extLst>
      <p:ext uri="{BB962C8B-B14F-4D97-AF65-F5344CB8AC3E}">
        <p14:creationId xmlns:p14="http://schemas.microsoft.com/office/powerpoint/2010/main" val="1725118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734343"/>
          </a:xfrm>
        </p:spPr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12776"/>
            <a:ext cx="10475383" cy="49405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Sensing threshold determines the level of spatial reuse by determining the level at which a node defers to another node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Trade-off between reuse (proportional to channel access opportunities) and SINR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appropriate level of the sensing threshold to maximize system performance depends 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Deployment density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Radio environment (</a:t>
            </a:r>
            <a:r>
              <a:rPr lang="en-US" sz="1600" dirty="0"/>
              <a:t>Indoor residential, Indoor office, Outdoor urban, Outdoor suburban, …)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appropriate level of the sensing threshold should NOT depend on the characteristics of neighboring nodes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Own or other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Own or other technology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697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F971-2D02-41EB-99B7-EF961E08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63587"/>
            <a:ext cx="10361084" cy="1065213"/>
          </a:xfrm>
        </p:spPr>
        <p:txBody>
          <a:bodyPr/>
          <a:lstStyle/>
          <a:p>
            <a:r>
              <a:rPr lang="en-US" dirty="0"/>
              <a:t>Sensing Threshold for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634A-EC96-44C3-87EB-3C7F20BE4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4059"/>
            <a:ext cx="10475383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 solution that satisfies the clear need for adaptation of sensing thresholds in the real world without violation of regulations is needed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Co-existing networks, even when using the same technology will not be aware of the thresholds used by each network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single common maximum energy detection threshold between all nodes and technologies is the only solution that is viable and future proof (addressed further in companion document)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Additional sensing mechanisms for sharing within a network can be independently used as long as these mechanisms comply with the single common maximum energy detection threshold across all technologies.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network operating without scheduling can use preambles for sharing (e.g., IEEE 802.11a/n/ac/ax)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managed network can use scheduled operation for sharing (e.g., LTE, NR, IEEE 802.11ax)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4014-8816-4430-B55C-B922A013D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21C73-FF65-4F82-A8D0-BCD95B5C8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10F02A-10B0-4FE2-9085-F572CC69FB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6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B101-1D9B-48AE-BC87-782483B8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22428"/>
          </a:xfrm>
        </p:spPr>
        <p:txBody>
          <a:bodyPr/>
          <a:lstStyle/>
          <a:p>
            <a:r>
              <a:rPr lang="en-US" dirty="0"/>
              <a:t>Adjacent Channel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0425-20BC-4AAD-BF10-2804BB7B0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1303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Adjacent channel leakage ratio is an important requirement for good coexistence of nodes operating in adjacent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3GPP standards require ~9 dB (35 dB vs. 26.3 dB) additional protection compared to IEEE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48F95-AF94-4605-8A82-A02CE6CDE6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99B77-1BA6-43B4-BFF0-1741C9F9B5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23E3E8-0931-41E9-AA2F-72145552BC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EFD04D-67F8-4300-ABAE-EE03B352E281}"/>
              </a:ext>
            </a:extLst>
          </p:cNvPr>
          <p:cNvCxnSpPr/>
          <p:nvPr/>
        </p:nvCxnSpPr>
        <p:spPr bwMode="auto">
          <a:xfrm>
            <a:off x="2135559" y="6107559"/>
            <a:ext cx="84350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5D0C2D-F579-4CD3-A3B2-BA2B600A68A4}"/>
              </a:ext>
            </a:extLst>
          </p:cNvPr>
          <p:cNvCxnSpPr/>
          <p:nvPr/>
        </p:nvCxnSpPr>
        <p:spPr bwMode="auto">
          <a:xfrm>
            <a:off x="5793318" y="5963543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2B2D24-E9C9-40F0-B11F-C204C7BBC823}"/>
              </a:ext>
            </a:extLst>
          </p:cNvPr>
          <p:cNvGrpSpPr/>
          <p:nvPr/>
        </p:nvGrpSpPr>
        <p:grpSpPr>
          <a:xfrm>
            <a:off x="2999656" y="3789039"/>
            <a:ext cx="5514735" cy="1961127"/>
            <a:chOff x="2999656" y="3789039"/>
            <a:chExt cx="5514735" cy="187220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B3CC3E8-87A2-4E17-8A32-C24A46F1E3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43872" y="3789039"/>
              <a:ext cx="162630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92D335-B468-472F-B127-5A64B80689EF}"/>
                </a:ext>
              </a:extLst>
            </p:cNvPr>
            <p:cNvGrpSpPr/>
            <p:nvPr/>
          </p:nvGrpSpPr>
          <p:grpSpPr>
            <a:xfrm>
              <a:off x="2999656" y="3797425"/>
              <a:ext cx="1944216" cy="1863823"/>
              <a:chOff x="2999656" y="3797425"/>
              <a:chExt cx="1944216" cy="1863823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F5711976-2490-4B64-95A4-D64F4C96F2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99856" y="3797425"/>
                <a:ext cx="144016" cy="99972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84E9877-2281-4582-8A2A-737625ABA9A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223792" y="4797153"/>
                <a:ext cx="573537" cy="18057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C3B232-D9AD-44BC-BCB3-5DE393ADF6B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428981" y="4966983"/>
                <a:ext cx="792284" cy="69426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01D21D9-ADD2-429A-A5AD-BDA282AC6E1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99656" y="5651576"/>
                <a:ext cx="42932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08E3DEE-6E89-4289-8257-4557CAEFB457}"/>
                </a:ext>
              </a:extLst>
            </p:cNvPr>
            <p:cNvGrpSpPr/>
            <p:nvPr/>
          </p:nvGrpSpPr>
          <p:grpSpPr>
            <a:xfrm flipH="1">
              <a:off x="6570175" y="3797425"/>
              <a:ext cx="1944216" cy="1863823"/>
              <a:chOff x="2999656" y="3797425"/>
              <a:chExt cx="1944216" cy="1863823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AB3054F-AFE7-45FF-9C4A-FD2028B1322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99856" y="3797425"/>
                <a:ext cx="144016" cy="99972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8758BF11-B91E-43EC-84C5-E50DFB867CE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223792" y="4797153"/>
                <a:ext cx="573537" cy="18057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931798A-15B2-496D-AE2C-50E527921DF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428981" y="4966983"/>
                <a:ext cx="792284" cy="69426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0C4779D-CCF8-4FFD-BFE4-082E2B1F53F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99656" y="5651576"/>
                <a:ext cx="42932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329DF81-C176-4CFC-BBCB-ED67F3BAD02C}"/>
              </a:ext>
            </a:extLst>
          </p:cNvPr>
          <p:cNvCxnSpPr>
            <a:cxnSpLocks/>
          </p:cNvCxnSpPr>
          <p:nvPr/>
        </p:nvCxnSpPr>
        <p:spPr bwMode="auto">
          <a:xfrm>
            <a:off x="6741545" y="3797425"/>
            <a:ext cx="16263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A8C6046-8231-4E7B-8DEB-4F3CF195252C}"/>
              </a:ext>
            </a:extLst>
          </p:cNvPr>
          <p:cNvGrpSpPr/>
          <p:nvPr/>
        </p:nvGrpSpPr>
        <p:grpSpPr>
          <a:xfrm>
            <a:off x="4328645" y="3805811"/>
            <a:ext cx="2412900" cy="1927445"/>
            <a:chOff x="4328645" y="3805811"/>
            <a:chExt cx="2412900" cy="1927445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AB55B2B-CB39-4EAE-8D04-0B53B214DC0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F9053B3-7100-4699-A935-CD3ED4E1F5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CE2BF22-B281-46B3-A0C7-5C08BB799DA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179F16D-BA46-454A-B3E5-DE38E963BB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1334463-A3C3-46A0-A541-D0D02ABF69F3}"/>
              </a:ext>
            </a:extLst>
          </p:cNvPr>
          <p:cNvCxnSpPr/>
          <p:nvPr/>
        </p:nvCxnSpPr>
        <p:spPr bwMode="auto">
          <a:xfrm>
            <a:off x="7680176" y="5963543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A0B8301-966D-44B4-8D48-E5BD60E39AFD}"/>
              </a:ext>
            </a:extLst>
          </p:cNvPr>
          <p:cNvCxnSpPr>
            <a:cxnSpLocks/>
          </p:cNvCxnSpPr>
          <p:nvPr/>
        </p:nvCxnSpPr>
        <p:spPr bwMode="auto">
          <a:xfrm flipV="1">
            <a:off x="6642183" y="3645024"/>
            <a:ext cx="27354" cy="246253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478DE9C-70CD-4E82-86C0-A561D7A50173}"/>
              </a:ext>
            </a:extLst>
          </p:cNvPr>
          <p:cNvCxnSpPr>
            <a:cxnSpLocks/>
          </p:cNvCxnSpPr>
          <p:nvPr/>
        </p:nvCxnSpPr>
        <p:spPr bwMode="auto">
          <a:xfrm flipV="1">
            <a:off x="8439856" y="3645024"/>
            <a:ext cx="15231" cy="24822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065A42B-CA25-4194-A340-C19B688A644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7214" y="3645024"/>
            <a:ext cx="14650" cy="24822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F87544E-90C4-47D7-9FF0-9350E6DC3162}"/>
              </a:ext>
            </a:extLst>
          </p:cNvPr>
          <p:cNvSpPr txBox="1"/>
          <p:nvPr/>
        </p:nvSpPr>
        <p:spPr>
          <a:xfrm>
            <a:off x="5210440" y="3316028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Carrier 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64E3C3-B919-4954-AFA0-034386D2EB6C}"/>
              </a:ext>
            </a:extLst>
          </p:cNvPr>
          <p:cNvSpPr txBox="1"/>
          <p:nvPr/>
        </p:nvSpPr>
        <p:spPr>
          <a:xfrm>
            <a:off x="7010640" y="3333790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Carrier 2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C4FBE82-89A7-4462-813B-00975F9F9E61}"/>
              </a:ext>
            </a:extLst>
          </p:cNvPr>
          <p:cNvCxnSpPr>
            <a:cxnSpLocks/>
          </p:cNvCxnSpPr>
          <p:nvPr/>
        </p:nvCxnSpPr>
        <p:spPr bwMode="auto">
          <a:xfrm>
            <a:off x="6735441" y="3803840"/>
            <a:ext cx="16263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F8F1EC3-D3D9-4CA9-8649-5C33B87E5F5D}"/>
              </a:ext>
            </a:extLst>
          </p:cNvPr>
          <p:cNvCxnSpPr/>
          <p:nvPr/>
        </p:nvCxnSpPr>
        <p:spPr bwMode="auto">
          <a:xfrm flipV="1">
            <a:off x="2135559" y="3429000"/>
            <a:ext cx="0" cy="26785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342398E-1DE0-429E-98C0-7AC07230EA52}"/>
              </a:ext>
            </a:extLst>
          </p:cNvPr>
          <p:cNvSpPr txBox="1"/>
          <p:nvPr/>
        </p:nvSpPr>
        <p:spPr>
          <a:xfrm>
            <a:off x="422975" y="3527103"/>
            <a:ext cx="1699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spectral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density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5E9F7BCD-CB1A-4C6E-8D39-E626D953C3E2}"/>
              </a:ext>
            </a:extLst>
          </p:cNvPr>
          <p:cNvGrpSpPr/>
          <p:nvPr/>
        </p:nvGrpSpPr>
        <p:grpSpPr>
          <a:xfrm flipH="1">
            <a:off x="8363620" y="3789040"/>
            <a:ext cx="2412900" cy="1927445"/>
            <a:chOff x="4328645" y="3805811"/>
            <a:chExt cx="2412900" cy="1927445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4CE366D-70CF-46F8-B8C1-7A8718A3944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358B895-C3E8-4F30-9E6A-4D63973ACD4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DA136015-5C8E-4CA4-B1D9-FF623A27CF9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A42FE49-A2D1-408B-8417-9B50CBD96A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B4CCC7A-C07A-4E35-A3FC-248ADD2D6F32}"/>
              </a:ext>
            </a:extLst>
          </p:cNvPr>
          <p:cNvGrpSpPr/>
          <p:nvPr/>
        </p:nvGrpSpPr>
        <p:grpSpPr>
          <a:xfrm flipH="1">
            <a:off x="8367848" y="3803101"/>
            <a:ext cx="2412900" cy="2216737"/>
            <a:chOff x="4328645" y="3805811"/>
            <a:chExt cx="2412900" cy="1927445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C4FF8A7-5A06-43AC-899A-3B25BE2A89B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8CB799E-61A0-4D97-800A-3E6FA90C3B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4E2A590-A8D6-4967-8C2C-DC333C873FF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7FD6BFFA-8E9A-4703-88CE-BA7619C081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39FDC13F-6DBF-49BB-A78A-ADD757EBBB20}"/>
              </a:ext>
            </a:extLst>
          </p:cNvPr>
          <p:cNvGrpSpPr/>
          <p:nvPr/>
        </p:nvGrpSpPr>
        <p:grpSpPr>
          <a:xfrm>
            <a:off x="4331172" y="3812968"/>
            <a:ext cx="2412900" cy="2206877"/>
            <a:chOff x="4328645" y="3805811"/>
            <a:chExt cx="2412900" cy="1927445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0CE893D-5891-436A-9AB3-95BE7FD84A4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9B1AB58E-5758-4988-895B-1FFAA7DC638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07E397F-E15C-4AE3-A431-943C2C12634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F018374-17EF-4A0A-9F5E-634B7C1091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1338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F5862E332FC6CE449700A00A9FC83FBA" ma:contentTypeVersion="57" ma:contentTypeDescription="EriCOLL Document Content Type" ma:contentTypeScope="" ma:versionID="739d2f636e39e9a551bf355cfcc6c808">
  <xsd:schema xmlns:xsd="http://www.w3.org/2001/XMLSchema" xmlns:xs="http://www.w3.org/2001/XMLSchema" xmlns:p="http://schemas.microsoft.com/office/2006/metadata/properties" xmlns:ns2="611109f9-ed58-4498-a270-1fb2086a5321" xmlns:ns3="d8762117-8292-4133-b1c7-eab5c6487cfd" xmlns:ns4="f166a696-7b5b-4ccd-9f0c-ffde0cceec81" xmlns:ns5="http://schemas.microsoft.com/sharepoint/v4" targetNamespace="http://schemas.microsoft.com/office/2006/metadata/properties" ma:root="true" ma:fieldsID="1e35b163101ff499a3341865be97ef98" ns2:_="" ns3:_="" ns4:_="" ns5:_="">
    <xsd:import namespace="611109f9-ed58-4498-a270-1fb2086a5321"/>
    <xsd:import namespace="d8762117-8292-4133-b1c7-eab5c6487cfd"/>
    <xsd:import namespace="f166a696-7b5b-4ccd-9f0c-ffde0cceec8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4:SharedWithUsers" minOccurs="0"/>
                <xsd:element ref="ns4:SharedWithDetails" minOccurs="0"/>
                <xsd:element ref="ns2:MediaServiceAutoTags" minOccurs="0"/>
                <xsd:element ref="ns2:MediaServiceOCR" minOccurs="0"/>
                <xsd:element ref="ns5:IconOverlay" minOccurs="0"/>
                <xsd:element ref="ns2:Issue_x0020_in_x0020_OI_x0020_list_x0020__x0028_Y_x002f_N_x0029_" minOccurs="0"/>
                <xsd:element ref="ns2:MediaServiceDateTaken" minOccurs="0"/>
                <xsd:element ref="ns2:_Flow_SignoffStatu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109f9-ed58-4498-a270-1fb2086a5321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8" nillable="true" ma:displayName="MediaServiceAutoTags" ma:internalName="MediaServiceAutoTags" ma:readOnly="true">
      <xsd:simpleType>
        <xsd:restriction base="dms:Text"/>
      </xsd:simpleType>
    </xsd:element>
    <xsd:element name="MediaServiceOCR" ma:index="3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Issue_x0020_in_x0020_OI_x0020_list_x0020__x0028_Y_x002f_N_x0029_" ma:index="41" nillable="true" ma:displayName="Issue in OI list (Y/N)" ma:description="Does the contribution correspond to an issue in the OI list? Helps identify contributions which do not have an issue in the OI list." ma:internalName="Issue_x0020_in_x0020_OI_x0020_list_x0020__x0028_Y_x002f_N_x0029_">
      <xsd:simpleType>
        <xsd:restriction base="dms:Text">
          <xsd:maxLength value="255"/>
        </xsd:restriction>
      </xsd:simpleType>
    </xsd:element>
    <xsd:element name="MediaServiceDateTaken" ma:index="42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43" nillable="true" ma:displayName="Sign-off status" ma:internalName="_x0024_Resources_x003a_core_x002c_Signoff_Status_x003b_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aceeda6b-0e6c-473f-93a8-7abecb62a60f}" ma:internalName="TaxCatchAll" ma:readOnly="false" ma:showField="CatchAllData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aceeda6b-0e6c-473f-93a8-7abecb62a60f}" ma:internalName="TaxCatchAllLabel" ma:readOnly="false" ma:showField="CatchAllDataLabel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6a696-7b5b-4ccd-9f0c-ffde0cceec81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166a696-7b5b-4ccd-9f0c-ffde0cceec81">5NUHHDQN7SK2-1476151046-52187</_dlc_DocId>
    <_dlc_DocIdUrl xmlns="f166a696-7b5b-4ccd-9f0c-ffde0cceec81">
      <Url>https://ericsson.sharepoint.com/sites/star/_layouts/15/DocIdRedir.aspx?ID=5NUHHDQN7SK2-1476151046-52187</Url>
      <Description>5NUHHDQN7SK2-1476151046-52187</Description>
    </_dlc_DocIdUrl>
    <TaxCatchAll xmlns="d8762117-8292-4133-b1c7-eab5c6487cfd"/>
    <_dlc_DocIdPersistId xmlns="f166a696-7b5b-4ccd-9f0c-ffde0cceec81" xsi:nil="true"/>
    <Prepared. xmlns="611109f9-ed58-4498-a270-1fb2086a5321" xsi:nil="true"/>
    <_Flow_SignoffStatus xmlns="611109f9-ed58-4498-a270-1fb2086a5321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Issue_x0020_in_x0020_OI_x0020_list_x0020__x0028_Y_x002f_N_x0029_ xmlns="611109f9-ed58-4498-a270-1fb2086a5321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EriCOLLDate. xmlns="611109f9-ed58-4498-a270-1fb2086a5321" xsi:nil="true"/>
    <TaxCatchAllLabel xmlns="d8762117-8292-4133-b1c7-eab5c6487cfd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AbstractOrSummary. xmlns="611109f9-ed58-4498-a270-1fb2086a5321" xsi:nil="true"/>
  </documentManagement>
</p:properties>
</file>

<file path=customXml/itemProps1.xml><?xml version="1.0" encoding="utf-8"?>
<ds:datastoreItem xmlns:ds="http://schemas.openxmlformats.org/officeDocument/2006/customXml" ds:itemID="{A7C99B72-A30D-4E3A-9941-7134EDA73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109f9-ed58-4498-a270-1fb2086a5321"/>
    <ds:schemaRef ds:uri="d8762117-8292-4133-b1c7-eab5c6487cfd"/>
    <ds:schemaRef ds:uri="f166a696-7b5b-4ccd-9f0c-ffde0cceec8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37C640-0D2F-4205-A079-BA18AE9E872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9C077DC-E9F7-4B60-9F27-41685712D21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F900125-5487-4918-9850-75B8F39FB246}">
  <ds:schemaRefs>
    <ds:schemaRef ds:uri="d8762117-8292-4133-b1c7-eab5c6487cfd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611109f9-ed58-4498-a270-1fb2086a5321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f166a696-7b5b-4ccd-9f0c-ffde0cceec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820</Words>
  <Application>Microsoft Macintosh PowerPoint</Application>
  <PresentationFormat>Breitbild</PresentationFormat>
  <Paragraphs>140</Paragraphs>
  <Slides>11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Ericsson Hilda</vt:lpstr>
      <vt:lpstr>Times New Roman</vt:lpstr>
      <vt:lpstr>Office</vt:lpstr>
      <vt:lpstr>Document</vt:lpstr>
      <vt:lpstr>Coexistence Mechanisms</vt:lpstr>
      <vt:lpstr>Coexistence Mechanisms</vt:lpstr>
      <vt:lpstr>Sensing Threshold</vt:lpstr>
      <vt:lpstr>Sensing Threshold</vt:lpstr>
      <vt:lpstr>Sensing Threshold</vt:lpstr>
      <vt:lpstr>Sensing Threshold</vt:lpstr>
      <vt:lpstr>Sensing Threshold</vt:lpstr>
      <vt:lpstr>Sensing Threshold for 6 GHz</vt:lpstr>
      <vt:lpstr>Adjacent Channel Protection</vt:lpstr>
      <vt:lpstr>Adjacent Channel Protection with Wideband Carriers</vt:lpstr>
      <vt:lpstr>Adjacent Channel Protection with Wideband Carriers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Havish Koorapaty</cp:lastModifiedBy>
  <cp:revision>215</cp:revision>
  <cp:lastPrinted>1601-01-01T00:00:00Z</cp:lastPrinted>
  <dcterms:created xsi:type="dcterms:W3CDTF">2019-07-15T18:47:12Z</dcterms:created>
  <dcterms:modified xsi:type="dcterms:W3CDTF">2019-07-16T06:42:11Z</dcterms:modified>
  <cp:category/>
</cp:coreProperties>
</file>