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404" r:id="rId3"/>
    <p:sldId id="348" r:id="rId4"/>
    <p:sldId id="339" r:id="rId5"/>
    <p:sldId id="345" r:id="rId6"/>
    <p:sldId id="403" r:id="rId7"/>
    <p:sldId id="398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00"/>
    <a:srgbClr val="FFCC99"/>
    <a:srgbClr val="A4FD03"/>
    <a:srgbClr val="CCFFCC"/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110" d="100"/>
          <a:sy n="110" d="100"/>
        </p:scale>
        <p:origin x="1542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802.11-19/1085r0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High-level EHT Preamble Structure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2019-07-14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A0BF2BB6-050F-41A6-8CE1-16F15AE655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8601457"/>
              </p:ext>
            </p:extLst>
          </p:nvPr>
        </p:nvGraphicFramePr>
        <p:xfrm>
          <a:off x="845343" y="3785761"/>
          <a:ext cx="8056563" cy="30722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0" name="Document" r:id="rId4" imgW="8648945" imgH="3312264" progId="Word.Document.8">
                  <p:embed/>
                </p:oleObj>
              </mc:Choice>
              <mc:Fallback>
                <p:oleObj name="Document" r:id="rId4" imgW="8648945" imgH="3312264" progId="Word.Document.8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A1276305-2313-46F1-A835-24237CCBCD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343" y="3785761"/>
                        <a:ext cx="8056563" cy="307223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305800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Until 11ax, different preamble formats are introduced in each generation.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State-of-art STA’s preamble detection state machine is getting more and more complicated.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discuss the EHT preamble design criteria and high-level structure.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2307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869" y="533400"/>
            <a:ext cx="8143166" cy="1065213"/>
          </a:xfrm>
        </p:spPr>
        <p:txBody>
          <a:bodyPr/>
          <a:lstStyle/>
          <a:p>
            <a:r>
              <a:rPr lang="en-US" dirty="0"/>
              <a:t>Existing PPDU Formats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860" y="4419600"/>
            <a:ext cx="8169340" cy="1898887"/>
          </a:xfrm>
        </p:spPr>
        <p:txBody>
          <a:bodyPr/>
          <a:lstStyle/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HT-GF: Third symbol QBPSK detection can classify.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HT-MM: LENGTH%3 == 0 + SIG1 QBPSK (+ SIG2 QBPSK) can classify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VHT: LENGTH%3 == 0 + SIGA1 BPSK + SIGA2 QBPSK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HE SU/MU: LENGTH%3 ~= 0 + RLSIG + SIGA1 BPSK + SIGA2 BPSK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HE ER SU:  LENGTH%3 ~= 0 + RLSIG + SIGA1 BPSK + SIGA2 QBPSK</a:t>
            </a:r>
          </a:p>
          <a:p>
            <a:pPr>
              <a:spcBef>
                <a:spcPts val="800"/>
              </a:spcBef>
            </a:pP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Rui Cao and etc.,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031FE-E131-4637-ACFD-F5EA81E9594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D12D7B2E-7E19-46CC-A98B-3E7DE029C157}"/>
              </a:ext>
            </a:extLst>
          </p:cNvPr>
          <p:cNvGrpSpPr/>
          <p:nvPr/>
        </p:nvGrpSpPr>
        <p:grpSpPr>
          <a:xfrm>
            <a:off x="76200" y="1641939"/>
            <a:ext cx="8888988" cy="2701461"/>
            <a:chOff x="76200" y="1457134"/>
            <a:chExt cx="8888988" cy="2701461"/>
          </a:xfrm>
        </p:grpSpPr>
        <p:sp>
          <p:nvSpPr>
            <p:cNvPr id="57" name="Rectangle 4">
              <a:extLst>
                <a:ext uri="{FF2B5EF4-FFF2-40B4-BE49-F238E27FC236}">
                  <a16:creationId xmlns:a16="http://schemas.microsoft.com/office/drawing/2014/main" id="{A36B5F71-560B-4C23-B1E8-EFE6DB0AF5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9035" y="3445294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L-STF</a:t>
              </a:r>
            </a:p>
          </p:txBody>
        </p:sp>
        <p:sp>
          <p:nvSpPr>
            <p:cNvPr id="58" name="Rectangle 6">
              <a:extLst>
                <a:ext uri="{FF2B5EF4-FFF2-40B4-BE49-F238E27FC236}">
                  <a16:creationId xmlns:a16="http://schemas.microsoft.com/office/drawing/2014/main" id="{EF55939D-8AFD-4954-A54E-0BB60043A2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1035" y="3445294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L-LTF</a:t>
              </a:r>
            </a:p>
          </p:txBody>
        </p:sp>
        <p:sp>
          <p:nvSpPr>
            <p:cNvPr id="59" name="Rectangle 7">
              <a:extLst>
                <a:ext uri="{FF2B5EF4-FFF2-40B4-BE49-F238E27FC236}">
                  <a16:creationId xmlns:a16="http://schemas.microsoft.com/office/drawing/2014/main" id="{9D9F0751-5DFE-44F0-AF93-6F7989B971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3035" y="3445294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L-SIG</a:t>
              </a:r>
            </a:p>
          </p:txBody>
        </p:sp>
        <p:sp>
          <p:nvSpPr>
            <p:cNvPr id="60" name="Rectangle 8">
              <a:extLst>
                <a:ext uri="{FF2B5EF4-FFF2-40B4-BE49-F238E27FC236}">
                  <a16:creationId xmlns:a16="http://schemas.microsoft.com/office/drawing/2014/main" id="{E20A3900-BF93-4783-8207-0FA1D3632D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8835" y="3445294"/>
              <a:ext cx="685800" cy="2286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RLSIG</a:t>
              </a:r>
            </a:p>
          </p:txBody>
        </p:sp>
        <p:sp>
          <p:nvSpPr>
            <p:cNvPr id="61" name="Rectangle 9">
              <a:extLst>
                <a:ext uri="{FF2B5EF4-FFF2-40B4-BE49-F238E27FC236}">
                  <a16:creationId xmlns:a16="http://schemas.microsoft.com/office/drawing/2014/main" id="{F143BEBC-35EB-4132-A2FB-C226265A0E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0435" y="3445294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HE-SIGA2</a:t>
              </a:r>
            </a:p>
          </p:txBody>
        </p:sp>
        <p:sp>
          <p:nvSpPr>
            <p:cNvPr id="62" name="Rectangle 10">
              <a:extLst>
                <a:ext uri="{FF2B5EF4-FFF2-40B4-BE49-F238E27FC236}">
                  <a16:creationId xmlns:a16="http://schemas.microsoft.com/office/drawing/2014/main" id="{D71977F7-2F93-473A-A9AE-651A4AC01F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6235" y="3445294"/>
              <a:ext cx="3733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 HE-SIGA, HE-SIGB, HE-STF, HE-LTF, HE-DATA</a:t>
              </a:r>
            </a:p>
          </p:txBody>
        </p:sp>
        <p:sp>
          <p:nvSpPr>
            <p:cNvPr id="64" name="Rectangle 8">
              <a:extLst>
                <a:ext uri="{FF2B5EF4-FFF2-40B4-BE49-F238E27FC236}">
                  <a16:creationId xmlns:a16="http://schemas.microsoft.com/office/drawing/2014/main" id="{332D53FE-313B-4D8D-82EE-086C270209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4635" y="3445294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  <a:latin typeface="+mj-lt"/>
                </a:rPr>
                <a:t>HE-</a:t>
              </a: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SIGA1</a:t>
              </a:r>
            </a:p>
          </p:txBody>
        </p:sp>
        <p:sp>
          <p:nvSpPr>
            <p:cNvPr id="7" name="Rectangle 26">
              <a:extLst>
                <a:ext uri="{FF2B5EF4-FFF2-40B4-BE49-F238E27FC236}">
                  <a16:creationId xmlns:a16="http://schemas.microsoft.com/office/drawing/2014/main" id="{A88862A3-932F-40E4-98BD-9D58AC806A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662" y="1457134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L-STF</a:t>
              </a:r>
            </a:p>
          </p:txBody>
        </p:sp>
        <p:sp>
          <p:nvSpPr>
            <p:cNvPr id="8" name="Rectangle 27">
              <a:extLst>
                <a:ext uri="{FF2B5EF4-FFF2-40B4-BE49-F238E27FC236}">
                  <a16:creationId xmlns:a16="http://schemas.microsoft.com/office/drawing/2014/main" id="{9B698222-F260-4FB7-8423-4E2E19FB36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662" y="1457134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L-LTF</a:t>
              </a:r>
            </a:p>
          </p:txBody>
        </p:sp>
        <p:sp>
          <p:nvSpPr>
            <p:cNvPr id="9" name="Rectangle 28">
              <a:extLst>
                <a:ext uri="{FF2B5EF4-FFF2-40B4-BE49-F238E27FC236}">
                  <a16:creationId xmlns:a16="http://schemas.microsoft.com/office/drawing/2014/main" id="{2D1990E7-4133-409C-A3F9-928FB74F8C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8662" y="1457134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L-SIG</a:t>
              </a:r>
            </a:p>
          </p:txBody>
        </p:sp>
        <p:sp>
          <p:nvSpPr>
            <p:cNvPr id="10" name="Rectangle 29">
              <a:extLst>
                <a:ext uri="{FF2B5EF4-FFF2-40B4-BE49-F238E27FC236}">
                  <a16:creationId xmlns:a16="http://schemas.microsoft.com/office/drawing/2014/main" id="{14AE81C9-2CD7-4A68-926A-B002532519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4462" y="1457134"/>
              <a:ext cx="57912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L-DATA</a:t>
              </a:r>
            </a:p>
          </p:txBody>
        </p:sp>
        <p:sp>
          <p:nvSpPr>
            <p:cNvPr id="11" name="Rectangle 4">
              <a:extLst>
                <a:ext uri="{FF2B5EF4-FFF2-40B4-BE49-F238E27FC236}">
                  <a16:creationId xmlns:a16="http://schemas.microsoft.com/office/drawing/2014/main" id="{A0BA95AC-70E6-4490-9DD6-421092B622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662" y="1828800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L-STF</a:t>
              </a:r>
            </a:p>
          </p:txBody>
        </p:sp>
        <p:sp>
          <p:nvSpPr>
            <p:cNvPr id="12" name="Rectangle 6">
              <a:extLst>
                <a:ext uri="{FF2B5EF4-FFF2-40B4-BE49-F238E27FC236}">
                  <a16:creationId xmlns:a16="http://schemas.microsoft.com/office/drawing/2014/main" id="{C7F71A1B-D743-4AAC-83F4-7443F01745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662" y="1828800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L-LTF</a:t>
              </a:r>
            </a:p>
          </p:txBody>
        </p:sp>
        <p:sp>
          <p:nvSpPr>
            <p:cNvPr id="13" name="Rectangle 7">
              <a:extLst>
                <a:ext uri="{FF2B5EF4-FFF2-40B4-BE49-F238E27FC236}">
                  <a16:creationId xmlns:a16="http://schemas.microsoft.com/office/drawing/2014/main" id="{EB68254C-9874-419B-88A3-909538CA67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8662" y="1828800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L-SIG</a:t>
              </a:r>
            </a:p>
          </p:txBody>
        </p:sp>
        <p:sp>
          <p:nvSpPr>
            <p:cNvPr id="14" name="Rectangle 8">
              <a:extLst>
                <a:ext uri="{FF2B5EF4-FFF2-40B4-BE49-F238E27FC236}">
                  <a16:creationId xmlns:a16="http://schemas.microsoft.com/office/drawing/2014/main" id="{4023C328-EA3F-46A3-9D6A-04F371F8A8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4462" y="1828800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HTSIG1</a:t>
              </a:r>
            </a:p>
          </p:txBody>
        </p:sp>
        <p:sp>
          <p:nvSpPr>
            <p:cNvPr id="15" name="Rectangle 9">
              <a:extLst>
                <a:ext uri="{FF2B5EF4-FFF2-40B4-BE49-F238E27FC236}">
                  <a16:creationId xmlns:a16="http://schemas.microsoft.com/office/drawing/2014/main" id="{90B4B6F5-C90D-4E35-BFF2-4810AF4E76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6062" y="1828800"/>
              <a:ext cx="685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HT-STF</a:t>
              </a:r>
            </a:p>
          </p:txBody>
        </p:sp>
        <p:sp>
          <p:nvSpPr>
            <p:cNvPr id="16" name="Rectangle 10">
              <a:extLst>
                <a:ext uri="{FF2B5EF4-FFF2-40B4-BE49-F238E27FC236}">
                  <a16:creationId xmlns:a16="http://schemas.microsoft.com/office/drawing/2014/main" id="{4007FCE2-F56E-48F4-93DF-319887FFC6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1862" y="1818106"/>
              <a:ext cx="1074213" cy="239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HT-LTFs</a:t>
              </a:r>
            </a:p>
          </p:txBody>
        </p:sp>
        <p:sp>
          <p:nvSpPr>
            <p:cNvPr id="17" name="Rectangle 37">
              <a:extLst>
                <a:ext uri="{FF2B5EF4-FFF2-40B4-BE49-F238E27FC236}">
                  <a16:creationId xmlns:a16="http://schemas.microsoft.com/office/drawing/2014/main" id="{7F99A851-653C-4B04-A3FA-A9A5DBFA50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4303" y="1818105"/>
              <a:ext cx="2651359" cy="23929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HT-DATA</a:t>
              </a:r>
            </a:p>
          </p:txBody>
        </p:sp>
        <p:sp>
          <p:nvSpPr>
            <p:cNvPr id="18" name="TextBox 15">
              <a:extLst>
                <a:ext uri="{FF2B5EF4-FFF2-40B4-BE49-F238E27FC236}">
                  <a16:creationId xmlns:a16="http://schemas.microsoft.com/office/drawing/2014/main" id="{BD8248CC-68FA-4B97-A873-184A59285F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811" y="1457134"/>
              <a:ext cx="4017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11a</a:t>
              </a:r>
            </a:p>
          </p:txBody>
        </p:sp>
        <p:sp>
          <p:nvSpPr>
            <p:cNvPr id="19" name="TextBox 16">
              <a:extLst>
                <a:ext uri="{FF2B5EF4-FFF2-40B4-BE49-F238E27FC236}">
                  <a16:creationId xmlns:a16="http://schemas.microsoft.com/office/drawing/2014/main" id="{18F0D130-6BE0-495C-BC61-E12F10182F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782" y="1752600"/>
              <a:ext cx="69955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HT-MM</a:t>
              </a:r>
            </a:p>
          </p:txBody>
        </p:sp>
        <p:sp>
          <p:nvSpPr>
            <p:cNvPr id="21" name="Rectangle 8">
              <a:extLst>
                <a:ext uri="{FF2B5EF4-FFF2-40B4-BE49-F238E27FC236}">
                  <a16:creationId xmlns:a16="http://schemas.microsoft.com/office/drawing/2014/main" id="{505F6751-B1F8-4D8B-9178-83CB468161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0262" y="1828800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HTSIG2</a:t>
              </a:r>
            </a:p>
          </p:txBody>
        </p:sp>
        <p:sp>
          <p:nvSpPr>
            <p:cNvPr id="23" name="Rectangle 10">
              <a:extLst>
                <a:ext uri="{FF2B5EF4-FFF2-40B4-BE49-F238E27FC236}">
                  <a16:creationId xmlns:a16="http://schemas.microsoft.com/office/drawing/2014/main" id="{6F5C1AAC-6D6A-49E7-B761-A4EEBB606E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662" y="2209800"/>
              <a:ext cx="7620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HT-GF-STF</a:t>
              </a:r>
            </a:p>
          </p:txBody>
        </p:sp>
        <p:sp>
          <p:nvSpPr>
            <p:cNvPr id="24" name="Rectangle 11">
              <a:extLst>
                <a:ext uri="{FF2B5EF4-FFF2-40B4-BE49-F238E27FC236}">
                  <a16:creationId xmlns:a16="http://schemas.microsoft.com/office/drawing/2014/main" id="{558BDE12-50D6-43FD-BCC3-349D2C853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662" y="2209800"/>
              <a:ext cx="7620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HT-LTF1</a:t>
              </a:r>
            </a:p>
          </p:txBody>
        </p:sp>
        <p:sp>
          <p:nvSpPr>
            <p:cNvPr id="25" name="Rectangle 12">
              <a:extLst>
                <a:ext uri="{FF2B5EF4-FFF2-40B4-BE49-F238E27FC236}">
                  <a16:creationId xmlns:a16="http://schemas.microsoft.com/office/drawing/2014/main" id="{9C1CA367-8933-4795-9305-1FAE0473AA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8662" y="2209800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HTSIG1</a:t>
              </a:r>
            </a:p>
          </p:txBody>
        </p:sp>
        <p:sp>
          <p:nvSpPr>
            <p:cNvPr id="26" name="Rectangle 28">
              <a:extLst>
                <a:ext uri="{FF2B5EF4-FFF2-40B4-BE49-F238E27FC236}">
                  <a16:creationId xmlns:a16="http://schemas.microsoft.com/office/drawing/2014/main" id="{6B2F84A4-2341-4FD3-8F73-D1CC4F19B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1862" y="2209800"/>
              <a:ext cx="3733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HT-DATA</a:t>
              </a:r>
            </a:p>
          </p:txBody>
        </p:sp>
        <p:sp>
          <p:nvSpPr>
            <p:cNvPr id="27" name="Rectangle 31">
              <a:extLst>
                <a:ext uri="{FF2B5EF4-FFF2-40B4-BE49-F238E27FC236}">
                  <a16:creationId xmlns:a16="http://schemas.microsoft.com/office/drawing/2014/main" id="{758C4F8E-A3E6-4810-9B38-1A4998E8D4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0262" y="2209800"/>
              <a:ext cx="1371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HTLTF2~NLTF</a:t>
              </a:r>
            </a:p>
          </p:txBody>
        </p:sp>
        <p:sp>
          <p:nvSpPr>
            <p:cNvPr id="28" name="Rectangle 12">
              <a:extLst>
                <a:ext uri="{FF2B5EF4-FFF2-40B4-BE49-F238E27FC236}">
                  <a16:creationId xmlns:a16="http://schemas.microsoft.com/office/drawing/2014/main" id="{36DF486B-A624-40A5-90C4-C1537EFB69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4462" y="2209800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HTSIG2</a:t>
              </a:r>
            </a:p>
          </p:txBody>
        </p:sp>
        <p:sp>
          <p:nvSpPr>
            <p:cNvPr id="31" name="TextBox 28">
              <a:extLst>
                <a:ext uri="{FF2B5EF4-FFF2-40B4-BE49-F238E27FC236}">
                  <a16:creationId xmlns:a16="http://schemas.microsoft.com/office/drawing/2014/main" id="{E7FE864D-E105-46C9-8221-1C88764531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107" y="2133600"/>
              <a:ext cx="62260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HT-GF</a:t>
              </a:r>
            </a:p>
          </p:txBody>
        </p:sp>
        <p:sp>
          <p:nvSpPr>
            <p:cNvPr id="32" name="Rectangle 4">
              <a:extLst>
                <a:ext uri="{FF2B5EF4-FFF2-40B4-BE49-F238E27FC236}">
                  <a16:creationId xmlns:a16="http://schemas.microsoft.com/office/drawing/2014/main" id="{1F2EA50C-30D4-4790-B63D-E3980F9CE5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662" y="2638648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L-STF</a:t>
              </a:r>
            </a:p>
          </p:txBody>
        </p:sp>
        <p:sp>
          <p:nvSpPr>
            <p:cNvPr id="33" name="Rectangle 6">
              <a:extLst>
                <a:ext uri="{FF2B5EF4-FFF2-40B4-BE49-F238E27FC236}">
                  <a16:creationId xmlns:a16="http://schemas.microsoft.com/office/drawing/2014/main" id="{891D8CEC-A111-488D-AB46-A17E8669C2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662" y="2638648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L-LTF</a:t>
              </a:r>
            </a:p>
          </p:txBody>
        </p:sp>
        <p:sp>
          <p:nvSpPr>
            <p:cNvPr id="34" name="Rectangle 7">
              <a:extLst>
                <a:ext uri="{FF2B5EF4-FFF2-40B4-BE49-F238E27FC236}">
                  <a16:creationId xmlns:a16="http://schemas.microsoft.com/office/drawing/2014/main" id="{D36B3081-D5AC-4F89-8653-D5808A493E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8662" y="2638648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L-SIG</a:t>
              </a:r>
            </a:p>
          </p:txBody>
        </p:sp>
        <p:sp>
          <p:nvSpPr>
            <p:cNvPr id="35" name="Rectangle 8">
              <a:extLst>
                <a:ext uri="{FF2B5EF4-FFF2-40B4-BE49-F238E27FC236}">
                  <a16:creationId xmlns:a16="http://schemas.microsoft.com/office/drawing/2014/main" id="{CD9C0BD5-EC47-46D3-91E0-A468FC1902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4462" y="2638648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VHTSIGA1</a:t>
              </a:r>
            </a:p>
          </p:txBody>
        </p:sp>
        <p:sp>
          <p:nvSpPr>
            <p:cNvPr id="36" name="Rectangle 9">
              <a:extLst>
                <a:ext uri="{FF2B5EF4-FFF2-40B4-BE49-F238E27FC236}">
                  <a16:creationId xmlns:a16="http://schemas.microsoft.com/office/drawing/2014/main" id="{9C2FDEBD-D9E2-4D36-80FD-C260C88622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6062" y="2638648"/>
              <a:ext cx="685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ysClr val="windowText" lastClr="000000"/>
                  </a:solidFill>
                  <a:latin typeface="+mj-lt"/>
                </a:rPr>
                <a:t>VHTSTF</a:t>
              </a:r>
            </a:p>
          </p:txBody>
        </p:sp>
        <p:sp>
          <p:nvSpPr>
            <p:cNvPr id="37" name="Rectangle 10">
              <a:extLst>
                <a:ext uri="{FF2B5EF4-FFF2-40B4-BE49-F238E27FC236}">
                  <a16:creationId xmlns:a16="http://schemas.microsoft.com/office/drawing/2014/main" id="{FFE283A2-C993-4960-810F-921B2A960D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1862" y="2621069"/>
              <a:ext cx="1082441" cy="24617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VHTLTFs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78C50C92-91CD-4D00-9828-397CE277B9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36388" y="2633885"/>
              <a:ext cx="1828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VHT-DATA</a:t>
              </a:r>
            </a:p>
          </p:txBody>
        </p:sp>
        <p:sp>
          <p:nvSpPr>
            <p:cNvPr id="39" name="TextBox 36">
              <a:extLst>
                <a:ext uri="{FF2B5EF4-FFF2-40B4-BE49-F238E27FC236}">
                  <a16:creationId xmlns:a16="http://schemas.microsoft.com/office/drawing/2014/main" id="{3F3DD7E2-A1D9-4A63-B45C-A2D94BFDA9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182" y="2562448"/>
              <a:ext cx="50045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VHT</a:t>
              </a:r>
            </a:p>
          </p:txBody>
        </p:sp>
        <p:sp>
          <p:nvSpPr>
            <p:cNvPr id="41" name="Rectangle 8">
              <a:extLst>
                <a:ext uri="{FF2B5EF4-FFF2-40B4-BE49-F238E27FC236}">
                  <a16:creationId xmlns:a16="http://schemas.microsoft.com/office/drawing/2014/main" id="{0F4B7501-4C4E-4B2B-9050-A0A6B4F649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0262" y="2638648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VHTSIGA2</a:t>
              </a:r>
            </a:p>
          </p:txBody>
        </p:sp>
        <p:sp>
          <p:nvSpPr>
            <p:cNvPr id="43" name="Rectangle 9">
              <a:extLst>
                <a:ext uri="{FF2B5EF4-FFF2-40B4-BE49-F238E27FC236}">
                  <a16:creationId xmlns:a16="http://schemas.microsoft.com/office/drawing/2014/main" id="{191FDDDE-C686-4E7A-918D-8FEF63C7F5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5602" y="2629121"/>
              <a:ext cx="830782" cy="2317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ysClr val="windowText" lastClr="000000"/>
                  </a:solidFill>
                  <a:latin typeface="+mj-lt"/>
                </a:rPr>
                <a:t>VHTSIGB</a:t>
              </a:r>
            </a:p>
          </p:txBody>
        </p:sp>
        <p:sp>
          <p:nvSpPr>
            <p:cNvPr id="46" name="Rectangle 4">
              <a:extLst>
                <a:ext uri="{FF2B5EF4-FFF2-40B4-BE49-F238E27FC236}">
                  <a16:creationId xmlns:a16="http://schemas.microsoft.com/office/drawing/2014/main" id="{42EE7273-7379-447E-A830-9C5EB2A50D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662" y="3035976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L-STF</a:t>
              </a:r>
            </a:p>
          </p:txBody>
        </p:sp>
        <p:sp>
          <p:nvSpPr>
            <p:cNvPr id="47" name="Rectangle 6">
              <a:extLst>
                <a:ext uri="{FF2B5EF4-FFF2-40B4-BE49-F238E27FC236}">
                  <a16:creationId xmlns:a16="http://schemas.microsoft.com/office/drawing/2014/main" id="{01D1E837-2F8F-4B52-AFAF-C86CBCE425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662" y="3035976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L-LTF</a:t>
              </a:r>
            </a:p>
          </p:txBody>
        </p:sp>
        <p:sp>
          <p:nvSpPr>
            <p:cNvPr id="48" name="Rectangle 7">
              <a:extLst>
                <a:ext uri="{FF2B5EF4-FFF2-40B4-BE49-F238E27FC236}">
                  <a16:creationId xmlns:a16="http://schemas.microsoft.com/office/drawing/2014/main" id="{C3F06FFF-E7FA-452F-AF7C-0F2756FCDB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8662" y="3035976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L-SIG</a:t>
              </a:r>
            </a:p>
          </p:txBody>
        </p:sp>
        <p:sp>
          <p:nvSpPr>
            <p:cNvPr id="49" name="Rectangle 8">
              <a:extLst>
                <a:ext uri="{FF2B5EF4-FFF2-40B4-BE49-F238E27FC236}">
                  <a16:creationId xmlns:a16="http://schemas.microsoft.com/office/drawing/2014/main" id="{AD05B214-0AEC-4E50-871F-E2E3EC0A8A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4462" y="3035976"/>
              <a:ext cx="685800" cy="2286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RLSIG</a:t>
              </a:r>
            </a:p>
          </p:txBody>
        </p:sp>
        <p:sp>
          <p:nvSpPr>
            <p:cNvPr id="50" name="Rectangle 9">
              <a:extLst>
                <a:ext uri="{FF2B5EF4-FFF2-40B4-BE49-F238E27FC236}">
                  <a16:creationId xmlns:a16="http://schemas.microsoft.com/office/drawing/2014/main" id="{584FD6B0-2FDC-4A92-A4EF-F384AB54EC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6062" y="3035976"/>
              <a:ext cx="685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HE-SIGA2</a:t>
              </a:r>
            </a:p>
          </p:txBody>
        </p:sp>
        <p:sp>
          <p:nvSpPr>
            <p:cNvPr id="51" name="Rectangle 10">
              <a:extLst>
                <a:ext uri="{FF2B5EF4-FFF2-40B4-BE49-F238E27FC236}">
                  <a16:creationId xmlns:a16="http://schemas.microsoft.com/office/drawing/2014/main" id="{6463374A-9791-4FD8-922D-F500FED969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1862" y="3035976"/>
              <a:ext cx="3733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HE-SIGB, HE-STF, HE-LTF, HE-DATA</a:t>
              </a:r>
            </a:p>
          </p:txBody>
        </p:sp>
        <p:sp>
          <p:nvSpPr>
            <p:cNvPr id="53" name="TextBox 53">
              <a:extLst>
                <a:ext uri="{FF2B5EF4-FFF2-40B4-BE49-F238E27FC236}">
                  <a16:creationId xmlns:a16="http://schemas.microsoft.com/office/drawing/2014/main" id="{3A726228-18AB-49EA-8C3C-867903D9CF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00" y="3047483"/>
              <a:ext cx="91403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HE SU/MU</a:t>
              </a:r>
            </a:p>
          </p:txBody>
        </p:sp>
        <p:sp>
          <p:nvSpPr>
            <p:cNvPr id="55" name="Rectangle 8">
              <a:extLst>
                <a:ext uri="{FF2B5EF4-FFF2-40B4-BE49-F238E27FC236}">
                  <a16:creationId xmlns:a16="http://schemas.microsoft.com/office/drawing/2014/main" id="{31B2816D-EC17-463D-B5DD-348C1FD5C8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0262" y="3035976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  <a:latin typeface="+mj-lt"/>
                </a:rPr>
                <a:t>HE-</a:t>
              </a: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SIGA1</a:t>
              </a: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EF97B333-20E0-4D66-B646-C8EFEB105E3C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5230090" y="2918563"/>
              <a:ext cx="0" cy="891437"/>
            </a:xfrm>
            <a:prstGeom prst="line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53">
              <a:extLst>
                <a:ext uri="{FF2B5EF4-FFF2-40B4-BE49-F238E27FC236}">
                  <a16:creationId xmlns:a16="http://schemas.microsoft.com/office/drawing/2014/main" id="{56F18428-5D56-42D1-A88D-C7A37498A6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4800" y="3456801"/>
              <a:ext cx="66396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HE_ER</a:t>
              </a:r>
            </a:p>
          </p:txBody>
        </p:sp>
        <p:sp>
          <p:nvSpPr>
            <p:cNvPr id="70" name="TextBox 17">
              <a:extLst>
                <a:ext uri="{FF2B5EF4-FFF2-40B4-BE49-F238E27FC236}">
                  <a16:creationId xmlns:a16="http://schemas.microsoft.com/office/drawing/2014/main" id="{54F7DF98-C995-47C2-8359-904DF7AE75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22337" y="3874607"/>
              <a:ext cx="71686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QBPSK </a:t>
              </a:r>
            </a:p>
          </p:txBody>
        </p: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EAAF94B6-42E3-42FE-885A-A835954AC82F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4534685" y="2504110"/>
              <a:ext cx="0" cy="486308"/>
            </a:xfrm>
            <a:prstGeom prst="line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C2A35C57-8C6F-4471-BEC4-7C4BB3A2EC1B}"/>
                </a:ext>
              </a:extLst>
            </p:cNvPr>
            <p:cNvCxnSpPr>
              <a:cxnSpLocks/>
            </p:cNvCxnSpPr>
            <p:nvPr/>
          </p:nvCxnSpPr>
          <p:spPr bwMode="gray">
            <a:xfrm flipH="1">
              <a:off x="3837571" y="1728351"/>
              <a:ext cx="7817" cy="825291"/>
            </a:xfrm>
            <a:prstGeom prst="line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ectangle 9">
              <a:extLst>
                <a:ext uri="{FF2B5EF4-FFF2-40B4-BE49-F238E27FC236}">
                  <a16:creationId xmlns:a16="http://schemas.microsoft.com/office/drawing/2014/main" id="{19C74726-D656-4E9E-99D4-289ECE0C4F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7177" y="3896168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1200" b="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81" name="TextBox 17">
              <a:extLst>
                <a:ext uri="{FF2B5EF4-FFF2-40B4-BE49-F238E27FC236}">
                  <a16:creationId xmlns:a16="http://schemas.microsoft.com/office/drawing/2014/main" id="{0DE62A43-07CC-450E-BABC-9A75F67017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22137" y="3881596"/>
              <a:ext cx="60625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BPSK </a:t>
              </a:r>
            </a:p>
          </p:txBody>
        </p:sp>
        <p:sp>
          <p:nvSpPr>
            <p:cNvPr id="82" name="Rectangle 9">
              <a:extLst>
                <a:ext uri="{FF2B5EF4-FFF2-40B4-BE49-F238E27FC236}">
                  <a16:creationId xmlns:a16="http://schemas.microsoft.com/office/drawing/2014/main" id="{781EF341-FEFB-4B40-950C-13503997FA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6977" y="3903157"/>
              <a:ext cx="685800" cy="2286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1200" b="0" dirty="0">
                <a:solidFill>
                  <a:schemeClr val="tx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5542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Design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305800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EHT preamble shall provide backward compatibility and coexistence with legacy PPDUs.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PPDU format signaling is no more complex than 11ax.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Every generation keeps adding more patterns to distinguish from legacy PPDU formats.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auto-detection complexity and latency keeps increasing.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EHT preamble design needs to limit the complexity.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Supports interoperability with future generations.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EHT and future devices may be able understand the preamble for better interoperability and coexistence, on top of simple LENGTH definition.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28637"/>
            <a:ext cx="8229600" cy="919163"/>
          </a:xfrm>
        </p:spPr>
        <p:txBody>
          <a:bodyPr/>
          <a:lstStyle/>
          <a:p>
            <a:r>
              <a:rPr lang="en-US" dirty="0"/>
              <a:t>EHT Preamble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125787"/>
            <a:ext cx="8229600" cy="3351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Coexistence: 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Duplicated legacy preamble (LSTF+LLTF+LSIG) is appended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RLSIG: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may keep for range extension and PPDU format signaling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EHT SIGs: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Contains static bits signaling </a:t>
            </a:r>
            <a:r>
              <a:rPr lang="en-US" altLang="zh-CN" dirty="0"/>
              <a:t>information </a:t>
            </a:r>
            <a:r>
              <a:rPr lang="en-US" dirty="0"/>
              <a:t>for interop. with future generations.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And PPDU-dependent decoding related information bits.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Rui Cao and etc.,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031FE-E131-4637-ACFD-F5EA81E9594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D43F7D9-BD9E-431C-BFC4-408BB0BEC986}"/>
              </a:ext>
            </a:extLst>
          </p:cNvPr>
          <p:cNvGrpSpPr/>
          <p:nvPr/>
        </p:nvGrpSpPr>
        <p:grpSpPr>
          <a:xfrm>
            <a:off x="1771913" y="1524000"/>
            <a:ext cx="5771887" cy="1338173"/>
            <a:chOff x="762568" y="1557426"/>
            <a:chExt cx="5771887" cy="1338173"/>
          </a:xfrm>
        </p:grpSpPr>
        <p:sp>
          <p:nvSpPr>
            <p:cNvPr id="29" name="Rectangle 4">
              <a:extLst>
                <a:ext uri="{FF2B5EF4-FFF2-40B4-BE49-F238E27FC236}">
                  <a16:creationId xmlns:a16="http://schemas.microsoft.com/office/drawing/2014/main" id="{437B7A52-513E-4F8F-9DCE-8FF71299B4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568" y="2561276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L-STF</a:t>
              </a:r>
            </a:p>
          </p:txBody>
        </p:sp>
        <p:sp>
          <p:nvSpPr>
            <p:cNvPr id="30" name="Rectangle 6">
              <a:extLst>
                <a:ext uri="{FF2B5EF4-FFF2-40B4-BE49-F238E27FC236}">
                  <a16:creationId xmlns:a16="http://schemas.microsoft.com/office/drawing/2014/main" id="{46469FB6-22C5-44A8-89CD-3982D70B87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568" y="2561276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>
                  <a:latin typeface="+mj-lt"/>
                </a:rPr>
                <a:t>L-LTF</a:t>
              </a:r>
            </a:p>
          </p:txBody>
        </p:sp>
        <p:sp>
          <p:nvSpPr>
            <p:cNvPr id="31" name="Rectangle 7">
              <a:extLst>
                <a:ext uri="{FF2B5EF4-FFF2-40B4-BE49-F238E27FC236}">
                  <a16:creationId xmlns:a16="http://schemas.microsoft.com/office/drawing/2014/main" id="{21FEB5AC-946B-4A20-97C0-458B01237D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568" y="2561276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L-SIG</a:t>
              </a:r>
            </a:p>
          </p:txBody>
        </p:sp>
        <p:sp>
          <p:nvSpPr>
            <p:cNvPr id="32" name="Rectangle 8">
              <a:extLst>
                <a:ext uri="{FF2B5EF4-FFF2-40B4-BE49-F238E27FC236}">
                  <a16:creationId xmlns:a16="http://schemas.microsoft.com/office/drawing/2014/main" id="{9B31AD6A-B244-4A7E-BDE1-7CC7875991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367" y="2561276"/>
              <a:ext cx="723621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RLSIG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37" name="Rectangle 4">
              <a:extLst>
                <a:ext uri="{FF2B5EF4-FFF2-40B4-BE49-F238E27FC236}">
                  <a16:creationId xmlns:a16="http://schemas.microsoft.com/office/drawing/2014/main" id="{BA431134-6067-4DB2-82D2-D166D81A0A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62" y="2230881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L-STF</a:t>
              </a:r>
            </a:p>
          </p:txBody>
        </p:sp>
        <p:sp>
          <p:nvSpPr>
            <p:cNvPr id="38" name="Rectangle 6">
              <a:extLst>
                <a:ext uri="{FF2B5EF4-FFF2-40B4-BE49-F238E27FC236}">
                  <a16:creationId xmlns:a16="http://schemas.microsoft.com/office/drawing/2014/main" id="{71F0F18D-3CF8-4BDD-958A-470AF7CA21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862" y="2230881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>
                  <a:latin typeface="+mj-lt"/>
                </a:rPr>
                <a:t>L-LTF</a:t>
              </a:r>
            </a:p>
          </p:txBody>
        </p:sp>
        <p:sp>
          <p:nvSpPr>
            <p:cNvPr id="39" name="Rectangle 7">
              <a:extLst>
                <a:ext uri="{FF2B5EF4-FFF2-40B4-BE49-F238E27FC236}">
                  <a16:creationId xmlns:a16="http://schemas.microsoft.com/office/drawing/2014/main" id="{2AF8B965-72A8-4A0D-AB68-45E758077E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862" y="2230881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L-SIG</a:t>
              </a:r>
            </a:p>
          </p:txBody>
        </p:sp>
        <p:sp>
          <p:nvSpPr>
            <p:cNvPr id="40" name="Rectangle 8">
              <a:extLst>
                <a:ext uri="{FF2B5EF4-FFF2-40B4-BE49-F238E27FC236}">
                  <a16:creationId xmlns:a16="http://schemas.microsoft.com/office/drawing/2014/main" id="{26D46FC1-77E0-4435-B6BC-E100B5FC10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368" y="2228189"/>
              <a:ext cx="722326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RLSIG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CA60C7BB-E260-47CC-8A16-A0E7E82FFF63}"/>
                </a:ext>
              </a:extLst>
            </p:cNvPr>
            <p:cNvSpPr/>
            <p:nvPr/>
          </p:nvSpPr>
          <p:spPr>
            <a:xfrm>
              <a:off x="3694694" y="1557426"/>
              <a:ext cx="2839761" cy="133817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EHT SIGs</a:t>
              </a:r>
            </a:p>
          </p:txBody>
        </p:sp>
        <p:sp>
          <p:nvSpPr>
            <p:cNvPr id="58" name="Rectangle 4">
              <a:extLst>
                <a:ext uri="{FF2B5EF4-FFF2-40B4-BE49-F238E27FC236}">
                  <a16:creationId xmlns:a16="http://schemas.microsoft.com/office/drawing/2014/main" id="{E8BFB8F2-E5A7-4735-9983-DB5C7A9F79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62" y="155742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L-STF</a:t>
              </a:r>
            </a:p>
          </p:txBody>
        </p:sp>
        <p:sp>
          <p:nvSpPr>
            <p:cNvPr id="59" name="Rectangle 6">
              <a:extLst>
                <a:ext uri="{FF2B5EF4-FFF2-40B4-BE49-F238E27FC236}">
                  <a16:creationId xmlns:a16="http://schemas.microsoft.com/office/drawing/2014/main" id="{9D0F440F-EA30-48AC-BCDE-4A990D2CB0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862" y="155742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>
                  <a:latin typeface="+mj-lt"/>
                </a:rPr>
                <a:t>L-LTF</a:t>
              </a:r>
            </a:p>
          </p:txBody>
        </p:sp>
        <p:sp>
          <p:nvSpPr>
            <p:cNvPr id="60" name="Rectangle 7">
              <a:extLst>
                <a:ext uri="{FF2B5EF4-FFF2-40B4-BE49-F238E27FC236}">
                  <a16:creationId xmlns:a16="http://schemas.microsoft.com/office/drawing/2014/main" id="{0E41FE7C-7C4F-451D-9D5C-9522FA5207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862" y="1557427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L-SIG</a:t>
              </a:r>
            </a:p>
          </p:txBody>
        </p:sp>
        <p:sp>
          <p:nvSpPr>
            <p:cNvPr id="61" name="Rectangle 8">
              <a:extLst>
                <a:ext uri="{FF2B5EF4-FFF2-40B4-BE49-F238E27FC236}">
                  <a16:creationId xmlns:a16="http://schemas.microsoft.com/office/drawing/2014/main" id="{5BE037BF-2701-4D42-8DEE-DC1E835623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3661" y="1557427"/>
              <a:ext cx="725503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RLSIG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65" name="Rectangle 4">
              <a:extLst>
                <a:ext uri="{FF2B5EF4-FFF2-40B4-BE49-F238E27FC236}">
                  <a16:creationId xmlns:a16="http://schemas.microsoft.com/office/drawing/2014/main" id="{3A2AED0B-E3AC-49C5-8876-7630B514A4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62" y="189686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dirty="0">
                  <a:latin typeface="+mj-lt"/>
                </a:rPr>
                <a:t>…</a:t>
              </a:r>
            </a:p>
          </p:txBody>
        </p:sp>
        <p:sp>
          <p:nvSpPr>
            <p:cNvPr id="66" name="Rectangle 6">
              <a:extLst>
                <a:ext uri="{FF2B5EF4-FFF2-40B4-BE49-F238E27FC236}">
                  <a16:creationId xmlns:a16="http://schemas.microsoft.com/office/drawing/2014/main" id="{A6C5A7BE-3318-40FE-A6D9-B77B07CCE4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862" y="189686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…</a:t>
              </a:r>
            </a:p>
          </p:txBody>
        </p:sp>
        <p:sp>
          <p:nvSpPr>
            <p:cNvPr id="67" name="Rectangle 7">
              <a:extLst>
                <a:ext uri="{FF2B5EF4-FFF2-40B4-BE49-F238E27FC236}">
                  <a16:creationId xmlns:a16="http://schemas.microsoft.com/office/drawing/2014/main" id="{39937668-7B10-4AD7-9125-95EAB667CF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862" y="1896867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;;;</a:t>
              </a:r>
            </a:p>
          </p:txBody>
        </p:sp>
        <p:sp>
          <p:nvSpPr>
            <p:cNvPr id="68" name="Rectangle 8">
              <a:extLst>
                <a:ext uri="{FF2B5EF4-FFF2-40B4-BE49-F238E27FC236}">
                  <a16:creationId xmlns:a16="http://schemas.microsoft.com/office/drawing/2014/main" id="{A05B28A5-813B-4821-B132-6A5E96CC71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3661" y="1896867"/>
              <a:ext cx="72421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 …</a:t>
              </a:r>
              <a:endParaRPr lang="en-US" sz="1400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3330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1037"/>
            <a:ext cx="8229600" cy="919163"/>
          </a:xfrm>
        </p:spPr>
        <p:txBody>
          <a:bodyPr/>
          <a:lstStyle/>
          <a:p>
            <a:r>
              <a:rPr lang="en-US" altLang="zh-CN" dirty="0"/>
              <a:t>Static</a:t>
            </a:r>
            <a:r>
              <a:rPr lang="zh-CN" altLang="en-US" dirty="0"/>
              <a:t> </a:t>
            </a:r>
            <a:r>
              <a:rPr lang="en-US" altLang="zh-CN" dirty="0"/>
              <a:t>Bits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dirty="0"/>
              <a:t>EHT SIGs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888" y="1524000"/>
            <a:ext cx="8229600" cy="4267200"/>
          </a:xfrm>
        </p:spPr>
        <p:txBody>
          <a:bodyPr/>
          <a:lstStyle/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The bits useful for EHT and future generations devices to interop.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For example, PPDU/PHY format bits (reserve multiple bits for future use), BSS color and etc..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Fixed bit location and definition for EHT and beyond devices to understand.</a:t>
            </a:r>
          </a:p>
          <a:p>
            <a:pPr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Structure:</a:t>
            </a:r>
          </a:p>
          <a:p>
            <a:pPr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The static bits needs to be defined on 20MHz bandwidth, similar to HE-SIGA.</a:t>
            </a:r>
          </a:p>
          <a:p>
            <a:pPr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Duplicated over entire PPDU bandwidth.</a:t>
            </a:r>
          </a:p>
          <a:p>
            <a:pPr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Resilient to preamble puncturing.</a:t>
            </a:r>
          </a:p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Rui Cao and etc.,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031FE-E131-4637-ACFD-F5EA81E9594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700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C3C4A-FA22-4671-8A74-372E2FF84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7A63B-361A-484C-8A37-6A6490333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752600"/>
            <a:ext cx="8024004" cy="3732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Discussed about design criteria for EHT preamble.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Backward compatible and future-proof.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Pre-appended legacy preamble for backward compatible.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Static bits in EHT-SIG for future interoperability.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F44D8A-96E0-4A85-B245-8A30CBA211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73623-4B66-445B-AC30-23350B99B78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7021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69843</TotalTime>
  <Words>525</Words>
  <Application>Microsoft Office PowerPoint</Application>
  <PresentationFormat>On-screen Show (4:3)</PresentationFormat>
  <Paragraphs>130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Office Theme</vt:lpstr>
      <vt:lpstr>Document</vt:lpstr>
      <vt:lpstr>High-level EHT Preamble Structure</vt:lpstr>
      <vt:lpstr>Introduction</vt:lpstr>
      <vt:lpstr>Existing PPDU Formats</vt:lpstr>
      <vt:lpstr>Design Criteria</vt:lpstr>
      <vt:lpstr>EHT Preamble Structure</vt:lpstr>
      <vt:lpstr>Static Bits in EHT SIGs</vt:lpstr>
      <vt:lpstr>Summary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1423</cp:revision>
  <cp:lastPrinted>1601-01-01T00:00:00Z</cp:lastPrinted>
  <dcterms:created xsi:type="dcterms:W3CDTF">2015-10-31T00:33:08Z</dcterms:created>
  <dcterms:modified xsi:type="dcterms:W3CDTF">2019-08-23T00:59:25Z</dcterms:modified>
</cp:coreProperties>
</file>