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5"/>
  </p:sldMasterIdLst>
  <p:notesMasterIdLst>
    <p:notesMasterId r:id="rId19"/>
  </p:notesMasterIdLst>
  <p:handoutMasterIdLst>
    <p:handoutMasterId r:id="rId20"/>
  </p:handoutMasterIdLst>
  <p:sldIdLst>
    <p:sldId id="256" r:id="rId6"/>
    <p:sldId id="270" r:id="rId7"/>
    <p:sldId id="273" r:id="rId8"/>
    <p:sldId id="271" r:id="rId9"/>
    <p:sldId id="279" r:id="rId10"/>
    <p:sldId id="272" r:id="rId11"/>
    <p:sldId id="277" r:id="rId12"/>
    <p:sldId id="274" r:id="rId13"/>
    <p:sldId id="276" r:id="rId14"/>
    <p:sldId id="275" r:id="rId15"/>
    <p:sldId id="280" r:id="rId16"/>
    <p:sldId id="278" r:id="rId17"/>
    <p:sldId id="281" r:id="rId1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239353C-92C5-264E-B61F-19F929C6758F}" v="1" dt="2019-07-15T20:43:25.6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60"/>
    <p:restoredTop sz="87143" autoAdjust="0"/>
  </p:normalViewPr>
  <p:slideViewPr>
    <p:cSldViewPr snapToGrid="0" snapToObjects="1">
      <p:cViewPr varScale="1">
        <p:scale>
          <a:sx n="111" d="100"/>
          <a:sy n="111" d="100"/>
        </p:scale>
        <p:origin x="816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802.11-19/1083r1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/>
              <a:t>July 2019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Sorour Falahati,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802.11-19/1083r1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July 2019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Sorour Falahati, Ericsson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802.11-19/1083r1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July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Sorour Falahati,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802.11-19/1083r1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July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Sorour Falahati,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551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Sorour Falahati,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/>
              <a:t>Slide title, Ericsson Hilda Light 40pt, Ericsson Black, max 2-lines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CFEFC-6AC8-4817-A0D3-6029D48BD293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9425" y="1844675"/>
            <a:ext cx="11233150" cy="4392612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For heading, use Ericsson Hilda in bold. For copy and bullets, use Ericsson Hilda.</a:t>
            </a:r>
          </a:p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91843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Sorour Falahati, Ericsson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July 2019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Sorour Falahati,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Sorour Falahati,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Sorour Falahati, Ericsson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Sorour Falahati,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Sorour Falahati, Ericsson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Sorour Falahati,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Sorour Falahati,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the outline text format</a:t>
            </a:r>
          </a:p>
          <a:p>
            <a:pPr lvl="1"/>
            <a:r>
              <a:rPr lang="en-US" noProof="0"/>
              <a:t>Second Outline Level</a:t>
            </a:r>
          </a:p>
          <a:p>
            <a:pPr lvl="2"/>
            <a:r>
              <a:rPr lang="en-US" noProof="0"/>
              <a:t>Third Outline Level</a:t>
            </a:r>
          </a:p>
          <a:p>
            <a:pPr lvl="3"/>
            <a:r>
              <a:rPr lang="en-US" noProof="0"/>
              <a:t>Fourth Outline Level</a:t>
            </a:r>
          </a:p>
          <a:p>
            <a:pPr lvl="4"/>
            <a:r>
              <a:rPr lang="en-US" noProof="0"/>
              <a:t>Fifth Outline Level</a:t>
            </a:r>
          </a:p>
          <a:p>
            <a:pPr lvl="4"/>
            <a:r>
              <a:rPr lang="en-US" noProof="0"/>
              <a:t>Sixth Outline Level</a:t>
            </a:r>
          </a:p>
          <a:p>
            <a:pPr lvl="4"/>
            <a:r>
              <a:rPr lang="en-US" noProof="0"/>
              <a:t>Seventh Outline Level</a:t>
            </a:r>
          </a:p>
          <a:p>
            <a:pPr lvl="4"/>
            <a:r>
              <a:rPr lang="en-US" noProof="0"/>
              <a:t>Eighth Outline Level</a:t>
            </a:r>
          </a:p>
          <a:p>
            <a:pPr lvl="4"/>
            <a:r>
              <a:rPr lang="en-US" noProof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noProof="0"/>
              <a:t>July 2019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noProof="0"/>
              <a:t>Sorour Falahati, Ericsson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noProof="0"/>
              <a:t>Slide </a:t>
            </a:r>
            <a:fld id="{D09C756B-EB39-4236-ADBB-73052B179AE4}" type="slidenum">
              <a:rPr lang="en-US" noProof="0" smtClean="0"/>
              <a:pPr/>
              <a:t>‹Nr.›</a:t>
            </a:fld>
            <a:endParaRPr lang="en-US" noProof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sz="2400" noProof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noProof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sz="2400" noProof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802.11-19/1083r1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blog.aerohive.com/what-is-clear-channel-assessment-cca/" TargetMode="External"/><Relationship Id="rId7" Type="http://schemas.openxmlformats.org/officeDocument/2006/relationships/hyperlink" Target="https://www.youtube.com/watch?v=p5nx4L3RIVk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cumentation.meraki.com/MR/Radio_Settings/RF_Profiles#RX-SOP" TargetMode="External"/><Relationship Id="rId5" Type="http://schemas.openxmlformats.org/officeDocument/2006/relationships/hyperlink" Target="https://documentation.meraki.com/MR/Radio_Settings/Receive_Start_of_Packet_(RX-SOP)" TargetMode="External"/><Relationship Id="rId4" Type="http://schemas.openxmlformats.org/officeDocument/2006/relationships/hyperlink" Target="http://nms.csail.mit.edu/papers/index.php?detail=133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Coexistence in 6 GHz License-exempt Spectrum</a:t>
            </a:r>
            <a:endParaRPr lang="en-GB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/>
              <a:t>Date:</a:t>
            </a:r>
            <a:r>
              <a:rPr lang="en-GB" sz="2000" b="0"/>
              <a:t> 2019-07-17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/>
              <a:t>July 2019</a:t>
            </a: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Sorour Falahati, Ericsson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4854249"/>
              </p:ext>
            </p:extLst>
          </p:nvPr>
        </p:nvGraphicFramePr>
        <p:xfrm>
          <a:off x="995363" y="2489200"/>
          <a:ext cx="10072819" cy="23079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Document" r:id="rId4" imgW="10462514" imgH="2403922" progId="Word.Document.8">
                  <p:embed/>
                </p:oleObj>
              </mc:Choice>
              <mc:Fallback>
                <p:oleObj name="Document" r:id="rId4" imgW="10462514" imgH="2403922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489200"/>
                        <a:ext cx="10072819" cy="230795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977AA0-756A-4AC1-992F-CF8DC11A6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Regulations for unlicensed spectrum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95737C-D056-4C7A-958C-5E35D6FB57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830391"/>
            <a:ext cx="10361084" cy="4264024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/>
              <a:t>Regulations should be simple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/>
              <a:t>The ETSI BRAN Harmonized Standard for 5 GHz includes technology specific exemptions and is too complex to build conformance tests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/>
              <a:t>Better to focus on key aspects and avoid unnecessary complexity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/>
          </a:p>
          <a:p>
            <a:pPr>
              <a:buFont typeface="Arial" panose="020B0604020202020204" pitchFamily="34" charset="0"/>
              <a:buChar char="•"/>
            </a:pPr>
            <a:r>
              <a:rPr lang="en-US" sz="2000"/>
              <a:t>Regulations should be testable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/>
              <a:t>Simple regulations allow the key aspects to be tested and enforced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/>
              <a:t>Reliance only on declaration of compliance to regulations undermines the effectiveness of regulatory requirements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/>
          </a:p>
          <a:p>
            <a:pPr>
              <a:buFont typeface="Arial" panose="020B0604020202020204" pitchFamily="34" charset="0"/>
              <a:buChar char="•"/>
            </a:pPr>
            <a:r>
              <a:rPr lang="en-US" sz="2000"/>
              <a:t>Regulations should be identical for all devices, networks and technologies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/>
              <a:t>No exceptions should be provided to any technology or device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E863EAB-80B1-C141-82BA-AFC335D65C4C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July 2019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250AE51-B704-7B4E-8935-0EC29814DB2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US"/>
              <a:t>Sorour Falahati, Ericsson</a:t>
            </a:r>
          </a:p>
        </p:txBody>
      </p:sp>
    </p:spTree>
    <p:extLst>
      <p:ext uri="{BB962C8B-B14F-4D97-AF65-F5344CB8AC3E}">
        <p14:creationId xmlns:p14="http://schemas.microsoft.com/office/powerpoint/2010/main" val="24219096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977AA0-756A-4AC1-992F-CF8DC11A6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Regulations for unlicensed spectrum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95737C-D056-4C7A-958C-5E35D6FB57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751014"/>
            <a:ext cx="10361084" cy="4784072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/>
              <a:t>The sensing threshold options in the latest BRAN draft for 5 GHz are a good example of unnecessary complexity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/>
              <a:t>There are two options, ED = −72 dBm and ED/PD = −62 dBm/−82 dBm if an IEEE 802.11a preamble is used</a:t>
            </a:r>
          </a:p>
          <a:p>
            <a:pPr marL="0" indent="0"/>
            <a:endParaRPr lang="en-US" sz="2200"/>
          </a:p>
          <a:p>
            <a:pPr>
              <a:buFont typeface="Arial" panose="020B0604020202020204" pitchFamily="34" charset="0"/>
              <a:buChar char="•"/>
            </a:pPr>
            <a:r>
              <a:rPr lang="en-US" sz="2100"/>
              <a:t>The use of the 802.11a preamble by other technologies may prevent implementations from using additional information to improve robustness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/>
              <a:t>Because the 802.11a preamble “is weakly protected” some implementations may perform sanity checks based on Wi-Fi signals following the preamble [9]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100"/>
              <a:t>It is not clear if all 802.11 devices are calibrated to accurately satisfy the</a:t>
            </a:r>
            <a:r>
              <a:rPr lang="en-US"/>
              <a:t> −</a:t>
            </a:r>
            <a:r>
              <a:rPr lang="en-US" sz="2100"/>
              <a:t>82 dBm PD threshold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/>
              <a:t>Thresholds applied in some products may depend on background noise and measurements [7, 8]</a:t>
            </a:r>
            <a:endParaRPr lang="en-US" sz="2200"/>
          </a:p>
          <a:p>
            <a:pPr>
              <a:buFont typeface="Arial" panose="020B0604020202020204" pitchFamily="34" charset="0"/>
              <a:buChar char="•"/>
            </a:pPr>
            <a:r>
              <a:rPr lang="en-US" sz="2000"/>
              <a:t>Strict requirements on the PD threshold should not limit flexibility to optimize performance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/>
              <a:t>Some 802.11 products have features that allow raising the PD threshold up to −65 dBm to optimize performance in certain scenarios [10-12]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1600"/>
          </a:p>
          <a:p>
            <a:pPr lvl="1">
              <a:buFont typeface="Arial" panose="020B0604020202020204" pitchFamily="34" charset="0"/>
              <a:buChar char="•"/>
            </a:pPr>
            <a:endParaRPr lang="en-US" sz="1800"/>
          </a:p>
          <a:p>
            <a:pPr lvl="2">
              <a:buFont typeface="Arial" panose="020B0604020202020204" pitchFamily="34" charset="0"/>
              <a:buChar char="•"/>
            </a:pPr>
            <a:endParaRPr lang="en-US" sz="1600"/>
          </a:p>
          <a:p>
            <a:pPr lvl="1">
              <a:buFont typeface="Arial" panose="020B0604020202020204" pitchFamily="34" charset="0"/>
              <a:buChar char="•"/>
            </a:pPr>
            <a:endParaRPr lang="en-US" sz="1800"/>
          </a:p>
          <a:p>
            <a:pPr marL="57150" indent="0"/>
            <a:endParaRPr lang="en-US" sz="2000"/>
          </a:p>
          <a:p>
            <a:pPr marL="400050">
              <a:buFont typeface="Arial" panose="020B0604020202020204" pitchFamily="34" charset="0"/>
              <a:buChar char="•"/>
            </a:pPr>
            <a:endParaRPr lang="en-US" sz="2000"/>
          </a:p>
          <a:p>
            <a:pPr marL="400050">
              <a:buFont typeface="Arial" panose="020B0604020202020204" pitchFamily="34" charset="0"/>
              <a:buChar char="•"/>
            </a:pPr>
            <a:endParaRPr lang="en-US" sz="200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E863EAB-80B1-C141-82BA-AFC335D65C4C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July 2019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250AE51-B704-7B4E-8935-0EC29814DB2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US"/>
              <a:t>Sorour Falahati, Ericsson</a:t>
            </a:r>
          </a:p>
        </p:txBody>
      </p:sp>
    </p:spTree>
    <p:extLst>
      <p:ext uri="{BB962C8B-B14F-4D97-AF65-F5344CB8AC3E}">
        <p14:creationId xmlns:p14="http://schemas.microsoft.com/office/powerpoint/2010/main" val="42684627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040AA0-0A8F-4F1E-A16C-02596D4AE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CF1D1C-9D97-4615-B7DC-A412330B96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Regulatory framework should be simple, testable, technology neutral and be future proof to allow any new technologies to use the spectrum without the constraints of older technologies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Coexistence with existing (e.g. fixed) services in the band is important to consider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Greenfield spectrum provides an excellent opportunity for truly fair coexistence between RLANs operating in the band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 single common maximum energy detection threshold for all devices and technologies is crucial to ensure fairness and performance benefits for all users of unlicensed spectrum in 6 GHz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794EB6F-8B33-E54C-9201-328CE0909221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July 2019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6F018F2-CC61-424B-9C52-6C70CD7EE2F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US" err="1"/>
              <a:t>Sorour</a:t>
            </a:r>
            <a:r>
              <a:rPr lang="en-US"/>
              <a:t> </a:t>
            </a:r>
            <a:r>
              <a:rPr lang="en-US" err="1"/>
              <a:t>Falahati</a:t>
            </a:r>
            <a:r>
              <a:rPr lang="en-US"/>
              <a:t>, Ericsson</a:t>
            </a:r>
          </a:p>
        </p:txBody>
      </p:sp>
    </p:spTree>
    <p:extLst>
      <p:ext uri="{BB962C8B-B14F-4D97-AF65-F5344CB8AC3E}">
        <p14:creationId xmlns:p14="http://schemas.microsoft.com/office/powerpoint/2010/main" val="27235162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822582"/>
            <a:ext cx="10361084" cy="4113213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sz="1400" dirty="0"/>
              <a:t>IEEE EC-17-0064-00-00EC, Liaison Statement to 3GPP RAN/RAN1/RAN4 related to PD &amp; ED issues, 22 March 2017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1400" dirty="0"/>
              <a:t>Cisco, “Compromise summary for EN 301 893,” BRAN(15)194r1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1400" dirty="0"/>
              <a:t>RCWG Chair, “Agreed Compromise on Adaptivity,” BRAN(15)200r4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1400" dirty="0"/>
              <a:t>J. Prats, “</a:t>
            </a:r>
            <a:r>
              <a:rPr lang="en-US" sz="1400" dirty="0"/>
              <a:t>Meeting minutes of the RCWG sessions during BRAN 85,” BRAN(15)190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400" dirty="0"/>
              <a:t>J. Prats and D. </a:t>
            </a:r>
            <a:r>
              <a:rPr lang="en-US" sz="1400" dirty="0" err="1"/>
              <a:t>Boldy</a:t>
            </a:r>
            <a:r>
              <a:rPr lang="en-US" sz="1400" dirty="0"/>
              <a:t>, “Meeting minutes of the RCWG sessions during BRAN 86,” BRAN(16)10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400" dirty="0"/>
              <a:t>D. </a:t>
            </a:r>
            <a:r>
              <a:rPr lang="en-US" sz="1400" dirty="0" err="1"/>
              <a:t>Boldy</a:t>
            </a:r>
            <a:r>
              <a:rPr lang="en-US" sz="1400" dirty="0"/>
              <a:t>, “Meeting minutes of the RCWG sessions during BRAN#88,” BRAN(16)116r1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400" dirty="0"/>
              <a:t>D. Coleman, “What is a Clear Channel Assessment (CCA)?,” Aerohive Networks Blog, Jul. 2018, available: </a:t>
            </a:r>
            <a:r>
              <a:rPr lang="en-US" sz="1400" dirty="0">
                <a:hlinkClick r:id="rId3"/>
              </a:rPr>
              <a:t>https://blog.aerohive.com/what-is-clear-channel-assessment-cca/</a:t>
            </a:r>
            <a:endParaRPr lang="en-US" sz="1400" dirty="0"/>
          </a:p>
          <a:p>
            <a:pPr marL="457200" indent="-457200">
              <a:buFont typeface="+mj-lt"/>
              <a:buAutoNum type="arabicPeriod"/>
            </a:pPr>
            <a:r>
              <a:rPr lang="en-US" sz="1400" dirty="0"/>
              <a:t>K. Jamieson, B. Hull, A. </a:t>
            </a:r>
            <a:r>
              <a:rPr lang="en-US" sz="1400" dirty="0" err="1"/>
              <a:t>Miu</a:t>
            </a:r>
            <a:r>
              <a:rPr lang="en-US" sz="1400" dirty="0"/>
              <a:t>, and H. Balakrishnan, “Understanding the Real-World Performance of Carrier Sense,” ACM SIGCOMM Workshop on Experimental Approaches to Wireless Network Design and Analysis (E-WIND), Aug. 2005, available: </a:t>
            </a:r>
            <a:r>
              <a:rPr lang="en-US" sz="1400" dirty="0">
                <a:hlinkClick r:id="rId4"/>
              </a:rPr>
              <a:t>http://nms.csail.mit.edu/papers/index.php?detail=133</a:t>
            </a:r>
            <a:endParaRPr lang="en-US" sz="1400" dirty="0"/>
          </a:p>
          <a:p>
            <a:pPr marL="457200" indent="-457200">
              <a:buFont typeface="+mj-lt"/>
              <a:buAutoNum type="arabicPeriod"/>
            </a:pPr>
            <a:r>
              <a:rPr lang="en-US" sz="1400" dirty="0"/>
              <a:t>E. </a:t>
            </a:r>
            <a:r>
              <a:rPr lang="en-US" sz="1400" dirty="0" err="1"/>
              <a:t>Perahia</a:t>
            </a:r>
            <a:r>
              <a:rPr lang="en-US" sz="1400" dirty="0"/>
              <a:t> and R. Stacey, “Next Generation Wireless LANs: Throughput, Robustness, and Reliability in 802.11n,” Cambridge University Press, ISBN 978-0521885843, Aug. 2008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400" dirty="0"/>
              <a:t>Cisco, “Meraki Documentation – Receive Start of Packet (RX-SOP),” available: </a:t>
            </a:r>
            <a:r>
              <a:rPr lang="en-US" sz="1400" dirty="0">
                <a:hlinkClick r:id="rId5"/>
              </a:rPr>
              <a:t>https://documentation.meraki.com/MR/Radio_Settings/Receive_Start_of_Packet_(RX-SOP)</a:t>
            </a:r>
            <a:endParaRPr lang="en-US" sz="1400" dirty="0"/>
          </a:p>
          <a:p>
            <a:pPr marL="457200" indent="-457200">
              <a:buFont typeface="+mj-lt"/>
              <a:buAutoNum type="arabicPeriod"/>
            </a:pPr>
            <a:r>
              <a:rPr lang="en-US" sz="1400" dirty="0"/>
              <a:t>Cisco Meraki, “Documentation—RF Profiles,” available: </a:t>
            </a:r>
            <a:r>
              <a:rPr lang="en-US" sz="1400" dirty="0">
                <a:hlinkClick r:id="rId6"/>
              </a:rPr>
              <a:t>https://documentation.meraki.com/MR/Radio_Settings/RF_Profiles#RX-SOP</a:t>
            </a:r>
            <a:endParaRPr lang="en-US" sz="1400" dirty="0"/>
          </a:p>
          <a:p>
            <a:pPr marL="457200" indent="-457200">
              <a:buFont typeface="+mj-lt"/>
              <a:buAutoNum type="arabicPeriod"/>
            </a:pPr>
            <a:r>
              <a:rPr lang="en-US" sz="1400" dirty="0"/>
              <a:t>Cisco, “Cisco RX-SOP Deep Dive,” YouTube video, August 2014, available: </a:t>
            </a:r>
            <a:r>
              <a:rPr lang="en-US" sz="1400" dirty="0">
                <a:hlinkClick r:id="rId7"/>
              </a:rPr>
              <a:t>https://www.youtube.com/watch?v=p5nx4L3RIVk</a:t>
            </a:r>
            <a:endParaRPr lang="en-US" sz="1400" dirty="0"/>
          </a:p>
          <a:p>
            <a:pPr marL="457200" indent="-457200">
              <a:buFont typeface="+mj-lt"/>
              <a:buAutoNum type="arabicPeriod"/>
            </a:pPr>
            <a:endParaRPr lang="en-GB" sz="1400" dirty="0"/>
          </a:p>
          <a:p>
            <a:endParaRPr lang="en-US" sz="1400" dirty="0"/>
          </a:p>
          <a:p>
            <a:endParaRPr lang="en-GB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err="1"/>
              <a:t>Sorour</a:t>
            </a:r>
            <a:r>
              <a:rPr lang="en-GB"/>
              <a:t> </a:t>
            </a:r>
            <a:r>
              <a:rPr lang="en-GB" err="1"/>
              <a:t>Falahati</a:t>
            </a:r>
            <a:r>
              <a:rPr lang="en-GB"/>
              <a:t>, Ericsson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July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38090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E49C36-66FF-4D98-B6F7-63273EEBEE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Unlicensed Spectrum - Principles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55B969-ED19-4FA5-95BE-92B74E590E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Same carrier can be accessed by multiple networks or operators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Networks and carriers can use different technologies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Not limited only to IEEE and 3GPP technologies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 restrictions on the operation mode of networks and devices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Networks can be managed or ad-hoc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IEEE networks are optimized for ad-hoc operation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3GPP networks are optimized for managed operation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A8B7E4-8A8B-BE4A-8430-7E0B4883E9C9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July 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2DCADE-3806-3D4F-93E6-13B9968C56D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US" err="1"/>
              <a:t>Sorour</a:t>
            </a:r>
            <a:r>
              <a:rPr lang="en-US"/>
              <a:t> </a:t>
            </a:r>
            <a:r>
              <a:rPr lang="en-US" err="1"/>
              <a:t>Falahati</a:t>
            </a:r>
            <a:r>
              <a:rPr lang="en-US"/>
              <a:t>, Ericsson</a:t>
            </a:r>
          </a:p>
        </p:txBody>
      </p:sp>
    </p:spTree>
    <p:extLst>
      <p:ext uri="{BB962C8B-B14F-4D97-AF65-F5344CB8AC3E}">
        <p14:creationId xmlns:p14="http://schemas.microsoft.com/office/powerpoint/2010/main" val="778184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8D796-A317-4D3F-A5D0-6B8B68E65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Unlicensed spectrum in 6 GHz – Key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080479-1668-4606-ADB2-FEFD4D1C64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 RLAN technologies already deployed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Opportunity for enhancing spectrum efficiency by using modern technology neutral coexistence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Coexistence with incumbent services is critical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Needs some form of AFC (automatic frequency coordination)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Discussions are ongoing in regulatory bodies on how this is to be achieved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range of spectrum made available for unlicensed operation is still under discussion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6.425 GHz to 7.125 GHz could be assigned as licensed spectrum in some regions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5.925 GHz to 6.425 GHz expected to be assigned as unlicensed spectrum in both US and Europe</a:t>
            </a:r>
          </a:p>
          <a:p>
            <a:pPr marL="712788" lvl="1" indent="-342900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715C1BD9-FD96-A546-9161-5B738B38422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July 2019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9B25DADB-38C1-3D44-ACCE-CDF427FAB167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US" err="1"/>
              <a:t>Sorour</a:t>
            </a:r>
            <a:r>
              <a:rPr lang="en-US"/>
              <a:t> </a:t>
            </a:r>
            <a:r>
              <a:rPr lang="en-US" err="1"/>
              <a:t>Falahati</a:t>
            </a:r>
            <a:r>
              <a:rPr lang="en-US"/>
              <a:t>, Ericsson</a:t>
            </a:r>
          </a:p>
        </p:txBody>
      </p:sp>
    </p:spTree>
    <p:extLst>
      <p:ext uri="{BB962C8B-B14F-4D97-AF65-F5344CB8AC3E}">
        <p14:creationId xmlns:p14="http://schemas.microsoft.com/office/powerpoint/2010/main" val="3023177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95716E-F3E5-4FDA-B9DE-341CCC213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3GPP Technologies – Channel Access in 5 GHz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67CDA7-CA99-49EF-B16B-4E59B35E3F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Coexistence with a large number of devices already deployed in 5 GHz was a key design constraint for LTE-LAA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The design criterion adopted was to not harm a Wi-Fi network more than another Wi-Fi network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The design criterion was biased towards already deployed networks to ensure they were not affected was adopted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e.g., an LTE-LAA network with zero throughput would meet the criterion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Channel access procedures aligned with IEEE 802.11 on most aspects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Such alignment was prioritized over optimizing the performance of 3GPP networks in many cases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4F7EE9E-5B01-724A-A208-4FEAB570F691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July 2019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E3213DB-7D0C-804A-B1EB-78D7C5DE90A3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US" err="1"/>
              <a:t>Sorour</a:t>
            </a:r>
            <a:r>
              <a:rPr lang="en-US"/>
              <a:t> </a:t>
            </a:r>
            <a:r>
              <a:rPr lang="en-US" err="1"/>
              <a:t>Falahati</a:t>
            </a:r>
            <a:r>
              <a:rPr lang="en-US"/>
              <a:t>, Ericsson</a:t>
            </a:r>
          </a:p>
        </p:txBody>
      </p:sp>
    </p:spTree>
    <p:extLst>
      <p:ext uri="{BB962C8B-B14F-4D97-AF65-F5344CB8AC3E}">
        <p14:creationId xmlns:p14="http://schemas.microsoft.com/office/powerpoint/2010/main" val="20477684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95716E-F3E5-4FDA-B9DE-341CCC213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502921"/>
            <a:ext cx="10361084" cy="1065213"/>
          </a:xfrm>
        </p:spPr>
        <p:txBody>
          <a:bodyPr/>
          <a:lstStyle/>
          <a:p>
            <a:r>
              <a:rPr lang="en-US" dirty="0"/>
              <a:t>3GPP Technologies – Channel Access in 5 GHz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67CDA7-CA99-49EF-B16B-4E59B35E3F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584960"/>
            <a:ext cx="10361084" cy="4796369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900" dirty="0"/>
              <a:t>Started from a clean slate with several fundamental aspects discussed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700" dirty="0"/>
              <a:t>LBT Protocol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700" dirty="0"/>
              <a:t>Load based vs. Frame based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700" dirty="0"/>
              <a:t>Frame based was an attractive choice due to frame structure of LTE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700" dirty="0"/>
              <a:t>LBT types: Random back-off with a contention window of fixed size (cat. 3 LBT) vs. variable size with exponential </a:t>
            </a:r>
            <a:r>
              <a:rPr lang="en-US" sz="1700" dirty="0" err="1"/>
              <a:t>backoff</a:t>
            </a:r>
            <a:r>
              <a:rPr lang="en-US" sz="1700" dirty="0"/>
              <a:t> (cat. 4 LBT)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700" dirty="0"/>
              <a:t>Cat. 3 LBT was better suited to the frame structure of LTE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700" dirty="0"/>
              <a:t>Slot size: 9 µs vs. 20 µs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700" dirty="0"/>
              <a:t>20 µs better suited for LTE with 1 </a:t>
            </a:r>
            <a:r>
              <a:rPr lang="en-US" sz="1700" dirty="0" err="1"/>
              <a:t>ms</a:t>
            </a:r>
            <a:r>
              <a:rPr lang="en-US" sz="1700" dirty="0"/>
              <a:t> subframes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700" dirty="0"/>
              <a:t>Contention window sizes: EDCA vs. other options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700" dirty="0"/>
              <a:t>Shorter contention window size very attractive for LTE UL and control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700" dirty="0"/>
              <a:t>Maximum Channel Occupancy Time (MCOT)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700" dirty="0"/>
              <a:t>Channel occupancy times aligned with ETSI BRAN harmonized standard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700" dirty="0"/>
              <a:t>Energy detection thresholds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700" dirty="0"/>
              <a:t>An absolute and calibrated ED threshold that is 10 dB lower than Wi-Fi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700" dirty="0"/>
              <a:t>Multi-carrier operation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700" dirty="0"/>
              <a:t>Wi-Fi channel bonding sets adopted for LTE UL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EE64AF6-11DC-2D47-A2DD-6A1918F17CF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July 2019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B0E01FB-1F61-6549-9CA6-E1D84683D12F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US" err="1"/>
              <a:t>Sorour</a:t>
            </a:r>
            <a:r>
              <a:rPr lang="en-US"/>
              <a:t> </a:t>
            </a:r>
            <a:r>
              <a:rPr lang="en-US" err="1"/>
              <a:t>Falahati</a:t>
            </a:r>
            <a:r>
              <a:rPr lang="en-US"/>
              <a:t>, Ericsson</a:t>
            </a:r>
          </a:p>
        </p:txBody>
      </p:sp>
    </p:spTree>
    <p:extLst>
      <p:ext uri="{BB962C8B-B14F-4D97-AF65-F5344CB8AC3E}">
        <p14:creationId xmlns:p14="http://schemas.microsoft.com/office/powerpoint/2010/main" val="2261865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1394F1-981A-472C-8C8D-F4205F98F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3GPP Technologies – Channel Access in 5 GHz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61256A-C8CE-457A-A4DB-9660F80D42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Remaining differences in channel access design are mainly due to one or more of the following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Fundamental differences between a managed and an ad-hoc network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LTE and NR UEs do not transmit any data on their own unless explicitly granted by a supervising node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Performance considerations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Complexity considerations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Coexistence depends on sensing threshold, LBT protocol and transmit duration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most significant remaining difference between IEEE 802.11 and 3GPP technologies is the differing sensing thresholds used by 802.11 nodes to 802.11 and non-802.11 nodes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IEEE 802.11 devices defer to 802.11 devices at a lower sensing threshold and all other devices at a higher sensing threshold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LTE (and NR-U) devices defer to all devices at the same threshold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2B8EB320-3F72-C84C-B4B2-AB29FC0F9283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July 2019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E31665F-A502-4142-BFEF-C2009805C78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US" err="1"/>
              <a:t>Sorour</a:t>
            </a:r>
            <a:r>
              <a:rPr lang="en-US"/>
              <a:t> </a:t>
            </a:r>
            <a:r>
              <a:rPr lang="en-US" err="1"/>
              <a:t>Falahati</a:t>
            </a:r>
            <a:r>
              <a:rPr lang="en-US"/>
              <a:t>, Ericsson</a:t>
            </a:r>
          </a:p>
        </p:txBody>
      </p:sp>
    </p:spTree>
    <p:extLst>
      <p:ext uri="{BB962C8B-B14F-4D97-AF65-F5344CB8AC3E}">
        <p14:creationId xmlns:p14="http://schemas.microsoft.com/office/powerpoint/2010/main" val="37970711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A621D-047D-4D6A-BDBC-0263BAF457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29815"/>
            <a:ext cx="10361084" cy="1065213"/>
          </a:xfrm>
        </p:spPr>
        <p:txBody>
          <a:bodyPr/>
          <a:lstStyle/>
          <a:p>
            <a:r>
              <a:rPr lang="en-US" dirty="0"/>
              <a:t>A Single Common Maximum Threshold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6F7CBB-6082-4ABC-BE7E-61A70964F1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539551"/>
            <a:ext cx="10361084" cy="5116838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900" dirty="0"/>
              <a:t>A single common maximum energy detection threshold for all technologies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700" dirty="0"/>
              <a:t>Fundamentally fair coexistence: It enables all nodes to be respected at the same energy level regardless of which technology they use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700" dirty="0"/>
              <a:t>Superior performance: Allows fully flexible adaptation of the threshold used for each deployment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700" dirty="0"/>
              <a:t>Simple and robust compliance verification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700" dirty="0"/>
              <a:t>Flexible technology innovation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700" dirty="0"/>
              <a:t>Coexistence is decoupled from the use of technology specific signals: Each technology can independently develop preambles or other signals/protocols that provide benefits such as power saving, system performance improvements etc. without concerns on coexistence</a:t>
            </a: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900" dirty="0"/>
              <a:t>Additional sensing mechanisms for sharing within a network can be independently used as long as these mechanisms comply with the single common maximum energy detection threshold across all technologies. Examples: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700" dirty="0"/>
              <a:t>A network operating without scheduling can use preambles for sharing (e.g., IEEE 802.11a/n/ac/ax)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700" dirty="0"/>
              <a:t>A managed network can use scheduled operation for sharing (e.g., LTE, NR, IEEE 802.11ax)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3C6556F-FB0B-DD40-B92E-302D684DD6DD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July 2019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F1BEAD3-A39A-924D-8527-497B3470C172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US" err="1"/>
              <a:t>Sorour</a:t>
            </a:r>
            <a:r>
              <a:rPr lang="en-US"/>
              <a:t> </a:t>
            </a:r>
            <a:r>
              <a:rPr lang="en-US" err="1"/>
              <a:t>Falahati</a:t>
            </a:r>
            <a:r>
              <a:rPr lang="en-US"/>
              <a:t>, Ericsson</a:t>
            </a:r>
          </a:p>
        </p:txBody>
      </p:sp>
    </p:spTree>
    <p:extLst>
      <p:ext uri="{BB962C8B-B14F-4D97-AF65-F5344CB8AC3E}">
        <p14:creationId xmlns:p14="http://schemas.microsoft.com/office/powerpoint/2010/main" val="10879440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D2242-B6B3-4E94-B8AA-D030DC125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3GPP Technologies – Channel Access in 5 GHz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5D62E2-F766-4780-9DB5-CF1CF66E62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1" y="1925221"/>
            <a:ext cx="10361084" cy="4113213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For 3GPP technologies, a single ED threshold of −72 dBm/20 MHz was chosen to be in between the ED and PD thresholds for IEEE 802.11 devices to enable a long term convergence for all technologies, including 802.11ax, to this single harmonized threshold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IEEE 802.11ac was an already deployed technology at the time LTE-LAA was developed but harmonization with 802.11ax was considered a possibility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Adoption of ED at −72 dBm/MHz for all technologies in 5 GHz, including IEEE 802.11ax, was part of an ETSI TC BRAN agreement. This agreement and associated discussions are documented in [2–6].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3GPP RAN1 requested IEEE 802.11 to adopt an aligned ED threshold of −72 dBm. IEEE 802.11 declined this request and explained it as follows [1]: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“IEEE 802 declined 3GPP RAN1’s request because it would put 802.11ax systems at a disadvantage compared to billions of existing and future 802.11a/n/ac systems using an ED threshold of −62 dBm and at a disadvantage to any LAA systems not detecting 802.11 preambles at −82 dBm.”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200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571FADA-7364-9E48-9E9D-0B6411014AE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2019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A2404E7-57D2-F94A-84E1-3626BDD3FD7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err="1"/>
              <a:t>Sorour</a:t>
            </a:r>
            <a:r>
              <a:rPr lang="en-US"/>
              <a:t> </a:t>
            </a:r>
            <a:r>
              <a:rPr lang="en-US" err="1"/>
              <a:t>Falahati</a:t>
            </a:r>
            <a:r>
              <a:rPr lang="en-US"/>
              <a:t>, Ericsson</a:t>
            </a:r>
          </a:p>
        </p:txBody>
      </p:sp>
    </p:spTree>
    <p:extLst>
      <p:ext uri="{BB962C8B-B14F-4D97-AF65-F5344CB8AC3E}">
        <p14:creationId xmlns:p14="http://schemas.microsoft.com/office/powerpoint/2010/main" val="14721685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A621D-047D-4D6A-BDBC-0263BAF457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29815"/>
            <a:ext cx="10361084" cy="1065213"/>
          </a:xfrm>
        </p:spPr>
        <p:txBody>
          <a:bodyPr/>
          <a:lstStyle/>
          <a:p>
            <a:r>
              <a:rPr lang="en-US" dirty="0"/>
              <a:t>Coexistence in 6 GHz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6F7CBB-6082-4ABC-BE7E-61A70964F1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2071400"/>
            <a:ext cx="10361084" cy="4786600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Unlicensed spectrum in 6 GHz does not have any already deployed RLAN devices preventing the adoption of a single threshold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No issue with existing IEEE 802.11n/ac devices that use a higher ED threshold =&gt; ED threshold can be reduced to −72 dBm (or some other value common to all nodes, networks and technologies)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Preamble detection threshold can optionally be raised to −72 dBm at least for other IEEE 802.11ax networks (no legacy 80211n/ac devices)</a:t>
            </a:r>
          </a:p>
          <a:p>
            <a:pPr marL="0" indent="0"/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6 GHz band provides an excellent opportunity to converge to a single common maximum harmonized energy detect (ED) threshold for all devices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Ensures truly fair coexistence for all current and future technologies operating in this spectrum</a:t>
            </a: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6FD5995-4713-694F-8FC0-ADE3E4AA3661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July 2019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0113D00-A53C-C348-8D08-DBF738879BB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US" err="1"/>
              <a:t>Sorour</a:t>
            </a:r>
            <a:r>
              <a:rPr lang="en-US"/>
              <a:t> </a:t>
            </a:r>
            <a:r>
              <a:rPr lang="en-US" err="1"/>
              <a:t>Falahati</a:t>
            </a:r>
            <a:r>
              <a:rPr lang="en-US"/>
              <a:t>, Ericsson</a:t>
            </a:r>
          </a:p>
        </p:txBody>
      </p:sp>
    </p:spTree>
    <p:extLst>
      <p:ext uri="{BB962C8B-B14F-4D97-AF65-F5344CB8AC3E}">
        <p14:creationId xmlns:p14="http://schemas.microsoft.com/office/powerpoint/2010/main" val="6935809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EriCOLL Docs" ma:contentTypeID="0x010100C5F30C9B16E14C8EACE5F2CC7B7AC7F400F5862E332FC6CE449700A00A9FC83FBA" ma:contentTypeVersion="57" ma:contentTypeDescription="EriCOLL Document Content Type" ma:contentTypeScope="" ma:versionID="739d2f636e39e9a551bf355cfcc6c808">
  <xsd:schema xmlns:xsd="http://www.w3.org/2001/XMLSchema" xmlns:xs="http://www.w3.org/2001/XMLSchema" xmlns:p="http://schemas.microsoft.com/office/2006/metadata/properties" xmlns:ns2="611109f9-ed58-4498-a270-1fb2086a5321" xmlns:ns3="d8762117-8292-4133-b1c7-eab5c6487cfd" xmlns:ns4="f166a696-7b5b-4ccd-9f0c-ffde0cceec81" xmlns:ns5="http://schemas.microsoft.com/sharepoint/v4" targetNamespace="http://schemas.microsoft.com/office/2006/metadata/properties" ma:root="true" ma:fieldsID="1e35b163101ff499a3341865be97ef98" ns2:_="" ns3:_="" ns4:_="" ns5:_="">
    <xsd:import namespace="611109f9-ed58-4498-a270-1fb2086a5321"/>
    <xsd:import namespace="d8762117-8292-4133-b1c7-eab5c6487cfd"/>
    <xsd:import namespace="f166a696-7b5b-4ccd-9f0c-ffde0cceec81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Prepared." minOccurs="0"/>
                <xsd:element ref="ns2:EriCOLLDate." minOccurs="0"/>
                <xsd:element ref="ns2:AbstractOrSummary." minOccurs="0"/>
                <xsd:element ref="ns3:EriCOLLCategoryTaxHTField0" minOccurs="0"/>
                <xsd:element ref="ns3:EriCOLLCompetenceTaxHTField0" minOccurs="0"/>
                <xsd:element ref="ns3:TaxCatchAll" minOccurs="0"/>
                <xsd:element ref="ns3:EriCOLLOrganizationUnitTaxHTField0" minOccurs="0"/>
                <xsd:element ref="ns3:EriCOLLCountryTaxHTField0" minOccurs="0"/>
                <xsd:element ref="ns3:TaxCatchAllLabel" minOccurs="0"/>
                <xsd:element ref="ns3:EriCOLLCustomerTaxHTField0" minOccurs="0"/>
                <xsd:element ref="ns3:EriCOLLProcessTaxHTField0" minOccurs="0"/>
                <xsd:element ref="ns3:EriCOLLProductsTaxHTField0" minOccurs="0"/>
                <xsd:element ref="ns3:EriCOLLProjectsTaxHTField0" minOccurs="0"/>
                <xsd:element ref="ns3:TaxKeywordTaxHTField" minOccurs="0"/>
                <xsd:element ref="ns4:_dlc_DocId" minOccurs="0"/>
                <xsd:element ref="ns4:_dlc_DocIdUrl" minOccurs="0"/>
                <xsd:element ref="ns4:_dlc_DocIdPersistId" minOccurs="0"/>
                <xsd:element ref="ns2:MediaServiceMetadata" minOccurs="0"/>
                <xsd:element ref="ns2:MediaServiceFastMetadata" minOccurs="0"/>
                <xsd:element ref="ns4:SharedWithUsers" minOccurs="0"/>
                <xsd:element ref="ns4:SharedWithDetails" minOccurs="0"/>
                <xsd:element ref="ns2:MediaServiceAutoTags" minOccurs="0"/>
                <xsd:element ref="ns2:MediaServiceOCR" minOccurs="0"/>
                <xsd:element ref="ns5:IconOverlay" minOccurs="0"/>
                <xsd:element ref="ns2:Issue_x0020_in_x0020_OI_x0020_list_x0020__x0028_Y_x002f_N_x0029_" minOccurs="0"/>
                <xsd:element ref="ns2:MediaServiceDateTaken" minOccurs="0"/>
                <xsd:element ref="ns2:_Flow_SignoffStatus" minOccurs="0"/>
                <xsd:element ref="ns2:MediaServiceLocation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1109f9-ed58-4498-a270-1fb2086a5321" elementFormDefault="qualified">
    <xsd:import namespace="http://schemas.microsoft.com/office/2006/documentManagement/types"/>
    <xsd:import namespace="http://schemas.microsoft.com/office/infopath/2007/PartnerControls"/>
    <xsd:element name="Prepared." ma:index="2" nillable="true" ma:displayName="Prepared." ma:internalName="Prepared_x002e_" ma:readOnly="false">
      <xsd:simpleType>
        <xsd:restriction base="dms:Text">
          <xsd:maxLength value="255"/>
        </xsd:restriction>
      </xsd:simpleType>
    </xsd:element>
    <xsd:element name="EriCOLLDate." ma:index="3" nillable="true" ma:displayName="Date." ma:internalName="EriCOLLDate_x002e_" ma:readOnly="false">
      <xsd:simpleType>
        <xsd:restriction base="dms:Text">
          <xsd:maxLength value="255"/>
        </xsd:restriction>
      </xsd:simpleType>
    </xsd:element>
    <xsd:element name="AbstractOrSummary." ma:index="4" nillable="true" ma:displayName="Abstract/Summary." ma:internalName="AbstractOrSummary_x002e_" ma:readOnly="false">
      <xsd:simpleType>
        <xsd:restriction base="dms:Note"/>
      </xsd:simpleType>
    </xsd:element>
    <xsd:element name="MediaServiceMetadata" ma:index="34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35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38" nillable="true" ma:displayName="MediaServiceAutoTags" ma:internalName="MediaServiceAutoTags" ma:readOnly="true">
      <xsd:simpleType>
        <xsd:restriction base="dms:Text"/>
      </xsd:simpleType>
    </xsd:element>
    <xsd:element name="MediaServiceOCR" ma:index="39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Issue_x0020_in_x0020_OI_x0020_list_x0020__x0028_Y_x002f_N_x0029_" ma:index="41" nillable="true" ma:displayName="Issue in OI list (Y/N)" ma:description="Does the contribution correspond to an issue in the OI list? Helps identify contributions which do not have an issue in the OI list." ma:internalName="Issue_x0020_in_x0020_OI_x0020_list_x0020__x0028_Y_x002f_N_x0029_">
      <xsd:simpleType>
        <xsd:restriction base="dms:Text">
          <xsd:maxLength value="255"/>
        </xsd:restriction>
      </xsd:simpleType>
    </xsd:element>
    <xsd:element name="MediaServiceDateTaken" ma:index="42" nillable="true" ma:displayName="MediaServiceDateTaken" ma:hidden="true" ma:internalName="MediaServiceDateTaken" ma:readOnly="true">
      <xsd:simpleType>
        <xsd:restriction base="dms:Text"/>
      </xsd:simpleType>
    </xsd:element>
    <xsd:element name="_Flow_SignoffStatus" ma:index="43" nillable="true" ma:displayName="Sign-off status" ma:internalName="_x0024_Resources_x003a_core_x002c_Signoff_Status_x003b_">
      <xsd:simpleType>
        <xsd:restriction base="dms:Text"/>
      </xsd:simpleType>
    </xsd:element>
    <xsd:element name="MediaServiceLocation" ma:index="44" nillable="true" ma:displayName="Location" ma:internalName="MediaServiceLocation" ma:readOnly="true">
      <xsd:simpleType>
        <xsd:restriction base="dms:Text"/>
      </xsd:simpleType>
    </xsd:element>
    <xsd:element name="MediaServiceGenerationTime" ma:index="4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4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762117-8292-4133-b1c7-eab5c6487cfd" elementFormDefault="qualified">
    <xsd:import namespace="http://schemas.microsoft.com/office/2006/documentManagement/types"/>
    <xsd:import namespace="http://schemas.microsoft.com/office/infopath/2007/PartnerControls"/>
    <xsd:element name="EriCOLLCategoryTaxHTField0" ma:index="15" nillable="true" ma:taxonomy="true" ma:internalName="EriCOLLCategoryTaxHTField0" ma:taxonomyFieldName="EriCOLLCategory" ma:displayName="Category." ma:readOnly="false" ma:fieldId="{e72cc46e-70aa-41d8-b11d-9bbfd769c5eb}" ma:taxonomyMulti="true" ma:sspId="c3d31b72-c4b9-4223-ac69-1d9539891dc8" ma:termSetId="7561d638-dd1f-4efc-b946-10f300a4ebc0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EriCOLLCompetenceTaxHTField0" ma:index="17" nillable="true" ma:taxonomy="true" ma:internalName="EriCOLLCompetenceTaxHTField0" ma:taxonomyFieldName="EriCOLLCompetence" ma:displayName="Competence." ma:readOnly="false" ma:default="" ma:fieldId="{ff7cf505-5048-4f7f-991c-4d426a4ce272}" ma:taxonomyMulti="true" ma:sspId="c3d31b72-c4b9-4223-ac69-1d9539891dc8" ma:termSetId="65fca077-f90a-42bb-b113-1c3a98e41ad2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TaxCatchAll" ma:index="18" nillable="true" ma:displayName="Taxonomy Catch All Column" ma:description="" ma:hidden="true" ma:list="{aceeda6b-0e6c-473f-93a8-7abecb62a60f}" ma:internalName="TaxCatchAll" ma:readOnly="false" ma:showField="CatchAllData" ma:web="f166a696-7b5b-4ccd-9f0c-ffde0cceec8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riCOLLOrganizationUnitTaxHTField0" ma:index="19" nillable="true" ma:taxonomy="true" ma:internalName="EriCOLLOrganizationUnitTaxHTField0" ma:taxonomyFieldName="EriCOLLOrganizationUnit" ma:displayName="Organization Unit." ma:readOnly="false" ma:default="" ma:fieldId="{7588c015-b936-47f7-bb64-663949dc467e}" ma:taxonomyMulti="true" ma:sspId="c3d31b72-c4b9-4223-ac69-1d9539891dc8" ma:termSetId="6110ab22-b916-4130-a998-2baf810842be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EriCOLLCountryTaxHTField0" ma:index="21" nillable="true" ma:taxonomy="true" ma:internalName="EriCOLLCountryTaxHTField0" ma:taxonomyFieldName="EriCOLLCountry" ma:displayName="Country." ma:readOnly="false" ma:default="" ma:fieldId="{a6c34b01-f2c2-4f05-b9ad-d4935bafeeb2}" ma:taxonomyMulti="true" ma:sspId="c3d31b72-c4b9-4223-ac69-1d9539891dc8" ma:termSetId="2f44dedb-31b3-4b3a-a3d0-46b7cf38e0d8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TaxCatchAllLabel" ma:index="22" nillable="true" ma:displayName="Taxonomy Catch All Column1" ma:description="" ma:hidden="true" ma:list="{aceeda6b-0e6c-473f-93a8-7abecb62a60f}" ma:internalName="TaxCatchAllLabel" ma:readOnly="false" ma:showField="CatchAllDataLabel" ma:web="f166a696-7b5b-4ccd-9f0c-ffde0cceec8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riCOLLCustomerTaxHTField0" ma:index="23" nillable="true" ma:taxonomy="true" ma:internalName="EriCOLLCustomerTaxHTField0" ma:taxonomyFieldName="EriCOLLCustomer" ma:displayName="Customer." ma:readOnly="false" ma:fieldId="{8480f48b-f8b7-4c77-be55-63d41a1fdb0d}" ma:taxonomyMulti="true" ma:sspId="c3d31b72-c4b9-4223-ac69-1d9539891dc8" ma:termSetId="01b599ec-ba0b-47c9-b100-c1d1cc35ce71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EriCOLLProcessTaxHTField0" ma:index="25" nillable="true" ma:taxonomy="true" ma:internalName="EriCOLLProcessTaxHTField0" ma:taxonomyFieldName="EriCOLLProcess" ma:displayName="Process." ma:readOnly="false" ma:fieldId="{69b1f811-b392-4734-aa69-0125c68961bd}" ma:taxonomyMulti="true" ma:sspId="c3d31b72-c4b9-4223-ac69-1d9539891dc8" ma:termSetId="0511a28e-4375-4097-9e1a-1429cb21195a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EriCOLLProductsTaxHTField0" ma:index="27" nillable="true" ma:taxonomy="true" ma:internalName="EriCOLLProductsTaxHTField0" ma:taxonomyFieldName="EriCOLLProducts" ma:displayName="Products." ma:readOnly="false" ma:default="" ma:fieldId="{e7fe205b-2114-43c4-bcb7-1bbbbd16d461}" ma:taxonomyMulti="true" ma:sspId="c3d31b72-c4b9-4223-ac69-1d9539891dc8" ma:termSetId="8910459b-9dda-441d-9133-95ead0768a8e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EriCOLLProjectsTaxHTField0" ma:index="29" nillable="true" ma:taxonomy="true" ma:internalName="EriCOLLProjectsTaxHTField0" ma:taxonomyFieldName="EriCOLLProjects" ma:displayName="Projects." ma:readOnly="false" ma:default="" ma:fieldId="{6d690e96-80d8-4550-9bd4-922d740a55ff}" ma:taxonomyMulti="true" ma:sspId="c3d31b72-c4b9-4223-ac69-1d9539891dc8" ma:termSetId="6b24ae4c-1d36-46c1-a48f-85875fb6f741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TaxKeywordTaxHTField" ma:index="30" nillable="true" ma:taxonomy="true" ma:internalName="TaxKeywordTaxHTField" ma:taxonomyFieldName="TaxKeyword" ma:displayName="Enterprise Keywords" ma:readOnly="false" ma:fieldId="{23f27201-bee3-471e-b2e7-b64fd8b7ca38}" ma:taxonomyMulti="true" ma:sspId="c3d31b72-c4b9-4223-ac69-1d9539891dc8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66a696-7b5b-4ccd-9f0c-ffde0cceec81" elementFormDefault="qualified">
    <xsd:import namespace="http://schemas.microsoft.com/office/2006/documentManagement/types"/>
    <xsd:import namespace="http://schemas.microsoft.com/office/infopath/2007/PartnerControls"/>
    <xsd:element name="_dlc_DocId" ma:index="31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32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33" nillable="true" ma:displayName="Persist ID" ma:description="Keep ID on add." ma:hidden="true" ma:internalName="_dlc_DocIdPersistId" ma:readOnly="false">
      <xsd:simpleType>
        <xsd:restriction base="dms:Boolean"/>
      </xsd:simpleType>
    </xsd:element>
    <xsd:element name="SharedWithUsers" ma:index="3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40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8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611109f9-ed58-4498-a270-1fb2086a5321" xsi:nil="true"/>
    <EriCOLLProjectsTaxHTField0 xmlns="d8762117-8292-4133-b1c7-eab5c6487cfd">
      <Terms xmlns="http://schemas.microsoft.com/office/infopath/2007/PartnerControls"/>
    </EriCOLLProjectsTaxHTField0>
    <_dlc_DocId xmlns="f166a696-7b5b-4ccd-9f0c-ffde0cceec81">5NUHHDQN7SK2-1476151046-52218</_dlc_DocId>
    <Issue_x0020_in_x0020_OI_x0020_list_x0020__x0028_Y_x002f_N_x0029_ xmlns="611109f9-ed58-4498-a270-1fb2086a5321" xsi:nil="true"/>
    <TaxCatchAll xmlns="d8762117-8292-4133-b1c7-eab5c6487cfd"/>
    <TaxKeywordTaxHTField xmlns="d8762117-8292-4133-b1c7-eab5c6487cfd">
      <Terms xmlns="http://schemas.microsoft.com/office/infopath/2007/PartnerControls"/>
    </TaxKeywordTaxHTField>
    <EriCOLLCategoryTaxHTField0 xmlns="d8762117-8292-4133-b1c7-eab5c6487cfd">
      <Terms xmlns="http://schemas.microsoft.com/office/infopath/2007/PartnerControls"/>
    </EriCOLLCategoryTaxHTField0>
    <EriCOLLCompetenceTaxHTField0 xmlns="d8762117-8292-4133-b1c7-eab5c6487cfd">
      <Terms xmlns="http://schemas.microsoft.com/office/infopath/2007/PartnerControls"/>
    </EriCOLLCompetenceTaxHTField0>
    <EriCOLLOrganizationUnitTaxHTField0 xmlns="d8762117-8292-4133-b1c7-eab5c6487cfd">
      <Terms xmlns="http://schemas.microsoft.com/office/infopath/2007/PartnerControls"/>
    </EriCOLLOrganizationUnitTaxHTField0>
    <EriCOLLCustomerTaxHTField0 xmlns="d8762117-8292-4133-b1c7-eab5c6487cfd">
      <Terms xmlns="http://schemas.microsoft.com/office/infopath/2007/PartnerControls"/>
    </EriCOLLCustomerTaxHTField0>
    <EriCOLLCountryTaxHTField0 xmlns="d8762117-8292-4133-b1c7-eab5c6487cfd">
      <Terms xmlns="http://schemas.microsoft.com/office/infopath/2007/PartnerControls"/>
    </EriCOLLCountryTaxHTField0>
    <IconOverlay xmlns="http://schemas.microsoft.com/sharepoint/v4" xsi:nil="true"/>
    <_dlc_DocIdPersistId xmlns="f166a696-7b5b-4ccd-9f0c-ffde0cceec81" xsi:nil="true"/>
    <Prepared. xmlns="611109f9-ed58-4498-a270-1fb2086a5321" xsi:nil="true"/>
    <AbstractOrSummary. xmlns="611109f9-ed58-4498-a270-1fb2086a5321" xsi:nil="true"/>
    <EriCOLLDate. xmlns="611109f9-ed58-4498-a270-1fb2086a5321" xsi:nil="true"/>
    <_dlc_DocIdUrl xmlns="f166a696-7b5b-4ccd-9f0c-ffde0cceec81">
      <Url>https://ericsson.sharepoint.com/sites/star/_layouts/15/DocIdRedir.aspx?ID=5NUHHDQN7SK2-1476151046-52218</Url>
      <Description>5NUHHDQN7SK2-1476151046-52218</Description>
    </_dlc_DocIdUrl>
    <EriCOLLProcessTaxHTField0 xmlns="d8762117-8292-4133-b1c7-eab5c6487cfd">
      <Terms xmlns="http://schemas.microsoft.com/office/infopath/2007/PartnerControls"/>
    </EriCOLLProcessTaxHTField0>
    <EriCOLLProductsTaxHTField0 xmlns="d8762117-8292-4133-b1c7-eab5c6487cfd">
      <Terms xmlns="http://schemas.microsoft.com/office/infopath/2007/PartnerControls"/>
    </EriCOLLProductsTaxHTField0>
    <TaxCatchAllLabel xmlns="d8762117-8292-4133-b1c7-eab5c6487cfd"/>
  </documentManagement>
</p:properties>
</file>

<file path=customXml/itemProps1.xml><?xml version="1.0" encoding="utf-8"?>
<ds:datastoreItem xmlns:ds="http://schemas.openxmlformats.org/officeDocument/2006/customXml" ds:itemID="{B6E2AF79-F0B7-4603-9BAF-10C53DB9DA0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92B5DD-CA5B-4742-A222-73340E925F00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64DA9189-874B-4A59-8E97-E0EA4E4AB30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11109f9-ed58-4498-a270-1fb2086a5321"/>
    <ds:schemaRef ds:uri="d8762117-8292-4133-b1c7-eab5c6487cfd"/>
    <ds:schemaRef ds:uri="f166a696-7b5b-4ccd-9f0c-ffde0cceec81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923FD8E6-2D22-4FAE-BE77-EE743BA06326}">
  <ds:schemaRefs>
    <ds:schemaRef ds:uri="http://purl.org/dc/elements/1.1/"/>
    <ds:schemaRef ds:uri="http://schemas.microsoft.com/office/2006/metadata/properties"/>
    <ds:schemaRef ds:uri="d8762117-8292-4133-b1c7-eab5c6487cfd"/>
    <ds:schemaRef ds:uri="611109f9-ed58-4498-a270-1fb2086a5321"/>
    <ds:schemaRef ds:uri="http://schemas.microsoft.com/sharepoint/v4"/>
    <ds:schemaRef ds:uri="f166a696-7b5b-4ccd-9f0c-ffde0cceec81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</Template>
  <TotalTime>0</TotalTime>
  <Words>1855</Words>
  <Application>Microsoft Macintosh PowerPoint</Application>
  <PresentationFormat>Breitbild</PresentationFormat>
  <Paragraphs>186</Paragraphs>
  <Slides>13</Slides>
  <Notes>2</Notes>
  <HiddenSlides>1</HiddenSlides>
  <MMClips>0</MMClips>
  <ScaleCrop>false</ScaleCrop>
  <HeadingPairs>
    <vt:vector size="8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7" baseType="lpstr">
      <vt:lpstr>Arial</vt:lpstr>
      <vt:lpstr>Times New Roman</vt:lpstr>
      <vt:lpstr>Office</vt:lpstr>
      <vt:lpstr>Document</vt:lpstr>
      <vt:lpstr>Coexistence in 6 GHz License-exempt Spectrum</vt:lpstr>
      <vt:lpstr>Unlicensed Spectrum - Principles</vt:lpstr>
      <vt:lpstr>Unlicensed spectrum in 6 GHz – Key features</vt:lpstr>
      <vt:lpstr>3GPP Technologies – Channel Access in 5 GHz</vt:lpstr>
      <vt:lpstr>3GPP Technologies – Channel Access in 5 GHz</vt:lpstr>
      <vt:lpstr>3GPP Technologies – Channel Access in 5 GHz</vt:lpstr>
      <vt:lpstr>A Single Common Maximum Threshold</vt:lpstr>
      <vt:lpstr>3GPP Technologies – Channel Access in 5 GHz</vt:lpstr>
      <vt:lpstr>Coexistence in 6 GHz</vt:lpstr>
      <vt:lpstr>Regulations for unlicensed spectrum</vt:lpstr>
      <vt:lpstr>Regulations for unlicensed spectrum</vt:lpstr>
      <vt:lpstr>Summary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/>
  <cp:revision>1</cp:revision>
  <dcterms:created xsi:type="dcterms:W3CDTF">2019-07-15T18:47:57Z</dcterms:created>
  <dcterms:modified xsi:type="dcterms:W3CDTF">2019-07-16T06:39:43Z</dcterms:modified>
  <cp:category/>
</cp:coreProperties>
</file>