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1"/>
  </p:notesMasterIdLst>
  <p:handoutMasterIdLst>
    <p:handoutMasterId r:id="rId32"/>
  </p:handoutMasterIdLst>
  <p:sldIdLst>
    <p:sldId id="256" r:id="rId2"/>
    <p:sldId id="257" r:id="rId3"/>
    <p:sldId id="258" r:id="rId4"/>
    <p:sldId id="261" r:id="rId5"/>
    <p:sldId id="263" r:id="rId6"/>
    <p:sldId id="281" r:id="rId7"/>
    <p:sldId id="266" r:id="rId8"/>
    <p:sldId id="264" r:id="rId9"/>
    <p:sldId id="270" r:id="rId10"/>
    <p:sldId id="280" r:id="rId11"/>
    <p:sldId id="279" r:id="rId12"/>
    <p:sldId id="271" r:id="rId13"/>
    <p:sldId id="272" r:id="rId14"/>
    <p:sldId id="282" r:id="rId15"/>
    <p:sldId id="283" r:id="rId16"/>
    <p:sldId id="284" r:id="rId17"/>
    <p:sldId id="285" r:id="rId18"/>
    <p:sldId id="286" r:id="rId19"/>
    <p:sldId id="277" r:id="rId20"/>
    <p:sldId id="287" r:id="rId21"/>
    <p:sldId id="288" r:id="rId22"/>
    <p:sldId id="289" r:id="rId23"/>
    <p:sldId id="290" r:id="rId24"/>
    <p:sldId id="291" r:id="rId25"/>
    <p:sldId id="292" r:id="rId26"/>
    <p:sldId id="293" r:id="rId27"/>
    <p:sldId id="294" r:id="rId28"/>
    <p:sldId id="278" r:id="rId29"/>
    <p:sldId id="295" r:id="rId30"/>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31" autoAdjust="0"/>
    <p:restoredTop sz="94660"/>
  </p:normalViewPr>
  <p:slideViewPr>
    <p:cSldViewPr>
      <p:cViewPr varScale="1">
        <p:scale>
          <a:sx n="91" d="100"/>
          <a:sy n="91" d="100"/>
        </p:scale>
        <p:origin x="1648" y="18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7/12/19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11</a:t>
            </a:fld>
            <a:endParaRPr lang="en-US"/>
          </a:p>
        </p:txBody>
      </p:sp>
    </p:spTree>
    <p:extLst>
      <p:ext uri="{BB962C8B-B14F-4D97-AF65-F5344CB8AC3E}">
        <p14:creationId xmlns:p14="http://schemas.microsoft.com/office/powerpoint/2010/main" val="2528782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June 2019</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Osama Aboul-Magd, Huawei Technologies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2019</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June 2019</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June 2019</a:t>
            </a:r>
            <a:endParaRPr lang="en-GB"/>
          </a:p>
        </p:txBody>
      </p:sp>
      <p:sp>
        <p:nvSpPr>
          <p:cNvPr id="6" name="Footer Placeholder 5"/>
          <p:cNvSpPr>
            <a:spLocks noGrp="1"/>
          </p:cNvSpPr>
          <p:nvPr>
            <p:ph type="ftr" idx="11"/>
          </p:nvPr>
        </p:nvSpPr>
        <p:spPr/>
        <p:txBody>
          <a:bodyPr/>
          <a:lstStyle>
            <a:lvl1pPr>
              <a:defRPr/>
            </a:lvl1pPr>
          </a:lstStyle>
          <a:p>
            <a:r>
              <a:rPr lang="en-GB"/>
              <a:t>Osama Aboul-Magd, Huawei Technologies</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June 2019</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June 2019</a:t>
            </a:r>
            <a:endParaRPr lang="en-GB"/>
          </a:p>
        </p:txBody>
      </p:sp>
      <p:sp>
        <p:nvSpPr>
          <p:cNvPr id="4" name="Footer Placeholder 3"/>
          <p:cNvSpPr>
            <a:spLocks noGrp="1"/>
          </p:cNvSpPr>
          <p:nvPr>
            <p:ph type="ftr" idx="11"/>
          </p:nvPr>
        </p:nvSpPr>
        <p:spPr/>
        <p:txBody>
          <a:bodyPr/>
          <a:lstStyle>
            <a:lvl1pPr>
              <a:defRPr/>
            </a:lvl1pPr>
          </a:lstStyle>
          <a:p>
            <a:r>
              <a:rPr lang="en-GB"/>
              <a:t>Osama Aboul-Magd, Huawei Technologies</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June 2019</a:t>
            </a:r>
            <a:endParaRPr lang="en-GB"/>
          </a:p>
        </p:txBody>
      </p:sp>
      <p:sp>
        <p:nvSpPr>
          <p:cNvPr id="3" name="Footer Placeholder 2"/>
          <p:cNvSpPr>
            <a:spLocks noGrp="1"/>
          </p:cNvSpPr>
          <p:nvPr>
            <p:ph type="ftr" idx="11"/>
          </p:nvPr>
        </p:nvSpPr>
        <p:spPr/>
        <p:txBody>
          <a:bodyPr/>
          <a:lstStyle>
            <a:lvl1pPr>
              <a:defRPr/>
            </a:lvl1pPr>
          </a:lstStyle>
          <a:p>
            <a:r>
              <a:rPr lang="en-GB"/>
              <a:t>Osama Aboul-Magd, Huawei Technologies</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2019</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2019</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2019</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Osama Aboul-Magd, Huawei Technologies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802.11-19/1063r4</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a:t>June 2019</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TGax</a:t>
            </a:r>
            <a:r>
              <a:rPr lang="en-US" altLang="en-US" dirty="0"/>
              <a:t> July 2019 Ad Hoc Meeting Agenda </a:t>
            </a:r>
            <a:endParaRPr lang="en-GB" dirty="0"/>
          </a:p>
        </p:txBody>
      </p:sp>
      <p:sp>
        <p:nvSpPr>
          <p:cNvPr id="3074" name="Rectangle 2"/>
          <p:cNvSpPr>
            <a:spLocks noGrp="1" noChangeArrowheads="1"/>
          </p:cNvSpPr>
          <p:nvPr>
            <p:ph type="body" idx="1"/>
          </p:nvPr>
        </p:nvSpPr>
        <p:spPr>
          <a:xfrm>
            <a:off x="685800" y="18542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2019-06-28</a:t>
            </a:r>
          </a:p>
        </p:txBody>
      </p:sp>
      <p:graphicFrame>
        <p:nvGraphicFramePr>
          <p:cNvPr id="3075" name="Object 3"/>
          <p:cNvGraphicFramePr>
            <a:graphicFrameLocks noChangeAspect="1"/>
          </p:cNvGraphicFramePr>
          <p:nvPr>
            <p:extLst>
              <p:ext uri="{D42A27DB-BD31-4B8C-83A1-F6EECF244321}">
                <p14:modId xmlns:p14="http://schemas.microsoft.com/office/powerpoint/2010/main" val="3942013535"/>
              </p:ext>
            </p:extLst>
          </p:nvPr>
        </p:nvGraphicFramePr>
        <p:xfrm>
          <a:off x="520700" y="2868613"/>
          <a:ext cx="8148638" cy="2519362"/>
        </p:xfrm>
        <a:graphic>
          <a:graphicData uri="http://schemas.openxmlformats.org/presentationml/2006/ole">
            <mc:AlternateContent xmlns:mc="http://schemas.openxmlformats.org/markup-compatibility/2006">
              <mc:Choice xmlns:v="urn:schemas-microsoft-com:vml" Requires="v">
                <p:oleObj spid="_x0000_s3168" name="Document" r:id="rId4" imgW="8258040" imgH="2553693" progId="Word.Document.8">
                  <p:embed/>
                </p:oleObj>
              </mc:Choice>
              <mc:Fallback>
                <p:oleObj name="Document" r:id="rId4" imgW="8258040" imgH="2553693" progId="Word.Document.8">
                  <p:embed/>
                  <p:pic>
                    <p:nvPicPr>
                      <p:cNvPr id="0" name="Picture 3"/>
                      <p:cNvPicPr>
                        <a:picLocks noChangeAspect="1" noChangeArrowheads="1"/>
                      </p:cNvPicPr>
                      <p:nvPr/>
                    </p:nvPicPr>
                    <p:blipFill>
                      <a:blip r:embed="rId5"/>
                      <a:srcRect/>
                      <a:stretch>
                        <a:fillRect/>
                      </a:stretch>
                    </p:blipFill>
                    <p:spPr bwMode="auto">
                      <a:xfrm>
                        <a:off x="520700" y="2868613"/>
                        <a:ext cx="8148638" cy="2519362"/>
                      </a:xfrm>
                      <a:prstGeom prst="rect">
                        <a:avLst/>
                      </a:prstGeom>
                      <a:noFill/>
                    </p:spPr>
                  </p:pic>
                </p:oleObj>
              </mc:Fallback>
            </mc:AlternateContent>
          </a:graphicData>
        </a:graphic>
      </p:graphicFrame>
      <p:sp>
        <p:nvSpPr>
          <p:cNvPr id="3076" name="Rectangle 4"/>
          <p:cNvSpPr>
            <a:spLocks noChangeArrowheads="1"/>
          </p:cNvSpPr>
          <p:nvPr/>
        </p:nvSpPr>
        <p:spPr bwMode="auto">
          <a:xfrm>
            <a:off x="533400" y="21336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Host Information</a:t>
            </a:r>
          </a:p>
        </p:txBody>
      </p:sp>
      <p:sp>
        <p:nvSpPr>
          <p:cNvPr id="3" name="Content Placeholder 2"/>
          <p:cNvSpPr>
            <a:spLocks noGrp="1"/>
          </p:cNvSpPr>
          <p:nvPr>
            <p:ph idx="1"/>
          </p:nvPr>
        </p:nvSpPr>
        <p:spPr/>
        <p:txBody>
          <a:bodyPr/>
          <a:lstStyle/>
          <a:p>
            <a:r>
              <a:rPr lang="en-US" altLang="en-US" dirty="0"/>
              <a:t>Thanks to Stephane Baron and Canon for hosting the meeting</a:t>
            </a:r>
          </a:p>
          <a:p>
            <a:r>
              <a:rPr lang="en-US" altLang="en-US" dirty="0"/>
              <a:t>Host announcements, if any.</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092824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General Flow of the Meeting</a:t>
            </a:r>
          </a:p>
        </p:txBody>
      </p:sp>
      <p:sp>
        <p:nvSpPr>
          <p:cNvPr id="3" name="Content Placeholder 2"/>
          <p:cNvSpPr>
            <a:spLocks noGrp="1"/>
          </p:cNvSpPr>
          <p:nvPr>
            <p:ph idx="1"/>
          </p:nvPr>
        </p:nvSpPr>
        <p:spPr/>
        <p:txBody>
          <a:bodyPr/>
          <a:lstStyle/>
          <a:p>
            <a:r>
              <a:rPr lang="en-US" altLang="en-US" sz="2000" dirty="0"/>
              <a:t>Wednesday (9:00 am – 6:00 pm)</a:t>
            </a:r>
            <a:endParaRPr lang="en-US" altLang="en-US" sz="1800" dirty="0"/>
          </a:p>
          <a:p>
            <a:pPr lvl="1"/>
            <a:r>
              <a:rPr lang="en-US" altLang="en-US" sz="1800" dirty="0"/>
              <a:t>Comment Resolution</a:t>
            </a:r>
          </a:p>
          <a:p>
            <a:pPr lvl="1"/>
            <a:r>
              <a:rPr lang="en-US" altLang="en-US" sz="1800" dirty="0"/>
              <a:t>Recess</a:t>
            </a:r>
          </a:p>
          <a:p>
            <a:r>
              <a:rPr lang="en-US" altLang="en-US" sz="2000" dirty="0"/>
              <a:t>Thursday (9:00 am – 6:00 pm)</a:t>
            </a:r>
          </a:p>
          <a:p>
            <a:pPr lvl="1"/>
            <a:r>
              <a:rPr lang="en-US" altLang="en-US" sz="1800" dirty="0"/>
              <a:t>Comment Resolution</a:t>
            </a:r>
          </a:p>
          <a:p>
            <a:pPr lvl="1"/>
            <a:r>
              <a:rPr lang="en-US" altLang="en-US" sz="1800" dirty="0"/>
              <a:t>Recess</a:t>
            </a:r>
          </a:p>
          <a:p>
            <a:r>
              <a:rPr lang="en-US" altLang="en-US" sz="2000" dirty="0"/>
              <a:t>Friday (9:00 am – 5:00 pm)</a:t>
            </a:r>
          </a:p>
          <a:p>
            <a:pPr lvl="1"/>
            <a:r>
              <a:rPr lang="en-US" altLang="en-US" sz="1800" dirty="0"/>
              <a:t>Comment Resolution</a:t>
            </a:r>
          </a:p>
          <a:p>
            <a:pPr lvl="1"/>
            <a:r>
              <a:rPr lang="en-US" altLang="en-US" sz="1800" dirty="0"/>
              <a:t>Adjourn</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566122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t>Agenda for Wednesday July 10, 2019</a:t>
            </a:r>
            <a:endParaRPr lang="en-US" dirty="0"/>
          </a:p>
        </p:txBody>
      </p:sp>
      <p:sp>
        <p:nvSpPr>
          <p:cNvPr id="7" name="Content Placeholder 6"/>
          <p:cNvSpPr>
            <a:spLocks noGrp="1"/>
          </p:cNvSpPr>
          <p:nvPr>
            <p:ph idx="1"/>
          </p:nvPr>
        </p:nvSpPr>
        <p:spPr/>
        <p:txBody>
          <a:bodyPr/>
          <a:lstStyle/>
          <a:p>
            <a:pPr>
              <a:lnSpc>
                <a:spcPct val="80000"/>
              </a:lnSpc>
              <a:buFont typeface="Arial" panose="020B0604020202020204" pitchFamily="34" charset="0"/>
              <a:buChar char="•"/>
            </a:pPr>
            <a:r>
              <a:rPr lang="en-US" altLang="en-US" sz="2000" dirty="0"/>
              <a:t>Call meeting to order </a:t>
            </a:r>
          </a:p>
          <a:p>
            <a:pPr>
              <a:lnSpc>
                <a:spcPct val="80000"/>
              </a:lnSpc>
              <a:buFont typeface="Arial" panose="020B0604020202020204" pitchFamily="34" charset="0"/>
              <a:buChar char="•"/>
            </a:pPr>
            <a:r>
              <a:rPr lang="en-US" altLang="en-US" sz="2000" dirty="0"/>
              <a:t>Patent policy, etc.</a:t>
            </a:r>
          </a:p>
          <a:p>
            <a:pPr>
              <a:lnSpc>
                <a:spcPct val="80000"/>
              </a:lnSpc>
              <a:buFont typeface="Arial" panose="020B0604020202020204" pitchFamily="34" charset="0"/>
              <a:buChar char="•"/>
            </a:pPr>
            <a:r>
              <a:rPr lang="en-US" altLang="en-US" sz="2000" dirty="0"/>
              <a:t>Announcements</a:t>
            </a:r>
          </a:p>
          <a:p>
            <a:pPr>
              <a:lnSpc>
                <a:spcPct val="80000"/>
              </a:lnSpc>
              <a:buFont typeface="Arial" panose="020B0604020202020204" pitchFamily="34" charset="0"/>
              <a:buChar char="•"/>
            </a:pPr>
            <a:r>
              <a:rPr lang="en-US" altLang="en-US" sz="2000" dirty="0"/>
              <a:t>Call for submissions</a:t>
            </a:r>
          </a:p>
          <a:p>
            <a:pPr>
              <a:lnSpc>
                <a:spcPct val="80000"/>
              </a:lnSpc>
              <a:buFont typeface="Arial" panose="020B0604020202020204" pitchFamily="34" charset="0"/>
              <a:buChar char="•"/>
            </a:pPr>
            <a:r>
              <a:rPr lang="en-US" altLang="en-US" sz="2000" dirty="0"/>
              <a:t>Set agenda</a:t>
            </a:r>
          </a:p>
          <a:p>
            <a:pPr>
              <a:lnSpc>
                <a:spcPct val="80000"/>
              </a:lnSpc>
              <a:buFont typeface="Arial" panose="020B0604020202020204" pitchFamily="34" charset="0"/>
              <a:buChar char="•"/>
            </a:pPr>
            <a:r>
              <a:rPr lang="en-US" altLang="en-US" sz="2000" dirty="0"/>
              <a:t>Presentations and Comment Resolution</a:t>
            </a:r>
          </a:p>
          <a:p>
            <a:pPr>
              <a:lnSpc>
                <a:spcPct val="80000"/>
              </a:lnSpc>
              <a:buFont typeface="Arial" panose="020B0604020202020204" pitchFamily="34" charset="0"/>
              <a:buChar char="•"/>
            </a:pPr>
            <a:r>
              <a:rPr lang="en-US" altLang="en-US" sz="2000" dirty="0"/>
              <a:t>Recess</a:t>
            </a:r>
          </a:p>
          <a:p>
            <a:endParaRPr lang="en-US"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12</a:t>
            </a:fld>
            <a:endParaRPr lang="en-GB"/>
          </a:p>
        </p:txBody>
      </p:sp>
      <p:sp>
        <p:nvSpPr>
          <p:cNvPr id="4" name="Footer Placeholder 3"/>
          <p:cNvSpPr>
            <a:spLocks noGrp="1"/>
          </p:cNvSpPr>
          <p:nvPr>
            <p:ph type="ftr" idx="14"/>
          </p:nvPr>
        </p:nvSpPr>
        <p:spPr/>
        <p:txBody>
          <a:bodyPr/>
          <a:lstStyle/>
          <a:p>
            <a:r>
              <a:rPr lang="en-GB"/>
              <a:t>Osama Aboul-Magd, Huawei Technologies</a:t>
            </a:r>
          </a:p>
        </p:txBody>
      </p:sp>
      <p:sp>
        <p:nvSpPr>
          <p:cNvPr id="3" name="Date Placeholder 2"/>
          <p:cNvSpPr>
            <a:spLocks noGrp="1"/>
          </p:cNvSpPr>
          <p:nvPr>
            <p:ph type="dt" idx="15"/>
          </p:nvPr>
        </p:nvSpPr>
        <p:spPr/>
        <p:txBody>
          <a:bodyPr/>
          <a:lstStyle/>
          <a:p>
            <a:r>
              <a:rPr lang="en-US"/>
              <a:t>June 2019</a:t>
            </a:r>
            <a:endParaRPr lang="en-GB"/>
          </a:p>
        </p:txBody>
      </p:sp>
    </p:spTree>
    <p:extLst>
      <p:ext uri="{BB962C8B-B14F-4D97-AF65-F5344CB8AC3E}">
        <p14:creationId xmlns:p14="http://schemas.microsoft.com/office/powerpoint/2010/main" val="8100221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graphicFrame>
        <p:nvGraphicFramePr>
          <p:cNvPr id="3" name="Object 2">
            <a:extLst>
              <a:ext uri="{FF2B5EF4-FFF2-40B4-BE49-F238E27FC236}">
                <a16:creationId xmlns:a16="http://schemas.microsoft.com/office/drawing/2014/main" id="{6F96124C-8418-AF43-9A41-062EE85727BF}"/>
              </a:ext>
            </a:extLst>
          </p:cNvPr>
          <p:cNvGraphicFramePr>
            <a:graphicFrameLocks noChangeAspect="1"/>
          </p:cNvGraphicFramePr>
          <p:nvPr>
            <p:extLst>
              <p:ext uri="{D42A27DB-BD31-4B8C-83A1-F6EECF244321}">
                <p14:modId xmlns:p14="http://schemas.microsoft.com/office/powerpoint/2010/main" val="267248297"/>
              </p:ext>
            </p:extLst>
          </p:nvPr>
        </p:nvGraphicFramePr>
        <p:xfrm>
          <a:off x="2133600" y="2171700"/>
          <a:ext cx="3981450" cy="2514600"/>
        </p:xfrm>
        <a:graphic>
          <a:graphicData uri="http://schemas.openxmlformats.org/presentationml/2006/ole">
            <mc:AlternateContent xmlns:mc="http://schemas.openxmlformats.org/markup-compatibility/2006">
              <mc:Choice xmlns:v="urn:schemas-microsoft-com:vml" Requires="v">
                <p:oleObj spid="_x0000_s4145" name="Worksheet" showAsIcon="1" r:id="rId3" imgW="965200" imgH="609600" progId="Excel.Sheet.8">
                  <p:embed/>
                </p:oleObj>
              </mc:Choice>
              <mc:Fallback>
                <p:oleObj name="Worksheet" showAsIcon="1" r:id="rId3" imgW="965200" imgH="609600" progId="Excel.Sheet.8">
                  <p:embed/>
                  <p:pic>
                    <p:nvPicPr>
                      <p:cNvPr id="0" name=""/>
                      <p:cNvPicPr/>
                      <p:nvPr/>
                    </p:nvPicPr>
                    <p:blipFill>
                      <a:blip r:embed="rId4"/>
                      <a:stretch>
                        <a:fillRect/>
                      </a:stretch>
                    </p:blipFill>
                    <p:spPr>
                      <a:xfrm>
                        <a:off x="2133600" y="2171700"/>
                        <a:ext cx="3981450" cy="2514600"/>
                      </a:xfrm>
                      <a:prstGeom prst="rect">
                        <a:avLst/>
                      </a:prstGeom>
                    </p:spPr>
                  </p:pic>
                </p:oleObj>
              </mc:Fallback>
            </mc:AlternateContent>
          </a:graphicData>
        </a:graphic>
      </p:graphicFrame>
    </p:spTree>
    <p:extLst>
      <p:ext uri="{BB962C8B-B14F-4D97-AF65-F5344CB8AC3E}">
        <p14:creationId xmlns:p14="http://schemas.microsoft.com/office/powerpoint/2010/main" val="21804232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6D630-B906-AD42-BAC1-26CDD26CC25A}"/>
              </a:ext>
            </a:extLst>
          </p:cNvPr>
          <p:cNvSpPr>
            <a:spLocks noGrp="1"/>
          </p:cNvSpPr>
          <p:nvPr>
            <p:ph type="title"/>
          </p:nvPr>
        </p:nvSpPr>
        <p:spPr/>
        <p:txBody>
          <a:bodyPr/>
          <a:lstStyle/>
          <a:p>
            <a:r>
              <a:rPr lang="en-US" dirty="0"/>
              <a:t>Time Allocation</a:t>
            </a:r>
          </a:p>
        </p:txBody>
      </p:sp>
      <p:sp>
        <p:nvSpPr>
          <p:cNvPr id="3" name="Content Placeholder 2">
            <a:extLst>
              <a:ext uri="{FF2B5EF4-FFF2-40B4-BE49-F238E27FC236}">
                <a16:creationId xmlns:a16="http://schemas.microsoft.com/office/drawing/2014/main" id="{46F87B5A-0BCD-0A4C-B87F-1891C73BB0B1}"/>
              </a:ext>
            </a:extLst>
          </p:cNvPr>
          <p:cNvSpPr>
            <a:spLocks noGrp="1"/>
          </p:cNvSpPr>
          <p:nvPr>
            <p:ph idx="1"/>
          </p:nvPr>
        </p:nvSpPr>
        <p:spPr>
          <a:xfrm>
            <a:off x="700629" y="1747296"/>
            <a:ext cx="7770813" cy="4113213"/>
          </a:xfrm>
        </p:spPr>
        <p:txBody>
          <a:bodyPr/>
          <a:lstStyle/>
          <a:p>
            <a:r>
              <a:rPr lang="en-US" sz="2000" dirty="0"/>
              <a:t>9:00 – 9:01		Call Meeting to order</a:t>
            </a:r>
          </a:p>
          <a:p>
            <a:r>
              <a:rPr lang="en-US" sz="2000" dirty="0"/>
              <a:t>9:01 – 9:05		IPR Slides</a:t>
            </a:r>
          </a:p>
          <a:p>
            <a:r>
              <a:rPr lang="en-US" sz="2000" dirty="0"/>
              <a:t>9:05 – 9:10		Submissions</a:t>
            </a:r>
          </a:p>
          <a:p>
            <a:r>
              <a:rPr lang="en-US" sz="2000" dirty="0"/>
              <a:t>9:10 – 10:30		Comment Resolution</a:t>
            </a:r>
          </a:p>
          <a:p>
            <a:r>
              <a:rPr lang="en-US" sz="2000" dirty="0"/>
              <a:t>10:30 – 10:45	Break</a:t>
            </a:r>
          </a:p>
          <a:p>
            <a:r>
              <a:rPr lang="en-US" sz="2000" dirty="0"/>
              <a:t>10:45 – 12:00	Comment Resolution</a:t>
            </a:r>
          </a:p>
          <a:p>
            <a:r>
              <a:rPr lang="en-US" sz="2000" dirty="0"/>
              <a:t>12:00 -1:00		Lunch</a:t>
            </a:r>
          </a:p>
          <a:p>
            <a:r>
              <a:rPr lang="en-US" sz="2000" dirty="0"/>
              <a:t>1:00 – 3:30		Comment Resolution</a:t>
            </a:r>
          </a:p>
          <a:p>
            <a:r>
              <a:rPr lang="en-US" sz="2000" dirty="0"/>
              <a:t>3:30 – 4:00		Break</a:t>
            </a:r>
          </a:p>
          <a:p>
            <a:r>
              <a:rPr lang="en-US" sz="2000" dirty="0"/>
              <a:t>4:00 – 6:00 		Comment Resolution</a:t>
            </a:r>
          </a:p>
        </p:txBody>
      </p:sp>
      <p:sp>
        <p:nvSpPr>
          <p:cNvPr id="4" name="Slide Number Placeholder 3">
            <a:extLst>
              <a:ext uri="{FF2B5EF4-FFF2-40B4-BE49-F238E27FC236}">
                <a16:creationId xmlns:a16="http://schemas.microsoft.com/office/drawing/2014/main" id="{DECCB850-5328-A549-B64C-2771CB4364B7}"/>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19714FD-6F2A-784E-B26F-2FE1F4455DF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34441DD4-2D92-9F4F-9CC7-2ED00DC8979A}"/>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0928282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07795-DC19-6D4F-89C4-F033B9878FB0}"/>
              </a:ext>
            </a:extLst>
          </p:cNvPr>
          <p:cNvSpPr>
            <a:spLocks noGrp="1"/>
          </p:cNvSpPr>
          <p:nvPr>
            <p:ph type="title"/>
          </p:nvPr>
        </p:nvSpPr>
        <p:spPr/>
        <p:txBody>
          <a:bodyPr/>
          <a:lstStyle/>
          <a:p>
            <a:r>
              <a:rPr lang="en-US" dirty="0"/>
              <a:t>11-19/0417 (Laurent </a:t>
            </a:r>
            <a:r>
              <a:rPr lang="en-US" dirty="0" err="1"/>
              <a:t>Cariou</a:t>
            </a:r>
            <a:r>
              <a:rPr lang="en-US" dirty="0"/>
              <a:t>)</a:t>
            </a:r>
          </a:p>
        </p:txBody>
      </p:sp>
      <p:sp>
        <p:nvSpPr>
          <p:cNvPr id="3" name="Content Placeholder 2">
            <a:extLst>
              <a:ext uri="{FF2B5EF4-FFF2-40B4-BE49-F238E27FC236}">
                <a16:creationId xmlns:a16="http://schemas.microsoft.com/office/drawing/2014/main" id="{E9665B60-F9D5-124E-A4C8-E94F36FCFE70}"/>
              </a:ext>
            </a:extLst>
          </p:cNvPr>
          <p:cNvSpPr>
            <a:spLocks noGrp="1"/>
          </p:cNvSpPr>
          <p:nvPr>
            <p:ph idx="1"/>
          </p:nvPr>
        </p:nvSpPr>
        <p:spPr>
          <a:xfrm>
            <a:off x="685799" y="1600200"/>
            <a:ext cx="7770813" cy="4113213"/>
          </a:xfrm>
        </p:spPr>
        <p:txBody>
          <a:bodyPr/>
          <a:lstStyle/>
          <a:p>
            <a:r>
              <a:rPr lang="en-US" dirty="0"/>
              <a:t>Do you accept resolutions to CIDs </a:t>
            </a:r>
            <a:r>
              <a:rPr lang="en-GB" strike="sngStrike" dirty="0"/>
              <a:t>20017</a:t>
            </a:r>
            <a:r>
              <a:rPr lang="en-GB" dirty="0"/>
              <a:t>, 20019, </a:t>
            </a:r>
            <a:r>
              <a:rPr lang="en-GB" strike="sngStrike" dirty="0"/>
              <a:t>20022</a:t>
            </a:r>
            <a:r>
              <a:rPr lang="en-GB" dirty="0"/>
              <a:t>, 20040, </a:t>
            </a:r>
            <a:r>
              <a:rPr lang="en-GB" dirty="0">
                <a:solidFill>
                  <a:srgbClr val="FF0000"/>
                </a:solidFill>
              </a:rPr>
              <a:t>20041</a:t>
            </a:r>
            <a:r>
              <a:rPr lang="en-GB" dirty="0"/>
              <a:t>, 20244,, 20290, 20365, 20366, 20369, 20370, 20371, 20800, </a:t>
            </a:r>
            <a:r>
              <a:rPr lang="en-GB" dirty="0">
                <a:solidFill>
                  <a:srgbClr val="FF0000"/>
                </a:solidFill>
              </a:rPr>
              <a:t>20801</a:t>
            </a:r>
            <a:r>
              <a:rPr lang="en-GB" dirty="0"/>
              <a:t>, 20802, 20803, 20804, 20805, 20806, 21161, 21162, 21355, 21356, 21357, 21358, 21442, 21505, </a:t>
            </a:r>
            <a:r>
              <a:rPr lang="en-GB" dirty="0">
                <a:solidFill>
                  <a:srgbClr val="FF0000"/>
                </a:solidFill>
              </a:rPr>
              <a:t>21506</a:t>
            </a:r>
            <a:r>
              <a:rPr lang="en-GB" dirty="0"/>
              <a:t>, 21533, 21534, </a:t>
            </a:r>
            <a:r>
              <a:rPr lang="en-GB" dirty="0">
                <a:solidFill>
                  <a:srgbClr val="FF0000"/>
                </a:solidFill>
              </a:rPr>
              <a:t>21535</a:t>
            </a:r>
            <a:r>
              <a:rPr lang="en-GB" dirty="0"/>
              <a:t> ,</a:t>
            </a:r>
            <a:r>
              <a:rPr lang="en-GB" dirty="0">
                <a:solidFill>
                  <a:srgbClr val="FF0000"/>
                </a:solidFill>
              </a:rPr>
              <a:t>21536</a:t>
            </a:r>
            <a:r>
              <a:rPr lang="en-GB" dirty="0"/>
              <a:t>, 21583, 21584, 20081, </a:t>
            </a:r>
            <a:r>
              <a:rPr lang="en-GB" dirty="0">
                <a:solidFill>
                  <a:srgbClr val="FF0000"/>
                </a:solidFill>
              </a:rPr>
              <a:t>20082</a:t>
            </a:r>
            <a:r>
              <a:rPr lang="en-GB" dirty="0"/>
              <a:t>, 20083, 21285, </a:t>
            </a:r>
            <a:r>
              <a:rPr lang="en-GB" strike="sngStrike" dirty="0"/>
              <a:t>21286</a:t>
            </a:r>
            <a:r>
              <a:rPr lang="en-GB" dirty="0"/>
              <a:t>, 21335, 21441, </a:t>
            </a:r>
            <a:r>
              <a:rPr lang="en-GB" dirty="0">
                <a:solidFill>
                  <a:srgbClr val="FF0000"/>
                </a:solidFill>
              </a:rPr>
              <a:t>20372</a:t>
            </a:r>
            <a:r>
              <a:rPr lang="en-GB" dirty="0"/>
              <a:t> in doc 11-19/0417r4?</a:t>
            </a:r>
          </a:p>
          <a:p>
            <a:endParaRPr lang="en-GB" dirty="0"/>
          </a:p>
          <a:p>
            <a:r>
              <a:rPr lang="en-GB" dirty="0"/>
              <a:t>Resolutions to CIDs written in black approved with unanimous consent.</a:t>
            </a:r>
          </a:p>
          <a:p>
            <a:endParaRPr lang="en-CA" dirty="0"/>
          </a:p>
          <a:p>
            <a:r>
              <a:rPr lang="en-GB" dirty="0">
                <a:solidFill>
                  <a:srgbClr val="FF0000"/>
                </a:solidFill>
              </a:rPr>
              <a:t>20252, 20253, 20255, 20264, 20265 moved to Jarkko</a:t>
            </a:r>
            <a:endParaRPr lang="en-US" dirty="0"/>
          </a:p>
        </p:txBody>
      </p:sp>
      <p:sp>
        <p:nvSpPr>
          <p:cNvPr id="4" name="Slide Number Placeholder 3">
            <a:extLst>
              <a:ext uri="{FF2B5EF4-FFF2-40B4-BE49-F238E27FC236}">
                <a16:creationId xmlns:a16="http://schemas.microsoft.com/office/drawing/2014/main" id="{3C910A43-653B-B447-8ADA-3487C14EA09E}"/>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EB9BCCC0-81BC-4E4B-8A13-B91352EE36F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D09228CA-04C4-A947-8FBF-B43FFB462074}"/>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17450327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0AA7B-A7C1-9B44-960B-DE8DB99255A3}"/>
              </a:ext>
            </a:extLst>
          </p:cNvPr>
          <p:cNvSpPr>
            <a:spLocks noGrp="1"/>
          </p:cNvSpPr>
          <p:nvPr>
            <p:ph type="title"/>
          </p:nvPr>
        </p:nvSpPr>
        <p:spPr/>
        <p:txBody>
          <a:bodyPr/>
          <a:lstStyle/>
          <a:p>
            <a:r>
              <a:rPr lang="en-US" dirty="0"/>
              <a:t>11-19/0414 (Laurent </a:t>
            </a:r>
            <a:r>
              <a:rPr lang="en-US" dirty="0" err="1"/>
              <a:t>Cariou</a:t>
            </a:r>
            <a:r>
              <a:rPr lang="en-US" dirty="0"/>
              <a:t>)</a:t>
            </a:r>
          </a:p>
        </p:txBody>
      </p:sp>
      <p:sp>
        <p:nvSpPr>
          <p:cNvPr id="3" name="Content Placeholder 2">
            <a:extLst>
              <a:ext uri="{FF2B5EF4-FFF2-40B4-BE49-F238E27FC236}">
                <a16:creationId xmlns:a16="http://schemas.microsoft.com/office/drawing/2014/main" id="{DF8A2C9E-47E7-7C41-8113-C0F8004E5013}"/>
              </a:ext>
            </a:extLst>
          </p:cNvPr>
          <p:cNvSpPr>
            <a:spLocks noGrp="1"/>
          </p:cNvSpPr>
          <p:nvPr>
            <p:ph idx="1"/>
          </p:nvPr>
        </p:nvSpPr>
        <p:spPr>
          <a:xfrm>
            <a:off x="685800" y="1981200"/>
            <a:ext cx="7770813" cy="4113213"/>
          </a:xfrm>
        </p:spPr>
        <p:txBody>
          <a:bodyPr/>
          <a:lstStyle/>
          <a:p>
            <a:r>
              <a:rPr lang="en-US" dirty="0"/>
              <a:t>Do you accept resolutions to CIDs 20260, 20261, 20362, 20363, </a:t>
            </a:r>
            <a:r>
              <a:rPr lang="en-US" strike="sngStrike" dirty="0">
                <a:solidFill>
                  <a:srgbClr val="FF0000"/>
                </a:solidFill>
              </a:rPr>
              <a:t>20364</a:t>
            </a:r>
            <a:r>
              <a:rPr lang="en-US" dirty="0"/>
              <a:t>, 20575, 21134, 21135, 21136, 20420, 21142 in doc 11-19/0414r2? </a:t>
            </a:r>
          </a:p>
          <a:p>
            <a:endParaRPr lang="en-US" dirty="0"/>
          </a:p>
          <a:p>
            <a:r>
              <a:rPr lang="en-US" dirty="0"/>
              <a:t>Resolutions to CIDs written in black were approved by unanimous consent.</a:t>
            </a:r>
          </a:p>
          <a:p>
            <a:endParaRPr lang="en-US" dirty="0"/>
          </a:p>
          <a:p>
            <a:endParaRPr lang="en-US" dirty="0"/>
          </a:p>
        </p:txBody>
      </p:sp>
      <p:sp>
        <p:nvSpPr>
          <p:cNvPr id="4" name="Slide Number Placeholder 3">
            <a:extLst>
              <a:ext uri="{FF2B5EF4-FFF2-40B4-BE49-F238E27FC236}">
                <a16:creationId xmlns:a16="http://schemas.microsoft.com/office/drawing/2014/main" id="{7010D89F-AC3E-6C46-98C8-10317E42F52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F4964BB-7CA7-9642-BEF3-5C0E1AD26EE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999835A6-0FD4-1C4C-9FE5-032DE0DB3581}"/>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9986349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60082-49F2-D742-9F80-BDEEBC737F53}"/>
              </a:ext>
            </a:extLst>
          </p:cNvPr>
          <p:cNvSpPr>
            <a:spLocks noGrp="1"/>
          </p:cNvSpPr>
          <p:nvPr>
            <p:ph type="title"/>
          </p:nvPr>
        </p:nvSpPr>
        <p:spPr/>
        <p:txBody>
          <a:bodyPr/>
          <a:lstStyle/>
          <a:p>
            <a:r>
              <a:rPr lang="en-US" dirty="0"/>
              <a:t>11-19/1023 (</a:t>
            </a:r>
            <a:r>
              <a:rPr lang="en-US" dirty="0" err="1"/>
              <a:t>Liwen</a:t>
            </a:r>
            <a:r>
              <a:rPr lang="en-US" dirty="0"/>
              <a:t> Chu)</a:t>
            </a:r>
          </a:p>
        </p:txBody>
      </p:sp>
      <p:sp>
        <p:nvSpPr>
          <p:cNvPr id="3" name="Content Placeholder 2">
            <a:extLst>
              <a:ext uri="{FF2B5EF4-FFF2-40B4-BE49-F238E27FC236}">
                <a16:creationId xmlns:a16="http://schemas.microsoft.com/office/drawing/2014/main" id="{468F252E-5106-A145-8655-1DE2B2CA3EBB}"/>
              </a:ext>
            </a:extLst>
          </p:cNvPr>
          <p:cNvSpPr>
            <a:spLocks noGrp="1"/>
          </p:cNvSpPr>
          <p:nvPr>
            <p:ph idx="1"/>
          </p:nvPr>
        </p:nvSpPr>
        <p:spPr/>
        <p:txBody>
          <a:bodyPr/>
          <a:lstStyle/>
          <a:p>
            <a:pPr lvl="0"/>
            <a:r>
              <a:rPr lang="en-US" dirty="0"/>
              <a:t>Do you accept resolutions to CIDs </a:t>
            </a:r>
            <a:r>
              <a:rPr lang="en-GB" dirty="0"/>
              <a:t>20193, 21199, 21604, 20136, 20137, 20194, 20195, </a:t>
            </a:r>
            <a:r>
              <a:rPr lang="en-GB" dirty="0">
                <a:solidFill>
                  <a:srgbClr val="FF0000"/>
                </a:solidFill>
              </a:rPr>
              <a:t>20391</a:t>
            </a:r>
            <a:r>
              <a:rPr lang="en-GB" dirty="0"/>
              <a:t>, 20417, </a:t>
            </a:r>
            <a:r>
              <a:rPr lang="en-GB" dirty="0">
                <a:solidFill>
                  <a:srgbClr val="C00000"/>
                </a:solidFill>
              </a:rPr>
              <a:t>20418</a:t>
            </a:r>
            <a:r>
              <a:rPr lang="en-GB" dirty="0"/>
              <a:t>, 20983, 21069, </a:t>
            </a:r>
            <a:r>
              <a:rPr lang="en-GB" dirty="0">
                <a:solidFill>
                  <a:srgbClr val="FF0000"/>
                </a:solidFill>
              </a:rPr>
              <a:t>21200,</a:t>
            </a:r>
            <a:r>
              <a:rPr lang="en-GB" dirty="0"/>
              <a:t> 21202, </a:t>
            </a:r>
            <a:r>
              <a:rPr lang="en-GB" dirty="0">
                <a:solidFill>
                  <a:srgbClr val="FF0000"/>
                </a:solidFill>
              </a:rPr>
              <a:t>21203</a:t>
            </a:r>
            <a:r>
              <a:rPr lang="en-GB" dirty="0"/>
              <a:t>, </a:t>
            </a:r>
            <a:r>
              <a:rPr lang="en-GB" dirty="0">
                <a:solidFill>
                  <a:srgbClr val="FF0000"/>
                </a:solidFill>
              </a:rPr>
              <a:t>21336</a:t>
            </a:r>
            <a:r>
              <a:rPr lang="en-GB" dirty="0"/>
              <a:t>, </a:t>
            </a:r>
            <a:r>
              <a:rPr lang="en-GB" dirty="0">
                <a:solidFill>
                  <a:srgbClr val="FF0000"/>
                </a:solidFill>
              </a:rPr>
              <a:t>21337</a:t>
            </a:r>
            <a:r>
              <a:rPr lang="en-GB" dirty="0"/>
              <a:t>, 21606 in doc 11-19/1023r4?</a:t>
            </a:r>
            <a:endParaRPr lang="en-CA" dirty="0"/>
          </a:p>
          <a:p>
            <a:endParaRPr lang="en-US" dirty="0"/>
          </a:p>
          <a:p>
            <a:r>
              <a:rPr lang="en-US" dirty="0"/>
              <a:t>Resolutions to CIDs written in black were approved with unanimous consent.</a:t>
            </a:r>
          </a:p>
          <a:p>
            <a:r>
              <a:rPr lang="en-US" dirty="0"/>
              <a:t>CIDs 20391, 21337, 21200, 21336 – Mark to bring text.</a:t>
            </a:r>
          </a:p>
          <a:p>
            <a:r>
              <a:rPr lang="en-US" dirty="0"/>
              <a:t>CID 20418 – Mark to check with 11md.</a:t>
            </a:r>
          </a:p>
          <a:p>
            <a:r>
              <a:rPr lang="en-US" dirty="0"/>
              <a:t>CID 21203 is deferred</a:t>
            </a:r>
          </a:p>
          <a:p>
            <a:endParaRPr lang="en-US" dirty="0"/>
          </a:p>
        </p:txBody>
      </p:sp>
      <p:sp>
        <p:nvSpPr>
          <p:cNvPr id="4" name="Slide Number Placeholder 3">
            <a:extLst>
              <a:ext uri="{FF2B5EF4-FFF2-40B4-BE49-F238E27FC236}">
                <a16:creationId xmlns:a16="http://schemas.microsoft.com/office/drawing/2014/main" id="{B15971EF-ECB2-594E-A1D9-AC964FDEC918}"/>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5CB3D431-2959-2F46-8632-8848D6130C5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D1023E1D-8625-234A-9C74-C0800DD81C91}"/>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315352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F1A45-C457-204C-8E15-7BA77914EC66}"/>
              </a:ext>
            </a:extLst>
          </p:cNvPr>
          <p:cNvSpPr>
            <a:spLocks noGrp="1"/>
          </p:cNvSpPr>
          <p:nvPr>
            <p:ph type="title"/>
          </p:nvPr>
        </p:nvSpPr>
        <p:spPr/>
        <p:txBody>
          <a:bodyPr/>
          <a:lstStyle/>
          <a:p>
            <a:r>
              <a:rPr lang="en-US" dirty="0"/>
              <a:t>11-19/0696 (Jarkko </a:t>
            </a:r>
            <a:r>
              <a:rPr lang="en-US" dirty="0" err="1"/>
              <a:t>Kneckt</a:t>
            </a:r>
            <a:r>
              <a:rPr lang="en-US" dirty="0"/>
              <a:t>)</a:t>
            </a:r>
          </a:p>
        </p:txBody>
      </p:sp>
      <p:sp>
        <p:nvSpPr>
          <p:cNvPr id="3" name="Content Placeholder 2">
            <a:extLst>
              <a:ext uri="{FF2B5EF4-FFF2-40B4-BE49-F238E27FC236}">
                <a16:creationId xmlns:a16="http://schemas.microsoft.com/office/drawing/2014/main" id="{44357BB2-282D-7C45-9401-82A1BEE23B97}"/>
              </a:ext>
            </a:extLst>
          </p:cNvPr>
          <p:cNvSpPr>
            <a:spLocks noGrp="1"/>
          </p:cNvSpPr>
          <p:nvPr>
            <p:ph idx="1"/>
          </p:nvPr>
        </p:nvSpPr>
        <p:spPr/>
        <p:txBody>
          <a:bodyPr/>
          <a:lstStyle/>
          <a:p>
            <a:r>
              <a:rPr lang="en-US" dirty="0"/>
              <a:t>Do you agree to resolutions to CIDs 20716, </a:t>
            </a:r>
            <a:r>
              <a:rPr lang="en-US" dirty="0">
                <a:solidFill>
                  <a:srgbClr val="FF0000"/>
                </a:solidFill>
              </a:rPr>
              <a:t>20788</a:t>
            </a:r>
            <a:r>
              <a:rPr lang="en-US" dirty="0"/>
              <a:t>, 21208, 21478, and 21618 in doc 11-19/0696r3?</a:t>
            </a:r>
          </a:p>
          <a:p>
            <a:endParaRPr lang="en-US" dirty="0"/>
          </a:p>
          <a:p>
            <a:r>
              <a:rPr lang="en-US" dirty="0"/>
              <a:t>More off-line discussion is needed.</a:t>
            </a:r>
          </a:p>
          <a:p>
            <a:endParaRPr lang="en-US" dirty="0"/>
          </a:p>
          <a:p>
            <a:endParaRPr lang="en-US" dirty="0"/>
          </a:p>
        </p:txBody>
      </p:sp>
      <p:sp>
        <p:nvSpPr>
          <p:cNvPr id="4" name="Slide Number Placeholder 3">
            <a:extLst>
              <a:ext uri="{FF2B5EF4-FFF2-40B4-BE49-F238E27FC236}">
                <a16:creationId xmlns:a16="http://schemas.microsoft.com/office/drawing/2014/main" id="{29BAA130-288A-DA40-A9E7-5A1A751DE69C}"/>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ED35F750-0C17-E14E-B468-A9A03C107E51}"/>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16099FB5-BAB0-A648-B3A2-222ED1FB52BF}"/>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4115321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1065213"/>
          </a:xfrm>
        </p:spPr>
        <p:txBody>
          <a:bodyPr/>
          <a:lstStyle/>
          <a:p>
            <a:r>
              <a:rPr lang="en-US" altLang="en-US" dirty="0"/>
              <a:t>Agenda for Thursday 11, 2019</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lnSpc>
                <a:spcPct val="80000"/>
              </a:lnSpc>
              <a:buFont typeface="Arial" panose="020B0604020202020204" pitchFamily="34" charset="0"/>
              <a:buChar char="•"/>
            </a:pPr>
            <a:r>
              <a:rPr lang="en-US" altLang="en-US" dirty="0"/>
              <a:t>Patent policy, etc.</a:t>
            </a:r>
          </a:p>
          <a:p>
            <a:pPr>
              <a:lnSpc>
                <a:spcPct val="80000"/>
              </a:lnSpc>
              <a:buFont typeface="Arial" panose="020B0604020202020204" pitchFamily="34" charset="0"/>
              <a:buChar char="•"/>
            </a:pPr>
            <a:r>
              <a:rPr lang="en-US" altLang="en-US" dirty="0"/>
              <a:t>Announcements</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Set agenda</a:t>
            </a:r>
          </a:p>
          <a:p>
            <a:pPr>
              <a:lnSpc>
                <a:spcPct val="80000"/>
              </a:lnSpc>
              <a:buFont typeface="Arial" panose="020B0604020202020204" pitchFamily="34" charset="0"/>
              <a:buChar char="•"/>
            </a:pPr>
            <a:r>
              <a:rPr lang="en-US" altLang="en-US" dirty="0"/>
              <a:t>Presentations and Comment Resolution</a:t>
            </a:r>
          </a:p>
          <a:p>
            <a:pPr>
              <a:lnSpc>
                <a:spcPct val="80000"/>
              </a:lnSpc>
              <a:buFont typeface="Arial" panose="020B0604020202020204" pitchFamily="34" charset="0"/>
              <a:buChar char="•"/>
            </a:pPr>
            <a:r>
              <a:rPr lang="en-US" altLang="en-US" dirty="0"/>
              <a:t>Recess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79583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br>
              <a:rPr lang="en-US" altLang="en-US" dirty="0">
                <a:solidFill>
                  <a:srgbClr val="0000FF"/>
                </a:solidFill>
                <a:latin typeface="Arial Black" panose="020B0A04020102020204" pitchFamily="34" charset="0"/>
              </a:rPr>
            </a:b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IEEE 802.11 </a:t>
            </a:r>
            <a:r>
              <a:rPr lang="en-US" altLang="en-US" dirty="0" err="1">
                <a:solidFill>
                  <a:srgbClr val="0000FF"/>
                </a:solidFill>
                <a:latin typeface="Arial Black" panose="020B0A04020102020204" pitchFamily="34" charset="0"/>
              </a:rPr>
              <a:t>TGax</a:t>
            </a:r>
            <a:r>
              <a:rPr lang="en-US" altLang="en-US" dirty="0">
                <a:solidFill>
                  <a:srgbClr val="0000FF"/>
                </a:solidFill>
                <a:latin typeface="Arial Black" panose="020B0A04020102020204" pitchFamily="34" charset="0"/>
              </a:rPr>
              <a:t>:</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High Efficiency WLAN</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Task Group</a:t>
            </a:r>
            <a:endParaRPr lang="en-GB" dirty="0"/>
          </a:p>
        </p:txBody>
      </p:sp>
      <p:sp>
        <p:nvSpPr>
          <p:cNvPr id="4098" name="Rectangle 2"/>
          <p:cNvSpPr>
            <a:spLocks noGrp="1" noChangeArrowheads="1"/>
          </p:cNvSpPr>
          <p:nvPr>
            <p:ph idx="1"/>
          </p:nvPr>
        </p:nvSpPr>
        <p:spPr>
          <a:xfrm>
            <a:off x="685800" y="2743201"/>
            <a:ext cx="7770813" cy="2971800"/>
          </a:xfrm>
          <a:ln/>
        </p:spPr>
        <p:txBody>
          <a:bodyPr/>
          <a:lstStyle/>
          <a:p>
            <a:pPr algn="ctr">
              <a:lnSpc>
                <a:spcPct val="90000"/>
              </a:lnSpc>
              <a:buFontTx/>
              <a:buNone/>
            </a:pPr>
            <a:r>
              <a:rPr lang="en-GB" dirty="0"/>
              <a:t> </a:t>
            </a:r>
            <a:r>
              <a:rPr lang="en-US" sz="4000" dirty="0">
                <a:latin typeface="Arial" panose="020B0604020202020204" pitchFamily="34" charset="0"/>
              </a:rPr>
              <a:t>Rennes</a:t>
            </a:r>
            <a:r>
              <a:rPr lang="en-US" altLang="en-US" sz="4000" dirty="0">
                <a:latin typeface="Arial" panose="020B0604020202020204" pitchFamily="34" charset="0"/>
              </a:rPr>
              <a:t>, France</a:t>
            </a:r>
          </a:p>
          <a:p>
            <a:pPr algn="ctr">
              <a:lnSpc>
                <a:spcPct val="90000"/>
              </a:lnSpc>
              <a:buFontTx/>
              <a:buNone/>
            </a:pPr>
            <a:r>
              <a:rPr lang="en-US" altLang="en-US" sz="4000" dirty="0">
                <a:latin typeface="Arial" panose="020B0604020202020204" pitchFamily="34" charset="0"/>
              </a:rPr>
              <a:t>July 10-12 , 2019</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Osama Aboul-Magd (Huawei Technologies)</a:t>
            </a:r>
          </a:p>
          <a:p>
            <a:pPr algn="ctr">
              <a:lnSpc>
                <a:spcPct val="90000"/>
              </a:lnSpc>
              <a:buFontTx/>
              <a:buNone/>
            </a:pPr>
            <a:r>
              <a:rPr lang="en-US" altLang="en-US" dirty="0">
                <a:latin typeface="Arial" panose="020B0604020202020204" pitchFamily="34" charset="0"/>
              </a:rPr>
              <a:t>Vice Chair: Alfred Asterjadhi(Qualcomm)</a:t>
            </a:r>
          </a:p>
          <a:p>
            <a:pPr algn="ctr">
              <a:lnSpc>
                <a:spcPct val="90000"/>
              </a:lnSpc>
              <a:buFontTx/>
              <a:buNone/>
            </a:pPr>
            <a:r>
              <a:rPr lang="en-US" altLang="en-US" dirty="0">
                <a:latin typeface="Arial" panose="020B0604020202020204" pitchFamily="34" charset="0"/>
              </a:rPr>
              <a:t>Vice Chair: Ron </a:t>
            </a:r>
            <a:r>
              <a:rPr lang="en-US" altLang="en-US" dirty="0" err="1">
                <a:latin typeface="Arial" panose="020B0604020202020204" pitchFamily="34" charset="0"/>
              </a:rPr>
              <a:t>Porat</a:t>
            </a:r>
            <a:r>
              <a:rPr lang="en-US" altLang="en-US" dirty="0">
                <a:latin typeface="Arial" panose="020B0604020202020204" pitchFamily="34" charset="0"/>
              </a:rPr>
              <a:t> (Broadcom)</a:t>
            </a:r>
            <a:endParaRPr lang="en-US" altLang="en-US" sz="2000" dirty="0">
              <a:latin typeface="Arial" panose="020B0604020202020204" pitchFamily="34" charset="0"/>
            </a:endParaRPr>
          </a:p>
          <a:p>
            <a:pPr algn="ctr">
              <a:lnSpc>
                <a:spcPct val="90000"/>
              </a:lnSpc>
              <a:buFontTx/>
              <a:buNone/>
            </a:pPr>
            <a:r>
              <a:rPr lang="en-US" altLang="en-US" dirty="0">
                <a:latin typeface="Arial" panose="020B0604020202020204" pitchFamily="34" charset="0"/>
              </a:rPr>
              <a:t>Secretary: Yasuhiko Inoue (NTT)</a:t>
            </a:r>
          </a:p>
          <a:p>
            <a:pPr algn="ctr">
              <a:lnSpc>
                <a:spcPct val="90000"/>
              </a:lnSpc>
              <a:buFontTx/>
              <a:buNone/>
            </a:pPr>
            <a:r>
              <a:rPr lang="en-US" altLang="en-US" dirty="0">
                <a:latin typeface="Arial" panose="020B0604020202020204" pitchFamily="34" charset="0"/>
              </a:rPr>
              <a:t>Technical Editor: Robert Stacey (Intel)</a:t>
            </a:r>
            <a:endParaRPr lang="en-CA" altLang="en-US"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4" name="Date Placeholder 3"/>
          <p:cNvSpPr>
            <a:spLocks noGrp="1"/>
          </p:cNvSpPr>
          <p:nvPr>
            <p:ph type="dt" idx="15"/>
          </p:nvPr>
        </p:nvSpPr>
        <p:spPr/>
        <p:txBody>
          <a:bodyPr/>
          <a:lstStyle/>
          <a:p>
            <a:r>
              <a:rPr lang="en-US"/>
              <a:t>June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05D1D-C2F9-9549-B394-7CF615F7774D}"/>
              </a:ext>
            </a:extLst>
          </p:cNvPr>
          <p:cNvSpPr>
            <a:spLocks noGrp="1"/>
          </p:cNvSpPr>
          <p:nvPr>
            <p:ph type="title"/>
          </p:nvPr>
        </p:nvSpPr>
        <p:spPr/>
        <p:txBody>
          <a:bodyPr/>
          <a:lstStyle/>
          <a:p>
            <a:r>
              <a:rPr lang="en-US" dirty="0"/>
              <a:t>Time Allocation</a:t>
            </a:r>
          </a:p>
        </p:txBody>
      </p:sp>
      <p:sp>
        <p:nvSpPr>
          <p:cNvPr id="3" name="Content Placeholder 2">
            <a:extLst>
              <a:ext uri="{FF2B5EF4-FFF2-40B4-BE49-F238E27FC236}">
                <a16:creationId xmlns:a16="http://schemas.microsoft.com/office/drawing/2014/main" id="{AE054EDC-43CE-D147-BA9D-14B4113B4733}"/>
              </a:ext>
            </a:extLst>
          </p:cNvPr>
          <p:cNvSpPr>
            <a:spLocks noGrp="1"/>
          </p:cNvSpPr>
          <p:nvPr>
            <p:ph idx="1"/>
          </p:nvPr>
        </p:nvSpPr>
        <p:spPr/>
        <p:txBody>
          <a:bodyPr/>
          <a:lstStyle/>
          <a:p>
            <a:r>
              <a:rPr lang="en-US" sz="2000" dirty="0"/>
              <a:t>9:00 – 9:01		Call Meeting to order</a:t>
            </a:r>
          </a:p>
          <a:p>
            <a:r>
              <a:rPr lang="en-US" sz="2000" dirty="0"/>
              <a:t>9:01 – 9:05		IPR Slides</a:t>
            </a:r>
          </a:p>
          <a:p>
            <a:r>
              <a:rPr lang="en-US" sz="2000" dirty="0"/>
              <a:t>9:05 – 9:10		Submissions</a:t>
            </a:r>
          </a:p>
          <a:p>
            <a:r>
              <a:rPr lang="en-US" sz="2000" dirty="0"/>
              <a:t>9:10 – 10:30		Comment Resolution</a:t>
            </a:r>
          </a:p>
          <a:p>
            <a:r>
              <a:rPr lang="en-US" sz="2000" dirty="0"/>
              <a:t>10:30 – 10:45	Break</a:t>
            </a:r>
          </a:p>
          <a:p>
            <a:r>
              <a:rPr lang="en-US" sz="2000" dirty="0"/>
              <a:t>10:45 – 12:00	Comment Resolution</a:t>
            </a:r>
          </a:p>
          <a:p>
            <a:r>
              <a:rPr lang="en-US" sz="2000" dirty="0"/>
              <a:t>12:00 -1:00		Lunch</a:t>
            </a:r>
          </a:p>
          <a:p>
            <a:r>
              <a:rPr lang="en-US" sz="2000" dirty="0"/>
              <a:t>1:00 – 3:30		Comment Resolution</a:t>
            </a:r>
          </a:p>
          <a:p>
            <a:r>
              <a:rPr lang="en-US" sz="2000" dirty="0"/>
              <a:t>3:30 – 4:00		Break</a:t>
            </a:r>
          </a:p>
          <a:p>
            <a:r>
              <a:rPr lang="en-US" sz="2000" dirty="0"/>
              <a:t>4:00 – 6:00 		Comment Resolution</a:t>
            </a:r>
          </a:p>
          <a:p>
            <a:r>
              <a:rPr lang="en-US" sz="2000" dirty="0"/>
              <a:t>6:00 			Recess</a:t>
            </a:r>
          </a:p>
        </p:txBody>
      </p:sp>
      <p:sp>
        <p:nvSpPr>
          <p:cNvPr id="4" name="Slide Number Placeholder 3">
            <a:extLst>
              <a:ext uri="{FF2B5EF4-FFF2-40B4-BE49-F238E27FC236}">
                <a16:creationId xmlns:a16="http://schemas.microsoft.com/office/drawing/2014/main" id="{8D0D7379-7A14-0C4A-9B75-6BB8AA475DB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2E167356-5C29-A24D-A749-1A7A5E06914B}"/>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65C732F8-8715-3A4B-B138-A018DA63346B}"/>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8121696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BF974F-3DCD-9843-875F-D0C40CFA33BF}"/>
              </a:ext>
            </a:extLst>
          </p:cNvPr>
          <p:cNvSpPr>
            <a:spLocks noGrp="1"/>
          </p:cNvSpPr>
          <p:nvPr>
            <p:ph type="title"/>
          </p:nvPr>
        </p:nvSpPr>
        <p:spPr/>
        <p:txBody>
          <a:bodyPr/>
          <a:lstStyle/>
          <a:p>
            <a:r>
              <a:rPr lang="en-US" dirty="0"/>
              <a:t>11-19/0964 (Alfred </a:t>
            </a:r>
            <a:r>
              <a:rPr lang="en-US" dirty="0" err="1"/>
              <a:t>Asterjadhi</a:t>
            </a:r>
            <a:r>
              <a:rPr lang="en-US" dirty="0"/>
              <a:t>)</a:t>
            </a:r>
          </a:p>
        </p:txBody>
      </p:sp>
      <p:sp>
        <p:nvSpPr>
          <p:cNvPr id="3" name="Content Placeholder 2">
            <a:extLst>
              <a:ext uri="{FF2B5EF4-FFF2-40B4-BE49-F238E27FC236}">
                <a16:creationId xmlns:a16="http://schemas.microsoft.com/office/drawing/2014/main" id="{A2078AE6-BF5B-9148-9E81-54FA3229C543}"/>
              </a:ext>
            </a:extLst>
          </p:cNvPr>
          <p:cNvSpPr>
            <a:spLocks noGrp="1"/>
          </p:cNvSpPr>
          <p:nvPr>
            <p:ph idx="1"/>
          </p:nvPr>
        </p:nvSpPr>
        <p:spPr/>
        <p:txBody>
          <a:bodyPr/>
          <a:lstStyle/>
          <a:p>
            <a:r>
              <a:rPr lang="en-US" dirty="0"/>
              <a:t>Do you accept resolutions to CIDs </a:t>
            </a:r>
            <a:r>
              <a:rPr lang="en-GB" dirty="0">
                <a:solidFill>
                  <a:srgbClr val="FF0000"/>
                </a:solidFill>
              </a:rPr>
              <a:t>20072</a:t>
            </a:r>
            <a:r>
              <a:rPr lang="en-GB" dirty="0"/>
              <a:t>, 20128, 21297, </a:t>
            </a:r>
            <a:r>
              <a:rPr lang="en-GB" dirty="0">
                <a:solidFill>
                  <a:srgbClr val="FF0000"/>
                </a:solidFill>
              </a:rPr>
              <a:t>21300</a:t>
            </a:r>
            <a:r>
              <a:rPr lang="en-GB" dirty="0"/>
              <a:t>, 21522, 21523</a:t>
            </a:r>
            <a:r>
              <a:rPr lang="en-CA" dirty="0"/>
              <a:t> in doc 11-19/0964r1?</a:t>
            </a:r>
          </a:p>
          <a:p>
            <a:endParaRPr lang="en-CA" dirty="0"/>
          </a:p>
          <a:p>
            <a:r>
              <a:rPr lang="en-CA" dirty="0"/>
              <a:t>Resolutions to CIDs written in black were approved with unanimous consent</a:t>
            </a:r>
          </a:p>
          <a:p>
            <a:r>
              <a:rPr lang="en-CA" dirty="0"/>
              <a:t>Mark will provide some editorial comments.</a:t>
            </a:r>
            <a:endParaRPr lang="en-US" dirty="0"/>
          </a:p>
        </p:txBody>
      </p:sp>
      <p:sp>
        <p:nvSpPr>
          <p:cNvPr id="4" name="Slide Number Placeholder 3">
            <a:extLst>
              <a:ext uri="{FF2B5EF4-FFF2-40B4-BE49-F238E27FC236}">
                <a16:creationId xmlns:a16="http://schemas.microsoft.com/office/drawing/2014/main" id="{91E88C7A-030B-F44E-96BB-A115D46E8B04}"/>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DC42A218-FC33-1E4D-BC80-2FB0CAF2AD52}"/>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93DA92C2-CD89-0C41-BE17-CA22874E89B5}"/>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14807745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B7790-F577-1345-BC27-6EB47D88FD6B}"/>
              </a:ext>
            </a:extLst>
          </p:cNvPr>
          <p:cNvSpPr>
            <a:spLocks noGrp="1"/>
          </p:cNvSpPr>
          <p:nvPr>
            <p:ph type="title"/>
          </p:nvPr>
        </p:nvSpPr>
        <p:spPr/>
        <p:txBody>
          <a:bodyPr/>
          <a:lstStyle/>
          <a:p>
            <a:r>
              <a:rPr lang="en-US" dirty="0"/>
              <a:t>11-9/0963 (Alfred </a:t>
            </a:r>
            <a:r>
              <a:rPr lang="en-US" dirty="0" err="1"/>
              <a:t>Asterjadhi</a:t>
            </a:r>
            <a:r>
              <a:rPr lang="en-US" dirty="0"/>
              <a:t>)</a:t>
            </a:r>
          </a:p>
        </p:txBody>
      </p:sp>
      <p:sp>
        <p:nvSpPr>
          <p:cNvPr id="3" name="Content Placeholder 2">
            <a:extLst>
              <a:ext uri="{FF2B5EF4-FFF2-40B4-BE49-F238E27FC236}">
                <a16:creationId xmlns:a16="http://schemas.microsoft.com/office/drawing/2014/main" id="{264F901C-E837-7E4B-884A-6D9C26BB94FA}"/>
              </a:ext>
            </a:extLst>
          </p:cNvPr>
          <p:cNvSpPr>
            <a:spLocks noGrp="1"/>
          </p:cNvSpPr>
          <p:nvPr>
            <p:ph idx="1"/>
          </p:nvPr>
        </p:nvSpPr>
        <p:spPr/>
        <p:txBody>
          <a:bodyPr/>
          <a:lstStyle/>
          <a:p>
            <a:r>
              <a:rPr lang="en-US" dirty="0"/>
              <a:t>Do you accept resolutions to CIDs </a:t>
            </a:r>
            <a:r>
              <a:rPr lang="en-GB" dirty="0"/>
              <a:t>20240, </a:t>
            </a:r>
            <a:r>
              <a:rPr lang="en-GB" dirty="0">
                <a:solidFill>
                  <a:srgbClr val="FF0000"/>
                </a:solidFill>
              </a:rPr>
              <a:t>20456</a:t>
            </a:r>
            <a:r>
              <a:rPr lang="en-GB" dirty="0"/>
              <a:t>, 21269, </a:t>
            </a:r>
            <a:r>
              <a:rPr lang="en-GB" dirty="0">
                <a:solidFill>
                  <a:schemeClr val="tx1"/>
                </a:solidFill>
              </a:rPr>
              <a:t>21270</a:t>
            </a:r>
            <a:r>
              <a:rPr lang="en-GB" dirty="0"/>
              <a:t>, 21272, 21275, 21277, 21279</a:t>
            </a:r>
            <a:r>
              <a:rPr lang="en-US" dirty="0"/>
              <a:t> in doc 11-19/0963r0?</a:t>
            </a:r>
          </a:p>
          <a:p>
            <a:endParaRPr lang="en-US" dirty="0"/>
          </a:p>
          <a:p>
            <a:r>
              <a:rPr lang="en-CA" dirty="0"/>
              <a:t>Resolutions to CIDs written in black approved with unanimous consent.</a:t>
            </a:r>
          </a:p>
        </p:txBody>
      </p:sp>
      <p:sp>
        <p:nvSpPr>
          <p:cNvPr id="4" name="Slide Number Placeholder 3">
            <a:extLst>
              <a:ext uri="{FF2B5EF4-FFF2-40B4-BE49-F238E27FC236}">
                <a16:creationId xmlns:a16="http://schemas.microsoft.com/office/drawing/2014/main" id="{EBB7B0D3-44B1-1B40-8EF4-DECE4E29F603}"/>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D042E8D0-B661-C34F-995D-3B4922D0884A}"/>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4B93AFA4-946E-1843-96F9-BBA1391E23EF}"/>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42701178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B9FCD-D5BC-A845-9795-E4791759A2C0}"/>
              </a:ext>
            </a:extLst>
          </p:cNvPr>
          <p:cNvSpPr>
            <a:spLocks noGrp="1"/>
          </p:cNvSpPr>
          <p:nvPr>
            <p:ph type="title"/>
          </p:nvPr>
        </p:nvSpPr>
        <p:spPr/>
        <p:txBody>
          <a:bodyPr/>
          <a:lstStyle/>
          <a:p>
            <a:r>
              <a:rPr lang="en-US" dirty="0"/>
              <a:t>11-19/0962 (Alfred </a:t>
            </a:r>
            <a:r>
              <a:rPr lang="en-US" dirty="0" err="1"/>
              <a:t>Asterjadhi</a:t>
            </a:r>
            <a:r>
              <a:rPr lang="en-US" dirty="0"/>
              <a:t>)</a:t>
            </a:r>
          </a:p>
        </p:txBody>
      </p:sp>
      <p:sp>
        <p:nvSpPr>
          <p:cNvPr id="3" name="Content Placeholder 2">
            <a:extLst>
              <a:ext uri="{FF2B5EF4-FFF2-40B4-BE49-F238E27FC236}">
                <a16:creationId xmlns:a16="http://schemas.microsoft.com/office/drawing/2014/main" id="{64DF4948-159D-1643-B295-D1AAE8C311DA}"/>
              </a:ext>
            </a:extLst>
          </p:cNvPr>
          <p:cNvSpPr>
            <a:spLocks noGrp="1"/>
          </p:cNvSpPr>
          <p:nvPr>
            <p:ph idx="1"/>
          </p:nvPr>
        </p:nvSpPr>
        <p:spPr/>
        <p:txBody>
          <a:bodyPr/>
          <a:lstStyle/>
          <a:p>
            <a:pPr lvl="0"/>
            <a:r>
              <a:rPr lang="en-US" dirty="0"/>
              <a:t>Do you accept resolutions to CIDs </a:t>
            </a:r>
            <a:r>
              <a:rPr lang="en-GB" dirty="0"/>
              <a:t>20210, 20242, 20454, </a:t>
            </a:r>
            <a:r>
              <a:rPr lang="en-GB" dirty="0">
                <a:solidFill>
                  <a:srgbClr val="FF0000"/>
                </a:solidFill>
              </a:rPr>
              <a:t>20518, 20519</a:t>
            </a:r>
            <a:r>
              <a:rPr lang="en-GB" dirty="0"/>
              <a:t>, 21044, 21096, 21139, 21140, 21141, 21353, 21354, 21531, 21532, 21579, </a:t>
            </a:r>
            <a:r>
              <a:rPr lang="en-GB" dirty="0">
                <a:solidFill>
                  <a:srgbClr val="FF0000"/>
                </a:solidFill>
              </a:rPr>
              <a:t>21580</a:t>
            </a:r>
            <a:r>
              <a:rPr lang="en-GB" dirty="0"/>
              <a:t>, </a:t>
            </a:r>
            <a:r>
              <a:rPr lang="en-GB" dirty="0">
                <a:solidFill>
                  <a:srgbClr val="FF0000"/>
                </a:solidFill>
              </a:rPr>
              <a:t>21581</a:t>
            </a:r>
            <a:r>
              <a:rPr lang="en-GB" dirty="0"/>
              <a:t>, 21582, </a:t>
            </a:r>
            <a:r>
              <a:rPr lang="en-GB" dirty="0">
                <a:solidFill>
                  <a:srgbClr val="FF0000"/>
                </a:solidFill>
              </a:rPr>
              <a:t>20374</a:t>
            </a:r>
            <a:r>
              <a:rPr lang="en-GB" dirty="0"/>
              <a:t>, 20376, 20127 in doc 11-19/0962r2?</a:t>
            </a:r>
          </a:p>
          <a:p>
            <a:pPr lvl="0"/>
            <a:endParaRPr lang="en-GB" dirty="0"/>
          </a:p>
          <a:p>
            <a:pPr lvl="0"/>
            <a:r>
              <a:rPr lang="en-GB" dirty="0"/>
              <a:t>Resolutions to CIDs written in black were approved by unanimous consent.</a:t>
            </a:r>
          </a:p>
          <a:p>
            <a:pPr lvl="0"/>
            <a:endParaRPr lang="en-GB" dirty="0"/>
          </a:p>
          <a:p>
            <a:pPr lvl="0"/>
            <a:endParaRPr lang="en-GB" dirty="0"/>
          </a:p>
          <a:p>
            <a:pPr lvl="0"/>
            <a:endParaRPr lang="en-GB" dirty="0"/>
          </a:p>
          <a:p>
            <a:pPr lvl="0"/>
            <a:endParaRPr lang="en-CA" dirty="0"/>
          </a:p>
          <a:p>
            <a:endParaRPr lang="en-US" dirty="0"/>
          </a:p>
        </p:txBody>
      </p:sp>
      <p:sp>
        <p:nvSpPr>
          <p:cNvPr id="4" name="Slide Number Placeholder 3">
            <a:extLst>
              <a:ext uri="{FF2B5EF4-FFF2-40B4-BE49-F238E27FC236}">
                <a16:creationId xmlns:a16="http://schemas.microsoft.com/office/drawing/2014/main" id="{0F560343-6D90-BA41-BB80-AF1A36A7F907}"/>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B13B3921-CD33-5E4F-86BB-F4F1949F6113}"/>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DB5C6B1E-BC90-EF4A-9D2E-56843425F280}"/>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7776061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589C9-A730-104C-8B3A-4516AC573E9E}"/>
              </a:ext>
            </a:extLst>
          </p:cNvPr>
          <p:cNvSpPr>
            <a:spLocks noGrp="1"/>
          </p:cNvSpPr>
          <p:nvPr>
            <p:ph type="title"/>
          </p:nvPr>
        </p:nvSpPr>
        <p:spPr/>
        <p:txBody>
          <a:bodyPr/>
          <a:lstStyle/>
          <a:p>
            <a:r>
              <a:rPr lang="en-US" dirty="0"/>
              <a:t>11-19/0765 (Zhou Lan)</a:t>
            </a:r>
          </a:p>
        </p:txBody>
      </p:sp>
      <p:sp>
        <p:nvSpPr>
          <p:cNvPr id="3" name="Content Placeholder 2">
            <a:extLst>
              <a:ext uri="{FF2B5EF4-FFF2-40B4-BE49-F238E27FC236}">
                <a16:creationId xmlns:a16="http://schemas.microsoft.com/office/drawing/2014/main" id="{E79A14AD-632C-824F-B738-8B3F6C246708}"/>
              </a:ext>
            </a:extLst>
          </p:cNvPr>
          <p:cNvSpPr>
            <a:spLocks noGrp="1"/>
          </p:cNvSpPr>
          <p:nvPr>
            <p:ph idx="1"/>
          </p:nvPr>
        </p:nvSpPr>
        <p:spPr/>
        <p:txBody>
          <a:bodyPr/>
          <a:lstStyle/>
          <a:p>
            <a:r>
              <a:rPr lang="en-US" dirty="0"/>
              <a:t>Do you accept resolution to CID 20175 in doc 11-19/0765r6?</a:t>
            </a:r>
          </a:p>
          <a:p>
            <a:endParaRPr lang="en-US" dirty="0"/>
          </a:p>
          <a:p>
            <a:r>
              <a:rPr lang="en-US" dirty="0"/>
              <a:t>More discussion is needed</a:t>
            </a:r>
          </a:p>
          <a:p>
            <a:endParaRPr lang="en-US" dirty="0"/>
          </a:p>
          <a:p>
            <a:endParaRPr lang="en-US" dirty="0"/>
          </a:p>
        </p:txBody>
      </p:sp>
      <p:sp>
        <p:nvSpPr>
          <p:cNvPr id="4" name="Slide Number Placeholder 3">
            <a:extLst>
              <a:ext uri="{FF2B5EF4-FFF2-40B4-BE49-F238E27FC236}">
                <a16:creationId xmlns:a16="http://schemas.microsoft.com/office/drawing/2014/main" id="{7A1064F4-3522-0A4B-A45D-FD73A5B56861}"/>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C40E0E0D-5F09-4E4E-A862-065711DDF197}"/>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E0CA571B-AB30-F649-BB46-4479E9DBE38B}"/>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6819530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46022-992B-5242-8E75-806D7861780C}"/>
              </a:ext>
            </a:extLst>
          </p:cNvPr>
          <p:cNvSpPr>
            <a:spLocks noGrp="1"/>
          </p:cNvSpPr>
          <p:nvPr>
            <p:ph type="title"/>
          </p:nvPr>
        </p:nvSpPr>
        <p:spPr/>
        <p:txBody>
          <a:bodyPr/>
          <a:lstStyle/>
          <a:p>
            <a:r>
              <a:rPr lang="en-US" dirty="0"/>
              <a:t>11-19/0494 (</a:t>
            </a:r>
            <a:r>
              <a:rPr lang="en-US" dirty="0" err="1"/>
              <a:t>Kaying</a:t>
            </a:r>
            <a:r>
              <a:rPr lang="en-US" dirty="0"/>
              <a:t> </a:t>
            </a:r>
            <a:r>
              <a:rPr lang="en-US" dirty="0" err="1"/>
              <a:t>Lv</a:t>
            </a:r>
            <a:r>
              <a:rPr lang="en-US" dirty="0"/>
              <a:t>)</a:t>
            </a:r>
          </a:p>
        </p:txBody>
      </p:sp>
      <p:sp>
        <p:nvSpPr>
          <p:cNvPr id="3" name="Content Placeholder 2">
            <a:extLst>
              <a:ext uri="{FF2B5EF4-FFF2-40B4-BE49-F238E27FC236}">
                <a16:creationId xmlns:a16="http://schemas.microsoft.com/office/drawing/2014/main" id="{814E9811-D42C-894A-AF5F-049A7CC39AAF}"/>
              </a:ext>
            </a:extLst>
          </p:cNvPr>
          <p:cNvSpPr>
            <a:spLocks noGrp="1"/>
          </p:cNvSpPr>
          <p:nvPr>
            <p:ph idx="1"/>
          </p:nvPr>
        </p:nvSpPr>
        <p:spPr/>
        <p:txBody>
          <a:bodyPr/>
          <a:lstStyle/>
          <a:p>
            <a:r>
              <a:rPr lang="en-US" dirty="0"/>
              <a:t>Do you accept resolution to CID 20346 in doc 11-19/0494r2?</a:t>
            </a:r>
          </a:p>
          <a:p>
            <a:endParaRPr lang="en-US" dirty="0"/>
          </a:p>
          <a:p>
            <a:r>
              <a:rPr lang="en-US" dirty="0"/>
              <a:t>Needs more discussion.</a:t>
            </a:r>
          </a:p>
        </p:txBody>
      </p:sp>
      <p:sp>
        <p:nvSpPr>
          <p:cNvPr id="4" name="Slide Number Placeholder 3">
            <a:extLst>
              <a:ext uri="{FF2B5EF4-FFF2-40B4-BE49-F238E27FC236}">
                <a16:creationId xmlns:a16="http://schemas.microsoft.com/office/drawing/2014/main" id="{E5BE7F1E-C389-FC4D-BA04-471F6DD4195B}"/>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FF6B6121-B048-0343-B74A-9EB8C42F3B8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C572BA7E-25C3-DC4C-88E2-0C575B065945}"/>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4172815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E6BD4-CE66-CE4F-93F2-F60D7EBC8815}"/>
              </a:ext>
            </a:extLst>
          </p:cNvPr>
          <p:cNvSpPr>
            <a:spLocks noGrp="1"/>
          </p:cNvSpPr>
          <p:nvPr>
            <p:ph type="title"/>
          </p:nvPr>
        </p:nvSpPr>
        <p:spPr>
          <a:xfrm>
            <a:off x="685800" y="685800"/>
            <a:ext cx="7770813" cy="1065213"/>
          </a:xfrm>
        </p:spPr>
        <p:txBody>
          <a:bodyPr/>
          <a:lstStyle/>
          <a:p>
            <a:r>
              <a:rPr lang="en-US" dirty="0"/>
              <a:t>11-19/0835 (</a:t>
            </a:r>
            <a:r>
              <a:rPr lang="en-US" dirty="0" err="1"/>
              <a:t>Kaying</a:t>
            </a:r>
            <a:r>
              <a:rPr lang="en-US" dirty="0"/>
              <a:t> </a:t>
            </a:r>
            <a:r>
              <a:rPr lang="en-US" dirty="0" err="1"/>
              <a:t>Lv</a:t>
            </a:r>
            <a:r>
              <a:rPr lang="en-US" dirty="0"/>
              <a:t>)</a:t>
            </a:r>
          </a:p>
        </p:txBody>
      </p:sp>
      <p:sp>
        <p:nvSpPr>
          <p:cNvPr id="3" name="Content Placeholder 2">
            <a:extLst>
              <a:ext uri="{FF2B5EF4-FFF2-40B4-BE49-F238E27FC236}">
                <a16:creationId xmlns:a16="http://schemas.microsoft.com/office/drawing/2014/main" id="{8A0CAD72-E470-2941-BF6B-02E49A74DC2B}"/>
              </a:ext>
            </a:extLst>
          </p:cNvPr>
          <p:cNvSpPr>
            <a:spLocks noGrp="1"/>
          </p:cNvSpPr>
          <p:nvPr>
            <p:ph idx="1"/>
          </p:nvPr>
        </p:nvSpPr>
        <p:spPr>
          <a:xfrm>
            <a:off x="297260" y="1981200"/>
            <a:ext cx="8159354" cy="3657600"/>
          </a:xfrm>
        </p:spPr>
        <p:txBody>
          <a:bodyPr/>
          <a:lstStyle/>
          <a:p>
            <a:r>
              <a:rPr lang="en-US" dirty="0"/>
              <a:t>Do you accept resolutions to CIDs  20167, </a:t>
            </a:r>
            <a:r>
              <a:rPr lang="en-US" dirty="0">
                <a:solidFill>
                  <a:srgbClr val="FF0000"/>
                </a:solidFill>
              </a:rPr>
              <a:t>20396</a:t>
            </a:r>
            <a:r>
              <a:rPr lang="en-US" dirty="0"/>
              <a:t>, and 20397 in doc 11-19/0835r1?</a:t>
            </a:r>
          </a:p>
          <a:p>
            <a:endParaRPr lang="en-US" dirty="0"/>
          </a:p>
          <a:p>
            <a:r>
              <a:rPr lang="en-US" dirty="0"/>
              <a:t>Will be considered later.</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357F800E-EA7E-A64A-8349-6EF8DF625ED0}"/>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FF662A1A-7AFC-364F-8F4B-588B22A12430}"/>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5739012D-E74E-D04F-B29F-762C2FC7DB9A}"/>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10697336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350FB-0BEC-6245-8646-C2F6A5BDE3D2}"/>
              </a:ext>
            </a:extLst>
          </p:cNvPr>
          <p:cNvSpPr>
            <a:spLocks noGrp="1"/>
          </p:cNvSpPr>
          <p:nvPr>
            <p:ph type="title"/>
          </p:nvPr>
        </p:nvSpPr>
        <p:spPr/>
        <p:txBody>
          <a:bodyPr/>
          <a:lstStyle/>
          <a:p>
            <a:r>
              <a:rPr lang="en-US" dirty="0"/>
              <a:t>11-19/1035 (</a:t>
            </a:r>
            <a:r>
              <a:rPr lang="en-US" dirty="0" err="1"/>
              <a:t>Liwen</a:t>
            </a:r>
            <a:r>
              <a:rPr lang="en-US" dirty="0"/>
              <a:t> Chu)</a:t>
            </a:r>
          </a:p>
        </p:txBody>
      </p:sp>
      <p:sp>
        <p:nvSpPr>
          <p:cNvPr id="3" name="Content Placeholder 2">
            <a:extLst>
              <a:ext uri="{FF2B5EF4-FFF2-40B4-BE49-F238E27FC236}">
                <a16:creationId xmlns:a16="http://schemas.microsoft.com/office/drawing/2014/main" id="{F057E904-10E6-9847-AAEF-BF4D4C8F233E}"/>
              </a:ext>
            </a:extLst>
          </p:cNvPr>
          <p:cNvSpPr>
            <a:spLocks noGrp="1"/>
          </p:cNvSpPr>
          <p:nvPr>
            <p:ph idx="1"/>
          </p:nvPr>
        </p:nvSpPr>
        <p:spPr/>
        <p:txBody>
          <a:bodyPr/>
          <a:lstStyle/>
          <a:p>
            <a:pPr lvl="0"/>
            <a:r>
              <a:rPr lang="en-US" dirty="0"/>
              <a:t>Do you accept resolutions to CIDs </a:t>
            </a:r>
            <a:r>
              <a:rPr lang="en-GB" dirty="0">
                <a:solidFill>
                  <a:srgbClr val="FF0000"/>
                </a:solidFill>
              </a:rPr>
              <a:t>20428</a:t>
            </a:r>
            <a:r>
              <a:rPr lang="en-GB" dirty="0"/>
              <a:t>, </a:t>
            </a:r>
            <a:r>
              <a:rPr lang="en-GB" dirty="0">
                <a:solidFill>
                  <a:srgbClr val="FF0000"/>
                </a:solidFill>
              </a:rPr>
              <a:t>20825</a:t>
            </a:r>
            <a:r>
              <a:rPr lang="en-GB" dirty="0"/>
              <a:t>, 20826, 20196, 20330, 20393, </a:t>
            </a:r>
            <a:r>
              <a:rPr lang="en-GB" dirty="0">
                <a:highlight>
                  <a:srgbClr val="FFFF00"/>
                </a:highlight>
              </a:rPr>
              <a:t>20394</a:t>
            </a:r>
            <a:r>
              <a:rPr lang="en-GB" dirty="0"/>
              <a:t>, 20427, 21066, 21067,</a:t>
            </a:r>
            <a:r>
              <a:rPr lang="en-CA" dirty="0"/>
              <a:t> </a:t>
            </a:r>
            <a:r>
              <a:rPr lang="en-GB" dirty="0"/>
              <a:t>21137, 21607 in doc 11-19/1035r0?</a:t>
            </a:r>
            <a:endParaRPr lang="en-CA" dirty="0"/>
          </a:p>
          <a:p>
            <a:endParaRPr lang="en-US" dirty="0"/>
          </a:p>
        </p:txBody>
      </p:sp>
      <p:sp>
        <p:nvSpPr>
          <p:cNvPr id="4" name="Slide Number Placeholder 3">
            <a:extLst>
              <a:ext uri="{FF2B5EF4-FFF2-40B4-BE49-F238E27FC236}">
                <a16:creationId xmlns:a16="http://schemas.microsoft.com/office/drawing/2014/main" id="{01B262AD-0D1A-1440-AD52-06FC80BE7D95}"/>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AE5548F9-59E9-EB4A-98E0-15F748D6A9E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0AAC2721-4250-C342-A6CF-8402B3EC8213}"/>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5124375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08938" cy="1065213"/>
          </a:xfrm>
        </p:spPr>
        <p:txBody>
          <a:bodyPr/>
          <a:lstStyle/>
          <a:p>
            <a:r>
              <a:rPr lang="en-US" altLang="en-US" dirty="0"/>
              <a:t>Agenda for Friday July 12, 2019</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lnSpc>
                <a:spcPct val="80000"/>
              </a:lnSpc>
              <a:buFont typeface="Arial" panose="020B0604020202020204" pitchFamily="34" charset="0"/>
              <a:buChar char="•"/>
            </a:pPr>
            <a:r>
              <a:rPr lang="en-US" altLang="en-US" dirty="0"/>
              <a:t>Patent policy, etc.</a:t>
            </a:r>
          </a:p>
          <a:p>
            <a:pPr>
              <a:lnSpc>
                <a:spcPct val="80000"/>
              </a:lnSpc>
              <a:buFont typeface="Arial" panose="020B0604020202020204" pitchFamily="34" charset="0"/>
              <a:buChar char="•"/>
            </a:pPr>
            <a:r>
              <a:rPr lang="en-US" altLang="en-US" dirty="0"/>
              <a:t>Announcements</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Set agenda</a:t>
            </a:r>
          </a:p>
          <a:p>
            <a:pPr>
              <a:lnSpc>
                <a:spcPct val="80000"/>
              </a:lnSpc>
              <a:buFont typeface="Arial" panose="020B0604020202020204" pitchFamily="34" charset="0"/>
              <a:buChar char="•"/>
            </a:pPr>
            <a:r>
              <a:rPr lang="en-US" altLang="en-US" dirty="0"/>
              <a:t>Presentations and Comment Resolution</a:t>
            </a:r>
          </a:p>
          <a:p>
            <a:pPr>
              <a:lnSpc>
                <a:spcPct val="80000"/>
              </a:lnSpc>
              <a:buFont typeface="Arial" panose="020B0604020202020204" pitchFamily="34" charset="0"/>
              <a:buChar char="•"/>
            </a:pPr>
            <a:r>
              <a:rPr lang="en-US" altLang="en-US"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4863075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27473-D15E-0E4E-81D7-F35FF04DDC68}"/>
              </a:ext>
            </a:extLst>
          </p:cNvPr>
          <p:cNvSpPr>
            <a:spLocks noGrp="1"/>
          </p:cNvSpPr>
          <p:nvPr>
            <p:ph type="title"/>
          </p:nvPr>
        </p:nvSpPr>
        <p:spPr/>
        <p:txBody>
          <a:bodyPr/>
          <a:lstStyle/>
          <a:p>
            <a:r>
              <a:rPr lang="en-US" dirty="0"/>
              <a:t>Time Allocation</a:t>
            </a:r>
          </a:p>
        </p:txBody>
      </p:sp>
      <p:sp>
        <p:nvSpPr>
          <p:cNvPr id="3" name="Content Placeholder 2">
            <a:extLst>
              <a:ext uri="{FF2B5EF4-FFF2-40B4-BE49-F238E27FC236}">
                <a16:creationId xmlns:a16="http://schemas.microsoft.com/office/drawing/2014/main" id="{5994C6D7-4A0F-7E4B-BE45-D2A01E53D242}"/>
              </a:ext>
            </a:extLst>
          </p:cNvPr>
          <p:cNvSpPr>
            <a:spLocks noGrp="1"/>
          </p:cNvSpPr>
          <p:nvPr>
            <p:ph idx="1"/>
          </p:nvPr>
        </p:nvSpPr>
        <p:spPr/>
        <p:txBody>
          <a:bodyPr/>
          <a:lstStyle/>
          <a:p>
            <a:r>
              <a:rPr lang="en-US" sz="2000" dirty="0"/>
              <a:t>9:00 – 9:01		Call Meeting to order</a:t>
            </a:r>
          </a:p>
          <a:p>
            <a:r>
              <a:rPr lang="en-US" sz="2000" dirty="0"/>
              <a:t>9:01 – 9:05		IPR Slides</a:t>
            </a:r>
          </a:p>
          <a:p>
            <a:r>
              <a:rPr lang="en-US" sz="2000" dirty="0"/>
              <a:t>9:05 – 9:10		Submissions</a:t>
            </a:r>
          </a:p>
          <a:p>
            <a:r>
              <a:rPr lang="en-US" sz="2000" dirty="0"/>
              <a:t>9:10 – 10:30		Comment Resolution</a:t>
            </a:r>
          </a:p>
          <a:p>
            <a:r>
              <a:rPr lang="en-US" sz="2000" dirty="0"/>
              <a:t>10:45 – 12:00	Comment Resolution</a:t>
            </a:r>
          </a:p>
          <a:p>
            <a:r>
              <a:rPr lang="en-US" sz="2000" dirty="0"/>
              <a:t>12:00 -1:15		Lunch Break</a:t>
            </a:r>
          </a:p>
          <a:p>
            <a:r>
              <a:rPr lang="en-US" sz="2000" dirty="0"/>
              <a:t>1:15 – 5:00		Comment Resolution</a:t>
            </a:r>
          </a:p>
          <a:p>
            <a:r>
              <a:rPr lang="en-US" sz="2000" dirty="0"/>
              <a:t>5:00 			Adjourn</a:t>
            </a:r>
          </a:p>
          <a:p>
            <a:endParaRPr lang="en-US" sz="2000" dirty="0"/>
          </a:p>
        </p:txBody>
      </p:sp>
      <p:sp>
        <p:nvSpPr>
          <p:cNvPr id="4" name="Slide Number Placeholder 3">
            <a:extLst>
              <a:ext uri="{FF2B5EF4-FFF2-40B4-BE49-F238E27FC236}">
                <a16:creationId xmlns:a16="http://schemas.microsoft.com/office/drawing/2014/main" id="{0F1B2104-788D-6B49-8AB2-4A338AB83663}"/>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ED15ED25-4A82-E944-9F60-8A810AE61252}"/>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2D72EC6D-0432-BA4E-9AF1-36F53962395B}"/>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1327257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4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927177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572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685800" y="1525587"/>
            <a:ext cx="7770813"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353651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228600" y="1219200"/>
            <a:ext cx="8534400" cy="4113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381000" y="1449387"/>
            <a:ext cx="8382000"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113213"/>
          </a:xfrm>
        </p:spPr>
        <p:txBody>
          <a:bodyPr/>
          <a:lstStyle/>
          <a:p>
            <a:pPr>
              <a:defRPr/>
            </a:pPr>
            <a:r>
              <a:rPr lang="en-US" sz="1800" dirty="0"/>
              <a:t>All participation in IEEE 802 Working Group meetings is on an individual basis</a:t>
            </a:r>
          </a:p>
          <a:p>
            <a:pPr marL="0" indent="0">
              <a:buFontTx/>
              <a:buNone/>
              <a:defRPr/>
            </a:pPr>
            <a:r>
              <a:rPr lang="en-GB" sz="1600" i="1" dirty="0"/>
              <a:t>•     Participants in the IEEE standards development individual process shall act based on their qualifications and experience. (</a:t>
            </a:r>
            <a:r>
              <a:rPr lang="en-GB" sz="1600" i="1" dirty="0">
                <a:hlinkClick r:id="rId2"/>
              </a:rPr>
              <a:t>https://standards.ieee.org/develop/policies/bylaws/sb_bylaws.pdf</a:t>
            </a:r>
            <a:r>
              <a:rPr lang="en-GB" sz="1600" i="1" dirty="0"/>
              <a:t>  section 5.2.1)</a:t>
            </a:r>
            <a:endParaRPr lang="en-US" sz="1600" dirty="0"/>
          </a:p>
          <a:p>
            <a:pPr marL="0" indent="0">
              <a:buFontTx/>
              <a:buNone/>
              <a:defRPr/>
            </a:pPr>
            <a:r>
              <a:rPr lang="en-US" sz="1600" dirty="0"/>
              <a:t>•    </a:t>
            </a:r>
            <a:r>
              <a:rPr lang="en-US" sz="1600" i="1" dirty="0"/>
              <a:t>IEEE 802 </a:t>
            </a:r>
            <a:r>
              <a:rPr lang="en-GB" sz="1600" i="1" dirty="0"/>
              <a:t>Working Group membership is by individual; “Working Group members shall participate in the consensus process in a manner consistent with their professional expert opinion as individuals, and not as organizational representatives”. (</a:t>
            </a:r>
            <a:r>
              <a:rPr lang="en-GB" sz="1600" i="1" u="sng" dirty="0">
                <a:hlinkClick r:id="rId3"/>
              </a:rPr>
              <a:t>http://ieee802.org/PNP/approved/IEEE_802_WG_PandP_v19.pdf</a:t>
            </a:r>
            <a:r>
              <a:rPr lang="en-GB" sz="1600" i="1" dirty="0"/>
              <a:t> section 4.2.1)</a:t>
            </a:r>
            <a:endParaRPr lang="en-US" sz="1600" dirty="0"/>
          </a:p>
          <a:p>
            <a:pPr>
              <a:buFont typeface="Arial" panose="020B0604020202020204" pitchFamily="34" charset="0"/>
              <a:buChar char="•"/>
              <a:defRPr/>
            </a:pPr>
            <a:r>
              <a:rPr lang="en-US" sz="16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defRPr/>
            </a:pPr>
            <a:r>
              <a:rPr lang="en-US" sz="1600" dirty="0"/>
              <a:t>You shall not direct the actions or votes of any other member of an IEEE 802 Working Group or retaliate against any other member for their actions or votes within IEEE 802 Working Group meetings, see </a:t>
            </a:r>
            <a:r>
              <a:rPr lang="en-US" sz="1600" u="sng" dirty="0">
                <a:hlinkClick r:id="rId4"/>
              </a:rPr>
              <a:t>https://standards.ieee.org/develop/policies/bylaws/sb_bylaws.pdf </a:t>
            </a:r>
            <a:r>
              <a:rPr lang="en-US" sz="1600" dirty="0"/>
              <a:t> section 5.2.1.3 and </a:t>
            </a:r>
            <a:r>
              <a:rPr lang="en-GB" sz="1600" u="sng" dirty="0">
                <a:hlinkClick r:id="rId3"/>
              </a:rPr>
              <a:t>http://ieee802.org/PNP/approved/IEEE_802_WG_PandP_v19.pdf</a:t>
            </a:r>
            <a:r>
              <a:rPr lang="en-GB" sz="1600" dirty="0"/>
              <a:t>  section 3.4.1, list item x</a:t>
            </a:r>
            <a:endParaRPr lang="en-US" sz="1600" dirty="0"/>
          </a:p>
          <a:p>
            <a:pPr marL="0" indent="0">
              <a:buFontTx/>
              <a:buNone/>
              <a:defRPr/>
            </a:pPr>
            <a:r>
              <a:rPr lang="en-US" sz="1800" dirty="0"/>
              <a:t>By participating in IEEE 802 meetings, you accept these requirements.  If you do not agree to these policies then you shall not participate.</a:t>
            </a:r>
          </a:p>
          <a:p>
            <a:endParaRPr lang="en-US" sz="16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387863760"/>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1843</TotalTime>
  <Words>1550</Words>
  <Application>Microsoft Macintosh PowerPoint</Application>
  <PresentationFormat>On-screen Show (4:3)</PresentationFormat>
  <Paragraphs>282</Paragraphs>
  <Slides>29</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29</vt:i4>
      </vt:variant>
    </vt:vector>
  </HeadingPairs>
  <TitlesOfParts>
    <vt:vector size="37" baseType="lpstr">
      <vt:lpstr>Arial</vt:lpstr>
      <vt:lpstr>Arial Black</vt:lpstr>
      <vt:lpstr>Calibri</vt:lpstr>
      <vt:lpstr>Monotype Sorts</vt:lpstr>
      <vt:lpstr>Times New Roman</vt:lpstr>
      <vt:lpstr>Office Theme</vt:lpstr>
      <vt:lpstr>Document</vt:lpstr>
      <vt:lpstr>Worksheet</vt:lpstr>
      <vt:lpstr>TGax July 2019 Ad Hoc Meeting Agenda </vt:lpstr>
      <vt:lpstr>  IEEE 802.11 TGax: High Efficiency WLAN Task Group</vt:lpstr>
      <vt:lpstr>Meeting Protocol</vt:lpstr>
      <vt:lpstr>Patent Policy</vt:lpstr>
      <vt:lpstr>Participants have a duty to inform the IEEE</vt:lpstr>
      <vt:lpstr>Ways to inform IEEE</vt:lpstr>
      <vt:lpstr>Other guidelines for IEEE WG meetings</vt:lpstr>
      <vt:lpstr>Patent-related information</vt:lpstr>
      <vt:lpstr>Participation in IEEE 802 Meetings</vt:lpstr>
      <vt:lpstr>Host Information</vt:lpstr>
      <vt:lpstr>General Flow of the Meeting</vt:lpstr>
      <vt:lpstr>Agenda for Wednesday July 10, 2019</vt:lpstr>
      <vt:lpstr>Submissions</vt:lpstr>
      <vt:lpstr>Time Allocation</vt:lpstr>
      <vt:lpstr>11-19/0417 (Laurent Cariou)</vt:lpstr>
      <vt:lpstr>11-19/0414 (Laurent Cariou)</vt:lpstr>
      <vt:lpstr>11-19/1023 (Liwen Chu)</vt:lpstr>
      <vt:lpstr>11-19/0696 (Jarkko Kneckt)</vt:lpstr>
      <vt:lpstr>Agenda for Thursday 11, 2019 </vt:lpstr>
      <vt:lpstr>Time Allocation</vt:lpstr>
      <vt:lpstr>11-19/0964 (Alfred Asterjadhi)</vt:lpstr>
      <vt:lpstr>11-9/0963 (Alfred Asterjadhi)</vt:lpstr>
      <vt:lpstr>11-19/0962 (Alfred Asterjadhi)</vt:lpstr>
      <vt:lpstr>11-19/0765 (Zhou Lan)</vt:lpstr>
      <vt:lpstr>11-19/0494 (Kaying Lv)</vt:lpstr>
      <vt:lpstr>11-19/0835 (Kaying Lv)</vt:lpstr>
      <vt:lpstr>11-19/1035 (Liwen Chu)</vt:lpstr>
      <vt:lpstr>Agenda for Friday July 12, 2019 </vt:lpstr>
      <vt:lpstr>Time Allocation</vt:lpstr>
    </vt:vector>
  </TitlesOfParts>
  <Company>Huawei Technologies Co.,Ltd.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March 2017 Meeting Agenda</dc:title>
  <dc:creator>Osama AboulMagd</dc:creator>
  <cp:lastModifiedBy>Osama Aboul-Magd</cp:lastModifiedBy>
  <cp:revision>93</cp:revision>
  <cp:lastPrinted>1601-01-01T00:00:00Z</cp:lastPrinted>
  <dcterms:created xsi:type="dcterms:W3CDTF">2017-01-26T15:28:16Z</dcterms:created>
  <dcterms:modified xsi:type="dcterms:W3CDTF">2019-07-12T02:16:10Z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1561742817</vt:lpwstr>
  </property>
</Properties>
</file>