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23"/>
  </p:notesMasterIdLst>
  <p:handoutMasterIdLst>
    <p:handoutMasterId r:id="rId24"/>
  </p:handoutMasterIdLst>
  <p:sldIdLst>
    <p:sldId id="256" r:id="rId2"/>
    <p:sldId id="257" r:id="rId3"/>
    <p:sldId id="285" r:id="rId4"/>
    <p:sldId id="274" r:id="rId5"/>
    <p:sldId id="277" r:id="rId6"/>
    <p:sldId id="275" r:id="rId7"/>
    <p:sldId id="287" r:id="rId8"/>
    <p:sldId id="288" r:id="rId9"/>
    <p:sldId id="289" r:id="rId10"/>
    <p:sldId id="290" r:id="rId11"/>
    <p:sldId id="291" r:id="rId12"/>
    <p:sldId id="292" r:id="rId13"/>
    <p:sldId id="293" r:id="rId14"/>
    <p:sldId id="294" r:id="rId15"/>
    <p:sldId id="295" r:id="rId16"/>
    <p:sldId id="296" r:id="rId17"/>
    <p:sldId id="297" r:id="rId18"/>
    <p:sldId id="286" r:id="rId19"/>
    <p:sldId id="284" r:id="rId20"/>
    <p:sldId id="283" r:id="rId21"/>
    <p:sldId id="264" r:id="rId2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86353" autoAdjust="0"/>
  </p:normalViewPr>
  <p:slideViewPr>
    <p:cSldViewPr>
      <p:cViewPr varScale="1">
        <p:scale>
          <a:sx n="61" d="100"/>
          <a:sy n="61" d="100"/>
        </p:scale>
        <p:origin x="132" y="72"/>
      </p:cViewPr>
      <p:guideLst>
        <p:guide orient="horz" pos="2160"/>
        <p:guide pos="3840"/>
      </p:guideLst>
    </p:cSldViewPr>
  </p:slideViewPr>
  <p:outlineViewPr>
    <p:cViewPr varScale="1">
      <p:scale>
        <a:sx n="33" d="100"/>
        <a:sy n="33" d="100"/>
      </p:scale>
      <p:origin x="0" y="-3017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802-11-19-1007/r1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2019</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802-11-19-1007/r1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2019</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802-11-19-1007/r1</a:t>
            </a:r>
          </a:p>
        </p:txBody>
      </p:sp>
      <p:sp>
        <p:nvSpPr>
          <p:cNvPr id="5" name="Rectangle 3"/>
          <p:cNvSpPr>
            <a:spLocks noGrp="1" noChangeArrowheads="1"/>
          </p:cNvSpPr>
          <p:nvPr>
            <p:ph type="dt"/>
          </p:nvPr>
        </p:nvSpPr>
        <p:spPr>
          <a:ln/>
        </p:spPr>
        <p:txBody>
          <a:bodyPr/>
          <a:lstStyle/>
          <a:p>
            <a:r>
              <a:rPr lang="en-US"/>
              <a:t>July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802-11-19-1007/r1</a:t>
            </a:r>
          </a:p>
        </p:txBody>
      </p:sp>
      <p:sp>
        <p:nvSpPr>
          <p:cNvPr id="5" name="Rectangle 3"/>
          <p:cNvSpPr>
            <a:spLocks noGrp="1" noChangeArrowheads="1"/>
          </p:cNvSpPr>
          <p:nvPr>
            <p:ph type="dt"/>
          </p:nvPr>
        </p:nvSpPr>
        <p:spPr>
          <a:ln/>
        </p:spPr>
        <p:txBody>
          <a:bodyPr/>
          <a:lstStyle/>
          <a:p>
            <a:r>
              <a:rPr lang="en-US"/>
              <a:t>July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802-11-19-1007/r1</a:t>
            </a:r>
          </a:p>
        </p:txBody>
      </p:sp>
      <p:sp>
        <p:nvSpPr>
          <p:cNvPr id="5" name="Date Placeholder 4"/>
          <p:cNvSpPr>
            <a:spLocks noGrp="1"/>
          </p:cNvSpPr>
          <p:nvPr>
            <p:ph type="dt" idx="11"/>
          </p:nvPr>
        </p:nvSpPr>
        <p:spPr/>
        <p:txBody>
          <a:bodyPr/>
          <a:lstStyle/>
          <a:p>
            <a:r>
              <a:rPr lang="en-US"/>
              <a:t>July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802-11-19-1007/r1</a:t>
            </a:r>
          </a:p>
        </p:txBody>
      </p:sp>
      <p:sp>
        <p:nvSpPr>
          <p:cNvPr id="5" name="Date Placeholder 4"/>
          <p:cNvSpPr>
            <a:spLocks noGrp="1"/>
          </p:cNvSpPr>
          <p:nvPr>
            <p:ph type="dt" idx="11"/>
          </p:nvPr>
        </p:nvSpPr>
        <p:spPr/>
        <p:txBody>
          <a:bodyPr/>
          <a:lstStyle/>
          <a:p>
            <a:r>
              <a:rPr lang="en-US"/>
              <a:t>July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20</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802-11-19-1007/r1</a:t>
            </a:r>
          </a:p>
        </p:txBody>
      </p:sp>
      <p:sp>
        <p:nvSpPr>
          <p:cNvPr id="5" name="Rectangle 3"/>
          <p:cNvSpPr>
            <a:spLocks noGrp="1" noChangeArrowheads="1"/>
          </p:cNvSpPr>
          <p:nvPr>
            <p:ph type="dt"/>
          </p:nvPr>
        </p:nvSpPr>
        <p:spPr>
          <a:ln/>
        </p:spPr>
        <p:txBody>
          <a:bodyPr/>
          <a:lstStyle/>
          <a:p>
            <a:r>
              <a:rPr lang="en-US"/>
              <a:t>July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21</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2019</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2019</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2019</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2019</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2019</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11-19-1007r1</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5/dcn/19/15-19-0216-01-09ma-802-15-9ma-csd-draft.docx" TargetMode="External"/><Relationship Id="rId2" Type="http://schemas.openxmlformats.org/officeDocument/2006/relationships/hyperlink" Target="https://mentor.ieee.org/802.15/dcn/19/15-19-0215-02-09ma-802-15-9ma-par-draft.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15/dcn/19/15-19-0216-01-09ma-802-15-9ma-csd-draft.docx" TargetMode="External"/><Relationship Id="rId2" Type="http://schemas.openxmlformats.org/officeDocument/2006/relationships/hyperlink" Target="https://mentor.ieee.org/802.15/dcn/19/15-19-0215-02-09ma-802-15-9ma-par-draft.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5/dcn/19/15-19-0216-01-09ma-802-15-9ma-csd-draft.docx" TargetMode="External"/><Relationship Id="rId2" Type="http://schemas.openxmlformats.org/officeDocument/2006/relationships/hyperlink" Target="https://mentor.ieee.org/802.15/dcn/19/15-19-0215-02-09ma-802-15-9ma-par-draft.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ieee802.org/1/files/public/docs2019/cj-PAR-extension-0519-v01.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1/dcn/19/11-19-0673-00-00ay-tgay-par-extension-request.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19/11-19-0732-01-00az-tgaz-par-extension-request.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ieee802.org/1/files/public/docs2019/as-messenger-PAR-extension-request-0719-v1.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5/dcn/19/15-19-0305-00-0000-802-15-22-3-par-extension.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11/dcn/19/11-19-0426-00-0PAR-minutes-march-2019-session.docx"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mentor.ieee.org/802.15/dcn/19/15-19-0216-01-09ma-802-15-9ma-csd-draft.docx" TargetMode="External"/><Relationship Id="rId3" Type="http://schemas.openxmlformats.org/officeDocument/2006/relationships/hyperlink" Target="http://www.ieee802.org/1/files/public/docs2019/dh-draft-CSD-0519-v01.pdf" TargetMode="External"/><Relationship Id="rId7" Type="http://schemas.openxmlformats.org/officeDocument/2006/relationships/hyperlink" Target="https://mentor.ieee.org/802.15/dcn/19/15-19-0215-02-09ma-802-15-9ma-par-draft.pdf" TargetMode="External"/><Relationship Id="rId12" Type="http://schemas.openxmlformats.org/officeDocument/2006/relationships/hyperlink" Target="http://ieee802.org/1/files/public/docs2019/as-messenger-PAR-extension-request-0719-v1.pdf" TargetMode="External"/><Relationship Id="rId2" Type="http://schemas.openxmlformats.org/officeDocument/2006/relationships/hyperlink" Target="http://www.ieee802.org/1/files/public/docs2019/dh-draft-PAR-0519-v01.pdf" TargetMode="External"/><Relationship Id="rId1" Type="http://schemas.openxmlformats.org/officeDocument/2006/relationships/slideLayout" Target="../slideLayouts/slideLayout2.xml"/><Relationship Id="rId6" Type="http://schemas.openxmlformats.org/officeDocument/2006/relationships/hyperlink" Target="https://mentor.ieee.org/802-ec/dcn/19/ec-19-0074-00-00EC-ieee-p802-3cv-draft-par-response.pdf" TargetMode="External"/><Relationship Id="rId11" Type="http://schemas.openxmlformats.org/officeDocument/2006/relationships/hyperlink" Target="https://mentor.ieee.org/802.11/dcn/19/11-19-0732-01-00az-tgaz-par-extension-request.docx" TargetMode="External"/><Relationship Id="rId5" Type="http://schemas.openxmlformats.org/officeDocument/2006/relationships/hyperlink" Target="http://www.ieee802.org/1/files/public/docs2019/dj-draft-CSD-0519-v01.pdf" TargetMode="External"/><Relationship Id="rId10" Type="http://schemas.openxmlformats.org/officeDocument/2006/relationships/hyperlink" Target="https://mentor.ieee.org/802.11/dcn/19/11-19-0673-00-00ay-tgay-par-extension-request.pdf" TargetMode="External"/><Relationship Id="rId4" Type="http://schemas.openxmlformats.org/officeDocument/2006/relationships/hyperlink" Target="http://www.ieee802.org/1/files/public/docs2019/dj-draft-PAR-0519-v01.pdf" TargetMode="External"/><Relationship Id="rId9" Type="http://schemas.openxmlformats.org/officeDocument/2006/relationships/hyperlink" Target="http://www.ieee802.org/1/files/public/docs2019/cj-PAR-extension-0519-v01.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9/11-19-0426-00-0PAR-minutes-march-2019-session.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ec/dcn/19/ec-19-0074-00-00EC-ieee-p802-3cv-draft-par-respons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eee802.org/1/files/public/docs2019/dh-draft-CSD-0519-v01.pdf" TargetMode="External"/><Relationship Id="rId2" Type="http://schemas.openxmlformats.org/officeDocument/2006/relationships/hyperlink" Target="http://www.ieee802.org/1/files/public/docs2019/dh-draft-PAR-0519-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ieee802.org/1/files/public/docs2019/dj-draft-CSD-0519-v01.pdf" TargetMode="External"/><Relationship Id="rId2" Type="http://schemas.openxmlformats.org/officeDocument/2006/relationships/hyperlink" Target="http://www.ieee802.org/1/files/public/docs2019/dj-draft-PAR-0519-v0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SC - Meeting Agenda and Comment slides - July 2019 - Vienna</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2019-06-14</a:t>
            </a:r>
          </a:p>
        </p:txBody>
      </p:sp>
      <p:sp>
        <p:nvSpPr>
          <p:cNvPr id="6" name="Date Placeholder 3"/>
          <p:cNvSpPr>
            <a:spLocks noGrp="1"/>
          </p:cNvSpPr>
          <p:nvPr>
            <p:ph type="dt" idx="10"/>
          </p:nvPr>
        </p:nvSpPr>
        <p:spPr/>
        <p:txBody>
          <a:bodyPr/>
          <a:lstStyle/>
          <a:p>
            <a:r>
              <a:rPr lang="en-US" dirty="0"/>
              <a:t>July 2019</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3268" name="Document" r:id="rId4" imgW="8289564" imgH="2521714" progId="Word.Document.8">
                  <p:embed/>
                </p:oleObj>
              </mc:Choice>
              <mc:Fallback>
                <p:oleObj name="Document" r:id="rId4" imgW="8289564" imgH="2521714" progId="Word.Document.8">
                  <p:embed/>
                  <p:pic>
                    <p:nvPicPr>
                      <p:cNvPr id="0" name="Picture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83070-7B0D-4421-AB53-B14B5B9F0AE1}"/>
              </a:ext>
            </a:extLst>
          </p:cNvPr>
          <p:cNvSpPr>
            <a:spLocks noGrp="1"/>
          </p:cNvSpPr>
          <p:nvPr>
            <p:ph type="title"/>
          </p:nvPr>
        </p:nvSpPr>
        <p:spPr/>
        <p:txBody>
          <a:bodyPr/>
          <a:lstStyle/>
          <a:p>
            <a:r>
              <a:rPr lang="en-US" b="0" dirty="0"/>
              <a:t>802.15.9ma- Standard, Transport of Key Management Protocol (KMP) Datagram,  </a:t>
            </a:r>
            <a:r>
              <a:rPr lang="en-US" b="0" dirty="0">
                <a:hlinkClick r:id="rId2"/>
              </a:rPr>
              <a:t>PAR</a:t>
            </a:r>
            <a:r>
              <a:rPr lang="en-US" b="0" dirty="0"/>
              <a:t> and </a:t>
            </a:r>
            <a:r>
              <a:rPr lang="en-US" b="0" dirty="0">
                <a:hlinkClick r:id="rId3"/>
              </a:rPr>
              <a:t>CSD</a:t>
            </a:r>
            <a:endParaRPr lang="en-US" dirty="0"/>
          </a:p>
        </p:txBody>
      </p:sp>
      <p:sp>
        <p:nvSpPr>
          <p:cNvPr id="3" name="Content Placeholder 2">
            <a:extLst>
              <a:ext uri="{FF2B5EF4-FFF2-40B4-BE49-F238E27FC236}">
                <a16:creationId xmlns:a16="http://schemas.microsoft.com/office/drawing/2014/main" id="{03419261-C9F1-41ED-8E4A-97D83E72ABCE}"/>
              </a:ext>
            </a:extLst>
          </p:cNvPr>
          <p:cNvSpPr>
            <a:spLocks noGrp="1"/>
          </p:cNvSpPr>
          <p:nvPr>
            <p:ph idx="1"/>
          </p:nvPr>
        </p:nvSpPr>
        <p:spPr>
          <a:xfrm>
            <a:off x="914402" y="1981201"/>
            <a:ext cx="10361084" cy="4190996"/>
          </a:xfrm>
        </p:spPr>
        <p:txBody>
          <a:bodyPr/>
          <a:lstStyle/>
          <a:p>
            <a:r>
              <a:rPr lang="en-US" dirty="0"/>
              <a:t>5.2 Scope: The Scope statement should describe what will be in the final standard, and not the process of getting there.  This statement is similar to a need statement.  Please revise.</a:t>
            </a:r>
          </a:p>
          <a:p>
            <a:r>
              <a:rPr lang="en-US" b="0" dirty="0"/>
              <a:t>Suggested revision: </a:t>
            </a:r>
            <a:endParaRPr lang="en-US" sz="2000" b="0" dirty="0"/>
          </a:p>
          <a:p>
            <a:pPr lvl="1" indent="0">
              <a:spcBef>
                <a:spcPts val="0"/>
              </a:spcBef>
            </a:pPr>
            <a:r>
              <a:rPr lang="en-US" sz="2400" b="0" dirty="0"/>
              <a:t>This standard defines security key management extensions to address session key generation (both 128-bit and 256-bit key lengths), the creation and/or </a:t>
            </a:r>
            <a:r>
              <a:rPr lang="en-US" sz="2400" dirty="0"/>
              <a:t>transport of broadcast/multicast keys, and security algorithm agility. New Key Management Protocols (KMPs) are defined as part of this Standard. This standard maintains backwards compatibility </a:t>
            </a:r>
            <a:r>
              <a:rPr lang="en-US" sz="2400" b="0" dirty="0"/>
              <a:t>with IEEE Std 802.15.9-2016.</a:t>
            </a:r>
            <a:endParaRPr lang="en-US" sz="2400" dirty="0"/>
          </a:p>
        </p:txBody>
      </p:sp>
      <p:sp>
        <p:nvSpPr>
          <p:cNvPr id="4" name="Date Placeholder 3">
            <a:extLst>
              <a:ext uri="{FF2B5EF4-FFF2-40B4-BE49-F238E27FC236}">
                <a16:creationId xmlns:a16="http://schemas.microsoft.com/office/drawing/2014/main" id="{7C07C7B1-BC2E-483C-BBC9-42BE66254F4E}"/>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F83A4275-35B0-499B-9564-415C6096E51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761E43D-6372-4E22-B0E6-2A09AEC26D4C}"/>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189237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AFFCE-659A-45E9-AC8D-84D9E4842855}"/>
              </a:ext>
            </a:extLst>
          </p:cNvPr>
          <p:cNvSpPr>
            <a:spLocks noGrp="1"/>
          </p:cNvSpPr>
          <p:nvPr>
            <p:ph type="title"/>
          </p:nvPr>
        </p:nvSpPr>
        <p:spPr/>
        <p:txBody>
          <a:bodyPr/>
          <a:lstStyle/>
          <a:p>
            <a:r>
              <a:rPr lang="en-US" b="0" dirty="0"/>
              <a:t>802.15.9ma- Standard, Transport of Key Management Protocol (KMP) Datagram,  </a:t>
            </a:r>
            <a:r>
              <a:rPr lang="en-US" b="0" dirty="0">
                <a:hlinkClick r:id="rId2"/>
              </a:rPr>
              <a:t>PAR</a:t>
            </a:r>
            <a:r>
              <a:rPr lang="en-US" b="0" dirty="0"/>
              <a:t> and </a:t>
            </a:r>
            <a:r>
              <a:rPr lang="en-US" b="0" dirty="0">
                <a:hlinkClick r:id="rId3"/>
              </a:rPr>
              <a:t>CSD</a:t>
            </a:r>
            <a:endParaRPr lang="en-US" dirty="0"/>
          </a:p>
        </p:txBody>
      </p:sp>
      <p:sp>
        <p:nvSpPr>
          <p:cNvPr id="3" name="Content Placeholder 2">
            <a:extLst>
              <a:ext uri="{FF2B5EF4-FFF2-40B4-BE49-F238E27FC236}">
                <a16:creationId xmlns:a16="http://schemas.microsoft.com/office/drawing/2014/main" id="{A9224D37-A95C-40BE-B1A0-DD2F130FAEED}"/>
              </a:ext>
            </a:extLst>
          </p:cNvPr>
          <p:cNvSpPr>
            <a:spLocks noGrp="1"/>
          </p:cNvSpPr>
          <p:nvPr>
            <p:ph idx="1"/>
          </p:nvPr>
        </p:nvSpPr>
        <p:spPr/>
        <p:txBody>
          <a:bodyPr/>
          <a:lstStyle/>
          <a:p>
            <a:r>
              <a:rPr lang="en-US" dirty="0"/>
              <a:t>5.5 Need: </a:t>
            </a:r>
            <a:r>
              <a:rPr lang="en-US" b="0" dirty="0"/>
              <a:t>- Change “802.15.12 draft Standard” to “IEEE P802.15.12” if it is a draft standard, or change to “IEEE Std 802.15.12” if completed.</a:t>
            </a:r>
          </a:p>
          <a:p>
            <a:r>
              <a:rPr lang="en-US" dirty="0"/>
              <a:t>5.5 Need </a:t>
            </a:r>
            <a:r>
              <a:rPr lang="en-US" b="0" dirty="0"/>
              <a:t>– Change “IEEE 802.15.4y draft amendment” to “IEEE P802.15.4y” if it is a draft amendment or “IEEE Std 802.15.4y” if completed.  Either way it should not call out “draft amendment”:</a:t>
            </a:r>
          </a:p>
          <a:p>
            <a:r>
              <a:rPr lang="en-US" dirty="0"/>
              <a:t>5.3 completion of another standard: </a:t>
            </a:r>
            <a:r>
              <a:rPr lang="en-US" b="0" dirty="0"/>
              <a:t>need to respond to dependence question – because of this statement, we believe you have a dependency “the IEEE 802.15.4y draft amendment for Security Next Generation is adding support for 256-bit key lengths”.</a:t>
            </a:r>
          </a:p>
        </p:txBody>
      </p:sp>
      <p:sp>
        <p:nvSpPr>
          <p:cNvPr id="4" name="Date Placeholder 3">
            <a:extLst>
              <a:ext uri="{FF2B5EF4-FFF2-40B4-BE49-F238E27FC236}">
                <a16:creationId xmlns:a16="http://schemas.microsoft.com/office/drawing/2014/main" id="{D08D0F95-21EC-4786-9D9F-677BDB16C840}"/>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9468B9D0-5146-438E-BCAD-37E4A7D1662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6DCE0D3-370E-4072-994B-F820785454C4}"/>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032257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7EFB4-F4EC-4180-A014-A4F09C0ED748}"/>
              </a:ext>
            </a:extLst>
          </p:cNvPr>
          <p:cNvSpPr>
            <a:spLocks noGrp="1"/>
          </p:cNvSpPr>
          <p:nvPr>
            <p:ph type="title"/>
          </p:nvPr>
        </p:nvSpPr>
        <p:spPr/>
        <p:txBody>
          <a:bodyPr/>
          <a:lstStyle/>
          <a:p>
            <a:r>
              <a:rPr lang="en-US" b="0" dirty="0"/>
              <a:t>802.15.9ma- Standard, Transport of Key Management Protocol (KMP) Datagram,  </a:t>
            </a:r>
            <a:r>
              <a:rPr lang="en-US" b="0" dirty="0">
                <a:hlinkClick r:id="rId2"/>
              </a:rPr>
              <a:t>PAR</a:t>
            </a:r>
            <a:r>
              <a:rPr lang="en-US" b="0" dirty="0"/>
              <a:t> and </a:t>
            </a:r>
            <a:r>
              <a:rPr lang="en-US" b="0" dirty="0">
                <a:hlinkClick r:id="rId3"/>
              </a:rPr>
              <a:t>CSD</a:t>
            </a:r>
            <a:endParaRPr lang="en-US" dirty="0"/>
          </a:p>
        </p:txBody>
      </p:sp>
      <p:sp>
        <p:nvSpPr>
          <p:cNvPr id="3" name="Content Placeholder 2">
            <a:extLst>
              <a:ext uri="{FF2B5EF4-FFF2-40B4-BE49-F238E27FC236}">
                <a16:creationId xmlns:a16="http://schemas.microsoft.com/office/drawing/2014/main" id="{8868AE19-A7A0-4A21-BDE7-A47E0AC8F9BE}"/>
              </a:ext>
            </a:extLst>
          </p:cNvPr>
          <p:cNvSpPr>
            <a:spLocks noGrp="1"/>
          </p:cNvSpPr>
          <p:nvPr>
            <p:ph idx="1"/>
          </p:nvPr>
        </p:nvSpPr>
        <p:spPr/>
        <p:txBody>
          <a:bodyPr/>
          <a:lstStyle/>
          <a:p>
            <a:r>
              <a:rPr lang="en-US" dirty="0"/>
              <a:t>CSD:</a:t>
            </a:r>
          </a:p>
          <a:p>
            <a:r>
              <a:rPr lang="en-US" dirty="0"/>
              <a:t>    Note the title of the CSD does not match the PAR – “802.15.9ma”.</a:t>
            </a:r>
          </a:p>
          <a:p>
            <a:r>
              <a:rPr lang="en-US" dirty="0"/>
              <a:t>1.2.1 b) change IEEE 802.15.9  to “IEEE Std 802.15.9 “</a:t>
            </a:r>
          </a:p>
          <a:p>
            <a:r>
              <a:rPr lang="en-US" dirty="0"/>
              <a:t>1.2.3 change “</a:t>
            </a:r>
            <a:r>
              <a:rPr lang="en-GB" dirty="0"/>
              <a:t>802.15.4 standard” to IEEE Std 802.15.4”</a:t>
            </a:r>
          </a:p>
          <a:p>
            <a:r>
              <a:rPr lang="en-GB" dirty="0"/>
              <a:t>1.2.4 change “IEEE 802.15.9 “ to “IEEE Std 802.15.9 “</a:t>
            </a:r>
          </a:p>
          <a:p>
            <a:r>
              <a:rPr lang="en-GB" dirty="0"/>
              <a:t>1.2.4 change “</a:t>
            </a:r>
            <a:r>
              <a:rPr lang="en-US" dirty="0"/>
              <a:t>IEEE 802.15.4y” in 2 locations to “IEEE Std 802.15.4y”</a:t>
            </a:r>
          </a:p>
          <a:p>
            <a:r>
              <a:rPr lang="en-US" dirty="0"/>
              <a:t>1.2.5 change “IEEE 802.15.9” in 2 locations to “IEEE Std 802.15.9“</a:t>
            </a:r>
          </a:p>
        </p:txBody>
      </p:sp>
      <p:sp>
        <p:nvSpPr>
          <p:cNvPr id="4" name="Date Placeholder 3">
            <a:extLst>
              <a:ext uri="{FF2B5EF4-FFF2-40B4-BE49-F238E27FC236}">
                <a16:creationId xmlns:a16="http://schemas.microsoft.com/office/drawing/2014/main" id="{7894C74A-F1CF-4929-997F-FB4DA12DC6B6}"/>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B49F9568-934C-43EB-8234-91E1D3D613D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89D3767-38B5-4177-839A-2F6D9FDBF10B}"/>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1854016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34DD4-47BF-4B19-9585-D634594BE08D}"/>
              </a:ext>
            </a:extLst>
          </p:cNvPr>
          <p:cNvSpPr>
            <a:spLocks noGrp="1"/>
          </p:cNvSpPr>
          <p:nvPr>
            <p:ph type="title"/>
          </p:nvPr>
        </p:nvSpPr>
        <p:spPr/>
        <p:txBody>
          <a:bodyPr/>
          <a:lstStyle/>
          <a:p>
            <a:r>
              <a:rPr lang="en-US" b="0" dirty="0"/>
              <a:t>802.1Qcj - Amendment - Automatic Attachment to Provider Backbone Bridging (PBB) services, </a:t>
            </a:r>
            <a:r>
              <a:rPr lang="en-US" b="0" dirty="0">
                <a:hlinkClick r:id="rId2"/>
              </a:rPr>
              <a:t>PAR extension</a:t>
            </a:r>
            <a:endParaRPr lang="en-US" dirty="0"/>
          </a:p>
        </p:txBody>
      </p:sp>
      <p:sp>
        <p:nvSpPr>
          <p:cNvPr id="3" name="Content Placeholder 2">
            <a:extLst>
              <a:ext uri="{FF2B5EF4-FFF2-40B4-BE49-F238E27FC236}">
                <a16:creationId xmlns:a16="http://schemas.microsoft.com/office/drawing/2014/main" id="{53EDE7BF-50AC-416B-A484-0575DC8EBF23}"/>
              </a:ext>
            </a:extLst>
          </p:cNvPr>
          <p:cNvSpPr>
            <a:spLocks noGrp="1"/>
          </p:cNvSpPr>
          <p:nvPr>
            <p:ph idx="1"/>
          </p:nvPr>
        </p:nvSpPr>
        <p:spPr/>
        <p:txBody>
          <a:bodyPr/>
          <a:lstStyle/>
          <a:p>
            <a:r>
              <a:rPr lang="en-US" dirty="0"/>
              <a:t>3.4 – was the draft really only circulated once per year?</a:t>
            </a:r>
          </a:p>
          <a:p>
            <a:r>
              <a:rPr lang="en-US" dirty="0"/>
              <a:t>3.5 – need to respond</a:t>
            </a:r>
          </a:p>
          <a:p>
            <a:endParaRPr lang="en-US" dirty="0"/>
          </a:p>
        </p:txBody>
      </p:sp>
      <p:sp>
        <p:nvSpPr>
          <p:cNvPr id="4" name="Date Placeholder 3">
            <a:extLst>
              <a:ext uri="{FF2B5EF4-FFF2-40B4-BE49-F238E27FC236}">
                <a16:creationId xmlns:a16="http://schemas.microsoft.com/office/drawing/2014/main" id="{D24C8435-BD04-4508-B6D9-D2172030E686}"/>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F9C01CDA-A4DC-42E2-9CF3-95EA312E3F48}"/>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89DC99D-1F19-4313-8797-AB07EC3F7C45}"/>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1295990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E8E49-10B2-4B24-9039-CC07AED984D0}"/>
              </a:ext>
            </a:extLst>
          </p:cNvPr>
          <p:cNvSpPr>
            <a:spLocks noGrp="1"/>
          </p:cNvSpPr>
          <p:nvPr>
            <p:ph type="title"/>
          </p:nvPr>
        </p:nvSpPr>
        <p:spPr/>
        <p:txBody>
          <a:bodyPr/>
          <a:lstStyle/>
          <a:p>
            <a:r>
              <a:rPr lang="en-US" sz="2800" b="0" dirty="0"/>
              <a:t>802.11ay - Amendment -  Enhanced Throughput for Operation in License-Exempt Bands Above 45 GHz, </a:t>
            </a:r>
            <a:r>
              <a:rPr lang="en-US" sz="2800" b="0" dirty="0">
                <a:hlinkClick r:id="rId2"/>
              </a:rPr>
              <a:t>PAR Extension</a:t>
            </a:r>
            <a:endParaRPr lang="en-US" sz="2800" dirty="0"/>
          </a:p>
        </p:txBody>
      </p:sp>
      <p:sp>
        <p:nvSpPr>
          <p:cNvPr id="3" name="Content Placeholder 2">
            <a:extLst>
              <a:ext uri="{FF2B5EF4-FFF2-40B4-BE49-F238E27FC236}">
                <a16:creationId xmlns:a16="http://schemas.microsoft.com/office/drawing/2014/main" id="{B90FE688-1B7E-4E5A-AA4D-E6B56C30BBB2}"/>
              </a:ext>
            </a:extLst>
          </p:cNvPr>
          <p:cNvSpPr>
            <a:spLocks noGrp="1"/>
          </p:cNvSpPr>
          <p:nvPr>
            <p:ph idx="1"/>
          </p:nvPr>
        </p:nvSpPr>
        <p:spPr/>
        <p:txBody>
          <a:bodyPr/>
          <a:lstStyle/>
          <a:p>
            <a:r>
              <a:rPr lang="en-US" dirty="0"/>
              <a:t>No comments</a:t>
            </a:r>
          </a:p>
        </p:txBody>
      </p:sp>
      <p:sp>
        <p:nvSpPr>
          <p:cNvPr id="4" name="Date Placeholder 3">
            <a:extLst>
              <a:ext uri="{FF2B5EF4-FFF2-40B4-BE49-F238E27FC236}">
                <a16:creationId xmlns:a16="http://schemas.microsoft.com/office/drawing/2014/main" id="{324888B8-D5A4-41FF-85F0-BB7FDFCDBF73}"/>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191F40F1-2EE5-4CFF-8FDC-77138CE8542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E22F6A9-B31B-4A4D-9713-4C1ABBD4F484}"/>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3290713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AFDC0-1010-449E-B6C3-A3D270B22FD0}"/>
              </a:ext>
            </a:extLst>
          </p:cNvPr>
          <p:cNvSpPr>
            <a:spLocks noGrp="1"/>
          </p:cNvSpPr>
          <p:nvPr>
            <p:ph type="title"/>
          </p:nvPr>
        </p:nvSpPr>
        <p:spPr/>
        <p:txBody>
          <a:bodyPr/>
          <a:lstStyle/>
          <a:p>
            <a:r>
              <a:rPr lang="en-US" b="0" dirty="0"/>
              <a:t>802.11az - Amendment - Next Generation Positioning (NGP), </a:t>
            </a:r>
            <a:r>
              <a:rPr lang="en-US" b="0" dirty="0">
                <a:hlinkClick r:id="rId2"/>
              </a:rPr>
              <a:t>PAR Extension</a:t>
            </a:r>
            <a:endParaRPr lang="en-US" dirty="0"/>
          </a:p>
        </p:txBody>
      </p:sp>
      <p:sp>
        <p:nvSpPr>
          <p:cNvPr id="3" name="Content Placeholder 2">
            <a:extLst>
              <a:ext uri="{FF2B5EF4-FFF2-40B4-BE49-F238E27FC236}">
                <a16:creationId xmlns:a16="http://schemas.microsoft.com/office/drawing/2014/main" id="{7518D901-6568-4497-8056-48FC84A4806E}"/>
              </a:ext>
            </a:extLst>
          </p:cNvPr>
          <p:cNvSpPr>
            <a:spLocks noGrp="1"/>
          </p:cNvSpPr>
          <p:nvPr>
            <p:ph idx="1"/>
          </p:nvPr>
        </p:nvSpPr>
        <p:spPr/>
        <p:txBody>
          <a:bodyPr/>
          <a:lstStyle/>
          <a:p>
            <a:r>
              <a:rPr lang="en-US" dirty="0"/>
              <a:t>No comment</a:t>
            </a:r>
          </a:p>
        </p:txBody>
      </p:sp>
      <p:sp>
        <p:nvSpPr>
          <p:cNvPr id="4" name="Date Placeholder 3">
            <a:extLst>
              <a:ext uri="{FF2B5EF4-FFF2-40B4-BE49-F238E27FC236}">
                <a16:creationId xmlns:a16="http://schemas.microsoft.com/office/drawing/2014/main" id="{71A64A94-4903-4EC6-A96D-7D67DE554D75}"/>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D6E4107A-BEA8-47AC-83C8-4A204AC046B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56F79B6-D48F-4A2D-84B3-12A8F32C1F58}"/>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223232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D9C73-5668-4082-8844-E8E5D1B2D925}"/>
              </a:ext>
            </a:extLst>
          </p:cNvPr>
          <p:cNvSpPr>
            <a:spLocks noGrp="1"/>
          </p:cNvSpPr>
          <p:nvPr>
            <p:ph type="title"/>
          </p:nvPr>
        </p:nvSpPr>
        <p:spPr/>
        <p:txBody>
          <a:bodyPr/>
          <a:lstStyle/>
          <a:p>
            <a:r>
              <a:rPr lang="en-US" sz="2400" b="0" dirty="0"/>
              <a:t>802.1AS-REV - Standard for Local and Metropolitan Area Networks - Timing and Synchronization for Time-Sensitive Applications, </a:t>
            </a:r>
            <a:r>
              <a:rPr lang="en-US" sz="2400" b="0" dirty="0">
                <a:hlinkClick r:id="rId2"/>
              </a:rPr>
              <a:t>Par Extension</a:t>
            </a:r>
            <a:endParaRPr lang="en-US" sz="2400" dirty="0"/>
          </a:p>
        </p:txBody>
      </p:sp>
      <p:sp>
        <p:nvSpPr>
          <p:cNvPr id="3" name="Content Placeholder 2">
            <a:extLst>
              <a:ext uri="{FF2B5EF4-FFF2-40B4-BE49-F238E27FC236}">
                <a16:creationId xmlns:a16="http://schemas.microsoft.com/office/drawing/2014/main" id="{2409A5EF-2A05-454D-90E0-6A856C36DC32}"/>
              </a:ext>
            </a:extLst>
          </p:cNvPr>
          <p:cNvSpPr>
            <a:spLocks noGrp="1"/>
          </p:cNvSpPr>
          <p:nvPr>
            <p:ph idx="1"/>
          </p:nvPr>
        </p:nvSpPr>
        <p:spPr/>
        <p:txBody>
          <a:bodyPr/>
          <a:lstStyle/>
          <a:p>
            <a:r>
              <a:rPr lang="en-US" dirty="0"/>
              <a:t>PAR</a:t>
            </a:r>
          </a:p>
          <a:p>
            <a:pPr marL="457200" indent="-457200">
              <a:buAutoNum type="arabicPeriod"/>
            </a:pPr>
            <a:r>
              <a:rPr lang="en-US" dirty="0"/>
              <a:t>years requested: </a:t>
            </a:r>
          </a:p>
          <a:p>
            <a:pPr marL="400050" lvl="1" indent="0"/>
            <a:r>
              <a:rPr lang="en-US" sz="2400" dirty="0"/>
              <a:t>The need for 2 years is questionable, but not a problem.  1 year could/would have been enough.</a:t>
            </a:r>
          </a:p>
        </p:txBody>
      </p:sp>
      <p:sp>
        <p:nvSpPr>
          <p:cNvPr id="4" name="Date Placeholder 3">
            <a:extLst>
              <a:ext uri="{FF2B5EF4-FFF2-40B4-BE49-F238E27FC236}">
                <a16:creationId xmlns:a16="http://schemas.microsoft.com/office/drawing/2014/main" id="{2A464999-E1F6-4474-B2FC-5FEC73C92A6B}"/>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EA017EDA-B599-4705-9069-A4BF144FD5A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0FF5531-FED2-44AC-AC92-D2B59579EF17}"/>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044963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18E8A-25CB-4F0D-8066-9131AA97819D}"/>
              </a:ext>
            </a:extLst>
          </p:cNvPr>
          <p:cNvSpPr>
            <a:spLocks noGrp="1"/>
          </p:cNvSpPr>
          <p:nvPr>
            <p:ph type="title"/>
          </p:nvPr>
        </p:nvSpPr>
        <p:spPr/>
        <p:txBody>
          <a:bodyPr/>
          <a:lstStyle/>
          <a:p>
            <a:r>
              <a:rPr lang="en-US" altLang="en-US" b="0" dirty="0">
                <a:solidFill>
                  <a:schemeClr val="tx1"/>
                </a:solidFill>
                <a:latin typeface="Arial" panose="020B0604020202020204" pitchFamily="34" charset="0"/>
              </a:rPr>
              <a:t>802.15.22.3 -</a:t>
            </a:r>
            <a:r>
              <a:rPr lang="en-US" b="0" dirty="0"/>
              <a:t> Standard for Spectrum Characterization and Occupancy Sensing, </a:t>
            </a:r>
            <a:r>
              <a:rPr lang="en-US" b="0" dirty="0">
                <a:hlinkClick r:id="rId2"/>
              </a:rPr>
              <a:t>PAR</a:t>
            </a:r>
            <a:endParaRPr lang="en-US" dirty="0"/>
          </a:p>
        </p:txBody>
      </p:sp>
      <p:sp>
        <p:nvSpPr>
          <p:cNvPr id="4" name="Date Placeholder 3">
            <a:extLst>
              <a:ext uri="{FF2B5EF4-FFF2-40B4-BE49-F238E27FC236}">
                <a16:creationId xmlns:a16="http://schemas.microsoft.com/office/drawing/2014/main" id="{94EA2636-0C16-41D9-A935-FD90212B6B8E}"/>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780B32DC-F98A-4359-B7D2-A7D5FDDFE03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FFD4612-A8B6-4F2A-9713-528EBA976B28}"/>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
        <p:nvSpPr>
          <p:cNvPr id="7" name="Rectangle 1">
            <a:extLst>
              <a:ext uri="{FF2B5EF4-FFF2-40B4-BE49-F238E27FC236}">
                <a16:creationId xmlns:a16="http://schemas.microsoft.com/office/drawing/2014/main" id="{AA790BCA-823B-452C-92D4-A63CC4AFEF9D}"/>
              </a:ext>
            </a:extLst>
          </p:cNvPr>
          <p:cNvSpPr>
            <a:spLocks noGrp="1" noChangeArrowheads="1"/>
          </p:cNvSpPr>
          <p:nvPr>
            <p:ph idx="1"/>
          </p:nvPr>
        </p:nvSpPr>
        <p:spPr bwMode="auto">
          <a:xfrm>
            <a:off x="901778" y="1829597"/>
            <a:ext cx="10361084"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An Email received from Bob </a:t>
            </a:r>
            <a:r>
              <a:rPr lang="en-US" altLang="en-US" sz="1800" b="0" dirty="0" err="1">
                <a:solidFill>
                  <a:schemeClr val="tx1"/>
                </a:solidFill>
                <a:latin typeface="Arial" panose="020B0604020202020204" pitchFamily="34" charset="0"/>
              </a:rPr>
              <a:t>Heile</a:t>
            </a:r>
            <a:r>
              <a:rPr lang="en-US" altLang="en-US" sz="1800" b="0" dirty="0">
                <a:solidFill>
                  <a:schemeClr val="tx1"/>
                </a:solidFill>
                <a:latin typeface="Arial" panose="020B0604020202020204" pitchFamily="34" charset="0"/>
              </a:rPr>
              <a:t> on the 802 EC Reflector Monday at 15:40 AT for a </a:t>
            </a:r>
            <a:r>
              <a:rPr kumimoji="0" lang="en-US" altLang="en-US" sz="1800" b="0" i="0" u="none" strike="noStrike" cap="none" normalizeH="0" baseline="0" dirty="0">
                <a:ln>
                  <a:noFill/>
                </a:ln>
                <a:solidFill>
                  <a:schemeClr val="tx1"/>
                </a:solidFill>
                <a:effectLst/>
                <a:latin typeface="Arial" panose="020B0604020202020204" pitchFamily="34" charset="0"/>
              </a:rPr>
              <a:t>PAR extension request for 802.15.22.3 </a:t>
            </a:r>
            <a:r>
              <a:rPr lang="en-US" sz="1800" b="0" dirty="0"/>
              <a:t>Standard for Spectrum Characterization and Occupancy Sensing, </a:t>
            </a:r>
            <a:r>
              <a:rPr kumimoji="0" lang="en-US" altLang="en-US" sz="1800" b="0" i="0" u="none" strike="noStrike" cap="none" normalizeH="0" baseline="0" dirty="0">
                <a:ln>
                  <a:noFill/>
                </a:ln>
                <a:solidFill>
                  <a:schemeClr val="tx1"/>
                </a:solidFill>
                <a:effectLst/>
                <a:latin typeface="Arial" panose="020B0604020202020204" pitchFamily="34" charset="0"/>
              </a:rPr>
              <a:t>for consideration </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on Friday under the 48 hour rule. The PAR extension can be found at </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hlinkClick r:id="rId2"/>
              </a:rPr>
              <a:t>https://mentor.ieee.org/802.15/dcn/19/15-19-0305-00-0000-802-15-22-3-par-extension.pdf</a:t>
            </a:r>
            <a:r>
              <a:rPr kumimoji="0" lang="en-US" altLang="en-US" sz="1800" b="0" i="0" u="none" strike="noStrike" cap="none" normalizeH="0" baseline="0" dirty="0">
                <a:ln>
                  <a:noFill/>
                </a:ln>
                <a:solidFill>
                  <a:schemeClr val="tx1"/>
                </a:solidFill>
                <a:effectLst/>
                <a:latin typeface="Arial" panose="020B0604020202020204" pitchFamily="34" charset="0"/>
              </a:rPr>
              <a:t>.</a:t>
            </a:r>
            <a:br>
              <a:rPr kumimoji="0" lang="en-US" altLang="en-US" sz="1800" b="0" i="0" u="none" strike="noStrike" cap="none" normalizeH="0" baseline="0" dirty="0">
                <a:ln>
                  <a:noFill/>
                </a:ln>
                <a:solidFill>
                  <a:schemeClr val="tx1"/>
                </a:solidFill>
                <a:effectLst/>
                <a:latin typeface="Arial" panose="020B0604020202020204" pitchFamily="34" charset="0"/>
              </a:rPr>
            </a:b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The expectation is we will start SA Ballot next week. Given the current SASB meeting schedule, we would need to submit the draft to </a:t>
            </a:r>
            <a:r>
              <a:rPr kumimoji="0" lang="en-US" altLang="en-US" sz="1800" b="0" i="0" u="none" strike="noStrike" cap="none" normalizeH="0" baseline="0" dirty="0" err="1">
                <a:ln>
                  <a:noFill/>
                </a:ln>
                <a:solidFill>
                  <a:schemeClr val="tx1"/>
                </a:solidFill>
                <a:effectLst/>
                <a:latin typeface="Arial" panose="020B0604020202020204" pitchFamily="34" charset="0"/>
              </a:rPr>
              <a:t>RevCom</a:t>
            </a:r>
            <a:r>
              <a:rPr kumimoji="0" lang="en-US" altLang="en-US" sz="1800" b="0" i="0" u="none" strike="noStrike" cap="none" normalizeH="0" baseline="0" dirty="0">
                <a:ln>
                  <a:noFill/>
                </a:ln>
                <a:solidFill>
                  <a:schemeClr val="tx1"/>
                </a:solidFill>
                <a:effectLst/>
                <a:latin typeface="Arial" panose="020B0604020202020204" pitchFamily="34" charset="0"/>
              </a:rPr>
              <a:t> no later than Sept 17. While this is doable, it is extremely tight.  This extension is to cover the contingency that we are not able to submit until the next </a:t>
            </a: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err="1">
                <a:ln>
                  <a:noFill/>
                </a:ln>
                <a:solidFill>
                  <a:schemeClr val="tx1"/>
                </a:solidFill>
                <a:effectLst/>
                <a:latin typeface="Arial" panose="020B0604020202020204" pitchFamily="34" charset="0"/>
              </a:rPr>
              <a:t>RevCom</a:t>
            </a:r>
            <a:r>
              <a:rPr kumimoji="0" lang="en-US" altLang="en-US" sz="1800" b="0" i="0" u="none" strike="noStrike" cap="none" normalizeH="0" baseline="0" dirty="0">
                <a:ln>
                  <a:noFill/>
                </a:ln>
                <a:solidFill>
                  <a:schemeClr val="tx1"/>
                </a:solidFill>
                <a:effectLst/>
                <a:latin typeface="Arial" panose="020B0604020202020204" pitchFamily="34" charset="0"/>
              </a:rPr>
              <a:t> meeting which would not be until after the first of the year. </a:t>
            </a: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Bob </a:t>
            </a:r>
            <a:r>
              <a:rPr lang="en-US" altLang="en-US" sz="1800" b="0" dirty="0" err="1">
                <a:solidFill>
                  <a:schemeClr val="tx1"/>
                </a:solidFill>
                <a:latin typeface="Arial" panose="020B0604020202020204" pitchFamily="34" charset="0"/>
              </a:rPr>
              <a:t>Heile</a:t>
            </a:r>
            <a:endParaRPr lang="en-US" altLang="en-US" sz="1800" b="0" dirty="0">
              <a:solidFill>
                <a:schemeClr val="tx1"/>
              </a:solidFill>
              <a:latin typeface="Arial" panose="020B0604020202020204" pitchFamily="34" charset="0"/>
            </a:endParaRPr>
          </a:p>
          <a:p>
            <a:pPr marL="0" lvl="0" indent="0" defTabSz="914400" eaLnBrk="0" hangingPunct="0">
              <a:spcBef>
                <a:spcPct val="0"/>
              </a:spcBef>
              <a:buClrTx/>
              <a:buSzTx/>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Comments for the PAR Extension:</a:t>
            </a: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4. Submitting to the Draft to </a:t>
            </a:r>
            <a:r>
              <a:rPr lang="en-US" altLang="en-US" sz="1800" b="0" dirty="0" err="1">
                <a:solidFill>
                  <a:schemeClr val="tx1"/>
                </a:solidFill>
                <a:latin typeface="Arial" panose="020B0604020202020204" pitchFamily="34" charset="0"/>
              </a:rPr>
              <a:t>NesCom</a:t>
            </a:r>
            <a:r>
              <a:rPr lang="en-US" altLang="en-US" sz="1800" b="0" dirty="0">
                <a:solidFill>
                  <a:schemeClr val="tx1"/>
                </a:solidFill>
                <a:latin typeface="Arial" panose="020B0604020202020204" pitchFamily="34" charset="0"/>
              </a:rPr>
              <a:t> on Oct 1, 2019 after starting on Aug 1, 2019 does not seem reasonable on the surface, but I understand this may be exceptional case.  However, it will mean that the PAR will be considered by </a:t>
            </a:r>
            <a:r>
              <a:rPr lang="en-US" altLang="en-US" sz="1800" b="0" dirty="0" err="1">
                <a:solidFill>
                  <a:schemeClr val="tx1"/>
                </a:solidFill>
                <a:latin typeface="Arial" panose="020B0604020202020204" pitchFamily="34" charset="0"/>
              </a:rPr>
              <a:t>RevCom</a:t>
            </a:r>
            <a:r>
              <a:rPr lang="en-US" altLang="en-US" sz="1800" b="0" dirty="0">
                <a:solidFill>
                  <a:schemeClr val="tx1"/>
                </a:solidFill>
                <a:latin typeface="Arial" panose="020B0604020202020204" pitchFamily="34" charset="0"/>
              </a:rPr>
              <a:t> in January 2020.</a:t>
            </a:r>
          </a:p>
          <a:p>
            <a:pPr marL="0" lvl="0" indent="0" defTabSz="914400" eaLnBrk="0" hangingPunct="0">
              <a:spcBef>
                <a:spcPct val="0"/>
              </a:spcBef>
              <a:buClrTx/>
              <a:buSzTx/>
            </a:pPr>
            <a:r>
              <a:rPr lang="en-US" altLang="en-US" sz="1800" b="0" dirty="0">
                <a:solidFill>
                  <a:schemeClr val="tx1"/>
                </a:solidFill>
                <a:latin typeface="Arial" panose="020B0604020202020204" pitchFamily="34" charset="0"/>
              </a:rPr>
              <a:t>The Deadline for the 2019 November </a:t>
            </a:r>
            <a:r>
              <a:rPr lang="en-US" altLang="en-US" sz="1800" b="0" dirty="0" err="1">
                <a:solidFill>
                  <a:schemeClr val="tx1"/>
                </a:solidFill>
                <a:latin typeface="Arial" panose="020B0604020202020204" pitchFamily="34" charset="0"/>
              </a:rPr>
              <a:t>RevCom</a:t>
            </a:r>
            <a:r>
              <a:rPr lang="en-US" altLang="en-US" sz="1800" b="0" dirty="0">
                <a:solidFill>
                  <a:schemeClr val="tx1"/>
                </a:solidFill>
                <a:latin typeface="Arial" panose="020B0604020202020204" pitchFamily="34" charset="0"/>
              </a:rPr>
              <a:t> Meeting is 17 September, 2019.</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06068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6E815-CBEE-47B3-99F4-958EA3071192}"/>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482A240F-A3A6-474C-B90C-2273B5DA4768}"/>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03C19121-EBAE-47A3-B917-233CC14ECD8C}"/>
              </a:ext>
            </a:extLst>
          </p:cNvPr>
          <p:cNvSpPr>
            <a:spLocks noGrp="1"/>
          </p:cNvSpPr>
          <p:nvPr>
            <p:ph type="dt" idx="10"/>
          </p:nvPr>
        </p:nvSpPr>
        <p:spPr/>
        <p:txBody>
          <a:bodyPr/>
          <a:lstStyle/>
          <a:p>
            <a:pPr>
              <a:defRPr/>
            </a:pPr>
            <a:r>
              <a:rPr lang="en-US">
                <a:solidFill>
                  <a:srgbClr val="000000"/>
                </a:solidFill>
              </a:rPr>
              <a:t>July 2019</a:t>
            </a:r>
            <a:endParaRPr lang="en-US" dirty="0">
              <a:solidFill>
                <a:srgbClr val="000000"/>
              </a:solidFill>
            </a:endParaRPr>
          </a:p>
        </p:txBody>
      </p:sp>
      <p:sp>
        <p:nvSpPr>
          <p:cNvPr id="5" name="Footer Placeholder 4">
            <a:extLst>
              <a:ext uri="{FF2B5EF4-FFF2-40B4-BE49-F238E27FC236}">
                <a16:creationId xmlns:a16="http://schemas.microsoft.com/office/drawing/2014/main" id="{F1BF3BB7-A6B0-4812-AF2A-485129F4D193}"/>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DADE5F5-A416-4974-8F98-5DEF9738F2A6}"/>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18</a:t>
            </a:fld>
            <a:endParaRPr lang="en-US" altLang="en-US">
              <a:solidFill>
                <a:srgbClr val="000000"/>
              </a:solidFill>
            </a:endParaRPr>
          </a:p>
        </p:txBody>
      </p:sp>
    </p:spTree>
    <p:extLst>
      <p:ext uri="{BB962C8B-B14F-4D97-AF65-F5344CB8AC3E}">
        <p14:creationId xmlns:p14="http://schemas.microsoft.com/office/powerpoint/2010/main" val="2409385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2019</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19</a:t>
            </a:fld>
            <a:endParaRPr lang="en-GB"/>
          </a:p>
        </p:txBody>
      </p:sp>
    </p:spTree>
    <p:extLst>
      <p:ext uri="{BB962C8B-B14F-4D97-AF65-F5344CB8AC3E}">
        <p14:creationId xmlns:p14="http://schemas.microsoft.com/office/powerpoint/2010/main" val="3883370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26497"/>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Abstract-PAR Review SC PARs under consideration</a:t>
            </a:r>
          </a:p>
        </p:txBody>
      </p:sp>
      <p:sp>
        <p:nvSpPr>
          <p:cNvPr id="4098" name="Rectangle 2"/>
          <p:cNvSpPr>
            <a:spLocks noGrp="1" noChangeArrowheads="1"/>
          </p:cNvSpPr>
          <p:nvPr>
            <p:ph idx="1"/>
          </p:nvPr>
        </p:nvSpPr>
        <p:spPr>
          <a:xfrm>
            <a:off x="262296" y="1268760"/>
            <a:ext cx="11594344" cy="5187380"/>
          </a:xfrm>
          <a:ln/>
        </p:spPr>
        <p:txBody>
          <a:bodyPr>
            <a:noAutofit/>
          </a:bodyPr>
          <a:lstStyle/>
          <a:p>
            <a:r>
              <a:rPr lang="en-US" sz="2000" dirty="0"/>
              <a:t>PAR Submission Deadline is </a:t>
            </a:r>
          </a:p>
          <a:p>
            <a:pPr lvl="1">
              <a:buFont typeface="Arial" panose="020B0604020202020204" pitchFamily="34" charset="0"/>
              <a:buChar char="•"/>
            </a:pPr>
            <a:r>
              <a:rPr lang="en-US" dirty="0"/>
              <a:t>WG PAR submission to 802 EC:  14 June 2019</a:t>
            </a:r>
          </a:p>
          <a:p>
            <a:pPr lvl="1">
              <a:buFont typeface="Arial" panose="020B0604020202020204" pitchFamily="34" charset="0"/>
              <a:buChar char="•"/>
            </a:pPr>
            <a:r>
              <a:rPr lang="en-US" dirty="0"/>
              <a:t>WG PAR Submission to </a:t>
            </a:r>
            <a:r>
              <a:rPr lang="en-US" dirty="0" err="1"/>
              <a:t>NesCom</a:t>
            </a:r>
            <a:r>
              <a:rPr lang="en-US" dirty="0"/>
              <a:t>: 26 July 2019 </a:t>
            </a:r>
            <a:r>
              <a:rPr lang="en-US" sz="1600" dirty="0"/>
              <a:t>(for </a:t>
            </a:r>
            <a:r>
              <a:rPr lang="en-US" sz="1600" dirty="0" err="1"/>
              <a:t>NesCom</a:t>
            </a:r>
            <a:r>
              <a:rPr lang="en-US" sz="1600" dirty="0"/>
              <a:t> Sept telecon)</a:t>
            </a:r>
            <a:endParaRPr lang="en-US" altLang="en-US" sz="1600" dirty="0"/>
          </a:p>
          <a:p>
            <a:endParaRPr lang="en-US" sz="2000" dirty="0"/>
          </a:p>
          <a:p>
            <a:r>
              <a:rPr lang="en-US" sz="2000" dirty="0"/>
              <a:t>The Proposed PARs are posted to the “</a:t>
            </a:r>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r>
              <a:rPr lang="en-US" dirty="0"/>
              <a:t>And listed on the next slide.</a:t>
            </a:r>
          </a:p>
          <a:p>
            <a:endParaRPr lang="en-US" dirty="0"/>
          </a:p>
          <a:p>
            <a:pPr marL="285750" indent="-285750"/>
            <a:r>
              <a:rPr lang="en-US" altLang="en-US" sz="2000" dirty="0"/>
              <a:t>PAR Review SC Meeting times: </a:t>
            </a:r>
          </a:p>
          <a:p>
            <a:pPr marL="285750" indent="-285750"/>
            <a:r>
              <a:rPr lang="en-US" altLang="en-US" sz="2000" dirty="0"/>
              <a:t>			Monday PM2, </a:t>
            </a:r>
          </a:p>
          <a:p>
            <a:pPr marL="285750" indent="-285750"/>
            <a:r>
              <a:rPr lang="en-US" altLang="en-US" sz="2000" dirty="0"/>
              <a:t>			Thursday AM2</a:t>
            </a:r>
            <a:endParaRPr lang="en-US" altLang="en-US" sz="1600" dirty="0"/>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11-19/1007rX as the report from PAR Review SC for the July 2019 plenary.</a:t>
            </a:r>
          </a:p>
          <a:p>
            <a:endParaRPr lang="en-US" dirty="0"/>
          </a:p>
          <a:p>
            <a:r>
              <a:rPr lang="en-US" dirty="0"/>
              <a:t>Moved:</a:t>
            </a:r>
          </a:p>
          <a:p>
            <a:r>
              <a:rPr lang="en-US" dirty="0"/>
              <a:t>2</a:t>
            </a:r>
            <a:r>
              <a:rPr lang="en-US" baseline="30000" dirty="0"/>
              <a:t>nd</a:t>
            </a:r>
            <a:r>
              <a:rPr lang="en-US" dirty="0"/>
              <a:t>: </a:t>
            </a:r>
          </a:p>
          <a:p>
            <a:r>
              <a:rPr lang="en-US" dirty="0"/>
              <a:t>Results: </a:t>
            </a:r>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dirty="0"/>
              <a:t>	</a:t>
            </a:r>
            <a:r>
              <a:rPr lang="en-US" sz="2400" b="1" dirty="0"/>
              <a:t>Previous Plenary:  11-19/0426r0:</a:t>
            </a:r>
          </a:p>
          <a:p>
            <a:pPr lvl="2"/>
            <a:r>
              <a:rPr lang="en-US" dirty="0">
                <a:hlinkClick r:id="rId4"/>
              </a:rPr>
              <a:t>https://mentor.ieee.org/802.11/dcn/19/11-19-0426-00-0PAR-minutes-march-2019-session.docx</a:t>
            </a:r>
            <a:r>
              <a:rPr lang="en-US" dirty="0"/>
              <a:t> </a:t>
            </a:r>
          </a:p>
          <a:p>
            <a:pPr lvl="2"/>
            <a:endParaRPr lang="en-US" dirty="0"/>
          </a:p>
          <a:p>
            <a:pPr lvl="1"/>
            <a:r>
              <a:rPr lang="en-US" sz="2400" b="1" dirty="0"/>
              <a:t>Current Meeting:  11-19/</a:t>
            </a:r>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21</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26971"/>
          </a:xfrm>
        </p:spPr>
        <p:txBody>
          <a:bodyPr/>
          <a:lstStyle/>
          <a:p>
            <a:r>
              <a:rPr lang="en-US" sz="2400" dirty="0"/>
              <a:t>IEEE 802 PARs &amp; ICAIDs under consideration</a:t>
            </a:r>
            <a:br>
              <a:rPr lang="en-US" sz="2400" dirty="0"/>
            </a:br>
            <a:r>
              <a:rPr lang="en-US" sz="2400" dirty="0"/>
              <a:t>July 14-19, 2019, Vienna, Austria</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23786" y="1628799"/>
            <a:ext cx="11342316" cy="4630591"/>
          </a:xfrm>
        </p:spPr>
        <p:txBody>
          <a:bodyPr/>
          <a:lstStyle/>
          <a:p>
            <a:pPr>
              <a:buFont typeface="+mj-lt"/>
              <a:buAutoNum type="arabicPeriod"/>
            </a:pPr>
            <a:r>
              <a:rPr lang="en-US" sz="1800" b="0" dirty="0"/>
              <a:t>802.1ABdh -Amendment - Support for </a:t>
            </a:r>
            <a:r>
              <a:rPr lang="en-US" sz="1800" b="0" dirty="0" err="1"/>
              <a:t>Multiframe</a:t>
            </a:r>
            <a:r>
              <a:rPr lang="en-US" sz="1800" b="0" dirty="0"/>
              <a:t> Protocol Data Units, </a:t>
            </a:r>
            <a:r>
              <a:rPr lang="en-US" sz="1800" b="0" dirty="0">
                <a:hlinkClick r:id="rId2"/>
              </a:rPr>
              <a:t> PAR</a:t>
            </a:r>
            <a:r>
              <a:rPr lang="en-US" sz="1800" b="0" dirty="0"/>
              <a:t> and </a:t>
            </a:r>
            <a:r>
              <a:rPr lang="en-US" sz="1800" b="0" dirty="0">
                <a:hlinkClick r:id="rId3"/>
              </a:rPr>
              <a:t>CSD</a:t>
            </a:r>
            <a:endParaRPr lang="en-US" sz="1800" b="0" dirty="0"/>
          </a:p>
          <a:p>
            <a:pPr>
              <a:buFont typeface="+mj-lt"/>
              <a:buAutoNum type="arabicPeriod"/>
            </a:pPr>
            <a:r>
              <a:rPr lang="en-US" sz="1800" b="0" dirty="0"/>
              <a:t>802.1Qdj - Amendment - Configuration Enhancements, </a:t>
            </a:r>
            <a:r>
              <a:rPr lang="en-US" sz="1800" b="0" dirty="0">
                <a:hlinkClick r:id="rId4"/>
              </a:rPr>
              <a:t>PAR</a:t>
            </a:r>
            <a:r>
              <a:rPr lang="en-US" sz="1800" b="0" dirty="0"/>
              <a:t> and </a:t>
            </a:r>
            <a:r>
              <a:rPr lang="en-US" sz="1800" b="0" dirty="0">
                <a:hlinkClick r:id="rId5"/>
              </a:rPr>
              <a:t>CSD </a:t>
            </a:r>
            <a:endParaRPr lang="en-US" sz="1800" b="0" dirty="0"/>
          </a:p>
          <a:p>
            <a:pPr>
              <a:buFont typeface="+mj-lt"/>
              <a:buAutoNum type="arabicPeriod"/>
            </a:pPr>
            <a:r>
              <a:rPr lang="en-US" sz="1800" b="0" dirty="0"/>
              <a:t>802.3cv - Amendment - Maintenance #15: Power over Ethernet, </a:t>
            </a:r>
            <a:r>
              <a:rPr lang="en-US" sz="1800" b="0" dirty="0">
                <a:hlinkClick r:id="rId6"/>
              </a:rPr>
              <a:t>PAR </a:t>
            </a:r>
            <a:endParaRPr lang="en-US" sz="1800" b="0" dirty="0"/>
          </a:p>
          <a:p>
            <a:pPr>
              <a:buFont typeface="+mj-lt"/>
              <a:buAutoNum type="arabicPeriod"/>
            </a:pPr>
            <a:r>
              <a:rPr lang="en-US" sz="1800" b="0" dirty="0"/>
              <a:t>802.15.9ma- Standard, Transport of Key Management Protocol (KMP) Datagram,  </a:t>
            </a:r>
            <a:r>
              <a:rPr lang="en-US" sz="1800" b="0" dirty="0">
                <a:hlinkClick r:id="rId7"/>
              </a:rPr>
              <a:t>PAR</a:t>
            </a:r>
            <a:r>
              <a:rPr lang="en-US" sz="1800" b="0" dirty="0"/>
              <a:t> and </a:t>
            </a:r>
            <a:r>
              <a:rPr lang="en-US" sz="1800" b="0" dirty="0">
                <a:hlinkClick r:id="rId8"/>
              </a:rPr>
              <a:t>CSD</a:t>
            </a:r>
            <a:endParaRPr lang="en-US" sz="1800" b="0" dirty="0"/>
          </a:p>
          <a:p>
            <a:pPr>
              <a:buFont typeface="+mj-lt"/>
              <a:buAutoNum type="arabicPeriod"/>
            </a:pPr>
            <a:endParaRPr lang="en-US" sz="1800" b="0" dirty="0"/>
          </a:p>
          <a:p>
            <a:pPr marL="0" indent="0"/>
            <a:r>
              <a:rPr lang="en-US" sz="2000" dirty="0"/>
              <a:t>PAR Extensions</a:t>
            </a:r>
          </a:p>
          <a:p>
            <a:pPr>
              <a:buFont typeface="+mj-lt"/>
              <a:buAutoNum type="arabicPeriod"/>
            </a:pPr>
            <a:r>
              <a:rPr lang="en-US" sz="1800" b="0" dirty="0"/>
              <a:t>802.1Qcj - Amendment - Automatic Attachment to Provider Backbone Bridging (PBB) services, </a:t>
            </a:r>
            <a:r>
              <a:rPr lang="en-US" sz="1800" b="0" dirty="0">
                <a:hlinkClick r:id="rId9"/>
              </a:rPr>
              <a:t>PAR extension</a:t>
            </a:r>
            <a:endParaRPr lang="en-US" sz="1800" b="0" dirty="0"/>
          </a:p>
          <a:p>
            <a:pPr>
              <a:buFont typeface="+mj-lt"/>
              <a:buAutoNum type="arabicPeriod"/>
            </a:pPr>
            <a:r>
              <a:rPr lang="en-US" sz="1800" b="0" dirty="0"/>
              <a:t>802.11ay - Amendment -  Enhanced Throughput for Operation in License-Exempt Bands Above 45 GHz, </a:t>
            </a:r>
            <a:r>
              <a:rPr lang="en-US" sz="1800" b="0" dirty="0">
                <a:hlinkClick r:id="rId10"/>
              </a:rPr>
              <a:t>PAR Extension</a:t>
            </a:r>
            <a:endParaRPr lang="en-US" sz="1800" b="0" dirty="0"/>
          </a:p>
          <a:p>
            <a:pPr>
              <a:buFont typeface="+mj-lt"/>
              <a:buAutoNum type="arabicPeriod"/>
            </a:pPr>
            <a:r>
              <a:rPr lang="en-US" sz="1800" b="0" dirty="0"/>
              <a:t>802.11az - Amendment - Next Generation Positioning (NGP), </a:t>
            </a:r>
            <a:r>
              <a:rPr lang="en-US" sz="1800" b="0" dirty="0">
                <a:hlinkClick r:id="rId11"/>
              </a:rPr>
              <a:t>PAR Extension</a:t>
            </a:r>
            <a:endParaRPr lang="en-US" sz="1800" b="0" dirty="0"/>
          </a:p>
          <a:p>
            <a:pPr>
              <a:buFont typeface="+mj-lt"/>
              <a:buAutoNum type="arabicPeriod"/>
            </a:pPr>
            <a:r>
              <a:rPr lang="en-US" sz="1800" b="0" dirty="0"/>
              <a:t>802.1AS-REV - Standard for Local and Metropolitan Area Networks - Timing and Synchronization for Time-Sensitive Applications, </a:t>
            </a:r>
            <a:r>
              <a:rPr lang="en-US" sz="1800" b="0" dirty="0">
                <a:hlinkClick r:id="rId12"/>
              </a:rPr>
              <a:t>Par Extension</a:t>
            </a:r>
            <a:endParaRPr lang="en-US" sz="1800" b="0"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099305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July 2019</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 Agenda (2 mtg slots):</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pPr lvl="1"/>
            <a:r>
              <a:rPr lang="en-US" b="0" dirty="0"/>
              <a:t>Move to approve </a:t>
            </a:r>
            <a:r>
              <a:rPr lang="en-US" sz="2400" b="1" dirty="0"/>
              <a:t>March Meeting minutes: 11-19/0426r0:</a:t>
            </a:r>
          </a:p>
          <a:p>
            <a:pPr lvl="2"/>
            <a:r>
              <a:rPr lang="en-US" dirty="0">
                <a:hlinkClick r:id="rId2"/>
              </a:rPr>
              <a:t>https://mentor.ieee.org/802.11/dcn/19/11-19-0426-00-0PAR-minutes-march-2019-session.docx</a:t>
            </a:r>
            <a:r>
              <a:rPr lang="en-US" dirty="0"/>
              <a:t> </a:t>
            </a:r>
            <a:r>
              <a:rPr lang="en-US" sz="2400" dirty="0"/>
              <a:t>as the minutes for PAR Review SC from March 2019 meetings in Vancouver, Canada.</a:t>
            </a:r>
          </a:p>
          <a:p>
            <a:endParaRPr lang="en-US" dirty="0"/>
          </a:p>
          <a:p>
            <a:r>
              <a:rPr lang="en-US" dirty="0"/>
              <a:t>Moved: Stephen </a:t>
            </a:r>
            <a:r>
              <a:rPr lang="en-US" dirty="0" err="1"/>
              <a:t>McCaan</a:t>
            </a:r>
            <a:endParaRPr lang="en-US" dirty="0"/>
          </a:p>
          <a:p>
            <a:r>
              <a:rPr lang="en-US" dirty="0"/>
              <a:t>2</a:t>
            </a:r>
            <a:r>
              <a:rPr lang="en-US" baseline="30000" dirty="0"/>
              <a:t>nd</a:t>
            </a:r>
            <a:r>
              <a:rPr lang="en-US" dirty="0"/>
              <a:t>:  James </a:t>
            </a:r>
            <a:r>
              <a:rPr lang="en-US" dirty="0" err="1"/>
              <a:t>Gilb</a:t>
            </a:r>
            <a:endParaRPr lang="en-US" dirty="0"/>
          </a:p>
          <a:p>
            <a:r>
              <a:rPr lang="en-US" dirty="0"/>
              <a:t>Results: 3-0-0</a:t>
            </a:r>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D258DF2-119E-470F-A605-4B5060F1823B}"/>
              </a:ext>
            </a:extLst>
          </p:cNvPr>
          <p:cNvSpPr>
            <a:spLocks noGrp="1"/>
          </p:cNvSpPr>
          <p:nvPr>
            <p:ph type="title"/>
          </p:nvPr>
        </p:nvSpPr>
        <p:spPr/>
        <p:txBody>
          <a:bodyPr/>
          <a:lstStyle/>
          <a:p>
            <a:r>
              <a:rPr lang="en-US" sz="2800" b="0" dirty="0"/>
              <a:t>802.3cv - Amendment - Maintenance #15: Power over Ethernet, </a:t>
            </a:r>
            <a:r>
              <a:rPr lang="en-US" sz="2800" b="0" dirty="0">
                <a:hlinkClick r:id="rId2"/>
              </a:rPr>
              <a:t>PAR </a:t>
            </a:r>
            <a:br>
              <a:rPr lang="en-US" sz="2800" b="0" dirty="0"/>
            </a:br>
            <a:endParaRPr lang="en-US" sz="2800" dirty="0"/>
          </a:p>
        </p:txBody>
      </p:sp>
      <p:sp>
        <p:nvSpPr>
          <p:cNvPr id="8" name="Content Placeholder 7">
            <a:extLst>
              <a:ext uri="{FF2B5EF4-FFF2-40B4-BE49-F238E27FC236}">
                <a16:creationId xmlns:a16="http://schemas.microsoft.com/office/drawing/2014/main" id="{6B4CCAD5-471C-49F0-8022-0B56404DDC75}"/>
              </a:ext>
            </a:extLst>
          </p:cNvPr>
          <p:cNvSpPr>
            <a:spLocks noGrp="1"/>
          </p:cNvSpPr>
          <p:nvPr>
            <p:ph idx="1"/>
          </p:nvPr>
        </p:nvSpPr>
        <p:spPr/>
        <p:txBody>
          <a:bodyPr/>
          <a:lstStyle/>
          <a:p>
            <a:r>
              <a:rPr lang="en-US" dirty="0"/>
              <a:t>Scope should be in present tense: </a:t>
            </a:r>
          </a:p>
          <a:p>
            <a:r>
              <a:rPr lang="en-US" b="0" dirty="0"/>
              <a:t>Change: “This project will implement editorial and technical corrections, refinements, and clarifications to Clause 145,Power over Ethernet, and related portions of the standard. No new features will be added by this project.”</a:t>
            </a:r>
          </a:p>
          <a:p>
            <a:r>
              <a:rPr lang="en-US" b="0" dirty="0"/>
              <a:t>To </a:t>
            </a:r>
          </a:p>
          <a:p>
            <a:r>
              <a:rPr lang="en-US" b="0" dirty="0"/>
              <a:t>“This project implements editorial and technical corrections, refinements, and clarifications to Clause 145, Power over Ethernet, and related portions of the standard. No new features are added by this project”.</a:t>
            </a:r>
            <a:endParaRPr lang="en-US" dirty="0"/>
          </a:p>
        </p:txBody>
      </p:sp>
      <p:sp>
        <p:nvSpPr>
          <p:cNvPr id="4" name="Date Placeholder 3">
            <a:extLst>
              <a:ext uri="{FF2B5EF4-FFF2-40B4-BE49-F238E27FC236}">
                <a16:creationId xmlns:a16="http://schemas.microsoft.com/office/drawing/2014/main" id="{459CDA89-F493-4D26-84DB-56DB8156B7F2}"/>
              </a:ext>
            </a:extLst>
          </p:cNvPr>
          <p:cNvSpPr>
            <a:spLocks noGrp="1"/>
          </p:cNvSpPr>
          <p:nvPr>
            <p:ph type="dt" idx="10"/>
          </p:nvPr>
        </p:nvSpPr>
        <p:spPr/>
        <p:txBody>
          <a:bodyPr/>
          <a:lstStyle/>
          <a:p>
            <a:pPr>
              <a:defRPr/>
            </a:pPr>
            <a:r>
              <a:rPr lang="en-US">
                <a:solidFill>
                  <a:srgbClr val="000000"/>
                </a:solidFill>
              </a:rPr>
              <a:t>July 2019</a:t>
            </a:r>
            <a:endParaRPr lang="en-US" dirty="0">
              <a:solidFill>
                <a:srgbClr val="000000"/>
              </a:solidFill>
            </a:endParaRPr>
          </a:p>
        </p:txBody>
      </p:sp>
      <p:sp>
        <p:nvSpPr>
          <p:cNvPr id="5" name="Footer Placeholder 4">
            <a:extLst>
              <a:ext uri="{FF2B5EF4-FFF2-40B4-BE49-F238E27FC236}">
                <a16:creationId xmlns:a16="http://schemas.microsoft.com/office/drawing/2014/main" id="{EFA08F83-9834-4522-8F8C-EC213B44AC90}"/>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F516A65-D9A5-44D8-B40C-3D037B7398C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7</a:t>
            </a:fld>
            <a:endParaRPr lang="en-US" altLang="en-US">
              <a:solidFill>
                <a:srgbClr val="000000"/>
              </a:solidFill>
            </a:endParaRPr>
          </a:p>
        </p:txBody>
      </p:sp>
    </p:spTree>
    <p:extLst>
      <p:ext uri="{BB962C8B-B14F-4D97-AF65-F5344CB8AC3E}">
        <p14:creationId xmlns:p14="http://schemas.microsoft.com/office/powerpoint/2010/main" val="3281254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557F8-6E2D-4B4D-BBBF-B5EB58393F64}"/>
              </a:ext>
            </a:extLst>
          </p:cNvPr>
          <p:cNvSpPr>
            <a:spLocks noGrp="1"/>
          </p:cNvSpPr>
          <p:nvPr>
            <p:ph type="title"/>
          </p:nvPr>
        </p:nvSpPr>
        <p:spPr/>
        <p:txBody>
          <a:bodyPr/>
          <a:lstStyle/>
          <a:p>
            <a:r>
              <a:rPr lang="en-US" sz="2800" b="0" dirty="0"/>
              <a:t>802.1ABdh -Amendment - Support for </a:t>
            </a:r>
            <a:r>
              <a:rPr lang="en-US" sz="2800" b="0" dirty="0" err="1"/>
              <a:t>Multiframe</a:t>
            </a:r>
            <a:r>
              <a:rPr lang="en-US" sz="2800" b="0" dirty="0"/>
              <a:t> Protocol Data Units, </a:t>
            </a:r>
            <a:r>
              <a:rPr lang="en-US" sz="2800" b="0" dirty="0">
                <a:hlinkClick r:id="rId2"/>
              </a:rPr>
              <a:t> PAR</a:t>
            </a:r>
            <a:r>
              <a:rPr lang="en-US" sz="2800" b="0" dirty="0"/>
              <a:t> and </a:t>
            </a:r>
            <a:r>
              <a:rPr lang="en-US" sz="2800" b="0" dirty="0">
                <a:hlinkClick r:id="rId3"/>
              </a:rPr>
              <a:t>CSD</a:t>
            </a:r>
            <a:br>
              <a:rPr lang="en-US" sz="2800" b="0" dirty="0"/>
            </a:br>
            <a:endParaRPr lang="en-US" sz="2800" dirty="0"/>
          </a:p>
        </p:txBody>
      </p:sp>
      <p:sp>
        <p:nvSpPr>
          <p:cNvPr id="3" name="Content Placeholder 2">
            <a:extLst>
              <a:ext uri="{FF2B5EF4-FFF2-40B4-BE49-F238E27FC236}">
                <a16:creationId xmlns:a16="http://schemas.microsoft.com/office/drawing/2014/main" id="{C0D25825-4979-431E-AE03-4DF2359D4811}"/>
              </a:ext>
            </a:extLst>
          </p:cNvPr>
          <p:cNvSpPr>
            <a:spLocks noGrp="1"/>
          </p:cNvSpPr>
          <p:nvPr>
            <p:ph idx="1"/>
          </p:nvPr>
        </p:nvSpPr>
        <p:spPr/>
        <p:txBody>
          <a:bodyPr/>
          <a:lstStyle/>
          <a:p>
            <a:r>
              <a:rPr lang="en-US" dirty="0"/>
              <a:t>PAR:</a:t>
            </a:r>
          </a:p>
          <a:p>
            <a:pPr lvl="1"/>
            <a:r>
              <a:rPr lang="en-US" dirty="0"/>
              <a:t>6.1b - Change “</a:t>
            </a:r>
            <a:r>
              <a:rPr lang="en-US" b="0" dirty="0"/>
              <a:t>in 802.1AB” to </a:t>
            </a:r>
            <a:r>
              <a:rPr lang="en-US" dirty="0"/>
              <a:t>“</a:t>
            </a:r>
            <a:r>
              <a:rPr lang="en-US" b="0" dirty="0"/>
              <a:t>IEEE Std 802.1AB” </a:t>
            </a:r>
          </a:p>
          <a:p>
            <a:r>
              <a:rPr lang="en-US" dirty="0"/>
              <a:t>CSD:</a:t>
            </a:r>
          </a:p>
          <a:p>
            <a:r>
              <a:rPr lang="en-US" b="0" dirty="0"/>
              <a:t>1.2.1 a) Missed expansion on first use of “LLDP “ and “LLDPDU“</a:t>
            </a:r>
          </a:p>
          <a:p>
            <a:r>
              <a:rPr lang="en-US" dirty="0"/>
              <a:t>1.2.2 – Change “</a:t>
            </a:r>
            <a:r>
              <a:rPr lang="en-US" b="0" dirty="0"/>
              <a:t>IEEE 802.1AB</a:t>
            </a:r>
            <a:r>
              <a:rPr lang="en-US" dirty="0"/>
              <a:t>“ to “</a:t>
            </a:r>
            <a:r>
              <a:rPr lang="en-US" b="0" dirty="0"/>
              <a:t>IEEE Std 802.1AB” </a:t>
            </a:r>
          </a:p>
          <a:p>
            <a:r>
              <a:rPr lang="en-US" dirty="0"/>
              <a:t>1.2.3 – Change “</a:t>
            </a:r>
            <a:r>
              <a:rPr lang="en-US" b="0" dirty="0"/>
              <a:t>IEEE 802.1AB</a:t>
            </a:r>
            <a:r>
              <a:rPr lang="en-US" dirty="0"/>
              <a:t>“ to “</a:t>
            </a:r>
            <a:r>
              <a:rPr lang="en-US" b="0" dirty="0"/>
              <a:t>IEEE Std 802.1AB” </a:t>
            </a:r>
            <a:endParaRPr lang="en-US" dirty="0"/>
          </a:p>
          <a:p>
            <a:r>
              <a:rPr lang="en-US" dirty="0"/>
              <a:t>1.2.4 b) Missed expansion of first use of “</a:t>
            </a:r>
            <a:r>
              <a:rPr lang="en-US" b="0" dirty="0"/>
              <a:t>ISIS”</a:t>
            </a:r>
          </a:p>
          <a:p>
            <a:endParaRPr lang="en-US" b="0" dirty="0"/>
          </a:p>
        </p:txBody>
      </p:sp>
      <p:sp>
        <p:nvSpPr>
          <p:cNvPr id="4" name="Date Placeholder 3">
            <a:extLst>
              <a:ext uri="{FF2B5EF4-FFF2-40B4-BE49-F238E27FC236}">
                <a16:creationId xmlns:a16="http://schemas.microsoft.com/office/drawing/2014/main" id="{0C1D89FE-7AC8-4DF4-A801-AA47A882EFA3}"/>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2268F219-01BE-49CA-962D-32955850AFC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481C745-C743-46EF-BD5B-7DAC9B11B2BB}"/>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2439386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88404-9C1D-4CAD-AF5E-905F1E7FB137}"/>
              </a:ext>
            </a:extLst>
          </p:cNvPr>
          <p:cNvSpPr>
            <a:spLocks noGrp="1"/>
          </p:cNvSpPr>
          <p:nvPr>
            <p:ph type="title"/>
          </p:nvPr>
        </p:nvSpPr>
        <p:spPr/>
        <p:txBody>
          <a:bodyPr/>
          <a:lstStyle/>
          <a:p>
            <a:r>
              <a:rPr lang="en-US" b="0" dirty="0"/>
              <a:t>802.1Qdj - Amendment - Configuration Enhancements, </a:t>
            </a:r>
            <a:r>
              <a:rPr lang="en-US" b="0" dirty="0">
                <a:hlinkClick r:id="rId2"/>
              </a:rPr>
              <a:t>PAR</a:t>
            </a:r>
            <a:r>
              <a:rPr lang="en-US" b="0" dirty="0"/>
              <a:t> and </a:t>
            </a:r>
            <a:r>
              <a:rPr lang="en-US" b="0" dirty="0">
                <a:hlinkClick r:id="rId3"/>
              </a:rPr>
              <a:t>CSD </a:t>
            </a:r>
            <a:endParaRPr lang="en-US" dirty="0"/>
          </a:p>
        </p:txBody>
      </p:sp>
      <p:sp>
        <p:nvSpPr>
          <p:cNvPr id="3" name="Content Placeholder 2">
            <a:extLst>
              <a:ext uri="{FF2B5EF4-FFF2-40B4-BE49-F238E27FC236}">
                <a16:creationId xmlns:a16="http://schemas.microsoft.com/office/drawing/2014/main" id="{DDC52410-A710-4746-97BA-E43820F69673}"/>
              </a:ext>
            </a:extLst>
          </p:cNvPr>
          <p:cNvSpPr>
            <a:spLocks noGrp="1"/>
          </p:cNvSpPr>
          <p:nvPr>
            <p:ph idx="1"/>
          </p:nvPr>
        </p:nvSpPr>
        <p:spPr/>
        <p:txBody>
          <a:bodyPr/>
          <a:lstStyle/>
          <a:p>
            <a:r>
              <a:rPr lang="en-US" dirty="0"/>
              <a:t>PAR:</a:t>
            </a:r>
          </a:p>
          <a:p>
            <a:pPr lvl="1"/>
            <a:r>
              <a:rPr lang="en-US" sz="2400" dirty="0"/>
              <a:t>2.1 Title: the title is non descriptive – please see </a:t>
            </a:r>
            <a:r>
              <a:rPr lang="en-US" sz="2400" dirty="0" err="1"/>
              <a:t>NesCom</a:t>
            </a:r>
            <a:r>
              <a:rPr lang="en-US" sz="2400" dirty="0"/>
              <a:t> conventions for Title guidelines.</a:t>
            </a:r>
          </a:p>
          <a:p>
            <a:pPr lvl="1"/>
            <a:r>
              <a:rPr lang="en-US" sz="2400" dirty="0"/>
              <a:t>5.2.b – Why is “</a:t>
            </a:r>
            <a:r>
              <a:rPr lang="en-US" sz="2400" b="0" dirty="0"/>
              <a:t>'Time-Sensitive Networking (TSN) configuration’.” have a single quote?</a:t>
            </a:r>
          </a:p>
          <a:p>
            <a:pPr lvl="1"/>
            <a:r>
              <a:rPr lang="en-US" sz="2400" b="0" dirty="0"/>
              <a:t>5.2.b – What are the “three models of 'Time-Sensitive Networking (TSN) configuration’.” ? Could this be noted in 8.1?</a:t>
            </a:r>
          </a:p>
          <a:p>
            <a:endParaRPr lang="en-US" b="0" dirty="0"/>
          </a:p>
          <a:p>
            <a:endParaRPr lang="en-US" dirty="0"/>
          </a:p>
        </p:txBody>
      </p:sp>
      <p:sp>
        <p:nvSpPr>
          <p:cNvPr id="4" name="Date Placeholder 3">
            <a:extLst>
              <a:ext uri="{FF2B5EF4-FFF2-40B4-BE49-F238E27FC236}">
                <a16:creationId xmlns:a16="http://schemas.microsoft.com/office/drawing/2014/main" id="{9A1E230B-0E77-4172-A263-952D4B8F7A54}"/>
              </a:ext>
            </a:extLst>
          </p:cNvPr>
          <p:cNvSpPr>
            <a:spLocks noGrp="1"/>
          </p:cNvSpPr>
          <p:nvPr>
            <p:ph type="dt" idx="10"/>
          </p:nvPr>
        </p:nvSpPr>
        <p:spPr/>
        <p:txBody>
          <a:bodyPr/>
          <a:lstStyle/>
          <a:p>
            <a:r>
              <a:rPr lang="en-US"/>
              <a:t>July 2019</a:t>
            </a:r>
            <a:endParaRPr lang="en-GB" dirty="0"/>
          </a:p>
        </p:txBody>
      </p:sp>
      <p:sp>
        <p:nvSpPr>
          <p:cNvPr id="5" name="Footer Placeholder 4">
            <a:extLst>
              <a:ext uri="{FF2B5EF4-FFF2-40B4-BE49-F238E27FC236}">
                <a16:creationId xmlns:a16="http://schemas.microsoft.com/office/drawing/2014/main" id="{C68A7A2A-902E-4703-9B2B-FA69938D08F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71CEEC6-A9C4-4F67-84A4-8BE0F7D86B9C}"/>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3832901613"/>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37641</TotalTime>
  <Words>1243</Words>
  <Application>Microsoft Office PowerPoint</Application>
  <PresentationFormat>Widescreen</PresentationFormat>
  <Paragraphs>200</Paragraphs>
  <Slides>21</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7" baseType="lpstr">
      <vt:lpstr>Arial Unicode MS</vt:lpstr>
      <vt:lpstr>MS Gothic</vt:lpstr>
      <vt:lpstr>Arial</vt:lpstr>
      <vt:lpstr>Times New Roman</vt:lpstr>
      <vt:lpstr>802-11 Theme</vt:lpstr>
      <vt:lpstr>Document</vt:lpstr>
      <vt:lpstr>PAR Review SC - Meeting Agenda and Comment slides - July 2019 - Vienna</vt:lpstr>
      <vt:lpstr>Abstract-PAR Review SC PARs under consideration</vt:lpstr>
      <vt:lpstr>IEEE 802 PARs &amp; ICAIDs under consideration July 14-19, 2019, Vienna, Austria</vt:lpstr>
      <vt:lpstr>PAR Review SC –  July 2019 Chair: Jon Rosdahl</vt:lpstr>
      <vt:lpstr>Motion to Approve Previous Minutes</vt:lpstr>
      <vt:lpstr>Par Review Comments</vt:lpstr>
      <vt:lpstr>802.3cv - Amendment - Maintenance #15: Power over Ethernet, PAR  </vt:lpstr>
      <vt:lpstr>802.1ABdh -Amendment - Support for Multiframe Protocol Data Units,  PAR and CSD </vt:lpstr>
      <vt:lpstr>802.1Qdj - Amendment - Configuration Enhancements, PAR and CSD </vt:lpstr>
      <vt:lpstr>802.15.9ma- Standard, Transport of Key Management Protocol (KMP) Datagram,  PAR and CSD</vt:lpstr>
      <vt:lpstr>802.15.9ma- Standard, Transport of Key Management Protocol (KMP) Datagram,  PAR and CSD</vt:lpstr>
      <vt:lpstr>802.15.9ma- Standard, Transport of Key Management Protocol (KMP) Datagram,  PAR and CSD</vt:lpstr>
      <vt:lpstr>802.1Qcj - Amendment - Automatic Attachment to Provider Backbone Bridging (PBB) services, PAR extension</vt:lpstr>
      <vt:lpstr>802.11ay - Amendment -  Enhanced Throughput for Operation in License-Exempt Bands Above 45 GHz, PAR Extension</vt:lpstr>
      <vt:lpstr>802.11az - Amendment - Next Generation Positioning (NGP), PAR Extension</vt:lpstr>
      <vt:lpstr>802.1AS-REV - Standard for Local and Metropolitan Area Networks - Timing and Synchronization for Time-Sensitive Applications, Par Extension</vt:lpstr>
      <vt:lpstr>802.15.22.3 - Standard for Spectrum Characterization and Occupancy Sensing, PAR</vt:lpstr>
      <vt:lpstr>Responses from 802 Working Groups</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July 2019 - Vienna</dc:title>
  <dc:subject>July 2019</dc:subject>
  <dc:creator>Jon Rosdahl</dc:creator>
  <cp:keywords>Agenda and Meeting Slides</cp:keywords>
  <dc:description>Jon Rosdahl (Qualcomm)</dc:description>
  <cp:lastModifiedBy>Jon Rosdahl</cp:lastModifiedBy>
  <cp:revision>280</cp:revision>
  <cp:lastPrinted>1601-01-01T00:00:00Z</cp:lastPrinted>
  <dcterms:created xsi:type="dcterms:W3CDTF">2014-04-14T10:59:07Z</dcterms:created>
  <dcterms:modified xsi:type="dcterms:W3CDTF">2019-07-16T12:51:03Z</dcterms:modified>
  <cp:category>Agenda, Report</cp:category>
</cp:coreProperties>
</file>