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738" r:id="rId1"/>
  </p:sldMasterIdLst>
  <p:notesMasterIdLst>
    <p:notesMasterId r:id="rId12"/>
  </p:notesMasterIdLst>
  <p:handoutMasterIdLst>
    <p:handoutMasterId r:id="rId13"/>
  </p:handoutMasterIdLst>
  <p:sldIdLst>
    <p:sldId id="256" r:id="rId2"/>
    <p:sldId id="257" r:id="rId3"/>
    <p:sldId id="285" r:id="rId4"/>
    <p:sldId id="274" r:id="rId5"/>
    <p:sldId id="277" r:id="rId6"/>
    <p:sldId id="275" r:id="rId7"/>
    <p:sldId id="286" r:id="rId8"/>
    <p:sldId id="284" r:id="rId9"/>
    <p:sldId id="283" r:id="rId10"/>
    <p:sldId id="264" r:id="rId11"/>
  </p:sldIdLst>
  <p:sldSz cx="12192000" cy="6858000"/>
  <p:notesSz cx="6934200" cy="9280525"/>
  <p:defaultTextStyle>
    <a:defPPr>
      <a:defRPr lang="en-GB"/>
    </a:defPPr>
    <a:lvl1pPr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1pPr>
    <a:lvl2pPr marL="742950" indent="-28575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2pPr>
    <a:lvl3pPr marL="11430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3pPr>
    <a:lvl4pPr marL="16002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4pPr>
    <a:lvl5pPr marL="20574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442" autoAdjust="0"/>
    <p:restoredTop sz="86353" autoAdjust="0"/>
  </p:normalViewPr>
  <p:slideViewPr>
    <p:cSldViewPr>
      <p:cViewPr varScale="1">
        <p:scale>
          <a:sx n="61" d="100"/>
          <a:sy n="61" d="100"/>
        </p:scale>
        <p:origin x="318" y="72"/>
      </p:cViewPr>
      <p:guideLst>
        <p:guide orient="horz" pos="2160"/>
        <p:guide pos="3840"/>
      </p:guideLst>
    </p:cSldViewPr>
  </p:slideViewPr>
  <p:outlineViewPr>
    <p:cViewPr varScale="1">
      <p:scale>
        <a:sx n="33" d="100"/>
        <a:sy n="33" d="100"/>
      </p:scale>
      <p:origin x="0" y="-30174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US"/>
              <a:t>doc.: IEEE 802-11-19-1007/r0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27475" y="0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en-US"/>
              <a:t>July 2019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15388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/>
              <a:t>Jon Rosdahl (Qualcomm)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27475" y="8815388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996500-462A-4966-9632-4197CBF31A0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337442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AutoShape 1"/>
          <p:cNvSpPr>
            <a:spLocks noChangeArrowheads="1"/>
          </p:cNvSpPr>
          <p:nvPr/>
        </p:nvSpPr>
        <p:spPr bwMode="auto">
          <a:xfrm>
            <a:off x="0" y="0"/>
            <a:ext cx="6934200" cy="9280525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hdr"/>
          </p:nvPr>
        </p:nvSpPr>
        <p:spPr bwMode="auto">
          <a:xfrm>
            <a:off x="5640388" y="96838"/>
            <a:ext cx="639762" cy="2111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doc.: IEEE 802-11-19-1007/r0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654050" y="96838"/>
            <a:ext cx="825500" cy="2111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July 2019</a:t>
            </a:r>
          </a:p>
        </p:txBody>
      </p:sp>
      <p:sp>
        <p:nvSpPr>
          <p:cNvPr id="2052" name="Rectangle 4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385763" y="701675"/>
            <a:ext cx="6161087" cy="3467100"/>
          </a:xfrm>
          <a:prstGeom prst="rect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053" name="Rectangle 5"/>
          <p:cNvSpPr>
            <a:spLocks noGrp="1" noChangeArrowheads="1"/>
          </p:cNvSpPr>
          <p:nvPr>
            <p:ph type="body"/>
          </p:nvPr>
        </p:nvSpPr>
        <p:spPr bwMode="auto">
          <a:xfrm>
            <a:off x="923925" y="4408488"/>
            <a:ext cx="5084763" cy="4175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3600" tIns="46080" rIns="93600" bIns="4608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/>
          </p:nvPr>
        </p:nvSpPr>
        <p:spPr bwMode="auto">
          <a:xfrm>
            <a:off x="5357813" y="8985250"/>
            <a:ext cx="922337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457200" algn="l"/>
                <a:tab pos="1371600" algn="l"/>
                <a:tab pos="2286000" algn="l"/>
                <a:tab pos="3200400" algn="l"/>
                <a:tab pos="4114800" algn="l"/>
                <a:tab pos="5029200" algn="l"/>
                <a:tab pos="5943600" algn="l"/>
                <a:tab pos="6858000" algn="l"/>
                <a:tab pos="7772400" algn="l"/>
                <a:tab pos="8686800" algn="l"/>
                <a:tab pos="9601200" algn="l"/>
                <a:tab pos="105156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Jon Rosdahl (Qualcomm)</a:t>
            </a:r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/>
          </p:nvPr>
        </p:nvSpPr>
        <p:spPr bwMode="auto">
          <a:xfrm>
            <a:off x="3222625" y="8985250"/>
            <a:ext cx="511175" cy="363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Page </a:t>
            </a:r>
            <a:fld id="{47A7FEEB-9CD2-43FE-843C-C5350BEACB45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722313" y="8985250"/>
            <a:ext cx="714375" cy="1825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200">
                <a:solidFill>
                  <a:srgbClr val="000000"/>
                </a:solidFill>
              </a:rPr>
              <a:t>Submission</a:t>
            </a:r>
          </a:p>
        </p:txBody>
      </p:sp>
      <p:sp>
        <p:nvSpPr>
          <p:cNvPr id="2057" name="Line 9"/>
          <p:cNvSpPr>
            <a:spLocks noChangeShapeType="1"/>
          </p:cNvSpPr>
          <p:nvPr/>
        </p:nvSpPr>
        <p:spPr bwMode="auto">
          <a:xfrm>
            <a:off x="723900" y="8983663"/>
            <a:ext cx="5486400" cy="1587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2058" name="Line 10"/>
          <p:cNvSpPr>
            <a:spLocks noChangeShapeType="1"/>
          </p:cNvSpPr>
          <p:nvPr/>
        </p:nvSpPr>
        <p:spPr bwMode="auto">
          <a:xfrm>
            <a:off x="647700" y="296863"/>
            <a:ext cx="5638800" cy="1587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0659187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/>
              <a:t>doc.: IEEE 802-11-19-1007/r0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US"/>
              <a:t>July 2019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en-US"/>
              <a:t>Jon Rosdahl (Qualcomm)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465D53FD-DB5F-4815-BF01-6488A8FBD189}" type="slidenum">
              <a:rPr lang="en-US"/>
              <a:pPr/>
              <a:t>1</a:t>
            </a:fld>
            <a:endParaRPr lang="en-US"/>
          </a:p>
        </p:txBody>
      </p:sp>
      <p:sp>
        <p:nvSpPr>
          <p:cNvPr id="12289" name="Text Box 1"/>
          <p:cNvSpPr txBox="1">
            <a:spLocks noChangeArrowheads="1"/>
          </p:cNvSpPr>
          <p:nvPr/>
        </p:nvSpPr>
        <p:spPr bwMode="auto">
          <a:xfrm>
            <a:off x="1154113" y="701675"/>
            <a:ext cx="4625975" cy="346868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2290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23925" y="4408488"/>
            <a:ext cx="5086350" cy="42703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70441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/>
              <a:t>doc.: IEEE 802-11-19-1007/r0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US"/>
              <a:t>July 2019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en-US"/>
              <a:t>Jon Rosdahl (Qualcomm)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CA5AFF69-4AEE-4693-9CD6-98E2EBC076EC}" type="slidenum">
              <a:rPr lang="en-US"/>
              <a:pPr/>
              <a:t>2</a:t>
            </a:fld>
            <a:endParaRPr lang="en-US"/>
          </a:p>
        </p:txBody>
      </p:sp>
      <p:sp>
        <p:nvSpPr>
          <p:cNvPr id="13313" name="Text Box 1"/>
          <p:cNvSpPr txBox="1">
            <a:spLocks noChangeArrowheads="1"/>
          </p:cNvSpPr>
          <p:nvPr/>
        </p:nvSpPr>
        <p:spPr bwMode="auto">
          <a:xfrm>
            <a:off x="1154113" y="701675"/>
            <a:ext cx="4625975" cy="346868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3314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23925" y="4408488"/>
            <a:ext cx="5086350" cy="42703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30764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5763" y="701675"/>
            <a:ext cx="6161087" cy="3467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idx="10"/>
          </p:nvPr>
        </p:nvSpPr>
        <p:spPr/>
        <p:txBody>
          <a:bodyPr/>
          <a:lstStyle/>
          <a:p>
            <a:r>
              <a:rPr lang="en-US"/>
              <a:t>doc.: IEEE 802-11-19-1007/r0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/>
              <a:t>July 2019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idx="12"/>
          </p:nvPr>
        </p:nvSpPr>
        <p:spPr/>
        <p:txBody>
          <a:bodyPr/>
          <a:lstStyle/>
          <a:p>
            <a:r>
              <a:rPr lang="en-US"/>
              <a:t>Jon Rosdahl (Qualcomm)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3"/>
          </p:nvPr>
        </p:nvSpPr>
        <p:spPr/>
        <p:txBody>
          <a:bodyPr/>
          <a:lstStyle/>
          <a:p>
            <a:r>
              <a:rPr lang="en-US"/>
              <a:t>Page </a:t>
            </a:r>
            <a:fld id="{47A7FEEB-9CD2-43FE-843C-C5350BEACB45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068158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5763" y="701675"/>
            <a:ext cx="6161087" cy="3467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This Document</a:t>
            </a:r>
          </a:p>
        </p:txBody>
      </p:sp>
      <p:sp>
        <p:nvSpPr>
          <p:cNvPr id="4" name="Header Placeholder 3"/>
          <p:cNvSpPr>
            <a:spLocks noGrp="1"/>
          </p:cNvSpPr>
          <p:nvPr>
            <p:ph type="hdr" idx="10"/>
          </p:nvPr>
        </p:nvSpPr>
        <p:spPr/>
        <p:txBody>
          <a:bodyPr/>
          <a:lstStyle/>
          <a:p>
            <a:r>
              <a:rPr lang="en-US"/>
              <a:t>doc.: IEEE 802-11-19-1007/r0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/>
              <a:t>July 2019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idx="12"/>
          </p:nvPr>
        </p:nvSpPr>
        <p:spPr/>
        <p:txBody>
          <a:bodyPr/>
          <a:lstStyle/>
          <a:p>
            <a:r>
              <a:rPr lang="en-US"/>
              <a:t>Jon Rosdahl (Qualcomm)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3"/>
          </p:nvPr>
        </p:nvSpPr>
        <p:spPr/>
        <p:txBody>
          <a:bodyPr/>
          <a:lstStyle/>
          <a:p>
            <a:r>
              <a:rPr lang="en-US"/>
              <a:t>Page </a:t>
            </a:r>
            <a:fld id="{47A7FEEB-9CD2-43FE-843C-C5350BEACB45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986392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/>
              <a:t>doc.: IEEE 802-11-19-1007/r0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US"/>
              <a:t>July 2019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en-US"/>
              <a:t>Jon Rosdahl (Qualcomm)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E6AF579C-E269-44CC-A9F4-B7D1E2EA3836}" type="slidenum">
              <a:rPr lang="en-US"/>
              <a:pPr/>
              <a:t>10</a:t>
            </a:fld>
            <a:endParaRPr lang="en-US"/>
          </a:p>
        </p:txBody>
      </p:sp>
      <p:sp>
        <p:nvSpPr>
          <p:cNvPr id="2048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384175" y="701675"/>
            <a:ext cx="6165850" cy="346868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923925" y="4408488"/>
            <a:ext cx="5086350" cy="42703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54468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8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defTabSz="445234"/>
            <a:r>
              <a:rPr lang="en-US"/>
              <a:t>July 2019</a:t>
            </a:r>
            <a:endParaRPr lang="en-GB" dirty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defTabSz="445234"/>
            <a:r>
              <a:rPr lang="en-GB"/>
              <a:t>Jon Rosdahl (Qualcomm)</a:t>
            </a:r>
            <a:endParaRPr lang="en-GB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defTabSz="445234"/>
            <a:r>
              <a:rPr lang="en-GB"/>
              <a:t>Slide </a:t>
            </a:r>
            <a:fld id="{D09C756B-EB39-4236-ADBB-73052B179AE4}" type="slidenum">
              <a:rPr lang="en-GB" smtClean="0"/>
              <a:pPr defTabSz="445234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40251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xfrm>
            <a:off x="914402" y="304014"/>
            <a:ext cx="1710397" cy="303208"/>
          </a:xfrm>
          <a:ln/>
        </p:spPr>
        <p:txBody>
          <a:bodyPr/>
          <a:lstStyle>
            <a:lvl1pPr algn="l">
              <a:defRPr/>
            </a:lvl1pPr>
          </a:lstStyle>
          <a:p>
            <a:r>
              <a:rPr lang="en-US"/>
              <a:t>July 2019</a:t>
            </a:r>
            <a:endParaRPr lang="en-GB" dirty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xfrm>
            <a:off x="8760296" y="6475416"/>
            <a:ext cx="2701498" cy="276996"/>
          </a:xfrm>
          <a:ln/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Jon Rosdahl (Qualcomm)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xfrm>
            <a:off x="5793320" y="6475416"/>
            <a:ext cx="878744" cy="382584"/>
          </a:xfrm>
          <a:ln/>
        </p:spPr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805541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3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July 2019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Jon Rosdahl (Qualcomm)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>
                <a:solidFill>
                  <a:srgbClr val="000000"/>
                </a:solidFill>
              </a:rPr>
              <a:t>Slide </a:t>
            </a:r>
            <a:fld id="{3A4934C6-33C0-44EA-8053-B7FE352B788A}" type="slidenum">
              <a:rPr lang="en-US" altLang="en-US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18133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2" y="1981201"/>
            <a:ext cx="5077884" cy="41132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484" y="1981201"/>
            <a:ext cx="5080000" cy="41132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defTabSz="445234"/>
            <a:r>
              <a:rPr lang="en-US"/>
              <a:t>July 2019</a:t>
            </a:r>
            <a:endParaRPr lang="en-GB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defTabSz="445234"/>
            <a:r>
              <a:rPr lang="en-GB"/>
              <a:t>Jon Rosdahl (Qualcomm)</a:t>
            </a:r>
            <a:endParaRPr lang="en-GB" dirty="0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defTabSz="445234"/>
            <a:r>
              <a:rPr lang="en-GB"/>
              <a:t>Slide </a:t>
            </a:r>
            <a:fld id="{D09C756B-EB39-4236-ADBB-73052B179AE4}" type="slidenum">
              <a:rPr lang="en-GB" smtClean="0"/>
              <a:pPr defTabSz="445234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3297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10972800" cy="808038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9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9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buFont typeface="Times New Roman" pitchFamily="18" charset="0"/>
              <a:buNone/>
              <a:tabLst/>
              <a:defRPr>
                <a:latin typeface="Times New Roman" pitchFamily="18" charset="0"/>
                <a:ea typeface="Arial Unicode MS" pitchFamily="34" charset="-128"/>
                <a:cs typeface="Arial Unicode MS" pitchFamily="34" charset="-128"/>
              </a:defRPr>
            </a:lvl1pPr>
          </a:lstStyle>
          <a:p>
            <a:pPr defTabSz="445234"/>
            <a:r>
              <a:rPr lang="en-US"/>
              <a:t>July 2019</a:t>
            </a:r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idx="11"/>
          </p:nvPr>
        </p:nvSpPr>
        <p:spPr>
          <a:xfrm>
            <a:off x="7524753" y="6475416"/>
            <a:ext cx="3865033" cy="180975"/>
          </a:xfrm>
        </p:spPr>
        <p:txBody>
          <a:bodyPr/>
          <a:lstStyle>
            <a:lvl1pPr>
              <a:defRPr/>
            </a:lvl1pPr>
          </a:lstStyle>
          <a:p>
            <a:pPr defTabSz="445234"/>
            <a:r>
              <a:rPr lang="en-GB"/>
              <a:t>Jon Rosdahl (Qualcomm)</a:t>
            </a:r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pPr defTabSz="445234"/>
            <a:r>
              <a:rPr lang="en-GB"/>
              <a:t>Slide </a:t>
            </a:r>
            <a:fld id="{D09C756B-EB39-4236-ADBB-73052B179AE4}" type="slidenum">
              <a:rPr lang="en-GB" smtClean="0"/>
              <a:pPr defTabSz="445234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324310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defTabSz="445234"/>
            <a:r>
              <a:rPr lang="en-US"/>
              <a:t>July 2019</a:t>
            </a:r>
            <a:endParaRPr lang="en-GB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defTabSz="445234"/>
            <a:r>
              <a:rPr lang="en-GB"/>
              <a:t>Jon Rosdahl (Qualcomm)</a:t>
            </a:r>
            <a:endParaRPr lang="en-GB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defTabSz="445234"/>
            <a:r>
              <a:rPr lang="en-GB"/>
              <a:t>Slide </a:t>
            </a:r>
            <a:fld id="{D09C756B-EB39-4236-ADBB-73052B179AE4}" type="slidenum">
              <a:rPr lang="en-GB" smtClean="0"/>
              <a:pPr defTabSz="445234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857891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July 2019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3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Jon Rosdahl (Qualcomm)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>
                <a:solidFill>
                  <a:srgbClr val="000000"/>
                </a:solidFill>
              </a:rPr>
              <a:t>Slide </a:t>
            </a:r>
            <a:fld id="{15ECB0D5-842F-47F7-9F0C-DE88E9DC97C4}" type="slidenum">
              <a:rPr lang="en-US" altLang="en-US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82214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defTabSz="445234"/>
            <a:r>
              <a:rPr lang="en-US"/>
              <a:t>July 2019</a:t>
            </a:r>
            <a:endParaRPr lang="en-GB" dirty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defTabSz="445234"/>
            <a:r>
              <a:rPr lang="en-GB"/>
              <a:t>Jon Rosdahl (Qualcomm)</a:t>
            </a:r>
            <a:endParaRPr lang="en-GB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defTabSz="445234"/>
            <a:r>
              <a:rPr lang="en-GB"/>
              <a:t>Slide </a:t>
            </a:r>
            <a:fld id="{D09C756B-EB39-4236-ADBB-73052B179AE4}" type="slidenum">
              <a:rPr lang="en-GB" smtClean="0"/>
              <a:pPr defTabSz="445234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544104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6802" y="685803"/>
            <a:ext cx="2588684" cy="5408613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85803"/>
            <a:ext cx="7569200" cy="540861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defTabSz="445234"/>
            <a:r>
              <a:rPr lang="en-US"/>
              <a:t>July 2019</a:t>
            </a:r>
            <a:endParaRPr lang="en-GB" dirty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defTabSz="445234"/>
            <a:r>
              <a:rPr lang="en-GB"/>
              <a:t>Jon Rosdahl (Qualcomm)</a:t>
            </a:r>
            <a:endParaRPr lang="en-GB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defTabSz="445234"/>
            <a:r>
              <a:rPr lang="en-GB"/>
              <a:t>Slide </a:t>
            </a:r>
            <a:fld id="{D09C756B-EB39-4236-ADBB-73052B179AE4}" type="slidenum">
              <a:rPr lang="en-GB" smtClean="0"/>
              <a:pPr defTabSz="445234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359406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914402" y="685803"/>
            <a:ext cx="10361084" cy="1065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2160" tIns="46080" rIns="92160" bIns="4608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the title text format</a:t>
            </a:r>
          </a:p>
        </p:txBody>
      </p:sp>
      <p:sp>
        <p:nvSpPr>
          <p:cNvPr id="2051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2" y="1981201"/>
            <a:ext cx="10361084" cy="4113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2160" tIns="46080" rIns="92160" bIns="4608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outline text format</a:t>
            </a:r>
          </a:p>
          <a:p>
            <a:pPr lvl="1"/>
            <a:r>
              <a:rPr lang="en-GB"/>
              <a:t>Second Outline Level</a:t>
            </a:r>
          </a:p>
          <a:p>
            <a:pPr lvl="2"/>
            <a:r>
              <a:rPr lang="en-GB"/>
              <a:t>Third Outline Level</a:t>
            </a:r>
          </a:p>
          <a:p>
            <a:pPr lvl="3"/>
            <a:r>
              <a:rPr lang="en-GB"/>
              <a:t>Fourth Outline Level</a:t>
            </a:r>
          </a:p>
          <a:p>
            <a:pPr lvl="4"/>
            <a:r>
              <a:rPr lang="en-GB"/>
              <a:t>Fifth Outline Level</a:t>
            </a:r>
          </a:p>
          <a:p>
            <a:pPr lvl="4"/>
            <a:r>
              <a:rPr lang="en-GB"/>
              <a:t>Sixth Outline Level</a:t>
            </a:r>
          </a:p>
          <a:p>
            <a:pPr lvl="4"/>
            <a:r>
              <a:rPr lang="en-GB"/>
              <a:t>Seventh Outline Level</a:t>
            </a:r>
          </a:p>
          <a:p>
            <a:pPr lvl="4"/>
            <a:r>
              <a:rPr lang="en-GB"/>
              <a:t>Eighth Outline Level</a:t>
            </a:r>
          </a:p>
          <a:p>
            <a:pPr lvl="4"/>
            <a:r>
              <a:rPr lang="en-GB"/>
              <a:t>Ninth Outline Level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929219" y="303217"/>
            <a:ext cx="1710397" cy="30320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eaLnBrk="0" hangingPunct="0"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>
                <a:solidFill>
                  <a:srgbClr val="000000"/>
                </a:solidFill>
                <a:latin typeface="Times New Roman" pitchFamily="16" charset="0"/>
                <a:ea typeface="MS Gothic" charset="-128"/>
                <a:cs typeface="Arial Unicode MS" charset="0"/>
              </a:defRPr>
            </a:lvl1pPr>
          </a:lstStyle>
          <a:p>
            <a:pPr defTabSz="445234"/>
            <a:r>
              <a:rPr lang="en-US"/>
              <a:t>July 2019</a:t>
            </a:r>
            <a:endParaRPr lang="en-GB" dirty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8688288" y="6475416"/>
            <a:ext cx="2701498" cy="276996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 eaLnBrk="0" hangingPunct="0">
              <a:buClr>
                <a:srgbClr val="000000"/>
              </a:buClr>
              <a:buSzPct val="100000"/>
              <a:buFont typeface="Times New Roman" pitchFamily="18" charset="0"/>
              <a:buNone/>
              <a:defRPr sz="1800">
                <a:solidFill>
                  <a:srgbClr val="000000"/>
                </a:solidFill>
                <a:ea typeface="Arial Unicode MS" pitchFamily="34" charset="-128"/>
                <a:cs typeface="Arial Unicode MS" pitchFamily="34" charset="-128"/>
              </a:defRPr>
            </a:lvl1pPr>
          </a:lstStyle>
          <a:p>
            <a:pPr defTabSz="445234"/>
            <a:r>
              <a:rPr lang="en-GB"/>
              <a:t>Jon Rosdahl (Qualcomm)</a:t>
            </a:r>
            <a:endParaRPr lang="en-GB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5663952" y="6475416"/>
            <a:ext cx="834217" cy="3635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>
                <a:solidFill>
                  <a:srgbClr val="000000"/>
                </a:solidFill>
                <a:latin typeface="Times New Roman" pitchFamily="16" charset="0"/>
                <a:ea typeface="MS Gothic" charset="-128"/>
                <a:cs typeface="Arial Unicode MS" charset="0"/>
              </a:defRPr>
            </a:lvl1pPr>
          </a:lstStyle>
          <a:p>
            <a:pPr defTabSz="445234"/>
            <a:r>
              <a:rPr lang="en-GB"/>
              <a:t>Slide </a:t>
            </a:r>
            <a:fld id="{D09C756B-EB39-4236-ADBB-73052B179AE4}" type="slidenum">
              <a:rPr lang="en-GB" smtClean="0"/>
              <a:pPr defTabSz="445234"/>
              <a:t>‹#›</a:t>
            </a:fld>
            <a:endParaRPr lang="en-GB" dirty="0"/>
          </a:p>
        </p:txBody>
      </p:sp>
      <p:sp>
        <p:nvSpPr>
          <p:cNvPr id="1030" name="Line 6"/>
          <p:cNvSpPr>
            <a:spLocks noChangeShapeType="1"/>
          </p:cNvSpPr>
          <p:nvPr/>
        </p:nvSpPr>
        <p:spPr bwMode="auto">
          <a:xfrm>
            <a:off x="914400" y="609600"/>
            <a:ext cx="10363200" cy="1588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pPr eaLnBrk="0" hangingPunct="0"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endParaRPr lang="en-GB" sz="1800">
              <a:latin typeface="Times New Roman" pitchFamily="16" charset="0"/>
              <a:ea typeface="MS Gothic" charset="-128"/>
              <a:cs typeface="+mn-cs"/>
            </a:endParaRPr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912286" y="6475413"/>
            <a:ext cx="628377" cy="276999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eaLnBrk="0" hangingPunct="0"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en-GB" sz="1800" dirty="0">
                <a:solidFill>
                  <a:srgbClr val="000000"/>
                </a:solidFill>
                <a:latin typeface="Times New Roman" pitchFamily="16" charset="0"/>
                <a:ea typeface="MS Gothic" charset="-128"/>
                <a:cs typeface="+mn-cs"/>
              </a:rPr>
              <a:t>Report</a:t>
            </a:r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914400" y="6477000"/>
            <a:ext cx="10464800" cy="1588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pPr eaLnBrk="0" hangingPunct="0"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endParaRPr lang="en-GB" sz="1800">
              <a:latin typeface="Times New Roman" pitchFamily="16" charset="0"/>
              <a:ea typeface="MS Gothic" charset="-128"/>
              <a:cs typeface="+mn-cs"/>
            </a:endParaRPr>
          </a:p>
        </p:txBody>
      </p:sp>
      <p:sp>
        <p:nvSpPr>
          <p:cNvPr id="10" name="Date Placeholder 3"/>
          <p:cNvSpPr txBox="1">
            <a:spLocks/>
          </p:cNvSpPr>
          <p:nvPr/>
        </p:nvSpPr>
        <p:spPr bwMode="auto">
          <a:xfrm>
            <a:off x="4775201" y="357188"/>
            <a:ext cx="6496051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0" tIns="0" rIns="0" bIns="0" anchor="b"/>
          <a:lstStyle>
            <a:lvl1pPr>
              <a:defRPr/>
            </a:lvl1pPr>
          </a:lstStyle>
          <a:p>
            <a:pPr algn="r" eaLnBrk="0" hangingPunct="0"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en-GB" sz="2000" b="1" dirty="0">
                <a:solidFill>
                  <a:schemeClr val="tx1"/>
                </a:solidFill>
                <a:latin typeface="Times New Roman" pitchFamily="16" charset="0"/>
                <a:ea typeface="MS Gothic" charset="-128"/>
                <a:cs typeface="Arial Unicode MS" charset="0"/>
              </a:rPr>
              <a:t>doc.: </a:t>
            </a:r>
            <a:r>
              <a:rPr lang="en-GB" sz="1800" b="1" dirty="0">
                <a:solidFill>
                  <a:schemeClr val="tx1"/>
                </a:solidFill>
                <a:latin typeface="Times New Roman" pitchFamily="16" charset="0"/>
                <a:ea typeface="MS Gothic" charset="-128"/>
                <a:cs typeface="Arial Unicode MS" charset="0"/>
              </a:rPr>
              <a:t>IEEE</a:t>
            </a:r>
            <a:r>
              <a:rPr lang="en-GB" sz="2000" b="1" dirty="0">
                <a:solidFill>
                  <a:schemeClr val="tx1"/>
                </a:solidFill>
                <a:latin typeface="Times New Roman" pitchFamily="16" charset="0"/>
                <a:ea typeface="MS Gothic" charset="-128"/>
                <a:cs typeface="Arial Unicode MS" charset="0"/>
              </a:rPr>
              <a:t> 802.</a:t>
            </a:r>
            <a:r>
              <a:rPr lang="en-US" sz="2000" b="1" dirty="0">
                <a:solidFill>
                  <a:schemeClr val="tx1"/>
                </a:solidFill>
                <a:effectLst/>
              </a:rPr>
              <a:t>11-19-1007r0</a:t>
            </a:r>
            <a:endParaRPr lang="en-GB" sz="2000" b="1" dirty="0">
              <a:solidFill>
                <a:schemeClr val="tx1"/>
              </a:solidFill>
              <a:latin typeface="Times New Roman" pitchFamily="16" charset="0"/>
              <a:ea typeface="MS Gothic" charset="-128"/>
              <a:cs typeface="Arial Unicode M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02432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9" r:id="rId1"/>
    <p:sldLayoutId id="2147483740" r:id="rId2"/>
    <p:sldLayoutId id="2147483741" r:id="rId3"/>
    <p:sldLayoutId id="2147483742" r:id="rId4"/>
    <p:sldLayoutId id="2147483743" r:id="rId5"/>
    <p:sldLayoutId id="2147483744" r:id="rId6"/>
    <p:sldLayoutId id="2147483745" r:id="rId7"/>
    <p:sldLayoutId id="2147483746" r:id="rId8"/>
    <p:sldLayoutId id="2147483747" r:id="rId9"/>
  </p:sldLayoutIdLst>
  <p:hf hdr="0"/>
  <p:txStyles>
    <p:titleStyle>
      <a:lvl1pPr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 b="1">
          <a:solidFill>
            <a:srgbClr val="000000"/>
          </a:solidFill>
          <a:latin typeface="+mj-lt"/>
          <a:ea typeface="+mj-ea"/>
          <a:cs typeface="MS Gothic"/>
        </a:defRPr>
      </a:lvl1pPr>
      <a:lvl2pPr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 b="1">
          <a:solidFill>
            <a:srgbClr val="000000"/>
          </a:solidFill>
          <a:latin typeface="Times New Roman" pitchFamily="16" charset="0"/>
          <a:ea typeface="MS Gothic" charset="-128"/>
          <a:cs typeface="MS Gothic"/>
        </a:defRPr>
      </a:lvl2pPr>
      <a:lvl3pPr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 b="1">
          <a:solidFill>
            <a:srgbClr val="000000"/>
          </a:solidFill>
          <a:latin typeface="Times New Roman" pitchFamily="16" charset="0"/>
          <a:ea typeface="MS Gothic" charset="-128"/>
          <a:cs typeface="MS Gothic"/>
        </a:defRPr>
      </a:lvl3pPr>
      <a:lvl4pPr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 b="1">
          <a:solidFill>
            <a:srgbClr val="000000"/>
          </a:solidFill>
          <a:latin typeface="Times New Roman" pitchFamily="16" charset="0"/>
          <a:ea typeface="MS Gothic" charset="-128"/>
          <a:cs typeface="MS Gothic"/>
        </a:defRPr>
      </a:lvl4pPr>
      <a:lvl5pPr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 b="1">
          <a:solidFill>
            <a:srgbClr val="000000"/>
          </a:solidFill>
          <a:latin typeface="Times New Roman" pitchFamily="16" charset="0"/>
          <a:ea typeface="MS Gothic" charset="-128"/>
          <a:cs typeface="MS Gothic"/>
        </a:defRPr>
      </a:lvl5pPr>
      <a:lvl6pPr marL="25146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6pPr>
      <a:lvl7pPr marL="29718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7pPr>
      <a:lvl8pPr marL="34290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8pPr>
      <a:lvl9pPr marL="38862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9pPr>
    </p:titleStyle>
    <p:bodyStyle>
      <a:lvl1pPr marL="342900" indent="-342900" algn="l" defTabSz="449263" rtl="0" eaLnBrk="1" fontAlgn="base" hangingPunct="1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 b="1">
          <a:solidFill>
            <a:srgbClr val="000000"/>
          </a:solidFill>
          <a:latin typeface="+mn-lt"/>
          <a:ea typeface="+mn-ea"/>
          <a:cs typeface="MS Gothic"/>
        </a:defRPr>
      </a:lvl1pPr>
      <a:lvl2pPr marL="742950" indent="-285750" algn="l" defTabSz="449263" rtl="0" eaLnBrk="1" fontAlgn="base" hangingPunct="1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  <a:cs typeface="MS Gothic"/>
        </a:defRPr>
      </a:lvl2pPr>
      <a:lvl3pPr marL="1143000" indent="-228600" algn="l" defTabSz="449263" rtl="0" eaLnBrk="1" fontAlgn="base" hangingPunct="1">
        <a:spcBef>
          <a:spcPts val="45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+mn-lt"/>
          <a:ea typeface="+mn-ea"/>
          <a:cs typeface="MS Gothic"/>
        </a:defRPr>
      </a:lvl3pPr>
      <a:lvl4pPr marL="16002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1600">
          <a:solidFill>
            <a:srgbClr val="000000"/>
          </a:solidFill>
          <a:latin typeface="+mn-lt"/>
          <a:ea typeface="+mn-ea"/>
          <a:cs typeface="MS Gothic"/>
        </a:defRPr>
      </a:lvl4pPr>
      <a:lvl5pPr marL="20574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1600">
          <a:solidFill>
            <a:srgbClr val="000000"/>
          </a:solidFill>
          <a:latin typeface="+mn-lt"/>
          <a:ea typeface="+mn-ea"/>
          <a:cs typeface="MS Gothic"/>
        </a:defRPr>
      </a:lvl5pPr>
      <a:lvl6pPr marL="25146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6pPr>
      <a:lvl7pPr marL="29718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7pPr>
      <a:lvl8pPr marL="34290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8pPr>
      <a:lvl9pPr marL="38862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.bin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grouper.ieee.org/groups/802/PARs.shtml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mentor.ieee.org/802.11/dcn/19/11-19-0426-00-0PAR-minutes-march-2019-session.docx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grouper.ieee.org/groups/802/PARs.shtml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s://mentor.ieee.org/802.15/dcn/19/15-19-0216-01-09ma-802-15-9ma-csd-draft.docx" TargetMode="External"/><Relationship Id="rId3" Type="http://schemas.openxmlformats.org/officeDocument/2006/relationships/hyperlink" Target="http://www.ieee802.org/1/files/public/docs2019/dh-draft-CSD-0519-v01.pdf" TargetMode="External"/><Relationship Id="rId7" Type="http://schemas.openxmlformats.org/officeDocument/2006/relationships/hyperlink" Target="https://mentor.ieee.org/802.15/dcn/19/15-19-0215-02-09ma-802-15-9ma-par-draft.pdf" TargetMode="External"/><Relationship Id="rId2" Type="http://schemas.openxmlformats.org/officeDocument/2006/relationships/hyperlink" Target="http://www.ieee802.org/1/files/public/docs2019/dh-draft-PAR-0519-v01.pdf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-ec/dcn/19/ec-19-0074-00-00EC-ieee-p802-3cv-draft-par-response.pdf" TargetMode="External"/><Relationship Id="rId11" Type="http://schemas.openxmlformats.org/officeDocument/2006/relationships/hyperlink" Target="https://mentor.ieee.org/802.11/dcn/19/11-19-0732-01-00az-tgaz-par-extension-request.docx" TargetMode="External"/><Relationship Id="rId5" Type="http://schemas.openxmlformats.org/officeDocument/2006/relationships/hyperlink" Target="http://www.ieee802.org/1/files/public/docs2019/dj-draft-CSD-0519-v01.pdf" TargetMode="External"/><Relationship Id="rId10" Type="http://schemas.openxmlformats.org/officeDocument/2006/relationships/hyperlink" Target="https://mentor.ieee.org/802.11/dcn/19/11-19-0673-00-00ay-tgay-par-extension-request.pdf" TargetMode="External"/><Relationship Id="rId4" Type="http://schemas.openxmlformats.org/officeDocument/2006/relationships/hyperlink" Target="http://www.ieee802.org/1/files/public/docs2019/dj-draft-PAR-0519-v01.pdf" TargetMode="External"/><Relationship Id="rId9" Type="http://schemas.openxmlformats.org/officeDocument/2006/relationships/hyperlink" Target="http://www.ieee802.org/1/files/public/docs2019/cj-PAR-extension-0519-v01.pdf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19/11-19-0426-00-0PAR-minutes-march-2019-session.docx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dirty="0"/>
              <a:t>PAR Review SC - Meeting Agenda and Comment slides - July 2019 - Vienna</a:t>
            </a:r>
            <a:endParaRPr lang="en-GB" dirty="0"/>
          </a:p>
        </p:txBody>
      </p:sp>
      <p:sp>
        <p:nvSpPr>
          <p:cNvPr id="3074" name="Rectangle 2"/>
          <p:cNvSpPr>
            <a:spLocks noGrp="1" noChangeArrowheads="1"/>
          </p:cNvSpPr>
          <p:nvPr>
            <p:ph idx="1"/>
          </p:nvPr>
        </p:nvSpPr>
        <p:spPr>
          <a:ln/>
        </p:spPr>
        <p:txBody>
          <a:bodyPr/>
          <a:lstStyle/>
          <a:p>
            <a:pPr algn="ctr">
              <a:spcBef>
                <a:spcPts val="500"/>
              </a:spcBef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2000" dirty="0"/>
              <a:t>Date: 2019-06-14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dirty="0"/>
              <a:t>July 2019</a:t>
            </a:r>
            <a:endParaRPr lang="en-GB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Jon Rosdahl (Qualcomm)</a:t>
            </a:r>
            <a:endParaRPr lang="en-GB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93823DB3-BAA4-4F4A-B4B3-ED9ABE70E976}" type="slidenum">
              <a:rPr lang="en-GB" smtClean="0"/>
              <a:pPr/>
              <a:t>1</a:t>
            </a:fld>
            <a:endParaRPr lang="en-GB" dirty="0"/>
          </a:p>
        </p:txBody>
      </p:sp>
      <p:graphicFrame>
        <p:nvGraphicFramePr>
          <p:cNvPr id="3075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7025170"/>
              </p:ext>
            </p:extLst>
          </p:nvPr>
        </p:nvGraphicFramePr>
        <p:xfrm>
          <a:off x="2057400" y="2590805"/>
          <a:ext cx="8001000" cy="2422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61" name="Document" r:id="rId4" imgW="8289564" imgH="2521714" progId="Word.Document.8">
                  <p:embed/>
                </p:oleObj>
              </mc:Choice>
              <mc:Fallback>
                <p:oleObj name="Document" r:id="rId4" imgW="8289564" imgH="2521714" progId="Word.Document.8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57400" y="2590805"/>
                        <a:ext cx="8001000" cy="24225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blipFill dpi="0" rotWithShape="0">
                              <a:blip/>
                              <a:srcRect/>
                              <a:stretch>
                                <a:fillRect/>
                              </a:stretch>
                            </a:blip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2121694" y="2246414"/>
            <a:ext cx="1447800" cy="381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2160" tIns="46080" rIns="92160" bIns="46080"/>
          <a:lstStyle/>
          <a:p>
            <a:pPr>
              <a:spcBef>
                <a:spcPts val="500"/>
              </a:spcBef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</a:pPr>
            <a:r>
              <a:rPr lang="en-GB" sz="2000" dirty="0">
                <a:solidFill>
                  <a:srgbClr val="000000"/>
                </a:solidFill>
              </a:rPr>
              <a:t>Authors: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Rectangle 1"/>
          <p:cNvSpPr>
            <a:spLocks noGrp="1" noChangeArrowheads="1"/>
          </p:cNvSpPr>
          <p:nvPr>
            <p:ph type="title"/>
          </p:nvPr>
        </p:nvSpPr>
        <p:spPr>
          <a:xfrm>
            <a:off x="914402" y="685803"/>
            <a:ext cx="10361084" cy="510949"/>
          </a:xfrm>
          <a:ln/>
        </p:spPr>
        <p:txBody>
          <a:bodyPr/>
          <a:lstStyle/>
          <a:p>
            <a:pPr algn="l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dirty="0"/>
              <a:t>References:</a:t>
            </a:r>
          </a:p>
        </p:txBody>
      </p:sp>
      <p:sp>
        <p:nvSpPr>
          <p:cNvPr id="11266" name="Rectangle 2"/>
          <p:cNvSpPr>
            <a:spLocks noGrp="1" noChangeArrowheads="1"/>
          </p:cNvSpPr>
          <p:nvPr>
            <p:ph idx="1"/>
          </p:nvPr>
        </p:nvSpPr>
        <p:spPr>
          <a:xfrm>
            <a:off x="914402" y="1556793"/>
            <a:ext cx="10361084" cy="4537622"/>
          </a:xfrm>
          <a:ln/>
        </p:spPr>
        <p:txBody>
          <a:bodyPr/>
          <a:lstStyle/>
          <a:p>
            <a:r>
              <a:rPr lang="en-US" dirty="0"/>
              <a:t>IEEE 802 PARs Under consideration Webpage:</a:t>
            </a:r>
          </a:p>
          <a:p>
            <a:pPr lvl="1"/>
            <a:r>
              <a:rPr lang="en-US" dirty="0"/>
              <a:t>	</a:t>
            </a:r>
            <a:r>
              <a:rPr lang="en-US" dirty="0">
                <a:solidFill>
                  <a:schemeClr val="accent6"/>
                </a:solidFill>
                <a:hlinkClick r:id="rId3"/>
              </a:rPr>
              <a:t>http://grouper.ieee.org/groups/802/PARs.shtml</a:t>
            </a:r>
            <a:endParaRPr lang="en-US" dirty="0">
              <a:solidFill>
                <a:schemeClr val="accent6"/>
              </a:solidFill>
            </a:endParaRPr>
          </a:p>
          <a:p>
            <a:endParaRPr lang="en-US" dirty="0"/>
          </a:p>
          <a:p>
            <a:r>
              <a:rPr lang="en-US" dirty="0"/>
              <a:t>Minutes: </a:t>
            </a:r>
          </a:p>
          <a:p>
            <a:pPr lvl="1"/>
            <a:r>
              <a:rPr lang="en-US" dirty="0"/>
              <a:t>	</a:t>
            </a:r>
            <a:r>
              <a:rPr lang="en-US" sz="2400" b="1" dirty="0"/>
              <a:t>Previous Plenary:  11-19/0426r0:</a:t>
            </a:r>
          </a:p>
          <a:p>
            <a:pPr lvl="2"/>
            <a:r>
              <a:rPr lang="en-US" dirty="0">
                <a:hlinkClick r:id="rId4"/>
              </a:rPr>
              <a:t>https://mentor.ieee.org/802.11/dcn/19/11-19-0426-00-0PAR-minutes-march-2019-session.docx</a:t>
            </a:r>
            <a:r>
              <a:rPr lang="en-US" dirty="0"/>
              <a:t> </a:t>
            </a:r>
          </a:p>
          <a:p>
            <a:pPr lvl="2"/>
            <a:endParaRPr lang="en-US" dirty="0"/>
          </a:p>
          <a:p>
            <a:pPr lvl="1"/>
            <a:r>
              <a:rPr lang="en-US" sz="2400" b="1" dirty="0"/>
              <a:t>Current Meeting:  11-19/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/>
              <a:t>July 2019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Jon Rosdahl (Qualcomm)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531D307C-65C7-4BB3-B44A-1501D36803F7}" type="slidenum">
              <a:rPr lang="en-GB"/>
              <a:pPr/>
              <a:t>10</a:t>
            </a:fld>
            <a:endParaRPr lang="en-GB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Grp="1" noChangeArrowheads="1"/>
          </p:cNvSpPr>
          <p:nvPr>
            <p:ph type="title"/>
          </p:nvPr>
        </p:nvSpPr>
        <p:spPr>
          <a:xfrm>
            <a:off x="914402" y="626497"/>
            <a:ext cx="10361084" cy="438941"/>
          </a:xfrm>
          <a:ln/>
        </p:spPr>
        <p:txBody>
          <a:bodyPr>
            <a:noAutofit/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2800" dirty="0"/>
              <a:t>Abstract-PAR Review SC PARs under consideration</a:t>
            </a:r>
          </a:p>
        </p:txBody>
      </p:sp>
      <p:sp>
        <p:nvSpPr>
          <p:cNvPr id="4098" name="Rectangle 2"/>
          <p:cNvSpPr>
            <a:spLocks noGrp="1" noChangeArrowheads="1"/>
          </p:cNvSpPr>
          <p:nvPr>
            <p:ph idx="1"/>
          </p:nvPr>
        </p:nvSpPr>
        <p:spPr>
          <a:xfrm>
            <a:off x="262296" y="1268760"/>
            <a:ext cx="11594344" cy="5187380"/>
          </a:xfrm>
          <a:ln/>
        </p:spPr>
        <p:txBody>
          <a:bodyPr>
            <a:noAutofit/>
          </a:bodyPr>
          <a:lstStyle/>
          <a:p>
            <a:r>
              <a:rPr lang="en-US" sz="2000" dirty="0"/>
              <a:t>PAR Submission Deadline is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/>
              <a:t>WG PAR submission to 802 EC:  14 June 2019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/>
              <a:t>WG PAR Submission to </a:t>
            </a:r>
            <a:r>
              <a:rPr lang="en-US" dirty="0" err="1"/>
              <a:t>NesCom</a:t>
            </a:r>
            <a:r>
              <a:rPr lang="en-US" dirty="0"/>
              <a:t>: 26 July 2019 </a:t>
            </a:r>
            <a:r>
              <a:rPr lang="en-US" sz="1600" dirty="0"/>
              <a:t>(for </a:t>
            </a:r>
            <a:r>
              <a:rPr lang="en-US" sz="1600" dirty="0" err="1"/>
              <a:t>NesCom</a:t>
            </a:r>
            <a:r>
              <a:rPr lang="en-US" sz="1600" dirty="0"/>
              <a:t> Sept telecon)</a:t>
            </a:r>
            <a:endParaRPr lang="en-US" altLang="en-US" sz="1600" dirty="0"/>
          </a:p>
          <a:p>
            <a:endParaRPr lang="en-US" sz="2000" dirty="0"/>
          </a:p>
          <a:p>
            <a:r>
              <a:rPr lang="en-US" sz="2000" dirty="0"/>
              <a:t>The Proposed PARs are posted to the “</a:t>
            </a:r>
            <a:r>
              <a:rPr lang="en-US" dirty="0"/>
              <a:t>IEEE 802 PARs Under consideration Webpage:</a:t>
            </a:r>
          </a:p>
          <a:p>
            <a:pPr lvl="1"/>
            <a:r>
              <a:rPr lang="en-US" dirty="0"/>
              <a:t>	</a:t>
            </a:r>
            <a:r>
              <a:rPr lang="en-US" dirty="0">
                <a:solidFill>
                  <a:schemeClr val="accent6"/>
                </a:solidFill>
                <a:hlinkClick r:id="rId3"/>
              </a:rPr>
              <a:t>http://grouper.ieee.org/groups/802/PARs.shtml</a:t>
            </a:r>
            <a:endParaRPr lang="en-US" dirty="0">
              <a:solidFill>
                <a:schemeClr val="accent6"/>
              </a:solidFill>
            </a:endParaRPr>
          </a:p>
          <a:p>
            <a:r>
              <a:rPr lang="en-US" dirty="0"/>
              <a:t>And listed on the next slide.</a:t>
            </a:r>
          </a:p>
          <a:p>
            <a:endParaRPr lang="en-US" dirty="0"/>
          </a:p>
          <a:p>
            <a:pPr marL="285750" indent="-285750"/>
            <a:r>
              <a:rPr lang="en-US" altLang="en-US" sz="2000" dirty="0"/>
              <a:t>PAR Review SC Meeting times: </a:t>
            </a:r>
          </a:p>
          <a:p>
            <a:pPr marL="285750" indent="-285750"/>
            <a:r>
              <a:rPr lang="en-US" altLang="en-US" sz="2000" dirty="0"/>
              <a:t>			Monday PM2, </a:t>
            </a:r>
          </a:p>
          <a:p>
            <a:pPr marL="285750" indent="-285750"/>
            <a:r>
              <a:rPr lang="en-US" altLang="en-US" sz="2000" dirty="0"/>
              <a:t>			Tuesday AM1 and AM2, </a:t>
            </a:r>
          </a:p>
          <a:p>
            <a:pPr marL="285750" indent="-285750"/>
            <a:r>
              <a:rPr lang="en-US" altLang="en-US" sz="2000" dirty="0"/>
              <a:t>			Thursday AM2</a:t>
            </a:r>
            <a:endParaRPr lang="en-US" altLang="en-US" sz="1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/>
              <a:t>July 2019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Jon Rosdahl (Qualcomm)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351F4386-A5E2-41A1-B4D0-BE653C929E06}" type="slidenum">
              <a:rPr lang="en-GB"/>
              <a:pPr/>
              <a:t>2</a:t>
            </a:fld>
            <a:endParaRPr lang="en-GB"/>
          </a:p>
        </p:txBody>
      </p:sp>
      <p:sp>
        <p:nvSpPr>
          <p:cNvPr id="7" name="Rectangle 3">
            <a:extLst>
              <a:ext uri="{FF2B5EF4-FFF2-40B4-BE49-F238E27FC236}">
                <a16:creationId xmlns:a16="http://schemas.microsoft.com/office/drawing/2014/main" id="{D8A2A340-4BEF-42B1-AE26-6A55D6A269CF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43934"/>
            <a:ext cx="248786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 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B43754-1163-4B0C-8310-62C38E10D9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2" y="685803"/>
            <a:ext cx="10361084" cy="726971"/>
          </a:xfrm>
        </p:spPr>
        <p:txBody>
          <a:bodyPr/>
          <a:lstStyle/>
          <a:p>
            <a:r>
              <a:rPr lang="en-US" sz="2400" dirty="0"/>
              <a:t>IEEE 802 PARs &amp; ICAIDs under consideration</a:t>
            </a:r>
            <a:br>
              <a:rPr lang="en-US" sz="2400" dirty="0"/>
            </a:br>
            <a:r>
              <a:rPr lang="en-US" sz="2400" dirty="0"/>
              <a:t>July 14-19, 2019, Vienna, Austria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AAFB270-57E8-4713-BF72-93261EF1DDC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3786" y="1628799"/>
            <a:ext cx="11342316" cy="4630591"/>
          </a:xfrm>
        </p:spPr>
        <p:txBody>
          <a:bodyPr/>
          <a:lstStyle/>
          <a:p>
            <a:pPr>
              <a:buFont typeface="+mj-lt"/>
              <a:buAutoNum type="arabicPeriod"/>
            </a:pPr>
            <a:r>
              <a:rPr lang="en-US" sz="1800" b="0" dirty="0"/>
              <a:t>802.1ABdh -Amendment - Support for </a:t>
            </a:r>
            <a:r>
              <a:rPr lang="en-US" sz="1800" b="0" dirty="0" err="1"/>
              <a:t>Multiframe</a:t>
            </a:r>
            <a:r>
              <a:rPr lang="en-US" sz="1800" b="0" dirty="0"/>
              <a:t> Protocol Data Units, </a:t>
            </a:r>
            <a:r>
              <a:rPr lang="en-US" sz="1800" b="0" dirty="0">
                <a:hlinkClick r:id="rId2"/>
              </a:rPr>
              <a:t> PAR</a:t>
            </a:r>
            <a:r>
              <a:rPr lang="en-US" sz="1800" b="0" dirty="0"/>
              <a:t> and </a:t>
            </a:r>
            <a:r>
              <a:rPr lang="en-US" sz="1800" b="0" dirty="0">
                <a:hlinkClick r:id="rId3"/>
              </a:rPr>
              <a:t>CSD</a:t>
            </a:r>
            <a:endParaRPr lang="en-US" sz="1800" b="0" dirty="0"/>
          </a:p>
          <a:p>
            <a:pPr>
              <a:buFont typeface="+mj-lt"/>
              <a:buAutoNum type="arabicPeriod"/>
            </a:pPr>
            <a:r>
              <a:rPr lang="en-US" sz="1800" b="0" dirty="0"/>
              <a:t>802.1Qdj - Amendment - Configuration Enhancements, </a:t>
            </a:r>
            <a:r>
              <a:rPr lang="en-US" sz="1800" b="0" dirty="0">
                <a:hlinkClick r:id="rId4"/>
              </a:rPr>
              <a:t>PAR</a:t>
            </a:r>
            <a:r>
              <a:rPr lang="en-US" sz="1800" b="0" dirty="0"/>
              <a:t> and </a:t>
            </a:r>
            <a:r>
              <a:rPr lang="en-US" sz="1800" b="0" dirty="0">
                <a:hlinkClick r:id="rId5"/>
              </a:rPr>
              <a:t>CSD </a:t>
            </a:r>
            <a:endParaRPr lang="en-US" sz="1800" b="0" dirty="0"/>
          </a:p>
          <a:p>
            <a:pPr>
              <a:buFont typeface="+mj-lt"/>
              <a:buAutoNum type="arabicPeriod"/>
            </a:pPr>
            <a:r>
              <a:rPr lang="en-US" sz="1800" b="0" dirty="0"/>
              <a:t>802.3cv - Amendment - Maintenance #15: Power over Ethernet, </a:t>
            </a:r>
            <a:r>
              <a:rPr lang="en-US" sz="1800" b="0" dirty="0">
                <a:hlinkClick r:id="rId6"/>
              </a:rPr>
              <a:t>PAR </a:t>
            </a:r>
            <a:endParaRPr lang="en-US" sz="1800" b="0" dirty="0"/>
          </a:p>
          <a:p>
            <a:pPr>
              <a:buFont typeface="+mj-lt"/>
              <a:buAutoNum type="arabicPeriod"/>
            </a:pPr>
            <a:r>
              <a:rPr lang="en-US" sz="1800" b="0" dirty="0"/>
              <a:t>802.15.9ma- Standard, Transport of Key Management Protocol (KMP) Datagram,  </a:t>
            </a:r>
            <a:r>
              <a:rPr lang="en-US" sz="1800" b="0" dirty="0">
                <a:hlinkClick r:id="rId7"/>
              </a:rPr>
              <a:t>PAR</a:t>
            </a:r>
            <a:r>
              <a:rPr lang="en-US" sz="1800" b="0" dirty="0"/>
              <a:t> and </a:t>
            </a:r>
            <a:r>
              <a:rPr lang="en-US" sz="1800" b="0" dirty="0">
                <a:hlinkClick r:id="rId8"/>
              </a:rPr>
              <a:t>CSD</a:t>
            </a:r>
            <a:endParaRPr lang="en-US" sz="1800" b="0" dirty="0"/>
          </a:p>
          <a:p>
            <a:pPr>
              <a:buFont typeface="+mj-lt"/>
              <a:buAutoNum type="arabicPeriod"/>
            </a:pPr>
            <a:endParaRPr lang="en-US" sz="1800" b="0" dirty="0"/>
          </a:p>
          <a:p>
            <a:pPr marL="0" indent="0"/>
            <a:r>
              <a:rPr lang="en-US" sz="2000" dirty="0"/>
              <a:t>PAR Extensions</a:t>
            </a:r>
          </a:p>
          <a:p>
            <a:pPr>
              <a:buFont typeface="+mj-lt"/>
              <a:buAutoNum type="arabicPeriod"/>
            </a:pPr>
            <a:r>
              <a:rPr lang="en-US" sz="1800" b="0" dirty="0"/>
              <a:t>802.1Qcj - Amendment - Automatic Attachment to Provider Backbone Bridging (PBB) services, </a:t>
            </a:r>
            <a:r>
              <a:rPr lang="en-US" sz="1800" b="0" dirty="0">
                <a:hlinkClick r:id="rId9"/>
              </a:rPr>
              <a:t>PAR extension</a:t>
            </a:r>
            <a:endParaRPr lang="en-US" sz="1800" b="0" dirty="0"/>
          </a:p>
          <a:p>
            <a:pPr>
              <a:buFont typeface="+mj-lt"/>
              <a:buAutoNum type="arabicPeriod"/>
            </a:pPr>
            <a:r>
              <a:rPr lang="en-US" sz="1800" b="0" dirty="0"/>
              <a:t>802.11ay - Amendment -  Enhanced Throughput for Operation in License-Exempt Bands Above 45 GHz, </a:t>
            </a:r>
            <a:r>
              <a:rPr lang="en-US" sz="1800" b="0" dirty="0">
                <a:hlinkClick r:id="rId10"/>
              </a:rPr>
              <a:t>PAR Extension</a:t>
            </a:r>
            <a:endParaRPr lang="en-US" sz="1800" b="0" dirty="0"/>
          </a:p>
          <a:p>
            <a:pPr>
              <a:buFont typeface="+mj-lt"/>
              <a:buAutoNum type="arabicPeriod"/>
            </a:pPr>
            <a:r>
              <a:rPr lang="en-US" sz="1800" b="0" dirty="0"/>
              <a:t>802.11az - Amendment - Next Generation Positioning (NGP), </a:t>
            </a:r>
            <a:r>
              <a:rPr lang="en-US" sz="1800" b="0" dirty="0">
                <a:hlinkClick r:id="rId11"/>
              </a:rPr>
              <a:t>PAR Extension</a:t>
            </a:r>
            <a:endParaRPr lang="en-US" sz="1800" b="0" dirty="0"/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FF350B7-E5CE-41F0-99E9-3A5050C16B3F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/>
              <a:t>July 2019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4AAACEF-B513-4572-B476-9E4E8BE6A700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Jon Rosdahl (Qualcomm)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12FA1E8-46A1-4F71-B8FE-649504112FD1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993053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altLang="en-US" sz="2800" dirty="0"/>
              <a:t>PAR Review SC –  July 2019</a:t>
            </a:r>
            <a:br>
              <a:rPr lang="en-US" altLang="en-US" sz="2800" dirty="0"/>
            </a:br>
            <a:r>
              <a:rPr lang="en-US" altLang="en-US" sz="2800" dirty="0"/>
              <a:t>Chair: Jon Rosdahl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2" y="1744827"/>
            <a:ext cx="10361084" cy="4492485"/>
          </a:xfrm>
        </p:spPr>
        <p:txBody>
          <a:bodyPr>
            <a:normAutofit/>
          </a:bodyPr>
          <a:lstStyle/>
          <a:p>
            <a:pPr marL="0" indent="0"/>
            <a:r>
              <a:rPr lang="en-US" dirty="0"/>
              <a:t>Monday/Tuesday Agenda (3 </a:t>
            </a:r>
            <a:r>
              <a:rPr lang="en-US" dirty="0" err="1"/>
              <a:t>mtg</a:t>
            </a:r>
            <a:r>
              <a:rPr lang="en-US" dirty="0"/>
              <a:t> slots):</a:t>
            </a:r>
          </a:p>
          <a:p>
            <a:pPr marL="857250" lvl="1" indent="-457200">
              <a:buFont typeface="+mj-lt"/>
              <a:buAutoNum type="arabicPeriod"/>
            </a:pPr>
            <a:r>
              <a:rPr lang="en-US" dirty="0"/>
              <a:t>Welcome</a:t>
            </a:r>
          </a:p>
          <a:p>
            <a:pPr marL="857250" lvl="1" indent="-457200">
              <a:buFont typeface="+mj-lt"/>
              <a:buAutoNum type="arabicPeriod"/>
            </a:pPr>
            <a:r>
              <a:rPr lang="en-US" dirty="0"/>
              <a:t>Approve Previous Minutes</a:t>
            </a:r>
          </a:p>
          <a:p>
            <a:pPr marL="857250" lvl="1" indent="-457200">
              <a:buFont typeface="+mj-lt"/>
              <a:buAutoNum type="arabicPeriod"/>
            </a:pPr>
            <a:r>
              <a:rPr lang="en-US" dirty="0"/>
              <a:t>Determine order of review</a:t>
            </a:r>
          </a:p>
          <a:p>
            <a:pPr marL="857250" lvl="1" indent="-457200">
              <a:buFont typeface="+mj-lt"/>
              <a:buAutoNum type="arabicPeriod"/>
            </a:pPr>
            <a:r>
              <a:rPr lang="en-US" dirty="0"/>
              <a:t>Review PARs/CSD posted for review this week.</a:t>
            </a:r>
          </a:p>
          <a:p>
            <a:pPr marL="857250" lvl="1" indent="-457200">
              <a:buFont typeface="+mj-lt"/>
              <a:buAutoNum type="arabicPeriod"/>
            </a:pPr>
            <a:r>
              <a:rPr lang="en-US" dirty="0"/>
              <a:t>Recess</a:t>
            </a:r>
          </a:p>
          <a:p>
            <a:pPr marL="0" indent="0"/>
            <a:r>
              <a:rPr lang="en-US" dirty="0"/>
              <a:t>Thursday Agenda:</a:t>
            </a:r>
          </a:p>
          <a:p>
            <a:pPr marL="857250" lvl="1" indent="-457200">
              <a:buFont typeface="+mj-lt"/>
              <a:buAutoNum type="arabicPeriod"/>
            </a:pPr>
            <a:r>
              <a:rPr lang="en-US" dirty="0"/>
              <a:t>Review Response to Comments</a:t>
            </a:r>
          </a:p>
          <a:p>
            <a:pPr marL="857250" lvl="1" indent="-457200">
              <a:buFont typeface="+mj-lt"/>
              <a:buAutoNum type="arabicPeriod"/>
            </a:pPr>
            <a:r>
              <a:rPr lang="en-US" dirty="0"/>
              <a:t>Prepare Report for 802.11 WG closing plenary</a:t>
            </a:r>
          </a:p>
          <a:p>
            <a:pPr marL="857250" lvl="1" indent="-457200">
              <a:buFont typeface="+mj-lt"/>
              <a:buAutoNum type="arabicPeriod"/>
            </a:pPr>
            <a:r>
              <a:rPr lang="en-US" dirty="0"/>
              <a:t>Adjourn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/>
              <a:t>July 2019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Jon Rosdahl (Qualcomm)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4</a:t>
            </a:fld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2279576" y="1283162"/>
            <a:ext cx="28083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Draft Agenda:</a:t>
            </a:r>
          </a:p>
        </p:txBody>
      </p:sp>
    </p:spTree>
    <p:extLst>
      <p:ext uri="{BB962C8B-B14F-4D97-AF65-F5344CB8AC3E}">
        <p14:creationId xmlns:p14="http://schemas.microsoft.com/office/powerpoint/2010/main" val="34396353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to Approve Previous Minutes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US" b="0" dirty="0"/>
              <a:t>Move to approve </a:t>
            </a:r>
            <a:r>
              <a:rPr lang="en-US" sz="2400" b="1" dirty="0"/>
              <a:t>March Meeting minutes: 11-19/0426r0:</a:t>
            </a:r>
          </a:p>
          <a:p>
            <a:pPr lvl="2"/>
            <a:r>
              <a:rPr lang="en-US" dirty="0">
                <a:hlinkClick r:id="rId2"/>
              </a:rPr>
              <a:t>https://mentor.ieee.org/802.11/dcn/19/11-19-0426-00-0PAR-minutes-march-2019-session.docx</a:t>
            </a:r>
            <a:r>
              <a:rPr lang="en-US" dirty="0"/>
              <a:t> </a:t>
            </a:r>
            <a:r>
              <a:rPr lang="en-US" sz="2400" dirty="0"/>
              <a:t>as the minutes for PAR Review SC from March 2019 meetings in Vancouver, Canada.</a:t>
            </a:r>
          </a:p>
          <a:p>
            <a:endParaRPr lang="en-US" dirty="0"/>
          </a:p>
          <a:p>
            <a:r>
              <a:rPr lang="en-US" dirty="0"/>
              <a:t>Moved: </a:t>
            </a:r>
          </a:p>
          <a:p>
            <a:r>
              <a:rPr lang="en-US" dirty="0"/>
              <a:t>2</a:t>
            </a:r>
            <a:r>
              <a:rPr lang="en-US" baseline="30000" dirty="0"/>
              <a:t>nd</a:t>
            </a:r>
            <a:r>
              <a:rPr lang="en-US" dirty="0"/>
              <a:t>:  </a:t>
            </a:r>
          </a:p>
          <a:p>
            <a:r>
              <a:rPr lang="en-US" dirty="0"/>
              <a:t>Results: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/>
              <a:t>July 2019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Jon Rosdahl (Qualcomm)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267125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Par </a:t>
            </a:r>
            <a:r>
              <a:rPr lang="en-US" cap="none" dirty="0"/>
              <a:t>Review Comments</a:t>
            </a:r>
            <a:endParaRPr lang="en-US" dirty="0"/>
          </a:p>
        </p:txBody>
      </p:sp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/>
              <a:t>July 2019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Jon Rosdahl (Qualcomm)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7029771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36E815-CBEE-47B3-99F4-958EA30711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Responses from 802 Working Groups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2A240F-A3A6-474C-B90C-2273B5DA476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C19121-EBAE-47A3-B917-233CC14ECD8C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July 2019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1BF3BB7-A6B0-4812-AF2A-485129F4D193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Jon Rosdahl (Qualcomm)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DADE5F5-A416-4974-8F98-5DEF9738F2A6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en-US">
                <a:solidFill>
                  <a:srgbClr val="000000"/>
                </a:solidFill>
              </a:rPr>
              <a:t>Slide </a:t>
            </a:r>
            <a:fld id="{3A4934C6-33C0-44EA-8053-B7FE352B788A}" type="slidenum">
              <a:rPr lang="en-US" altLang="en-US" smtClean="0">
                <a:solidFill>
                  <a:srgbClr val="000000"/>
                </a:solidFill>
              </a:rPr>
              <a:pPr>
                <a:defRPr/>
              </a:pPr>
              <a:t>7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938500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Final Report to 802.11</a:t>
            </a:r>
          </a:p>
        </p:txBody>
      </p:sp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/>
              <a:t>July 2019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Jon Rosdahl (Qualcomm)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3ABCC52B-A3F7-440B-BBF2-55191E6E7773}" type="slidenum">
              <a:rPr lang="en-GB" smtClean="0"/>
              <a:pPr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8337054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To Approve Report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Move to accept 11-19/1007rX as the report from PAR Review SC for the July 2019 plenary.</a:t>
            </a:r>
          </a:p>
          <a:p>
            <a:endParaRPr lang="en-US" dirty="0"/>
          </a:p>
          <a:p>
            <a:r>
              <a:rPr lang="en-US" dirty="0"/>
              <a:t>Moved:</a:t>
            </a:r>
          </a:p>
          <a:p>
            <a:r>
              <a:rPr lang="en-US" dirty="0"/>
              <a:t>2</a:t>
            </a:r>
            <a:r>
              <a:rPr lang="en-US" baseline="30000" dirty="0"/>
              <a:t>nd</a:t>
            </a:r>
            <a:r>
              <a:rPr lang="en-US" dirty="0"/>
              <a:t>: </a:t>
            </a:r>
          </a:p>
          <a:p>
            <a:r>
              <a:rPr lang="en-US" dirty="0"/>
              <a:t>Results: 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/>
              <a:t>July 2019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Jon Rosdahl (Qualcomm)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39574823"/>
      </p:ext>
    </p:extLst>
  </p:cSld>
  <p:clrMapOvr>
    <a:masterClrMapping/>
  </p:clrMapOvr>
</p:sld>
</file>

<file path=ppt/theme/theme1.xml><?xml version="1.0" encoding="utf-8"?>
<a:theme xmlns:a="http://schemas.openxmlformats.org/drawingml/2006/main" name="802-11 Theme">
  <a:themeElements>
    <a:clrScheme name="Custom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16165C"/>
      </a:accent6>
      <a:hlink>
        <a:srgbClr val="2D2DB9"/>
      </a:hlink>
      <a:folHlink>
        <a:srgbClr val="7777DE"/>
      </a:folHlink>
    </a:clrScheme>
    <a:fontScheme name="Office Theme">
      <a:majorFont>
        <a:latin typeface="Times New Roman"/>
        <a:ea typeface="MS Gothic"/>
        <a:cs typeface=""/>
      </a:majorFont>
      <a:minorFont>
        <a:latin typeface="Times New Roman"/>
        <a:ea typeface="MS Gothic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ea typeface="MS Gothic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ea typeface="MS Gothic" charset="-128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36274</TotalTime>
  <Words>405</Words>
  <Application>Microsoft Office PowerPoint</Application>
  <PresentationFormat>Widescreen</PresentationFormat>
  <Paragraphs>115</Paragraphs>
  <Slides>10</Slides>
  <Notes>5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6" baseType="lpstr">
      <vt:lpstr>Arial Unicode MS</vt:lpstr>
      <vt:lpstr>MS Gothic</vt:lpstr>
      <vt:lpstr>Arial</vt:lpstr>
      <vt:lpstr>Times New Roman</vt:lpstr>
      <vt:lpstr>802-11 Theme</vt:lpstr>
      <vt:lpstr>Document</vt:lpstr>
      <vt:lpstr>PAR Review SC - Meeting Agenda and Comment slides - July 2019 - Vienna</vt:lpstr>
      <vt:lpstr>Abstract-PAR Review SC PARs under consideration</vt:lpstr>
      <vt:lpstr>IEEE 802 PARs &amp; ICAIDs under consideration July 14-19, 2019, Vienna, Austria</vt:lpstr>
      <vt:lpstr>PAR Review SC –  July 2019 Chair: Jon Rosdahl</vt:lpstr>
      <vt:lpstr>Motion to Approve Previous Minutes</vt:lpstr>
      <vt:lpstr>Par Review Comments</vt:lpstr>
      <vt:lpstr>Responses from 802 Working Groups</vt:lpstr>
      <vt:lpstr>Final Report to 802.11</vt:lpstr>
      <vt:lpstr>Motion To Approve Report</vt:lpstr>
      <vt:lpstr>References:</vt:lpstr>
    </vt:vector>
  </TitlesOfParts>
  <Company>Qualcomm Technologies, Inc.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PAR Review SC - Meeting Agenda and Comment slides - July 2019 - Vienna</dc:title>
  <dc:subject>July 2019</dc:subject>
  <dc:creator>Jon Rosdahl</dc:creator>
  <cp:keywords>Agenda and Meeting Slides</cp:keywords>
  <dc:description>Jon Rosdahl (Qualcomm)</dc:description>
  <cp:lastModifiedBy>Jon Rosdahl</cp:lastModifiedBy>
  <cp:revision>264</cp:revision>
  <cp:lastPrinted>1601-01-01T00:00:00Z</cp:lastPrinted>
  <dcterms:created xsi:type="dcterms:W3CDTF">2014-04-14T10:59:07Z</dcterms:created>
  <dcterms:modified xsi:type="dcterms:W3CDTF">2019-07-03T19:53:02Z</dcterms:modified>
  <cp:category>Agenda, Report</cp:category>
</cp:coreProperties>
</file>