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837" r:id="rId1"/>
  </p:sldMasterIdLst>
  <p:notesMasterIdLst>
    <p:notesMasterId r:id="rId31"/>
  </p:notesMasterIdLst>
  <p:handoutMasterIdLst>
    <p:handoutMasterId r:id="rId32"/>
  </p:handoutMasterIdLst>
  <p:sldIdLst>
    <p:sldId id="256" r:id="rId2"/>
    <p:sldId id="257" r:id="rId3"/>
    <p:sldId id="289" r:id="rId4"/>
    <p:sldId id="488" r:id="rId5"/>
    <p:sldId id="489" r:id="rId6"/>
    <p:sldId id="300" r:id="rId7"/>
    <p:sldId id="490" r:id="rId8"/>
    <p:sldId id="491" r:id="rId9"/>
    <p:sldId id="258" r:id="rId10"/>
    <p:sldId id="262" r:id="rId11"/>
    <p:sldId id="260" r:id="rId12"/>
    <p:sldId id="498" r:id="rId13"/>
    <p:sldId id="266" r:id="rId14"/>
    <p:sldId id="268" r:id="rId15"/>
    <p:sldId id="269" r:id="rId16"/>
    <p:sldId id="265" r:id="rId17"/>
    <p:sldId id="267" r:id="rId18"/>
    <p:sldId id="437" r:id="rId19"/>
    <p:sldId id="273" r:id="rId20"/>
    <p:sldId id="315" r:id="rId21"/>
    <p:sldId id="275" r:id="rId22"/>
    <p:sldId id="290" r:id="rId23"/>
    <p:sldId id="274" r:id="rId24"/>
    <p:sldId id="281" r:id="rId25"/>
    <p:sldId id="280" r:id="rId26"/>
    <p:sldId id="283" r:id="rId27"/>
    <p:sldId id="284" r:id="rId28"/>
    <p:sldId id="291" r:id="rId29"/>
    <p:sldId id="264" r:id="rId30"/>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521415D9-36F7-43E2-AB2F-B90AF26B5E84}">
      <p14:sectionLst xmlns:p14="http://schemas.microsoft.com/office/powerpoint/2010/main">
        <p14:section name="Default Section" id="{2908F36A-661D-4E96-AB8F-CACEA162F713}">
          <p14:sldIdLst>
            <p14:sldId id="256"/>
            <p14:sldId id="257"/>
          </p14:sldIdLst>
        </p14:section>
        <p14:section name="Monday" id="{4B7C112C-E236-4D4B-9841-D43330742BB2}">
          <p14:sldIdLst>
            <p14:sldId id="289"/>
            <p14:sldId id="488"/>
            <p14:sldId id="489"/>
            <p14:sldId id="300"/>
            <p14:sldId id="490"/>
            <p14:sldId id="491"/>
            <p14:sldId id="258"/>
            <p14:sldId id="262"/>
            <p14:sldId id="260"/>
            <p14:sldId id="498"/>
            <p14:sldId id="266"/>
            <p14:sldId id="268"/>
            <p14:sldId id="269"/>
            <p14:sldId id="265"/>
            <p14:sldId id="267"/>
            <p14:sldId id="437"/>
            <p14:sldId id="273"/>
            <p14:sldId id="315"/>
            <p14:sldId id="275"/>
            <p14:sldId id="290"/>
            <p14:sldId id="274"/>
          </p14:sldIdLst>
        </p14:section>
        <p14:section name="Wednessday" id="{F21A492A-BA32-4758-8679-031504230AE7}">
          <p14:sldIdLst>
            <p14:sldId id="281"/>
            <p14:sldId id="280"/>
          </p14:sldIdLst>
        </p14:section>
        <p14:section name="Friday" id="{4BE27709-667B-4290-8292-4F4C0A5CE0BA}">
          <p14:sldIdLst>
            <p14:sldId id="283"/>
            <p14:sldId id="284"/>
            <p14:sldId id="291"/>
          </p14:sldIdLst>
        </p14:section>
        <p14:section name="References" id="{03E33B6E-3194-4347-8B33-30FA8EACB3AB}">
          <p14:sldIdLst>
            <p14:sldId id="264"/>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281" autoAdjust="0"/>
    <p:restoredTop sz="80603" autoAdjust="0"/>
  </p:normalViewPr>
  <p:slideViewPr>
    <p:cSldViewPr>
      <p:cViewPr varScale="1">
        <p:scale>
          <a:sx n="54" d="100"/>
          <a:sy n="54" d="100"/>
        </p:scale>
        <p:origin x="84" y="138"/>
      </p:cViewPr>
      <p:guideLst>
        <p:guide orient="horz" pos="2160"/>
        <p:guide pos="3840"/>
      </p:guideLst>
    </p:cSldViewPr>
  </p:slideViewPr>
  <p:outlineViewPr>
    <p:cViewPr varScale="1">
      <p:scale>
        <a:sx n="33" d="100"/>
        <a:sy n="33" d="100"/>
      </p:scale>
      <p:origin x="0" y="0"/>
    </p:cViewPr>
  </p:outlineViewPr>
  <p:notesTextViewPr>
    <p:cViewPr>
      <p:scale>
        <a:sx n="100" d="100"/>
        <a:sy n="100" d="100"/>
      </p:scale>
      <p:origin x="0" y="0"/>
    </p:cViewPr>
  </p:notesTextViewPr>
  <p:notesViewPr>
    <p:cSldViewPr>
      <p:cViewPr varScale="1">
        <p:scale>
          <a:sx n="61" d="100"/>
          <a:sy n="61" d="100"/>
        </p:scale>
        <p:origin x="1692"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a:t>doc.: IEEE 802-11-19/1006r0</a:t>
            </a:r>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a:t>July 2019</a:t>
            </a:r>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a:t>Jon Rosdahl, Qualcomm</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802-11-19/1006r0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July 2019</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Jon Rosdahl, Qualcomm</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802-11-19/1006r0</a:t>
            </a:r>
            <a:endParaRPr lang="en-US" dirty="0"/>
          </a:p>
        </p:txBody>
      </p:sp>
      <p:sp>
        <p:nvSpPr>
          <p:cNvPr id="5" name="Rectangle 3"/>
          <p:cNvSpPr>
            <a:spLocks noGrp="1" noChangeArrowheads="1"/>
          </p:cNvSpPr>
          <p:nvPr>
            <p:ph type="dt"/>
          </p:nvPr>
        </p:nvSpPr>
        <p:spPr>
          <a:ln/>
        </p:spPr>
        <p:txBody>
          <a:bodyPr/>
          <a:lstStyle/>
          <a:p>
            <a:r>
              <a:rPr lang="en-US"/>
              <a:t>July 2019</a:t>
            </a:r>
            <a:endParaRPr lang="en-US" dirty="0"/>
          </a:p>
        </p:txBody>
      </p:sp>
      <p:sp>
        <p:nvSpPr>
          <p:cNvPr id="6" name="Rectangle 6"/>
          <p:cNvSpPr>
            <a:spLocks noGrp="1" noChangeArrowheads="1"/>
          </p:cNvSpPr>
          <p:nvPr>
            <p:ph type="ftr"/>
          </p:nvPr>
        </p:nvSpPr>
        <p:spPr>
          <a:ln/>
        </p:spPr>
        <p:txBody>
          <a:bodyPr/>
          <a:lstStyle/>
          <a:p>
            <a:r>
              <a:rPr lang="en-US" dirty="0"/>
              <a:t>Jon Rosdahl, Qualcomm</a:t>
            </a:r>
          </a:p>
        </p:txBody>
      </p:sp>
      <p:sp>
        <p:nvSpPr>
          <p:cNvPr id="7" name="Rectangle 7"/>
          <p:cNvSpPr>
            <a:spLocks noGrp="1" noChangeArrowheads="1"/>
          </p:cNvSpPr>
          <p:nvPr>
            <p:ph type="sldNum"/>
          </p:nvPr>
        </p:nvSpPr>
        <p:spPr>
          <a:ln/>
        </p:spPr>
        <p:txBody>
          <a:bodyPr/>
          <a:lstStyle/>
          <a:p>
            <a:r>
              <a:rPr lang="en-US" dirty="0"/>
              <a:t>Page </a:t>
            </a:r>
            <a:fld id="{465D53FD-DB5F-4815-BF01-6488A8FBD189}" type="slidenum">
              <a:rPr lang="en-US"/>
              <a:pPr/>
              <a:t>1</a:t>
            </a:fld>
            <a:endParaRPr lang="en-US" dirty="0"/>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dirty="0"/>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802-11-19/1006r0</a:t>
            </a:r>
            <a:endParaRPr lang="en-US" dirty="0"/>
          </a:p>
        </p:txBody>
      </p:sp>
      <p:sp>
        <p:nvSpPr>
          <p:cNvPr id="5" name="Rectangle 3"/>
          <p:cNvSpPr>
            <a:spLocks noGrp="1" noChangeArrowheads="1"/>
          </p:cNvSpPr>
          <p:nvPr>
            <p:ph type="dt"/>
          </p:nvPr>
        </p:nvSpPr>
        <p:spPr>
          <a:ln/>
        </p:spPr>
        <p:txBody>
          <a:bodyPr/>
          <a:lstStyle/>
          <a:p>
            <a:r>
              <a:rPr lang="en-US"/>
              <a:t>July 2019</a:t>
            </a:r>
            <a:endParaRPr lang="en-US" dirty="0"/>
          </a:p>
        </p:txBody>
      </p:sp>
      <p:sp>
        <p:nvSpPr>
          <p:cNvPr id="6" name="Rectangle 6"/>
          <p:cNvSpPr>
            <a:spLocks noGrp="1" noChangeArrowheads="1"/>
          </p:cNvSpPr>
          <p:nvPr>
            <p:ph type="ftr"/>
          </p:nvPr>
        </p:nvSpPr>
        <p:spPr>
          <a:ln/>
        </p:spPr>
        <p:txBody>
          <a:bodyPr/>
          <a:lstStyle/>
          <a:p>
            <a:r>
              <a:rPr lang="en-US" dirty="0"/>
              <a:t>Jon Rosdahl, Qualcomm</a:t>
            </a:r>
          </a:p>
        </p:txBody>
      </p:sp>
      <p:sp>
        <p:nvSpPr>
          <p:cNvPr id="7" name="Rectangle 7"/>
          <p:cNvSpPr>
            <a:spLocks noGrp="1" noChangeArrowheads="1"/>
          </p:cNvSpPr>
          <p:nvPr>
            <p:ph type="sldNum"/>
          </p:nvPr>
        </p:nvSpPr>
        <p:spPr>
          <a:ln/>
        </p:spPr>
        <p:txBody>
          <a:bodyPr/>
          <a:lstStyle/>
          <a:p>
            <a:r>
              <a:rPr lang="en-US" dirty="0"/>
              <a:t>Page </a:t>
            </a:r>
            <a:fld id="{CA5AFF69-4AEE-4693-9CD6-98E2EBC076EC}" type="slidenum">
              <a:rPr lang="en-US"/>
              <a:pPr/>
              <a:t>2</a:t>
            </a:fld>
            <a:endParaRPr lang="en-US" dirty="0"/>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dirty="0"/>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a:t>doc.: IEEE 802-11-19/1006r0</a:t>
            </a:r>
            <a:endParaRPr lang="en-US" dirty="0"/>
          </a:p>
        </p:txBody>
      </p:sp>
      <p:sp>
        <p:nvSpPr>
          <p:cNvPr id="5" name="Date Placeholder 4"/>
          <p:cNvSpPr>
            <a:spLocks noGrp="1"/>
          </p:cNvSpPr>
          <p:nvPr>
            <p:ph type="dt" idx="11"/>
          </p:nvPr>
        </p:nvSpPr>
        <p:spPr/>
        <p:txBody>
          <a:bodyPr/>
          <a:lstStyle/>
          <a:p>
            <a:r>
              <a:rPr lang="en-US"/>
              <a:t>July 2019</a:t>
            </a:r>
            <a:endParaRPr lang="en-US" dirty="0"/>
          </a:p>
        </p:txBody>
      </p:sp>
      <p:sp>
        <p:nvSpPr>
          <p:cNvPr id="6" name="Footer Placeholder 5"/>
          <p:cNvSpPr>
            <a:spLocks noGrp="1"/>
          </p:cNvSpPr>
          <p:nvPr>
            <p:ph type="ftr" idx="12"/>
          </p:nvPr>
        </p:nvSpPr>
        <p:spPr/>
        <p:txBody>
          <a:bodyPr/>
          <a:lstStyle/>
          <a:p>
            <a:r>
              <a:rPr lang="en-US" dirty="0"/>
              <a:t>Jon Rosdahl, Qualcomm</a:t>
            </a:r>
          </a:p>
        </p:txBody>
      </p:sp>
      <p:sp>
        <p:nvSpPr>
          <p:cNvPr id="7" name="Slide Number Placeholder 6"/>
          <p:cNvSpPr>
            <a:spLocks noGrp="1"/>
          </p:cNvSpPr>
          <p:nvPr>
            <p:ph type="sldNum" idx="13"/>
          </p:nvPr>
        </p:nvSpPr>
        <p:spPr/>
        <p:txBody>
          <a:bodyPr/>
          <a:lstStyle/>
          <a:p>
            <a:r>
              <a:rPr lang="en-US" dirty="0"/>
              <a:t>Page </a:t>
            </a:r>
            <a:fld id="{47A7FEEB-9CD2-43FE-843C-C5350BEACB45}" type="slidenum">
              <a:rPr lang="en-US" smtClean="0"/>
              <a:pPr/>
              <a:t>6</a:t>
            </a:fld>
            <a:endParaRPr lang="en-US" dirty="0"/>
          </a:p>
        </p:txBody>
      </p:sp>
    </p:spTree>
    <p:extLst>
      <p:ext uri="{BB962C8B-B14F-4D97-AF65-F5344CB8AC3E}">
        <p14:creationId xmlns:p14="http://schemas.microsoft.com/office/powerpoint/2010/main" val="8772673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a:t>doc.: IEEE 802-11-19/1006r0</a:t>
            </a:r>
            <a:endParaRPr lang="en-US" dirty="0"/>
          </a:p>
        </p:txBody>
      </p:sp>
      <p:sp>
        <p:nvSpPr>
          <p:cNvPr id="5" name="Date Placeholder 4"/>
          <p:cNvSpPr>
            <a:spLocks noGrp="1"/>
          </p:cNvSpPr>
          <p:nvPr>
            <p:ph type="dt" idx="11"/>
          </p:nvPr>
        </p:nvSpPr>
        <p:spPr/>
        <p:txBody>
          <a:bodyPr/>
          <a:lstStyle/>
          <a:p>
            <a:r>
              <a:rPr lang="en-US"/>
              <a:t>July 2019</a:t>
            </a:r>
            <a:endParaRPr lang="en-US" dirty="0"/>
          </a:p>
        </p:txBody>
      </p:sp>
      <p:sp>
        <p:nvSpPr>
          <p:cNvPr id="6" name="Footer Placeholder 5"/>
          <p:cNvSpPr>
            <a:spLocks noGrp="1"/>
          </p:cNvSpPr>
          <p:nvPr>
            <p:ph type="ftr" idx="12"/>
          </p:nvPr>
        </p:nvSpPr>
        <p:spPr/>
        <p:txBody>
          <a:bodyPr/>
          <a:lstStyle/>
          <a:p>
            <a:r>
              <a:rPr lang="en-US" dirty="0"/>
              <a:t>Jon Rosdahl, Qualcomm</a:t>
            </a:r>
          </a:p>
        </p:txBody>
      </p:sp>
      <p:sp>
        <p:nvSpPr>
          <p:cNvPr id="7" name="Slide Number Placeholder 6"/>
          <p:cNvSpPr>
            <a:spLocks noGrp="1"/>
          </p:cNvSpPr>
          <p:nvPr>
            <p:ph type="sldNum" idx="13"/>
          </p:nvPr>
        </p:nvSpPr>
        <p:spPr/>
        <p:txBody>
          <a:bodyPr/>
          <a:lstStyle/>
          <a:p>
            <a:r>
              <a:rPr lang="en-US" dirty="0"/>
              <a:t>Page </a:t>
            </a:r>
            <a:fld id="{47A7FEEB-9CD2-43FE-843C-C5350BEACB45}" type="slidenum">
              <a:rPr lang="en-US" smtClean="0"/>
              <a:pPr/>
              <a:t>21</a:t>
            </a:fld>
            <a:endParaRPr lang="en-US" dirty="0"/>
          </a:p>
        </p:txBody>
      </p:sp>
    </p:spTree>
    <p:extLst>
      <p:ext uri="{BB962C8B-B14F-4D97-AF65-F5344CB8AC3E}">
        <p14:creationId xmlns:p14="http://schemas.microsoft.com/office/powerpoint/2010/main" val="30135981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a:xfrm>
            <a:off x="4095755" y="95706"/>
            <a:ext cx="2185983" cy="215444"/>
          </a:xfrm>
          <a:noFill/>
        </p:spPr>
        <p:txBody>
          <a:bodyPr/>
          <a:lstStyle/>
          <a:p>
            <a:r>
              <a:rPr lang="en-US"/>
              <a:t>doc.: IEEE 802-11-19/1006r0</a:t>
            </a:r>
          </a:p>
        </p:txBody>
      </p:sp>
      <p:sp>
        <p:nvSpPr>
          <p:cNvPr id="20483" name="Rectangle 3"/>
          <p:cNvSpPr>
            <a:spLocks noGrp="1" noChangeArrowheads="1"/>
          </p:cNvSpPr>
          <p:nvPr>
            <p:ph type="dt" sz="quarter" idx="1"/>
          </p:nvPr>
        </p:nvSpPr>
        <p:spPr>
          <a:xfrm>
            <a:off x="654050" y="95706"/>
            <a:ext cx="743537" cy="215444"/>
          </a:xfrm>
          <a:noFill/>
        </p:spPr>
        <p:txBody>
          <a:bodyPr/>
          <a:lstStyle/>
          <a:p>
            <a:r>
              <a:rPr lang="en-US"/>
              <a:t>July 2019</a:t>
            </a:r>
          </a:p>
        </p:txBody>
      </p:sp>
      <p:sp>
        <p:nvSpPr>
          <p:cNvPr id="20484" name="Rectangle 6"/>
          <p:cNvSpPr>
            <a:spLocks noGrp="1" noChangeArrowheads="1"/>
          </p:cNvSpPr>
          <p:nvPr>
            <p:ph type="ftr" sz="quarter" idx="4"/>
          </p:nvPr>
        </p:nvSpPr>
        <p:spPr>
          <a:xfrm>
            <a:off x="3652813" y="8985250"/>
            <a:ext cx="2628925" cy="184666"/>
          </a:xfrm>
          <a:noFill/>
        </p:spPr>
        <p:txBody>
          <a:bodyPr/>
          <a:lstStyle/>
          <a:p>
            <a:pPr lvl="4"/>
            <a:r>
              <a:rPr lang="en-US"/>
              <a:t>Jon Rosdahl, Qualcomm</a:t>
            </a:r>
          </a:p>
        </p:txBody>
      </p:sp>
      <p:sp>
        <p:nvSpPr>
          <p:cNvPr id="20485" name="Rectangle 7"/>
          <p:cNvSpPr>
            <a:spLocks noGrp="1" noChangeArrowheads="1"/>
          </p:cNvSpPr>
          <p:nvPr>
            <p:ph type="sldNum" sz="quarter" idx="5"/>
          </p:nvPr>
        </p:nvSpPr>
        <p:spPr>
          <a:xfrm>
            <a:off x="3320211" y="8985250"/>
            <a:ext cx="415177" cy="184666"/>
          </a:xfrm>
          <a:noFill/>
        </p:spPr>
        <p:txBody>
          <a:bodyPr/>
          <a:lstStyle/>
          <a:p>
            <a:r>
              <a:rPr lang="en-US"/>
              <a:t>Page </a:t>
            </a:r>
            <a:fld id="{C5F07510-7C93-4BC9-94B9-BB2AFDC6E14F}" type="slidenum">
              <a:rPr lang="en-US"/>
              <a:pPr/>
              <a:t>22</a:t>
            </a:fld>
            <a:endParaRPr lang="en-US"/>
          </a:p>
        </p:txBody>
      </p:sp>
      <p:sp>
        <p:nvSpPr>
          <p:cNvPr id="20486" name="Rectangle 2"/>
          <p:cNvSpPr>
            <a:spLocks noGrp="1" noRot="1" noChangeAspect="1" noChangeArrowheads="1" noTextEdit="1"/>
          </p:cNvSpPr>
          <p:nvPr>
            <p:ph type="sldImg"/>
          </p:nvPr>
        </p:nvSpPr>
        <p:spPr>
          <a:xfrm>
            <a:off x="384175" y="701675"/>
            <a:ext cx="6165850" cy="3468688"/>
          </a:xfrm>
          <a:ln/>
        </p:spPr>
      </p:sp>
      <p:sp>
        <p:nvSpPr>
          <p:cNvPr id="20487" name="Rectangle 3"/>
          <p:cNvSpPr>
            <a:spLocks noGrp="1" noChangeArrowheads="1"/>
          </p:cNvSpPr>
          <p:nvPr>
            <p:ph type="body" idx="1"/>
          </p:nvPr>
        </p:nvSpPr>
        <p:spPr>
          <a:noFill/>
          <a:ln/>
        </p:spPr>
        <p:txBody>
          <a:bodyPr/>
          <a:lstStyle/>
          <a:p>
            <a:endParaRPr lang="en-GB"/>
          </a:p>
        </p:txBody>
      </p:sp>
    </p:spTree>
    <p:extLst>
      <p:ext uri="{BB962C8B-B14F-4D97-AF65-F5344CB8AC3E}">
        <p14:creationId xmlns:p14="http://schemas.microsoft.com/office/powerpoint/2010/main" val="16684967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pPr rtl="0"/>
            <a:r>
              <a:rPr lang="en-US" sz="1100" dirty="0"/>
              <a:t>Also please let your groups know that by July 11th we have to have at least 60% of our blocked booked or </a:t>
            </a:r>
            <a:r>
              <a:rPr lang="en-US" sz="1100"/>
              <a:t>we lose </a:t>
            </a:r>
            <a:r>
              <a:rPr lang="en-US" sz="1100" dirty="0"/>
              <a:t>part of our remaining block.</a:t>
            </a:r>
            <a:endParaRPr lang="en-GB" sz="1100" dirty="0">
              <a:effectLst/>
            </a:endParaRPr>
          </a:p>
        </p:txBody>
      </p:sp>
      <p:sp>
        <p:nvSpPr>
          <p:cNvPr id="4" name="Header Placeholder 3"/>
          <p:cNvSpPr>
            <a:spLocks noGrp="1"/>
          </p:cNvSpPr>
          <p:nvPr>
            <p:ph type="hdr" idx="10"/>
          </p:nvPr>
        </p:nvSpPr>
        <p:spPr/>
        <p:txBody>
          <a:bodyPr/>
          <a:lstStyle/>
          <a:p>
            <a:r>
              <a:rPr lang="en-US"/>
              <a:t>doc.: IEEE 802-11-19/1006r0</a:t>
            </a:r>
            <a:endParaRPr lang="en-US" dirty="0"/>
          </a:p>
        </p:txBody>
      </p:sp>
      <p:sp>
        <p:nvSpPr>
          <p:cNvPr id="5" name="Date Placeholder 4"/>
          <p:cNvSpPr>
            <a:spLocks noGrp="1"/>
          </p:cNvSpPr>
          <p:nvPr>
            <p:ph type="dt" idx="11"/>
          </p:nvPr>
        </p:nvSpPr>
        <p:spPr/>
        <p:txBody>
          <a:bodyPr/>
          <a:lstStyle/>
          <a:p>
            <a:r>
              <a:rPr lang="en-US"/>
              <a:t>July 2019</a:t>
            </a:r>
            <a:endParaRPr lang="en-US" dirty="0"/>
          </a:p>
        </p:txBody>
      </p:sp>
      <p:sp>
        <p:nvSpPr>
          <p:cNvPr id="6" name="Footer Placeholder 5"/>
          <p:cNvSpPr>
            <a:spLocks noGrp="1"/>
          </p:cNvSpPr>
          <p:nvPr>
            <p:ph type="ftr" idx="12"/>
          </p:nvPr>
        </p:nvSpPr>
        <p:spPr/>
        <p:txBody>
          <a:bodyPr/>
          <a:lstStyle/>
          <a:p>
            <a:r>
              <a:rPr lang="en-US" dirty="0"/>
              <a:t>Jon Rosdahl, Qualcomm</a:t>
            </a:r>
          </a:p>
        </p:txBody>
      </p:sp>
      <p:sp>
        <p:nvSpPr>
          <p:cNvPr id="7" name="Slide Number Placeholder 6"/>
          <p:cNvSpPr>
            <a:spLocks noGrp="1"/>
          </p:cNvSpPr>
          <p:nvPr>
            <p:ph type="sldNum" idx="13"/>
          </p:nvPr>
        </p:nvSpPr>
        <p:spPr/>
        <p:txBody>
          <a:bodyPr/>
          <a:lstStyle/>
          <a:p>
            <a:r>
              <a:rPr lang="en-US" dirty="0"/>
              <a:t>Page </a:t>
            </a:r>
            <a:fld id="{47A7FEEB-9CD2-43FE-843C-C5350BEACB45}" type="slidenum">
              <a:rPr lang="en-US" smtClean="0"/>
              <a:pPr/>
              <a:t>23</a:t>
            </a:fld>
            <a:endParaRPr lang="en-US" dirty="0"/>
          </a:p>
        </p:txBody>
      </p:sp>
    </p:spTree>
    <p:extLst>
      <p:ext uri="{BB962C8B-B14F-4D97-AF65-F5344CB8AC3E}">
        <p14:creationId xmlns:p14="http://schemas.microsoft.com/office/powerpoint/2010/main" val="15685298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802-11-19/1006r0</a:t>
            </a:r>
          </a:p>
        </p:txBody>
      </p:sp>
      <p:sp>
        <p:nvSpPr>
          <p:cNvPr id="5" name="Date Placeholder 4"/>
          <p:cNvSpPr>
            <a:spLocks noGrp="1"/>
          </p:cNvSpPr>
          <p:nvPr>
            <p:ph type="dt" idx="11"/>
          </p:nvPr>
        </p:nvSpPr>
        <p:spPr/>
        <p:txBody>
          <a:bodyPr/>
          <a:lstStyle/>
          <a:p>
            <a:r>
              <a:rPr lang="en-US"/>
              <a:t>July 2019</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25</a:t>
            </a:fld>
            <a:endParaRPr lang="en-US"/>
          </a:p>
        </p:txBody>
      </p:sp>
    </p:spTree>
    <p:extLst>
      <p:ext uri="{BB962C8B-B14F-4D97-AF65-F5344CB8AC3E}">
        <p14:creationId xmlns:p14="http://schemas.microsoft.com/office/powerpoint/2010/main" val="424870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pPr rtl="0" fontAlgn="base"/>
            <a:endParaRPr lang="en-US" dirty="0">
              <a:effectLst/>
            </a:endParaRPr>
          </a:p>
        </p:txBody>
      </p:sp>
      <p:sp>
        <p:nvSpPr>
          <p:cNvPr id="4" name="Header Placeholder 3"/>
          <p:cNvSpPr>
            <a:spLocks noGrp="1"/>
          </p:cNvSpPr>
          <p:nvPr>
            <p:ph type="hdr" idx="10"/>
          </p:nvPr>
        </p:nvSpPr>
        <p:spPr/>
        <p:txBody>
          <a:bodyPr/>
          <a:lstStyle/>
          <a:p>
            <a:r>
              <a:rPr lang="en-US"/>
              <a:t>doc.: IEEE 802-11-19/1006r0</a:t>
            </a:r>
          </a:p>
        </p:txBody>
      </p:sp>
      <p:sp>
        <p:nvSpPr>
          <p:cNvPr id="5" name="Date Placeholder 4"/>
          <p:cNvSpPr>
            <a:spLocks noGrp="1"/>
          </p:cNvSpPr>
          <p:nvPr>
            <p:ph type="dt" idx="11"/>
          </p:nvPr>
        </p:nvSpPr>
        <p:spPr/>
        <p:txBody>
          <a:bodyPr/>
          <a:lstStyle/>
          <a:p>
            <a:r>
              <a:rPr lang="en-US"/>
              <a:t>July 2019</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27</a:t>
            </a:fld>
            <a:endParaRPr lang="en-US"/>
          </a:p>
        </p:txBody>
      </p:sp>
    </p:spTree>
    <p:extLst>
      <p:ext uri="{BB962C8B-B14F-4D97-AF65-F5344CB8AC3E}">
        <p14:creationId xmlns:p14="http://schemas.microsoft.com/office/powerpoint/2010/main" val="14366273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802-11-19/1006r0</a:t>
            </a:r>
          </a:p>
        </p:txBody>
      </p:sp>
      <p:sp>
        <p:nvSpPr>
          <p:cNvPr id="5" name="Rectangle 3"/>
          <p:cNvSpPr>
            <a:spLocks noGrp="1" noChangeArrowheads="1"/>
          </p:cNvSpPr>
          <p:nvPr>
            <p:ph type="dt"/>
          </p:nvPr>
        </p:nvSpPr>
        <p:spPr>
          <a:ln/>
        </p:spPr>
        <p:txBody>
          <a:bodyPr/>
          <a:lstStyle/>
          <a:p>
            <a:r>
              <a:rPr lang="en-US"/>
              <a:t>July 2019</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29</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r>
              <a:rPr lang="en-US"/>
              <a:t>July 2019</a:t>
            </a:r>
            <a:endParaRPr lang="en-GB"/>
          </a:p>
        </p:txBody>
      </p:sp>
      <p:sp>
        <p:nvSpPr>
          <p:cNvPr id="5" name="Rectangle 4"/>
          <p:cNvSpPr>
            <a:spLocks noGrp="1" noChangeArrowheads="1"/>
          </p:cNvSpPr>
          <p:nvPr>
            <p:ph type="ftr" idx="11"/>
          </p:nvPr>
        </p:nvSpPr>
        <p:spPr>
          <a:ln/>
        </p:spPr>
        <p:txBody>
          <a:bodyPr/>
          <a:lstStyle>
            <a:lvl1pPr>
              <a:defRPr/>
            </a:lvl1pPr>
          </a:lstStyle>
          <a:p>
            <a:r>
              <a:rPr lang="en-GB"/>
              <a:t>Jon Rosdahl, Qualcomm</a:t>
            </a:r>
          </a:p>
        </p:txBody>
      </p:sp>
      <p:sp>
        <p:nvSpPr>
          <p:cNvPr id="6" name="Rectangle 5"/>
          <p:cNvSpPr>
            <a:spLocks noGrp="1" noChangeArrowheads="1"/>
          </p:cNvSpPr>
          <p:nvPr>
            <p:ph type="sldNum" idx="12"/>
          </p:nvPr>
        </p:nvSpPr>
        <p:spPr>
          <a:ln/>
        </p:spPr>
        <p:txBody>
          <a:bodyPr/>
          <a:lstStyle>
            <a:lvl1pPr>
              <a:defRPr/>
            </a:lvl1pPr>
          </a:lstStyle>
          <a:p>
            <a:r>
              <a:rPr lang="en-GB"/>
              <a:t>Slide </a:t>
            </a:r>
            <a:fld id="{DE40C9FC-4879-4F20-9ECA-A574A90476B7}" type="slidenum">
              <a:rPr lang="en-GB" smtClean="0"/>
              <a:pPr/>
              <a:t>‹#›</a:t>
            </a:fld>
            <a:endParaRPr lang="en-GB"/>
          </a:p>
        </p:txBody>
      </p:sp>
    </p:spTree>
    <p:extLst>
      <p:ext uri="{BB962C8B-B14F-4D97-AF65-F5344CB8AC3E}">
        <p14:creationId xmlns:p14="http://schemas.microsoft.com/office/powerpoint/2010/main" val="40499004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r>
              <a:rPr lang="en-US"/>
              <a:t>July 2019</a:t>
            </a:r>
            <a:endParaRPr lang="en-GB" dirty="0"/>
          </a:p>
        </p:txBody>
      </p:sp>
      <p:sp>
        <p:nvSpPr>
          <p:cNvPr id="5" name="Rectangle 4"/>
          <p:cNvSpPr>
            <a:spLocks noGrp="1" noChangeArrowheads="1"/>
          </p:cNvSpPr>
          <p:nvPr>
            <p:ph type="ftr" idx="11"/>
          </p:nvPr>
        </p:nvSpPr>
        <p:spPr>
          <a:ln/>
        </p:spPr>
        <p:txBody>
          <a:bodyPr/>
          <a:lstStyle>
            <a:lvl1pPr>
              <a:defRPr/>
            </a:lvl1pPr>
          </a:lstStyle>
          <a:p>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r>
              <a:rPr lang="en-GB"/>
              <a:t>Slide </a:t>
            </a:r>
            <a:fld id="{440F5867-744E-4AA6-B0ED-4C44D2DFBB7B}" type="slidenum">
              <a:rPr lang="en-GB" smtClean="0"/>
              <a:pPr/>
              <a:t>‹#›</a:t>
            </a:fld>
            <a:endParaRPr lang="en-GB" dirty="0"/>
          </a:p>
        </p:txBody>
      </p:sp>
    </p:spTree>
    <p:extLst>
      <p:ext uri="{BB962C8B-B14F-4D97-AF65-F5344CB8AC3E}">
        <p14:creationId xmlns:p14="http://schemas.microsoft.com/office/powerpoint/2010/main" val="38260623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idx="10"/>
          </p:nvPr>
        </p:nvSpPr>
        <p:spPr>
          <a:ln/>
        </p:spPr>
        <p:txBody>
          <a:bodyPr/>
          <a:lstStyle>
            <a:lvl1pPr>
              <a:defRPr/>
            </a:lvl1pPr>
          </a:lstStyle>
          <a:p>
            <a:r>
              <a:rPr lang="en-US"/>
              <a:t>July 2019</a:t>
            </a:r>
            <a:endParaRPr lang="en-GB"/>
          </a:p>
        </p:txBody>
      </p:sp>
      <p:sp>
        <p:nvSpPr>
          <p:cNvPr id="5" name="Rectangle 4"/>
          <p:cNvSpPr>
            <a:spLocks noGrp="1" noChangeArrowheads="1"/>
          </p:cNvSpPr>
          <p:nvPr>
            <p:ph type="ftr" idx="11"/>
          </p:nvPr>
        </p:nvSpPr>
        <p:spPr>
          <a:ln/>
        </p:spPr>
        <p:txBody>
          <a:bodyPr/>
          <a:lstStyle>
            <a:lvl1pPr>
              <a:defRPr/>
            </a:lvl1pPr>
          </a:lstStyle>
          <a:p>
            <a:r>
              <a:rPr lang="en-GB"/>
              <a:t>Jon Rosdahl, Qualcomm</a:t>
            </a:r>
          </a:p>
        </p:txBody>
      </p:sp>
      <p:sp>
        <p:nvSpPr>
          <p:cNvPr id="6" name="Rectangle 5"/>
          <p:cNvSpPr>
            <a:spLocks noGrp="1" noChangeArrowheads="1"/>
          </p:cNvSpPr>
          <p:nvPr>
            <p:ph type="sldNum" idx="12"/>
          </p:nvPr>
        </p:nvSpPr>
        <p:spPr>
          <a:ln/>
        </p:spPr>
        <p:txBody>
          <a:bodyPr/>
          <a:lstStyle>
            <a:lvl1pPr>
              <a:defRPr/>
            </a:lvl1pPr>
          </a:lstStyle>
          <a:p>
            <a:r>
              <a:rPr lang="en-GB"/>
              <a:t>Slide </a:t>
            </a:r>
            <a:fld id="{3ABCC52B-A3F7-440B-BBF2-55191E6E7773}" type="slidenum">
              <a:rPr lang="en-GB" smtClean="0"/>
              <a:pPr/>
              <a:t>‹#›</a:t>
            </a:fld>
            <a:endParaRPr lang="en-GB"/>
          </a:p>
        </p:txBody>
      </p:sp>
    </p:spTree>
    <p:extLst>
      <p:ext uri="{BB962C8B-B14F-4D97-AF65-F5344CB8AC3E}">
        <p14:creationId xmlns:p14="http://schemas.microsoft.com/office/powerpoint/2010/main" val="2414437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idx="10"/>
          </p:nvPr>
        </p:nvSpPr>
        <p:spPr>
          <a:ln/>
        </p:spPr>
        <p:txBody>
          <a:bodyPr/>
          <a:lstStyle>
            <a:lvl1pPr>
              <a:defRPr/>
            </a:lvl1pPr>
          </a:lstStyle>
          <a:p>
            <a:r>
              <a:rPr lang="en-US"/>
              <a:t>July 2019</a:t>
            </a:r>
            <a:endParaRPr lang="en-GB"/>
          </a:p>
        </p:txBody>
      </p:sp>
      <p:sp>
        <p:nvSpPr>
          <p:cNvPr id="6" name="Rectangle 4"/>
          <p:cNvSpPr>
            <a:spLocks noGrp="1" noChangeArrowheads="1"/>
          </p:cNvSpPr>
          <p:nvPr>
            <p:ph type="ftr" idx="11"/>
          </p:nvPr>
        </p:nvSpPr>
        <p:spPr>
          <a:ln/>
        </p:spPr>
        <p:txBody>
          <a:bodyPr/>
          <a:lstStyle>
            <a:lvl1pPr>
              <a:defRPr/>
            </a:lvl1pPr>
          </a:lstStyle>
          <a:p>
            <a:r>
              <a:rPr lang="en-GB"/>
              <a:t>Jon Rosdahl, Qualcomm</a:t>
            </a:r>
          </a:p>
        </p:txBody>
      </p:sp>
      <p:sp>
        <p:nvSpPr>
          <p:cNvPr id="7" name="Rectangle 5"/>
          <p:cNvSpPr>
            <a:spLocks noGrp="1" noChangeArrowheads="1"/>
          </p:cNvSpPr>
          <p:nvPr>
            <p:ph type="sldNum" idx="12"/>
          </p:nvPr>
        </p:nvSpPr>
        <p:spPr>
          <a:ln/>
        </p:spPr>
        <p:txBody>
          <a:bodyPr/>
          <a:lstStyle>
            <a:lvl1pPr>
              <a:defRPr/>
            </a:lvl1pPr>
          </a:lstStyle>
          <a:p>
            <a:r>
              <a:rPr lang="en-GB"/>
              <a:t>Slide </a:t>
            </a:r>
            <a:fld id="{1CD163DD-D5E7-41DA-95F2-71530C24F8C3}" type="slidenum">
              <a:rPr lang="en-GB" smtClean="0"/>
              <a:pPr/>
              <a:t>‹#›</a:t>
            </a:fld>
            <a:endParaRPr lang="en-GB"/>
          </a:p>
        </p:txBody>
      </p:sp>
    </p:spTree>
    <p:extLst>
      <p:ext uri="{BB962C8B-B14F-4D97-AF65-F5344CB8AC3E}">
        <p14:creationId xmlns:p14="http://schemas.microsoft.com/office/powerpoint/2010/main" val="2983897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10972800" cy="808038"/>
          </a:xfrm>
        </p:spPr>
        <p:txBody>
          <a:bodyPr/>
          <a:lstStyle>
            <a:lvl1pPr>
              <a:defRPr/>
            </a:lvl1pPr>
          </a:lstStyle>
          <a:p>
            <a:r>
              <a:rPr lang="en-US"/>
              <a:t>Click to edit Master title style</a:t>
            </a:r>
            <a:endParaRPr lang="en-GB"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r>
              <a:rPr lang="en-US"/>
              <a:t>July 2019</a:t>
            </a:r>
            <a:endParaRPr lang="en-GB"/>
          </a:p>
        </p:txBody>
      </p:sp>
      <p:sp>
        <p:nvSpPr>
          <p:cNvPr id="8" name="Footer Placeholder 7"/>
          <p:cNvSpPr>
            <a:spLocks noGrp="1"/>
          </p:cNvSpPr>
          <p:nvPr>
            <p:ph type="ftr" idx="11"/>
          </p:nvPr>
        </p:nvSpPr>
        <p:spPr>
          <a:xfrm>
            <a:off x="7524752" y="6475414"/>
            <a:ext cx="3865033" cy="180975"/>
          </a:xfrm>
        </p:spPr>
        <p:txBody>
          <a:bodyPr/>
          <a:lstStyle>
            <a:lvl1pPr>
              <a:defRPr/>
            </a:lvl1pPr>
          </a:lstStyle>
          <a:p>
            <a:r>
              <a:rPr lang="en-GB"/>
              <a:t>Jon Rosdahl, Qualcomm</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smtClean="0"/>
              <a:pPr/>
              <a:t>‹#›</a:t>
            </a:fld>
            <a:endParaRPr lang="en-GB"/>
          </a:p>
        </p:txBody>
      </p:sp>
    </p:spTree>
    <p:extLst>
      <p:ext uri="{BB962C8B-B14F-4D97-AF65-F5344CB8AC3E}">
        <p14:creationId xmlns:p14="http://schemas.microsoft.com/office/powerpoint/2010/main" val="40432548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r>
              <a:rPr lang="en-US"/>
              <a:t>July 2019</a:t>
            </a:r>
            <a:endParaRPr lang="en-GB"/>
          </a:p>
        </p:txBody>
      </p:sp>
      <p:sp>
        <p:nvSpPr>
          <p:cNvPr id="4" name="Rectangle 4"/>
          <p:cNvSpPr>
            <a:spLocks noGrp="1" noChangeArrowheads="1"/>
          </p:cNvSpPr>
          <p:nvPr>
            <p:ph type="ftr" idx="11"/>
          </p:nvPr>
        </p:nvSpPr>
        <p:spPr>
          <a:ln/>
        </p:spPr>
        <p:txBody>
          <a:bodyPr/>
          <a:lstStyle>
            <a:lvl1pPr>
              <a:defRPr/>
            </a:lvl1pPr>
          </a:lstStyle>
          <a:p>
            <a:r>
              <a:rPr lang="en-GB"/>
              <a:t>Jon Rosdahl, Qualcomm</a:t>
            </a:r>
          </a:p>
        </p:txBody>
      </p:sp>
      <p:sp>
        <p:nvSpPr>
          <p:cNvPr id="5" name="Rectangle 5"/>
          <p:cNvSpPr>
            <a:spLocks noGrp="1" noChangeArrowheads="1"/>
          </p:cNvSpPr>
          <p:nvPr>
            <p:ph type="sldNum" idx="12"/>
          </p:nvPr>
        </p:nvSpPr>
        <p:spPr>
          <a:ln/>
        </p:spPr>
        <p:txBody>
          <a:bodyPr/>
          <a:lstStyle>
            <a:lvl1pPr>
              <a:defRPr/>
            </a:lvl1pPr>
          </a:lstStyle>
          <a:p>
            <a:r>
              <a:rPr lang="en-GB"/>
              <a:t>Slide </a:t>
            </a:r>
            <a:fld id="{06B781AF-4CCF-49B0-A572-DE54FBE5D942}" type="slidenum">
              <a:rPr lang="en-GB" smtClean="0"/>
              <a:pPr/>
              <a:t>‹#›</a:t>
            </a:fld>
            <a:endParaRPr lang="en-GB"/>
          </a:p>
        </p:txBody>
      </p:sp>
    </p:spTree>
    <p:extLst>
      <p:ext uri="{BB962C8B-B14F-4D97-AF65-F5344CB8AC3E}">
        <p14:creationId xmlns:p14="http://schemas.microsoft.com/office/powerpoint/2010/main" val="18778195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r>
              <a:rPr lang="en-US"/>
              <a:t>July 2019</a:t>
            </a:r>
            <a:endParaRPr lang="en-GB"/>
          </a:p>
        </p:txBody>
      </p:sp>
      <p:sp>
        <p:nvSpPr>
          <p:cNvPr id="3" name="Rectangle 4"/>
          <p:cNvSpPr>
            <a:spLocks noGrp="1" noChangeArrowheads="1"/>
          </p:cNvSpPr>
          <p:nvPr>
            <p:ph type="ftr" idx="11"/>
          </p:nvPr>
        </p:nvSpPr>
        <p:spPr>
          <a:ln/>
        </p:spPr>
        <p:txBody>
          <a:bodyPr/>
          <a:lstStyle>
            <a:lvl1pPr>
              <a:defRPr/>
            </a:lvl1pPr>
          </a:lstStyle>
          <a:p>
            <a:r>
              <a:rPr lang="en-GB"/>
              <a:t>Jon Rosdahl, Qualcomm</a:t>
            </a:r>
          </a:p>
        </p:txBody>
      </p:sp>
      <p:sp>
        <p:nvSpPr>
          <p:cNvPr id="4" name="Rectangle 5"/>
          <p:cNvSpPr>
            <a:spLocks noGrp="1" noChangeArrowheads="1"/>
          </p:cNvSpPr>
          <p:nvPr>
            <p:ph type="sldNum" idx="12"/>
          </p:nvPr>
        </p:nvSpPr>
        <p:spPr>
          <a:ln/>
        </p:spPr>
        <p:txBody>
          <a:bodyPr/>
          <a:lstStyle>
            <a:lvl1pPr>
              <a:defRPr/>
            </a:lvl1pPr>
          </a:lstStyle>
          <a:p>
            <a:r>
              <a:rPr lang="en-GB"/>
              <a:t>Slide </a:t>
            </a:r>
            <a:fld id="{F5D8E26B-7BCF-4D25-9C89-0168A6618F18}" type="slidenum">
              <a:rPr lang="en-GB" smtClean="0"/>
              <a:pPr/>
              <a:t>‹#›</a:t>
            </a:fld>
            <a:endParaRPr lang="en-GB"/>
          </a:p>
        </p:txBody>
      </p:sp>
    </p:spTree>
    <p:extLst>
      <p:ext uri="{BB962C8B-B14F-4D97-AF65-F5344CB8AC3E}">
        <p14:creationId xmlns:p14="http://schemas.microsoft.com/office/powerpoint/2010/main" val="1720343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r>
              <a:rPr lang="en-US"/>
              <a:t>July 2019</a:t>
            </a:r>
            <a:endParaRPr lang="en-GB"/>
          </a:p>
        </p:txBody>
      </p:sp>
      <p:sp>
        <p:nvSpPr>
          <p:cNvPr id="5" name="Rectangle 4"/>
          <p:cNvSpPr>
            <a:spLocks noGrp="1" noChangeArrowheads="1"/>
          </p:cNvSpPr>
          <p:nvPr>
            <p:ph type="ftr" idx="11"/>
          </p:nvPr>
        </p:nvSpPr>
        <p:spPr>
          <a:ln/>
        </p:spPr>
        <p:txBody>
          <a:bodyPr/>
          <a:lstStyle>
            <a:lvl1pPr>
              <a:defRPr/>
            </a:lvl1pPr>
          </a:lstStyle>
          <a:p>
            <a:r>
              <a:rPr lang="en-GB"/>
              <a:t>Jon Rosdahl, Qualcomm</a:t>
            </a:r>
          </a:p>
        </p:txBody>
      </p:sp>
      <p:sp>
        <p:nvSpPr>
          <p:cNvPr id="6" name="Rectangle 5"/>
          <p:cNvSpPr>
            <a:spLocks noGrp="1" noChangeArrowheads="1"/>
          </p:cNvSpPr>
          <p:nvPr>
            <p:ph type="sldNum" idx="12"/>
          </p:nvPr>
        </p:nvSpPr>
        <p:spPr>
          <a:ln/>
        </p:spPr>
        <p:txBody>
          <a:bodyPr/>
          <a:lstStyle>
            <a:lvl1pPr>
              <a:defRPr/>
            </a:lvl1pPr>
          </a:lstStyle>
          <a:p>
            <a:r>
              <a:rPr lang="en-GB"/>
              <a:t>Slide </a:t>
            </a:r>
            <a:fld id="{6B5E41C2-EF12-4EF2-8280-F2B4208277C2}" type="slidenum">
              <a:rPr lang="en-GB" smtClean="0"/>
              <a:pPr/>
              <a:t>‹#›</a:t>
            </a:fld>
            <a:endParaRPr lang="en-GB"/>
          </a:p>
        </p:txBody>
      </p:sp>
    </p:spTree>
    <p:extLst>
      <p:ext uri="{BB962C8B-B14F-4D97-AF65-F5344CB8AC3E}">
        <p14:creationId xmlns:p14="http://schemas.microsoft.com/office/powerpoint/2010/main" val="5242652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r>
              <a:rPr lang="en-US"/>
              <a:t>July 2019</a:t>
            </a:r>
            <a:endParaRPr lang="en-GB"/>
          </a:p>
        </p:txBody>
      </p:sp>
      <p:sp>
        <p:nvSpPr>
          <p:cNvPr id="5" name="Rectangle 4"/>
          <p:cNvSpPr>
            <a:spLocks noGrp="1" noChangeArrowheads="1"/>
          </p:cNvSpPr>
          <p:nvPr>
            <p:ph type="ftr" idx="11"/>
          </p:nvPr>
        </p:nvSpPr>
        <p:spPr>
          <a:ln/>
        </p:spPr>
        <p:txBody>
          <a:bodyPr/>
          <a:lstStyle>
            <a:lvl1pPr>
              <a:defRPr/>
            </a:lvl1pPr>
          </a:lstStyle>
          <a:p>
            <a:r>
              <a:rPr lang="en-GB"/>
              <a:t>Jon Rosdahl, Qualcomm</a:t>
            </a:r>
          </a:p>
        </p:txBody>
      </p:sp>
      <p:sp>
        <p:nvSpPr>
          <p:cNvPr id="6" name="Rectangle 5"/>
          <p:cNvSpPr>
            <a:spLocks noGrp="1" noChangeArrowheads="1"/>
          </p:cNvSpPr>
          <p:nvPr>
            <p:ph type="sldNum" idx="12"/>
          </p:nvPr>
        </p:nvSpPr>
        <p:spPr>
          <a:ln/>
        </p:spPr>
        <p:txBody>
          <a:bodyPr/>
          <a:lstStyle>
            <a:lvl1pPr>
              <a:defRPr/>
            </a:lvl1pPr>
          </a:lstStyle>
          <a:p>
            <a:r>
              <a:rPr lang="en-GB"/>
              <a:t>Slide </a:t>
            </a:r>
            <a:fld id="{9B0D65C8-A0CA-4DDA-83BB-897866218593}" type="slidenum">
              <a:rPr lang="en-GB" smtClean="0"/>
              <a:pPr/>
              <a:t>‹#›</a:t>
            </a:fld>
            <a:endParaRPr lang="en-GB"/>
          </a:p>
        </p:txBody>
      </p:sp>
    </p:spTree>
    <p:extLst>
      <p:ext uri="{BB962C8B-B14F-4D97-AF65-F5344CB8AC3E}">
        <p14:creationId xmlns:p14="http://schemas.microsoft.com/office/powerpoint/2010/main" val="2983416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914401" y="685801"/>
            <a:ext cx="10361084"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2051" name="Rectangle 2"/>
          <p:cNvSpPr>
            <a:spLocks noGrp="1" noChangeArrowheads="1"/>
          </p:cNvSpPr>
          <p:nvPr>
            <p:ph type="body" idx="1"/>
          </p:nvPr>
        </p:nvSpPr>
        <p:spPr bwMode="auto">
          <a:xfrm>
            <a:off x="914401" y="1981201"/>
            <a:ext cx="10361084"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8" y="333375"/>
            <a:ext cx="24997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r>
              <a:rPr lang="en-US"/>
              <a:t>July 2019</a:t>
            </a:r>
            <a:endParaRPr lang="en-GB" dirty="0"/>
          </a:p>
        </p:txBody>
      </p:sp>
      <p:sp>
        <p:nvSpPr>
          <p:cNvPr id="1028" name="Rectangle 4"/>
          <p:cNvSpPr>
            <a:spLocks noGrp="1" noChangeArrowheads="1"/>
          </p:cNvSpPr>
          <p:nvPr>
            <p:ph type="ftr"/>
          </p:nvPr>
        </p:nvSpPr>
        <p:spPr bwMode="auto">
          <a:xfrm>
            <a:off x="9336360" y="6500834"/>
            <a:ext cx="2053425" cy="24763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400">
                <a:solidFill>
                  <a:srgbClr val="000000"/>
                </a:solidFill>
                <a:ea typeface="Arial Unicode MS" pitchFamily="34" charset="-128"/>
                <a:cs typeface="Arial Unicode MS" pitchFamily="34" charset="-128"/>
              </a:defRPr>
            </a:lvl1pPr>
          </a:lstStyle>
          <a:p>
            <a:r>
              <a:rPr lang="en-GB" dirty="0"/>
              <a:t>Jon Rosdahl, Qualcomm</a:t>
            </a:r>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6" charset="0"/>
                <a:ea typeface="MS Gothic" charset="-128"/>
                <a:cs typeface="Arial Unicode MS" charset="0"/>
              </a:defRPr>
            </a:lvl1pPr>
          </a:lstStyle>
          <a:p>
            <a:r>
              <a:rPr lang="en-GB"/>
              <a:t>Slide </a:t>
            </a:r>
            <a:fld id="{D09C756B-EB39-4236-ADBB-73052B179AE4}" type="slidenum">
              <a:rPr lang="en-GB" smtClean="0"/>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2400">
              <a:latin typeface="Times New Roman" pitchFamily="16" charset="0"/>
              <a:ea typeface="MS Gothic" charset="-128"/>
              <a:cs typeface="+mn-cs"/>
            </a:endParaRPr>
          </a:p>
        </p:txBody>
      </p:sp>
      <p:sp>
        <p:nvSpPr>
          <p:cNvPr id="1031" name="Rectangle 7"/>
          <p:cNvSpPr>
            <a:spLocks noChangeArrowheads="1"/>
          </p:cNvSpPr>
          <p:nvPr/>
        </p:nvSpPr>
        <p:spPr bwMode="auto">
          <a:xfrm>
            <a:off x="912285" y="6475413"/>
            <a:ext cx="419987" cy="184666"/>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200" dirty="0">
                <a:solidFill>
                  <a:srgbClr val="000000"/>
                </a:solidFill>
                <a:latin typeface="Times New Roman" pitchFamily="16" charset="0"/>
                <a:ea typeface="MS Gothic" charset="-128"/>
                <a:cs typeface="+mn-cs"/>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2400" dirty="0">
              <a:latin typeface="Times New Roman" pitchFamily="16" charset="0"/>
              <a:ea typeface="MS Gothic" charset="-128"/>
              <a:cs typeface="+mn-cs"/>
            </a:endParaRPr>
          </a:p>
        </p:txBody>
      </p:sp>
      <p:sp>
        <p:nvSpPr>
          <p:cNvPr id="11"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11-19/1006r0</a:t>
            </a:r>
          </a:p>
        </p:txBody>
      </p:sp>
    </p:spTree>
    <p:extLst>
      <p:ext uri="{BB962C8B-B14F-4D97-AF65-F5344CB8AC3E}">
        <p14:creationId xmlns:p14="http://schemas.microsoft.com/office/powerpoint/2010/main" val="2114929073"/>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mailto:dawns@facetoface-events.com"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wien.gv.at/stadtplan/en/" TargetMode="External"/><Relationship Id="rId7" Type="http://schemas.openxmlformats.org/officeDocument/2006/relationships/hyperlink" Target="https://www.wien.info/en/travel-info/vienna-city-card/city-card-app" TargetMode="External"/><Relationship Id="rId2" Type="http://schemas.openxmlformats.org/officeDocument/2006/relationships/hyperlink" Target="https://www.wien.info/en" TargetMode="External"/><Relationship Id="rId1" Type="http://schemas.openxmlformats.org/officeDocument/2006/relationships/slideLayout" Target="../slideLayouts/slideLayout2.xml"/><Relationship Id="rId6" Type="http://schemas.openxmlformats.org/officeDocument/2006/relationships/hyperlink" Target="https://www.viennacitycard.at/index.php?lang=EN" TargetMode="External"/><Relationship Id="rId5" Type="http://schemas.openxmlformats.org/officeDocument/2006/relationships/hyperlink" Target="https://www.wien.info/en/travel-info/vienna-city-card" TargetMode="External"/><Relationship Id="rId4" Type="http://schemas.openxmlformats.org/officeDocument/2006/relationships/hyperlink" Target="https://b2b.wien.info/en/destination-guide/dining-shopping"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www.wienerlinien.at/eportal3/ep/tab.do?tabId=0" TargetMode="External"/><Relationship Id="rId2" Type="http://schemas.openxmlformats.org/officeDocument/2006/relationships/hyperlink" Target="https://www.wien.info/en/travel-info/transport" TargetMode="External"/><Relationship Id="rId1" Type="http://schemas.openxmlformats.org/officeDocument/2006/relationships/slideLayout" Target="../slideLayouts/slideLayout2.xml"/><Relationship Id="rId5" Type="http://schemas.openxmlformats.org/officeDocument/2006/relationships/hyperlink" Target="https://www.wienerlinien.at/eportal3/ep/channelView.do/pageTypeId/66533/channelId/-2000347" TargetMode="External"/><Relationship Id="rId4" Type="http://schemas.openxmlformats.org/officeDocument/2006/relationships/hyperlink" Target="https://shop.wienerlinien.at/"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mailto:lisa@facetoface-events.com" TargetMode="External"/><Relationship Id="rId2" Type="http://schemas.openxmlformats.org/officeDocument/2006/relationships/hyperlink" Target="mailto:dawns@facetoface-events.com" TargetMode="External"/><Relationship Id="rId1" Type="http://schemas.openxmlformats.org/officeDocument/2006/relationships/slideLayout" Target="../slideLayouts/slideLayout5.xml"/><Relationship Id="rId4" Type="http://schemas.openxmlformats.org/officeDocument/2006/relationships/hyperlink" Target="mailto:802info@facetoface-events.com"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chedule.802world.com/ics/show?group=11"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regonline.com/ActiveReports/ReportServer/EventSnapshot.aspx?EventSessionId=9ca94b933a5746f59aedb4ddb9741d35&amp;eventID=2560502#test" TargetMode="External"/><Relationship Id="rId2" Type="http://schemas.openxmlformats.org/officeDocument/2006/relationships/hyperlink" Target="https://www.regonline.com/ActiveReports/ReportServer/EventSnapshot.aspx?EventSessionId=9ca94b933a5746f59aedb4ddb9741d35&amp;eventID=2560502"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ieee802.linespeed.io/"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mtgevents.com.au/ieee2019/"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mentor.ieee.org/802-ec/dcn/16/ec-16-0066-08-00EC-802-plenary-future-venue-contract-status.xlsx"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mentor.ieee.org/802-ec/dcn/16/ec-16-0177-01-00EC-executive-secretary-agenda-items-november-2016-plenary.pptx"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hyperlink" Target="http://www.ieee802.org/19/" TargetMode="External"/><Relationship Id="rId13" Type="http://schemas.openxmlformats.org/officeDocument/2006/relationships/hyperlink" Target="http://standards.ieee.org/guides/bylaws/sect6-7.html#6" TargetMode="External"/><Relationship Id="rId3" Type="http://schemas.openxmlformats.org/officeDocument/2006/relationships/hyperlink" Target="http://www.ieee802.org/1/" TargetMode="External"/><Relationship Id="rId7" Type="http://schemas.openxmlformats.org/officeDocument/2006/relationships/hyperlink" Target="http://grouper.ieee.org/groups/802/18/" TargetMode="External"/><Relationship Id="rId12" Type="http://schemas.openxmlformats.org/officeDocument/2006/relationships/hyperlink" Target="https://mentor.ieee.org/802-ec/dcn/19/ec-19-0075-00-WCSG-wireless-treasurer-report-July-2019-Vienna.pptx"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mentor.ieee.org/802.15/documents?is_dcn=agenda&amp;is_group=0000" TargetMode="External"/><Relationship Id="rId11" Type="http://schemas.openxmlformats.org/officeDocument/2006/relationships/hyperlink" Target="https://mentor.ieee.org/802.22/dcn/19/22-19-0030-01-0000-802-22-july-plenary-working-group-agenda.xls" TargetMode="External"/><Relationship Id="rId5" Type="http://schemas.openxmlformats.org/officeDocument/2006/relationships/hyperlink" Target="https://mentor.ieee.org/802.11/documents?is_dcn=agenda&amp;is_group=0000" TargetMode="External"/><Relationship Id="rId15" Type="http://schemas.openxmlformats.org/officeDocument/2006/relationships/hyperlink" Target="http://standards.ieee.org/resources/antitrust-guidelines.pdf" TargetMode="External"/><Relationship Id="rId10" Type="http://schemas.openxmlformats.org/officeDocument/2006/relationships/hyperlink" Target="http://www.ieee802.org/24/" TargetMode="External"/><Relationship Id="rId4" Type="http://schemas.openxmlformats.org/officeDocument/2006/relationships/hyperlink" Target="http://www.ieee802.org/3/" TargetMode="External"/><Relationship Id="rId9" Type="http://schemas.openxmlformats.org/officeDocument/2006/relationships/hyperlink" Target="http://www.ieee802.org/21/" TargetMode="External"/><Relationship Id="rId14" Type="http://schemas.openxmlformats.org/officeDocument/2006/relationships/hyperlink" Target="http://standards.ieee.org/board/pat/pat-slideset.ppt"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802world.org/plenary/meeting-map/" TargetMode="External"/><Relationship Id="rId2" Type="http://schemas.openxmlformats.org/officeDocument/2006/relationships/hyperlink" Target="http://schedule.802world.com/schedule/schedule/show" TargetMode="External"/><Relationship Id="rId1" Type="http://schemas.openxmlformats.org/officeDocument/2006/relationships/slideLayout" Target="../slideLayouts/slideLayout2.xml"/><Relationship Id="rId4" Type="http://schemas.openxmlformats.org/officeDocument/2006/relationships/hyperlink" Target="https://www.wienerlinien.at/media/files/2018/svp_281610.pdf"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imat.ieee.org/my-site/home" TargetMode="External"/><Relationship Id="rId2" Type="http://schemas.openxmlformats.org/officeDocument/2006/relationships/hyperlink" Target="https://www.regonline.com/registration/Checkin.aspx?EventId=2560502"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xfrm>
            <a:off x="1862382" y="768350"/>
            <a:ext cx="8566720" cy="1066800"/>
          </a:xfrm>
          <a:ln/>
        </p:spPr>
        <p:txBody>
          <a:bodyPr>
            <a:norm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1st Vice Chair Report - July 2019 - Vienna</a:t>
            </a:r>
            <a:endParaRPr lang="en-GB" dirty="0"/>
          </a:p>
        </p:txBody>
      </p:sp>
      <p:sp>
        <p:nvSpPr>
          <p:cNvPr id="3074" name="Rectangle 2"/>
          <p:cNvSpPr>
            <a:spLocks noGrp="1" noChangeArrowheads="1"/>
          </p:cNvSpPr>
          <p:nvPr>
            <p:ph idx="1"/>
          </p:nvPr>
        </p:nvSpPr>
        <p:spPr>
          <a:xfrm>
            <a:off x="2207568" y="1728202"/>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2019-07-15</a:t>
            </a:r>
          </a:p>
        </p:txBody>
      </p:sp>
      <p:sp>
        <p:nvSpPr>
          <p:cNvPr id="6" name="Date Placeholder 3"/>
          <p:cNvSpPr>
            <a:spLocks noGrp="1"/>
          </p:cNvSpPr>
          <p:nvPr>
            <p:ph type="dt" idx="10"/>
          </p:nvPr>
        </p:nvSpPr>
        <p:spPr>
          <a:xfrm>
            <a:off x="2220913" y="333375"/>
            <a:ext cx="2303451" cy="273050"/>
          </a:xfrm>
        </p:spPr>
        <p:txBody>
          <a:bodyPr/>
          <a:lstStyle/>
          <a:p>
            <a:r>
              <a:rPr lang="en-US" dirty="0"/>
              <a:t>July 2019</a:t>
            </a:r>
            <a:endParaRPr lang="en-GB" dirty="0"/>
          </a:p>
        </p:txBody>
      </p:sp>
      <p:sp>
        <p:nvSpPr>
          <p:cNvPr id="7" name="Footer Placeholder 4"/>
          <p:cNvSpPr>
            <a:spLocks noGrp="1"/>
          </p:cNvSpPr>
          <p:nvPr>
            <p:ph type="ftr" idx="11"/>
          </p:nvPr>
        </p:nvSpPr>
        <p:spPr>
          <a:xfrm>
            <a:off x="7024694" y="6475414"/>
            <a:ext cx="3041644" cy="180975"/>
          </a:xfrm>
        </p:spPr>
        <p:txBody>
          <a:bodyPr/>
          <a:lstStyle/>
          <a:p>
            <a:r>
              <a:rPr lang="en-GB" dirty="0"/>
              <a:t>Jon Rosdahl, Qualcomm</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3388799399"/>
              </p:ext>
            </p:extLst>
          </p:nvPr>
        </p:nvGraphicFramePr>
        <p:xfrm>
          <a:off x="2070101" y="2711451"/>
          <a:ext cx="7764463" cy="2373313"/>
        </p:xfrm>
        <a:graphic>
          <a:graphicData uri="http://schemas.openxmlformats.org/presentationml/2006/ole">
            <mc:AlternateContent xmlns:mc="http://schemas.openxmlformats.org/markup-compatibility/2006">
              <mc:Choice xmlns:v="urn:schemas-microsoft-com:vml" Requires="v">
                <p:oleObj spid="_x0000_s3356" name="Document" r:id="rId4" imgW="8253180" imgH="2529696" progId="Word.Document.8">
                  <p:embed/>
                </p:oleObj>
              </mc:Choice>
              <mc:Fallback>
                <p:oleObj name="Document" r:id="rId4" imgW="8253180" imgH="2529696" progId="Word.Document.8">
                  <p:embed/>
                  <p:pic>
                    <p:nvPicPr>
                      <p:cNvPr id="0" name="Picture 3"/>
                      <p:cNvPicPr>
                        <a:picLocks noChangeAspect="1" noChangeArrowheads="1"/>
                      </p:cNvPicPr>
                      <p:nvPr/>
                    </p:nvPicPr>
                    <p:blipFill>
                      <a:blip r:embed="rId5"/>
                      <a:srcRect/>
                      <a:stretch>
                        <a:fillRect/>
                      </a:stretch>
                    </p:blipFill>
                    <p:spPr bwMode="auto">
                      <a:xfrm>
                        <a:off x="2070101" y="2711451"/>
                        <a:ext cx="7764463" cy="2373313"/>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2057400" y="2320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599"/>
            <a:ext cx="9990666" cy="685801"/>
          </a:xfrm>
        </p:spPr>
        <p:txBody>
          <a:bodyPr>
            <a:normAutofit/>
          </a:bodyPr>
          <a:lstStyle/>
          <a:p>
            <a:pPr algn="ctr"/>
            <a:r>
              <a:rPr lang="en-US" b="1" dirty="0">
                <a:solidFill>
                  <a:srgbClr val="000000"/>
                </a:solidFill>
              </a:rPr>
              <a:t>Internet  - </a:t>
            </a:r>
            <a:r>
              <a:rPr lang="en-US" dirty="0">
                <a:solidFill>
                  <a:srgbClr val="000000"/>
                </a:solidFill>
              </a:rPr>
              <a:t>Meeting Network</a:t>
            </a:r>
          </a:p>
        </p:txBody>
      </p:sp>
      <p:sp>
        <p:nvSpPr>
          <p:cNvPr id="3" name="Content Placeholder 2"/>
          <p:cNvSpPr>
            <a:spLocks noGrp="1"/>
          </p:cNvSpPr>
          <p:nvPr>
            <p:ph idx="1"/>
          </p:nvPr>
        </p:nvSpPr>
        <p:spPr>
          <a:xfrm>
            <a:off x="457200" y="1447800"/>
            <a:ext cx="11353800" cy="4940643"/>
          </a:xfrm>
        </p:spPr>
        <p:txBody>
          <a:bodyPr>
            <a:normAutofit/>
          </a:bodyPr>
          <a:lstStyle/>
          <a:p>
            <a:r>
              <a:rPr lang="en-US" b="1" dirty="0"/>
              <a:t>Meeting Space Network</a:t>
            </a:r>
          </a:p>
          <a:p>
            <a:pPr lvl="1"/>
            <a:r>
              <a:rPr lang="en-US" sz="1800" dirty="0"/>
              <a:t>Austria Center Vienna IEEE 802 Meeting Space and Break Areas</a:t>
            </a:r>
          </a:p>
          <a:p>
            <a:pPr lvl="2"/>
            <a:r>
              <a:rPr lang="en-US" sz="1800" dirty="0"/>
              <a:t>SSID: IEEE802</a:t>
            </a:r>
          </a:p>
          <a:p>
            <a:pPr lvl="2"/>
            <a:r>
              <a:rPr lang="en-US" sz="1800" dirty="0"/>
              <a:t>Password: </a:t>
            </a:r>
            <a:r>
              <a:rPr lang="en-US" sz="1800" dirty="0" err="1"/>
              <a:t>ieeeieee</a:t>
            </a:r>
            <a:endParaRPr lang="en-US" sz="1800" dirty="0"/>
          </a:p>
          <a:p>
            <a:pPr lvl="2"/>
            <a:r>
              <a:rPr lang="en-US" sz="1800" dirty="0"/>
              <a:t>Wireless Encryption Protocol: WPA2 Pre Shared Key</a:t>
            </a:r>
          </a:p>
          <a:p>
            <a:r>
              <a:rPr lang="en-US" b="1" dirty="0"/>
              <a:t>Meeting Space Network Help</a:t>
            </a:r>
          </a:p>
          <a:p>
            <a:pPr lvl="1"/>
            <a:r>
              <a:rPr lang="en-US" sz="1800" dirty="0"/>
              <a:t>To the left of the Main Entrance on Level 0</a:t>
            </a:r>
          </a:p>
          <a:p>
            <a:pPr lvl="2"/>
            <a:r>
              <a:rPr lang="en-US" sz="1800" dirty="0" err="1"/>
              <a:t>Linespeed</a:t>
            </a:r>
            <a:r>
              <a:rPr lang="en-US" sz="1800" dirty="0"/>
              <a:t> Staff will be available</a:t>
            </a:r>
          </a:p>
          <a:p>
            <a:r>
              <a:rPr lang="en-US" b="1" dirty="0"/>
              <a:t>IEEE 802 Business Lounge with Meeting Space Network</a:t>
            </a:r>
          </a:p>
          <a:p>
            <a:pPr lvl="1"/>
            <a:r>
              <a:rPr lang="en-US" sz="1800" dirty="0"/>
              <a:t>To the left of the Main Entrance, Room 0.30 on Level 0</a:t>
            </a:r>
          </a:p>
          <a:p>
            <a:pPr lvl="1"/>
            <a:r>
              <a:rPr lang="en-US" sz="1800" dirty="0"/>
              <a:t>Open to all for comfortable networking during the day.</a:t>
            </a:r>
          </a:p>
          <a:p>
            <a:pPr lvl="1"/>
            <a:endParaRPr lang="en-US" dirty="0"/>
          </a:p>
          <a:p>
            <a:pPr lvl="1"/>
            <a:endParaRPr lang="en-US" dirty="0"/>
          </a:p>
          <a:p>
            <a:pPr lvl="1"/>
            <a:endParaRPr lang="en-US" dirty="0"/>
          </a:p>
        </p:txBody>
      </p:sp>
    </p:spTree>
    <p:extLst>
      <p:ext uri="{BB962C8B-B14F-4D97-AF65-F5344CB8AC3E}">
        <p14:creationId xmlns:p14="http://schemas.microsoft.com/office/powerpoint/2010/main" val="19083704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000000"/>
                </a:solidFill>
              </a:rPr>
              <a:t>Getting Something to Eat and Drink</a:t>
            </a:r>
            <a:br>
              <a:rPr lang="en-US" b="1" dirty="0">
                <a:solidFill>
                  <a:srgbClr val="000000"/>
                </a:solidFill>
              </a:rPr>
            </a:br>
            <a:r>
              <a:rPr lang="en-US" dirty="0">
                <a:solidFill>
                  <a:srgbClr val="000000"/>
                </a:solidFill>
              </a:rPr>
              <a:t>Attendee Food and Beverage Breaks</a:t>
            </a:r>
          </a:p>
        </p:txBody>
      </p:sp>
      <p:sp>
        <p:nvSpPr>
          <p:cNvPr id="3" name="Content Placeholder 2"/>
          <p:cNvSpPr>
            <a:spLocks noGrp="1"/>
          </p:cNvSpPr>
          <p:nvPr>
            <p:ph sz="half" idx="1"/>
          </p:nvPr>
        </p:nvSpPr>
        <p:spPr>
          <a:xfrm>
            <a:off x="609600" y="1478490"/>
            <a:ext cx="5181600" cy="4127037"/>
          </a:xfrm>
        </p:spPr>
        <p:txBody>
          <a:bodyPr>
            <a:normAutofit/>
          </a:bodyPr>
          <a:lstStyle/>
          <a:p>
            <a:pPr marL="0" indent="0">
              <a:buNone/>
            </a:pPr>
            <a:r>
              <a:rPr lang="en-US" sz="2400" b="1" dirty="0"/>
              <a:t>AM Coffee/Tea Break	</a:t>
            </a:r>
          </a:p>
          <a:p>
            <a:pPr lvl="1"/>
            <a:r>
              <a:rPr lang="en-US" dirty="0"/>
              <a:t>Monday – Thursday </a:t>
            </a:r>
          </a:p>
          <a:p>
            <a:pPr lvl="1"/>
            <a:r>
              <a:rPr lang="en-US" dirty="0"/>
              <a:t>10:00 AM – 11:00 AM</a:t>
            </a:r>
          </a:p>
          <a:p>
            <a:pPr lvl="1"/>
            <a:endParaRPr lang="en-US" dirty="0"/>
          </a:p>
          <a:p>
            <a:pPr marL="0" indent="0">
              <a:buNone/>
            </a:pPr>
            <a:r>
              <a:rPr lang="en-US" sz="2400" b="1" dirty="0"/>
              <a:t>PM Coffee/Tea Break w/snacks</a:t>
            </a:r>
          </a:p>
          <a:p>
            <a:pPr lvl="1"/>
            <a:r>
              <a:rPr lang="en-US" dirty="0"/>
              <a:t>Monday – Thursday </a:t>
            </a:r>
          </a:p>
          <a:p>
            <a:pPr lvl="1"/>
            <a:r>
              <a:rPr lang="en-US" dirty="0"/>
              <a:t>3:00 PM – 4:00 PM</a:t>
            </a:r>
            <a:endParaRPr lang="en-US" b="1" dirty="0"/>
          </a:p>
          <a:p>
            <a:pPr marL="0" indent="0" algn="ctr">
              <a:buNone/>
            </a:pPr>
            <a:r>
              <a:rPr lang="en-US" sz="2400" b="1" dirty="0"/>
              <a:t>Foyer E and Foyer F, Level 0</a:t>
            </a:r>
          </a:p>
        </p:txBody>
      </p:sp>
      <p:sp>
        <p:nvSpPr>
          <p:cNvPr id="5" name="Content Placeholder 4"/>
          <p:cNvSpPr>
            <a:spLocks noGrp="1"/>
          </p:cNvSpPr>
          <p:nvPr>
            <p:ph sz="half" idx="2"/>
          </p:nvPr>
        </p:nvSpPr>
        <p:spPr>
          <a:xfrm>
            <a:off x="6080570" y="1566926"/>
            <a:ext cx="5501830" cy="4038601"/>
          </a:xfrm>
        </p:spPr>
        <p:txBody>
          <a:bodyPr>
            <a:noAutofit/>
          </a:bodyPr>
          <a:lstStyle/>
          <a:p>
            <a:pPr marL="0" indent="0">
              <a:buNone/>
            </a:pPr>
            <a:r>
              <a:rPr lang="en-US" b="1" dirty="0"/>
              <a:t>Lunch Service</a:t>
            </a:r>
            <a:endParaRPr lang="en-US" dirty="0"/>
          </a:p>
          <a:p>
            <a:pPr lvl="1"/>
            <a:r>
              <a:rPr lang="en-US" dirty="0"/>
              <a:t>Monday – Thursday </a:t>
            </a:r>
          </a:p>
          <a:p>
            <a:pPr lvl="1"/>
            <a:r>
              <a:rPr lang="en-US" dirty="0"/>
              <a:t>12:00 PM– 1:30 PM</a:t>
            </a:r>
          </a:p>
          <a:p>
            <a:pPr lvl="1"/>
            <a:endParaRPr lang="en-US" sz="1800" dirty="0"/>
          </a:p>
          <a:p>
            <a:pPr marL="0" indent="0">
              <a:buNone/>
            </a:pPr>
            <a:r>
              <a:rPr lang="en-US" b="1" dirty="0"/>
              <a:t>Friday Lunch Service</a:t>
            </a:r>
            <a:r>
              <a:rPr lang="en-US" sz="2400" dirty="0"/>
              <a:t>	</a:t>
            </a:r>
          </a:p>
          <a:p>
            <a:r>
              <a:rPr lang="en-US" sz="2400" dirty="0">
                <a:solidFill>
                  <a:srgbClr val="7030A0"/>
                </a:solidFill>
              </a:rPr>
              <a:t>For attendees of Friday Meetings </a:t>
            </a:r>
          </a:p>
          <a:p>
            <a:pPr lvl="1"/>
            <a:r>
              <a:rPr lang="en-US" dirty="0">
                <a:solidFill>
                  <a:srgbClr val="000000"/>
                </a:solidFill>
              </a:rPr>
              <a:t>12:00 PM– 1:30 PM</a:t>
            </a:r>
            <a:endParaRPr lang="en-US" b="1" dirty="0"/>
          </a:p>
          <a:p>
            <a:pPr marL="0" indent="0" algn="ctr">
              <a:buNone/>
            </a:pPr>
            <a:r>
              <a:rPr lang="en-US" sz="2400" b="1" dirty="0"/>
              <a:t>Main Entrance Hall, Level 0</a:t>
            </a:r>
          </a:p>
        </p:txBody>
      </p:sp>
      <p:sp>
        <p:nvSpPr>
          <p:cNvPr id="4" name="TextBox 3">
            <a:extLst>
              <a:ext uri="{FF2B5EF4-FFF2-40B4-BE49-F238E27FC236}">
                <a16:creationId xmlns:a16="http://schemas.microsoft.com/office/drawing/2014/main" id="{4D5DC3E3-18B0-4989-8998-7F6A73870603}"/>
              </a:ext>
            </a:extLst>
          </p:cNvPr>
          <p:cNvSpPr txBox="1"/>
          <p:nvPr/>
        </p:nvSpPr>
        <p:spPr>
          <a:xfrm>
            <a:off x="1771650" y="5991522"/>
            <a:ext cx="8648700" cy="461665"/>
          </a:xfrm>
          <a:prstGeom prst="rect">
            <a:avLst/>
          </a:prstGeom>
          <a:noFill/>
        </p:spPr>
        <p:txBody>
          <a:bodyPr wrap="square" rtlCol="0">
            <a:spAutoFit/>
          </a:bodyPr>
          <a:lstStyle/>
          <a:p>
            <a:r>
              <a:rPr lang="en-US" b="1" dirty="0">
                <a:solidFill>
                  <a:srgbClr val="C00000"/>
                </a:solidFill>
              </a:rPr>
              <a:t>Food and Beverage for Registered Attendees Only Please</a:t>
            </a:r>
            <a:endParaRPr lang="en-US" dirty="0">
              <a:solidFill>
                <a:srgbClr val="C00000"/>
              </a:solidFill>
            </a:endParaRPr>
          </a:p>
        </p:txBody>
      </p:sp>
    </p:spTree>
    <p:extLst>
      <p:ext uri="{BB962C8B-B14F-4D97-AF65-F5344CB8AC3E}">
        <p14:creationId xmlns:p14="http://schemas.microsoft.com/office/powerpoint/2010/main" val="17812097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B1C6171-599C-4786-8796-0390F6339D10}"/>
              </a:ext>
            </a:extLst>
          </p:cNvPr>
          <p:cNvSpPr>
            <a:spLocks noGrp="1"/>
          </p:cNvSpPr>
          <p:nvPr>
            <p:ph type="title"/>
          </p:nvPr>
        </p:nvSpPr>
        <p:spPr/>
        <p:txBody>
          <a:bodyPr/>
          <a:lstStyle/>
          <a:p>
            <a:r>
              <a:rPr lang="en-US" sz="2800" b="1" dirty="0"/>
              <a:t>Request for information from 802 Plenary WG Attendees</a:t>
            </a:r>
          </a:p>
        </p:txBody>
      </p:sp>
      <p:sp>
        <p:nvSpPr>
          <p:cNvPr id="6" name="Content Placeholder 5">
            <a:extLst>
              <a:ext uri="{FF2B5EF4-FFF2-40B4-BE49-F238E27FC236}">
                <a16:creationId xmlns:a16="http://schemas.microsoft.com/office/drawing/2014/main" id="{CD618415-B2DA-4F0A-9C9E-F457C66906CC}"/>
              </a:ext>
            </a:extLst>
          </p:cNvPr>
          <p:cNvSpPr>
            <a:spLocks noGrp="1"/>
          </p:cNvSpPr>
          <p:nvPr>
            <p:ph idx="1"/>
          </p:nvPr>
        </p:nvSpPr>
        <p:spPr>
          <a:xfrm>
            <a:off x="609599" y="1341437"/>
            <a:ext cx="10972800" cy="5111749"/>
          </a:xfrm>
        </p:spPr>
        <p:txBody>
          <a:bodyPr/>
          <a:lstStyle/>
          <a:p>
            <a:r>
              <a:rPr lang="en-US" sz="2000" dirty="0"/>
              <a:t>We need to try to get an accurate count to prepare for the Breaks and Lunch on Friday.</a:t>
            </a:r>
          </a:p>
          <a:p>
            <a:r>
              <a:rPr lang="en-US" sz="2000" dirty="0"/>
              <a:t>During your WG Opening Plenary, we need to determine how many will be staying to attend the 802 EC Closing Plenary, the 802.11 Closing Plenary and/or the 802.1 " IEC/IEEE 60802" meetings on Friday July 19.</a:t>
            </a:r>
          </a:p>
          <a:p>
            <a:endParaRPr lang="en-US" sz="2000" dirty="0"/>
          </a:p>
          <a:p>
            <a:r>
              <a:rPr lang="en-US" sz="2000" b="1" dirty="0">
                <a:solidFill>
                  <a:srgbClr val="C00000"/>
                </a:solidFill>
              </a:rPr>
              <a:t>Please report back to Jon by end of day Monday July 15</a:t>
            </a:r>
          </a:p>
          <a:p>
            <a:endParaRPr lang="en-US" sz="2000" b="1" dirty="0">
              <a:solidFill>
                <a:srgbClr val="C00000"/>
              </a:solidFill>
            </a:endParaRPr>
          </a:p>
          <a:p>
            <a:r>
              <a:rPr lang="en-US" sz="2000" dirty="0"/>
              <a:t>Questions to Ask:</a:t>
            </a:r>
          </a:p>
          <a:p>
            <a:pPr lvl="1"/>
            <a:r>
              <a:rPr lang="en-US" sz="2000" dirty="0"/>
              <a:t>If you be at one of the three meetings on Friday ( 802 EC Closing Plenary, the 802.11 Closing Plenary or the 802.1 " IEC/IEEE 60802" meeting ) will you participate (eat/drink) : </a:t>
            </a:r>
          </a:p>
          <a:p>
            <a:pPr lvl="1"/>
            <a:r>
              <a:rPr lang="en-US" sz="2000" dirty="0"/>
              <a:t>with the AM Break?</a:t>
            </a:r>
          </a:p>
          <a:p>
            <a:pPr lvl="1"/>
            <a:r>
              <a:rPr lang="en-US" sz="2000" dirty="0"/>
              <a:t> with Lunch?</a:t>
            </a:r>
          </a:p>
          <a:p>
            <a:pPr lvl="1"/>
            <a:r>
              <a:rPr lang="en-US" sz="2000" dirty="0"/>
              <a:t>with the PM Break?</a:t>
            </a:r>
          </a:p>
          <a:p>
            <a:pPr lvl="1"/>
            <a:endParaRPr lang="en-US" sz="1200" dirty="0"/>
          </a:p>
          <a:p>
            <a:pPr marL="0" indent="0">
              <a:buNone/>
            </a:pPr>
            <a:r>
              <a:rPr lang="en-US" sz="2000" dirty="0"/>
              <a:t>Please report all three numbers as it will </a:t>
            </a:r>
            <a:r>
              <a:rPr lang="en-US" sz="2000" dirty="0" err="1"/>
              <a:t>effect</a:t>
            </a:r>
            <a:r>
              <a:rPr lang="en-US" sz="2000" dirty="0"/>
              <a:t> our guarantees for F&amp;B expenses for Friday.</a:t>
            </a:r>
          </a:p>
        </p:txBody>
      </p:sp>
    </p:spTree>
    <p:extLst>
      <p:ext uri="{BB962C8B-B14F-4D97-AF65-F5344CB8AC3E}">
        <p14:creationId xmlns:p14="http://schemas.microsoft.com/office/powerpoint/2010/main" val="21122818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000000"/>
                </a:solidFill>
              </a:rPr>
              <a:t>Audio Visual</a:t>
            </a:r>
          </a:p>
        </p:txBody>
      </p:sp>
      <p:sp>
        <p:nvSpPr>
          <p:cNvPr id="3" name="Content Placeholder 2"/>
          <p:cNvSpPr>
            <a:spLocks noGrp="1"/>
          </p:cNvSpPr>
          <p:nvPr>
            <p:ph idx="1"/>
          </p:nvPr>
        </p:nvSpPr>
        <p:spPr/>
        <p:txBody>
          <a:bodyPr>
            <a:normAutofit/>
          </a:bodyPr>
          <a:lstStyle/>
          <a:p>
            <a:pPr marL="0" indent="0">
              <a:buNone/>
            </a:pPr>
            <a:r>
              <a:rPr lang="en-US" sz="2400" b="1" dirty="0"/>
              <a:t>If you have any difficulty with the projectors, screens, or microphones in your meeting room kindly contact:</a:t>
            </a:r>
          </a:p>
          <a:p>
            <a:pPr marL="0" indent="0">
              <a:buNone/>
            </a:pPr>
            <a:endParaRPr lang="en-US" sz="2400" b="1" dirty="0"/>
          </a:p>
          <a:p>
            <a:pPr marL="0" indent="0">
              <a:buNone/>
            </a:pPr>
            <a:r>
              <a:rPr lang="en-US" sz="2400" b="1" dirty="0"/>
              <a:t>Face to Face Events staff at the Registration &amp; Information Desks </a:t>
            </a:r>
          </a:p>
          <a:p>
            <a:pPr marL="0" indent="0">
              <a:buNone/>
            </a:pPr>
            <a:r>
              <a:rPr lang="en-US" sz="2400" b="1" dirty="0"/>
              <a:t>OR</a:t>
            </a:r>
          </a:p>
          <a:p>
            <a:pPr marL="0" indent="0">
              <a:buNone/>
            </a:pPr>
            <a:r>
              <a:rPr lang="en-US" sz="2400" b="1" dirty="0"/>
              <a:t>Email: </a:t>
            </a:r>
            <a:r>
              <a:rPr lang="en-US" sz="2400" b="1" dirty="0">
                <a:hlinkClick r:id="rId2"/>
              </a:rPr>
              <a:t>dawns@facetoface-events.com</a:t>
            </a:r>
            <a:endParaRPr lang="en-US" sz="2400" b="1" dirty="0"/>
          </a:p>
          <a:p>
            <a:pPr marL="0" indent="0">
              <a:buNone/>
            </a:pPr>
            <a:r>
              <a:rPr lang="en-US" sz="2400" b="1" dirty="0"/>
              <a:t>Skype: </a:t>
            </a:r>
            <a:r>
              <a:rPr lang="en-US" sz="2400" b="1" dirty="0" err="1"/>
              <a:t>dslykhouse</a:t>
            </a:r>
            <a:endParaRPr lang="en-US" sz="2000" b="1" dirty="0"/>
          </a:p>
        </p:txBody>
      </p:sp>
    </p:spTree>
    <p:extLst>
      <p:ext uri="{BB962C8B-B14F-4D97-AF65-F5344CB8AC3E}">
        <p14:creationId xmlns:p14="http://schemas.microsoft.com/office/powerpoint/2010/main" val="17638342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000000"/>
                </a:solidFill>
              </a:rPr>
              <a:t>Tourism Information</a:t>
            </a:r>
          </a:p>
        </p:txBody>
      </p:sp>
      <p:sp>
        <p:nvSpPr>
          <p:cNvPr id="3" name="Content Placeholder 2"/>
          <p:cNvSpPr>
            <a:spLocks noGrp="1"/>
          </p:cNvSpPr>
          <p:nvPr>
            <p:ph idx="1"/>
          </p:nvPr>
        </p:nvSpPr>
        <p:spPr>
          <a:xfrm>
            <a:off x="677334" y="1447800"/>
            <a:ext cx="10447866" cy="4800600"/>
          </a:xfrm>
        </p:spPr>
        <p:txBody>
          <a:bodyPr>
            <a:normAutofit fontScale="92500" lnSpcReduction="10000"/>
          </a:bodyPr>
          <a:lstStyle/>
          <a:p>
            <a:r>
              <a:rPr lang="en-US" b="1" dirty="0"/>
              <a:t>Tourism Vienna Austria Website </a:t>
            </a:r>
            <a:r>
              <a:rPr lang="en-US" b="1" dirty="0">
                <a:hlinkClick r:id="rId2"/>
              </a:rPr>
              <a:t>https://www.wien.info/en</a:t>
            </a:r>
            <a:endParaRPr lang="en-US" b="1" dirty="0"/>
          </a:p>
          <a:p>
            <a:endParaRPr lang="en-US" b="1" dirty="0"/>
          </a:p>
          <a:p>
            <a:r>
              <a:rPr lang="en-US" b="1" dirty="0"/>
              <a:t>Interactive Map Vienna </a:t>
            </a:r>
            <a:r>
              <a:rPr lang="en-US" b="1" dirty="0">
                <a:hlinkClick r:id="rId3"/>
              </a:rPr>
              <a:t>https://www.wien.gv.at/stadtplan/en/</a:t>
            </a:r>
            <a:endParaRPr lang="en-US" b="1" dirty="0"/>
          </a:p>
          <a:p>
            <a:endParaRPr lang="en-US" b="1" dirty="0"/>
          </a:p>
          <a:p>
            <a:r>
              <a:rPr lang="en-US" b="1" dirty="0"/>
              <a:t>Restaurants </a:t>
            </a:r>
            <a:r>
              <a:rPr lang="en-US" b="1" dirty="0">
                <a:hlinkClick r:id="rId4"/>
              </a:rPr>
              <a:t>https://b2b.wien.info/en/destination-guide/dining-shopping</a:t>
            </a:r>
            <a:endParaRPr lang="en-US" b="1" dirty="0"/>
          </a:p>
          <a:p>
            <a:endParaRPr lang="en-US" b="1" dirty="0"/>
          </a:p>
          <a:p>
            <a:r>
              <a:rPr lang="en-US" b="1" dirty="0"/>
              <a:t>Vienna City Card </a:t>
            </a:r>
            <a:r>
              <a:rPr lang="en-US" b="1" dirty="0">
                <a:hlinkClick r:id="rId5"/>
              </a:rPr>
              <a:t>https://www.wien.info/en/travel-info/vienna-city-card</a:t>
            </a:r>
            <a:endParaRPr lang="en-US" b="1" dirty="0"/>
          </a:p>
          <a:p>
            <a:endParaRPr lang="en-US" b="1" dirty="0"/>
          </a:p>
          <a:p>
            <a:r>
              <a:rPr lang="en-US" b="1" dirty="0"/>
              <a:t>Purchase Vienna City Card Online </a:t>
            </a:r>
            <a:r>
              <a:rPr lang="en-US" b="1" dirty="0">
                <a:hlinkClick r:id="rId6"/>
              </a:rPr>
              <a:t>https://www.viennacitycard.at/index.php?lang=EN</a:t>
            </a:r>
            <a:endParaRPr lang="en-US" b="1" dirty="0"/>
          </a:p>
          <a:p>
            <a:endParaRPr lang="en-US" b="1" dirty="0"/>
          </a:p>
          <a:p>
            <a:r>
              <a:rPr lang="en-US" b="1" dirty="0"/>
              <a:t>Vienna City Card App </a:t>
            </a:r>
            <a:r>
              <a:rPr lang="en-US" b="1" dirty="0">
                <a:hlinkClick r:id="rId7"/>
              </a:rPr>
              <a:t>https://www.wien.info/en/travel-info/vienna-city-card/city-card-app</a:t>
            </a:r>
            <a:r>
              <a:rPr lang="en-US" b="1" dirty="0"/>
              <a:t> </a:t>
            </a:r>
          </a:p>
        </p:txBody>
      </p:sp>
    </p:spTree>
    <p:extLst>
      <p:ext uri="{BB962C8B-B14F-4D97-AF65-F5344CB8AC3E}">
        <p14:creationId xmlns:p14="http://schemas.microsoft.com/office/powerpoint/2010/main" val="20366103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00000"/>
                </a:solidFill>
              </a:rPr>
              <a:t>Public Transportation</a:t>
            </a:r>
            <a:r>
              <a:rPr lang="en-US" dirty="0"/>
              <a:t>	</a:t>
            </a:r>
          </a:p>
        </p:txBody>
      </p:sp>
      <p:sp>
        <p:nvSpPr>
          <p:cNvPr id="3" name="Content Placeholder 2"/>
          <p:cNvSpPr>
            <a:spLocks noGrp="1"/>
          </p:cNvSpPr>
          <p:nvPr>
            <p:ph idx="1"/>
          </p:nvPr>
        </p:nvSpPr>
        <p:spPr>
          <a:xfrm>
            <a:off x="609600" y="1371600"/>
            <a:ext cx="10972800" cy="5257800"/>
          </a:xfrm>
        </p:spPr>
        <p:txBody>
          <a:bodyPr>
            <a:noAutofit/>
          </a:bodyPr>
          <a:lstStyle/>
          <a:p>
            <a:pPr marL="0" indent="0">
              <a:buNone/>
            </a:pPr>
            <a:r>
              <a:rPr lang="en-US" sz="1600" b="1" dirty="0"/>
              <a:t>Vienna's public transport network of five subway lines, 28 tram lines and 129 bus lines bring you quickly and reliably to your destination.</a:t>
            </a:r>
          </a:p>
          <a:p>
            <a:pPr marL="0" indent="0">
              <a:buNone/>
            </a:pPr>
            <a:br>
              <a:rPr lang="en-US" sz="1600" b="1" dirty="0"/>
            </a:br>
            <a:r>
              <a:rPr lang="en-US" sz="1600" b="1" dirty="0"/>
              <a:t>Public Transportation Information </a:t>
            </a:r>
            <a:r>
              <a:rPr lang="en-US" sz="1600" b="1" dirty="0">
                <a:hlinkClick r:id="rId2"/>
              </a:rPr>
              <a:t>https://www.wien.info/en/travel-info/transport</a:t>
            </a:r>
            <a:endParaRPr lang="en-US" sz="1600" b="1" dirty="0"/>
          </a:p>
          <a:p>
            <a:r>
              <a:rPr lang="en-US" sz="1600" b="1" dirty="0"/>
              <a:t>Public Transportation Tickets</a:t>
            </a:r>
            <a:br>
              <a:rPr lang="en-US" sz="1600" b="1" dirty="0"/>
            </a:br>
            <a:r>
              <a:rPr lang="en-US" sz="1600" b="1" dirty="0"/>
              <a:t>The tickets are valid in all trams, buses and subways. Each stamped single ticket is valid up to the destination, including multiple transfers.</a:t>
            </a:r>
            <a:br>
              <a:rPr lang="en-US" sz="1600" b="1" dirty="0"/>
            </a:br>
            <a:r>
              <a:rPr lang="en-US" sz="1600" b="1" dirty="0"/>
              <a:t>Single ticket: € 2.40 (Children € 1.20)</a:t>
            </a:r>
          </a:p>
          <a:p>
            <a:r>
              <a:rPr lang="en-US" sz="1600" b="1" dirty="0"/>
              <a:t>24-hour Vienna ticket: € 8,00        48-hour Vienna ticket: € 14,10      72-hour Vienna ticket: € 17.10</a:t>
            </a:r>
          </a:p>
          <a:p>
            <a:r>
              <a:rPr lang="en-US" sz="1600" b="1" dirty="0"/>
              <a:t>Vienna weekly ticket : € 17,10 valid Monday to Monday at 9.00 am</a:t>
            </a:r>
          </a:p>
          <a:p>
            <a:endParaRPr lang="en-US" sz="1600" b="1" dirty="0"/>
          </a:p>
          <a:p>
            <a:r>
              <a:rPr lang="en-US" sz="1600" b="1" dirty="0"/>
              <a:t>Single tickets are also available in trams with a surcharge for € 2.60 (children: € 1.40). They are valid for one ride including transfers. Children up to six years of age travel for free. </a:t>
            </a:r>
          </a:p>
          <a:p>
            <a:br>
              <a:rPr lang="en-US" sz="1600" b="1" dirty="0"/>
            </a:br>
            <a:r>
              <a:rPr lang="en-US" sz="1600" b="1" dirty="0"/>
              <a:t>Tickets are available at:</a:t>
            </a:r>
            <a:br>
              <a:rPr lang="en-US" sz="1600" b="1" dirty="0"/>
            </a:br>
            <a:r>
              <a:rPr lang="en-US" sz="1600" b="1" dirty="0"/>
              <a:t>* the multilingual ticket machines (subway stations)</a:t>
            </a:r>
            <a:br>
              <a:rPr lang="en-US" sz="1600" b="1" dirty="0"/>
            </a:br>
            <a:r>
              <a:rPr lang="en-US" sz="1600" b="1" dirty="0"/>
              <a:t>* all </a:t>
            </a:r>
            <a:r>
              <a:rPr lang="en-US" sz="1600" b="1" dirty="0">
                <a:hlinkClick r:id="rId3"/>
              </a:rPr>
              <a:t>advance sales points</a:t>
            </a:r>
            <a:r>
              <a:rPr lang="en-US" sz="1600" b="1" dirty="0"/>
              <a:t> and the </a:t>
            </a:r>
            <a:r>
              <a:rPr lang="en-US" sz="1600" b="1" dirty="0">
                <a:hlinkClick r:id="rId4"/>
              </a:rPr>
              <a:t>online shop</a:t>
            </a:r>
            <a:r>
              <a:rPr lang="en-US" sz="1600" b="1" dirty="0"/>
              <a:t> of the Vienna Lines</a:t>
            </a:r>
            <a:br>
              <a:rPr lang="en-US" sz="1600" b="1" dirty="0"/>
            </a:br>
            <a:r>
              <a:rPr lang="en-US" sz="1600" b="1" dirty="0"/>
              <a:t>* most tobacco shops</a:t>
            </a:r>
            <a:br>
              <a:rPr lang="en-US" sz="1600" b="1" dirty="0"/>
            </a:br>
            <a:r>
              <a:rPr lang="en-US" sz="1600" b="1" dirty="0"/>
              <a:t>* </a:t>
            </a:r>
            <a:r>
              <a:rPr lang="en-US" sz="1600" b="1" dirty="0">
                <a:hlinkClick r:id="rId5"/>
              </a:rPr>
              <a:t>Mobile phone ticket</a:t>
            </a:r>
            <a:r>
              <a:rPr lang="en-US" sz="1600" b="1" dirty="0"/>
              <a:t>, which can be used to buy Vienna day tickets and single tickets</a:t>
            </a:r>
          </a:p>
        </p:txBody>
      </p:sp>
    </p:spTree>
    <p:extLst>
      <p:ext uri="{BB962C8B-B14F-4D97-AF65-F5344CB8AC3E}">
        <p14:creationId xmlns:p14="http://schemas.microsoft.com/office/powerpoint/2010/main" val="7871086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000000"/>
                </a:solidFill>
              </a:rPr>
              <a:t>Meeting Planner Contact Information</a:t>
            </a:r>
            <a:br>
              <a:rPr lang="en-US" b="1" dirty="0">
                <a:solidFill>
                  <a:srgbClr val="000000"/>
                </a:solidFill>
              </a:rPr>
            </a:br>
            <a:r>
              <a:rPr lang="en-US" dirty="0">
                <a:solidFill>
                  <a:srgbClr val="000000"/>
                </a:solidFill>
              </a:rPr>
              <a:t>Face to Face Events</a:t>
            </a:r>
            <a:endParaRPr lang="en-US" b="1" dirty="0">
              <a:solidFill>
                <a:srgbClr val="000000"/>
              </a:solidFill>
            </a:endParaRPr>
          </a:p>
        </p:txBody>
      </p:sp>
      <p:sp>
        <p:nvSpPr>
          <p:cNvPr id="3" name="Text Placeholder 2"/>
          <p:cNvSpPr>
            <a:spLocks noGrp="1"/>
          </p:cNvSpPr>
          <p:nvPr>
            <p:ph type="body" idx="1"/>
          </p:nvPr>
        </p:nvSpPr>
        <p:spPr/>
        <p:txBody>
          <a:bodyPr/>
          <a:lstStyle/>
          <a:p>
            <a:r>
              <a:rPr lang="en-US" dirty="0"/>
              <a:t>Event Office(s)</a:t>
            </a:r>
          </a:p>
        </p:txBody>
      </p:sp>
      <p:sp>
        <p:nvSpPr>
          <p:cNvPr id="4" name="Content Placeholder 3"/>
          <p:cNvSpPr>
            <a:spLocks noGrp="1"/>
          </p:cNvSpPr>
          <p:nvPr>
            <p:ph sz="half" idx="2"/>
          </p:nvPr>
        </p:nvSpPr>
        <p:spPr/>
        <p:txBody>
          <a:bodyPr/>
          <a:lstStyle/>
          <a:p>
            <a:r>
              <a:rPr lang="en-US" b="1" dirty="0"/>
              <a:t>Meeting Planner Office</a:t>
            </a:r>
          </a:p>
          <a:p>
            <a:pPr lvl="1"/>
            <a:r>
              <a:rPr lang="en-US" sz="1800" b="1" dirty="0"/>
              <a:t>Suite F,  Level 0</a:t>
            </a:r>
          </a:p>
          <a:p>
            <a:pPr lvl="1"/>
            <a:endParaRPr lang="en-US" dirty="0"/>
          </a:p>
        </p:txBody>
      </p:sp>
      <p:sp>
        <p:nvSpPr>
          <p:cNvPr id="5" name="Text Placeholder 4"/>
          <p:cNvSpPr>
            <a:spLocks noGrp="1"/>
          </p:cNvSpPr>
          <p:nvPr>
            <p:ph type="body" sz="quarter" idx="3"/>
          </p:nvPr>
        </p:nvSpPr>
        <p:spPr/>
        <p:txBody>
          <a:bodyPr/>
          <a:lstStyle/>
          <a:p>
            <a:r>
              <a:rPr lang="en-US" dirty="0"/>
              <a:t>Meeting Planner Direct</a:t>
            </a:r>
          </a:p>
        </p:txBody>
      </p:sp>
      <p:sp>
        <p:nvSpPr>
          <p:cNvPr id="6" name="Content Placeholder 5"/>
          <p:cNvSpPr>
            <a:spLocks noGrp="1"/>
          </p:cNvSpPr>
          <p:nvPr>
            <p:ph sz="quarter" idx="4"/>
          </p:nvPr>
        </p:nvSpPr>
        <p:spPr>
          <a:xfrm>
            <a:off x="5088384" y="2737245"/>
            <a:ext cx="4656507" cy="3304117"/>
          </a:xfrm>
        </p:spPr>
        <p:txBody>
          <a:bodyPr>
            <a:noAutofit/>
          </a:bodyPr>
          <a:lstStyle/>
          <a:p>
            <a:pPr marL="0" indent="0">
              <a:buNone/>
            </a:pPr>
            <a:r>
              <a:rPr lang="en-US" sz="1600" b="1" dirty="0"/>
              <a:t>Dawn </a:t>
            </a:r>
            <a:r>
              <a:rPr lang="en-US" sz="1600" b="1" dirty="0" err="1"/>
              <a:t>Slykhouse</a:t>
            </a:r>
            <a:endParaRPr lang="en-US" sz="1600" b="1" dirty="0"/>
          </a:p>
          <a:p>
            <a:r>
              <a:rPr lang="en-US" sz="1600" b="1" dirty="0"/>
              <a:t>Mobile # 1 (408) 594-1342</a:t>
            </a:r>
          </a:p>
          <a:p>
            <a:r>
              <a:rPr lang="en-US" sz="1600" b="1" dirty="0"/>
              <a:t>Email: </a:t>
            </a:r>
            <a:r>
              <a:rPr lang="en-US" sz="1600" b="1" dirty="0">
                <a:hlinkClick r:id="rId2"/>
              </a:rPr>
              <a:t>dawns@facetoface-events.com</a:t>
            </a:r>
            <a:r>
              <a:rPr lang="en-US" sz="1600" b="1" dirty="0"/>
              <a:t> </a:t>
            </a:r>
          </a:p>
          <a:p>
            <a:r>
              <a:rPr lang="en-US" sz="1600" b="1" dirty="0"/>
              <a:t>Skype: </a:t>
            </a:r>
            <a:r>
              <a:rPr lang="en-US" sz="1600" b="1" dirty="0" err="1"/>
              <a:t>dslykhouse</a:t>
            </a:r>
            <a:endParaRPr lang="en-US" sz="1600" b="1" dirty="0"/>
          </a:p>
          <a:p>
            <a:pPr marL="0" indent="0">
              <a:buNone/>
            </a:pPr>
            <a:r>
              <a:rPr lang="en-US" sz="1600" b="1" dirty="0"/>
              <a:t>Lisa Ronmark</a:t>
            </a:r>
          </a:p>
          <a:p>
            <a:r>
              <a:rPr lang="en-US" sz="1600" b="1" dirty="0"/>
              <a:t>Mobile # 1 (604) 316-4947</a:t>
            </a:r>
          </a:p>
          <a:p>
            <a:r>
              <a:rPr lang="en-US" sz="1600" b="1" dirty="0"/>
              <a:t>Email: </a:t>
            </a:r>
            <a:r>
              <a:rPr lang="en-US" sz="1600" b="1" dirty="0">
                <a:hlinkClick r:id="rId3"/>
              </a:rPr>
              <a:t>lisa@facetoface-events.com</a:t>
            </a:r>
            <a:r>
              <a:rPr lang="en-US" sz="1600" b="1" dirty="0"/>
              <a:t> </a:t>
            </a:r>
          </a:p>
          <a:p>
            <a:r>
              <a:rPr lang="en-US" sz="1600" b="1" dirty="0"/>
              <a:t>Skype: </a:t>
            </a:r>
            <a:r>
              <a:rPr lang="en-US" sz="1600" b="1" dirty="0" err="1"/>
              <a:t>lisa.ronmark</a:t>
            </a:r>
            <a:endParaRPr lang="en-US" sz="1600" b="1" dirty="0"/>
          </a:p>
          <a:p>
            <a:endParaRPr lang="en-US" sz="1600" b="1" dirty="0"/>
          </a:p>
          <a:p>
            <a:r>
              <a:rPr lang="en-US" sz="1600" b="1" dirty="0"/>
              <a:t>Requests/Inquiries/Schedule Updates</a:t>
            </a:r>
          </a:p>
          <a:p>
            <a:pPr lvl="1"/>
            <a:r>
              <a:rPr lang="en-US" b="1" dirty="0">
                <a:hlinkClick r:id="rId4"/>
              </a:rPr>
              <a:t>802info@facetoface-events.com</a:t>
            </a:r>
            <a:endParaRPr lang="en-US" b="1" dirty="0"/>
          </a:p>
        </p:txBody>
      </p:sp>
    </p:spTree>
    <p:extLst>
      <p:ext uri="{BB962C8B-B14F-4D97-AF65-F5344CB8AC3E}">
        <p14:creationId xmlns:p14="http://schemas.microsoft.com/office/powerpoint/2010/main" val="3641226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000000"/>
                </a:solidFill>
              </a:rPr>
              <a:t>Emergency Information </a:t>
            </a:r>
          </a:p>
        </p:txBody>
      </p:sp>
      <p:sp>
        <p:nvSpPr>
          <p:cNvPr id="3" name="Content Placeholder 2"/>
          <p:cNvSpPr>
            <a:spLocks noGrp="1"/>
          </p:cNvSpPr>
          <p:nvPr>
            <p:ph idx="1"/>
          </p:nvPr>
        </p:nvSpPr>
        <p:spPr>
          <a:xfrm>
            <a:off x="677334" y="1452283"/>
            <a:ext cx="10371666" cy="5163670"/>
          </a:xfrm>
        </p:spPr>
        <p:txBody>
          <a:bodyPr>
            <a:noAutofit/>
          </a:bodyPr>
          <a:lstStyle/>
          <a:p>
            <a:pPr marL="0" indent="0">
              <a:buNone/>
            </a:pPr>
            <a:r>
              <a:rPr lang="en-US" sz="2400" b="1" dirty="0"/>
              <a:t>In the Austria Center Vienna there is an Emergency Attendant Office, located  </a:t>
            </a:r>
            <a:r>
              <a:rPr lang="en-US" sz="2400" b="1" dirty="0">
                <a:solidFill>
                  <a:srgbClr val="FF0000"/>
                </a:solidFill>
              </a:rPr>
              <a:t>near E Hall 2 on Level 0. The room is marked with a red </a:t>
            </a:r>
            <a:r>
              <a:rPr lang="en-US" sz="2400" dirty="0">
                <a:solidFill>
                  <a:srgbClr val="FF0000"/>
                </a:solidFill>
              </a:rPr>
              <a:t>+</a:t>
            </a:r>
            <a:r>
              <a:rPr lang="en-US" sz="2400" dirty="0">
                <a:solidFill>
                  <a:schemeClr val="tx1"/>
                </a:solidFill>
              </a:rPr>
              <a:t>.</a:t>
            </a:r>
          </a:p>
          <a:p>
            <a:pPr marL="0" indent="0">
              <a:buNone/>
            </a:pPr>
            <a:endParaRPr lang="en-US" sz="2400" dirty="0">
              <a:solidFill>
                <a:srgbClr val="FF0000"/>
              </a:solidFill>
            </a:endParaRPr>
          </a:p>
          <a:p>
            <a:pPr marL="0" indent="0">
              <a:buNone/>
            </a:pPr>
            <a:r>
              <a:rPr lang="en-US" sz="2400" b="1" dirty="0"/>
              <a:t>In case the worst should happen, here are the most important telephone numbers in Vienna.</a:t>
            </a:r>
          </a:p>
          <a:p>
            <a:r>
              <a:rPr lang="en-US" sz="2000" b="1" dirty="0"/>
              <a:t>Fire service: 122</a:t>
            </a:r>
          </a:p>
          <a:p>
            <a:r>
              <a:rPr lang="en-US" sz="2000" b="1" dirty="0"/>
              <a:t>Police: 133</a:t>
            </a:r>
          </a:p>
          <a:p>
            <a:r>
              <a:rPr lang="en-US" sz="2000" b="1" dirty="0"/>
              <a:t>Ambulance / rescue: tel. 144</a:t>
            </a:r>
          </a:p>
          <a:p>
            <a:r>
              <a:rPr lang="en-US" sz="2000" b="1" dirty="0"/>
              <a:t>Emergency doctor: tel. 141</a:t>
            </a:r>
          </a:p>
          <a:p>
            <a:r>
              <a:rPr lang="en-US" sz="2000" b="1" dirty="0"/>
              <a:t>European emergency: tel. 112</a:t>
            </a:r>
          </a:p>
          <a:p>
            <a:r>
              <a:rPr lang="en-US" sz="2000" b="1" dirty="0"/>
              <a:t>Vienna Med doctor's hotline for visitors (0-24): tel. +43-1-513 95 95</a:t>
            </a:r>
          </a:p>
          <a:p>
            <a:r>
              <a:rPr lang="en-US" sz="2000" b="1" dirty="0"/>
              <a:t>Evening and weekend dental service (taped service): tel. +43-1-512 20 78</a:t>
            </a:r>
          </a:p>
          <a:p>
            <a:r>
              <a:rPr lang="en-US" sz="2000" b="1" dirty="0"/>
              <a:t>Evening and Sunday drugstores (0-24): tel. 1455</a:t>
            </a:r>
          </a:p>
        </p:txBody>
      </p:sp>
    </p:spTree>
    <p:extLst>
      <p:ext uri="{BB962C8B-B14F-4D97-AF65-F5344CB8AC3E}">
        <p14:creationId xmlns:p14="http://schemas.microsoft.com/office/powerpoint/2010/main" val="13948600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2019 Future Sessions</a:t>
            </a:r>
          </a:p>
        </p:txBody>
      </p:sp>
      <p:sp>
        <p:nvSpPr>
          <p:cNvPr id="3" name="Content Placeholder 2"/>
          <p:cNvSpPr>
            <a:spLocks noGrp="1"/>
          </p:cNvSpPr>
          <p:nvPr>
            <p:ph idx="1"/>
          </p:nvPr>
        </p:nvSpPr>
        <p:spPr/>
        <p:txBody>
          <a:bodyPr/>
          <a:lstStyle/>
          <a:p>
            <a:endParaRPr lang="en-GB" dirty="0"/>
          </a:p>
          <a:p>
            <a:pPr indent="0"/>
            <a:r>
              <a:rPr lang="en-US" dirty="0"/>
              <a:t>2019 Future Sessions</a:t>
            </a:r>
            <a:endParaRPr lang="en-GB" dirty="0"/>
          </a:p>
          <a:p>
            <a:pPr marL="800100" indent="-457200">
              <a:buFont typeface="Arial" panose="020B0604020202020204" pitchFamily="34" charset="0"/>
              <a:buChar char="•"/>
            </a:pPr>
            <a:r>
              <a:rPr lang="en-GB" dirty="0"/>
              <a:t>September 15-20,  Marriott Hanoi, Hanoi, Vietnam </a:t>
            </a:r>
          </a:p>
          <a:p>
            <a:pPr marL="800100" indent="-457200">
              <a:buFont typeface="Arial" panose="020B0604020202020204" pitchFamily="34" charset="0"/>
              <a:buChar char="•"/>
            </a:pPr>
            <a:r>
              <a:rPr lang="en-GB" dirty="0"/>
              <a:t>November 10-15, Hilton Waikoloa Village, Kona, HI, USA</a:t>
            </a:r>
            <a:endParaRPr lang="en-US" dirty="0"/>
          </a:p>
        </p:txBody>
      </p:sp>
    </p:spTree>
    <p:extLst>
      <p:ext uri="{BB962C8B-B14F-4D97-AF65-F5344CB8AC3E}">
        <p14:creationId xmlns:p14="http://schemas.microsoft.com/office/powerpoint/2010/main" val="22490111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Online Calendar Schedule</a:t>
            </a:r>
          </a:p>
        </p:txBody>
      </p:sp>
      <p:sp>
        <p:nvSpPr>
          <p:cNvPr id="3" name="Content Placeholder 2"/>
          <p:cNvSpPr>
            <a:spLocks noGrp="1"/>
          </p:cNvSpPr>
          <p:nvPr>
            <p:ph idx="1"/>
          </p:nvPr>
        </p:nvSpPr>
        <p:spPr>
          <a:xfrm>
            <a:off x="914401" y="1556792"/>
            <a:ext cx="10361084" cy="4752527"/>
          </a:xfrm>
        </p:spPr>
        <p:txBody>
          <a:bodyPr/>
          <a:lstStyle/>
          <a:p>
            <a:r>
              <a:rPr lang="en-GB" dirty="0"/>
              <a:t>The WG meetings can also be added to your calendar.</a:t>
            </a:r>
          </a:p>
          <a:p>
            <a:endParaRPr lang="en-GB" dirty="0"/>
          </a:p>
          <a:p>
            <a:r>
              <a:rPr lang="en-GB" dirty="0"/>
              <a:t>802.11 WG meeting calendar is here: </a:t>
            </a:r>
            <a:r>
              <a:rPr lang="en-US" dirty="0">
                <a:hlinkClick r:id="rId2"/>
              </a:rPr>
              <a:t>http://schedule.802world.com/ics/show?group=11</a:t>
            </a:r>
            <a:r>
              <a:rPr lang="en-US" dirty="0"/>
              <a:t> </a:t>
            </a:r>
            <a:endParaRPr lang="en-GB" dirty="0"/>
          </a:p>
          <a:p>
            <a:r>
              <a:rPr lang="en-GB" dirty="0"/>
              <a:t> </a:t>
            </a:r>
          </a:p>
          <a:p>
            <a:r>
              <a:rPr lang="en-GB" dirty="0"/>
              <a:t>Other WGs and the 802 EC calendar are also available.</a:t>
            </a:r>
          </a:p>
          <a:p>
            <a:endParaRPr lang="en-GB" dirty="0"/>
          </a:p>
          <a:p>
            <a:r>
              <a:rPr lang="en-GB" dirty="0"/>
              <a:t>Note: the schedule on this calendar will be updated as will IMAT.</a:t>
            </a:r>
            <a:endParaRPr lang="en-US" dirty="0"/>
          </a:p>
          <a:p>
            <a:endParaRPr lang="en-US" dirty="0"/>
          </a:p>
        </p:txBody>
      </p:sp>
      <p:sp>
        <p:nvSpPr>
          <p:cNvPr id="6" name="Date Placeholder 5"/>
          <p:cNvSpPr>
            <a:spLocks noGrp="1"/>
          </p:cNvSpPr>
          <p:nvPr>
            <p:ph type="dt" idx="10"/>
          </p:nvPr>
        </p:nvSpPr>
        <p:spPr/>
        <p:txBody>
          <a:bodyPr/>
          <a:lstStyle/>
          <a:p>
            <a:r>
              <a:rPr lang="en-US"/>
              <a:t>July 2019</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Tree>
    <p:extLst>
      <p:ext uri="{BB962C8B-B14F-4D97-AF65-F5344CB8AC3E}">
        <p14:creationId xmlns:p14="http://schemas.microsoft.com/office/powerpoint/2010/main" val="12955077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2209800" y="685800"/>
            <a:ext cx="7772400" cy="726976"/>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Abstract</a:t>
            </a:r>
          </a:p>
        </p:txBody>
      </p:sp>
      <p:sp>
        <p:nvSpPr>
          <p:cNvPr id="4098" name="Rectangle 2"/>
          <p:cNvSpPr>
            <a:spLocks noGrp="1" noChangeArrowheads="1"/>
          </p:cNvSpPr>
          <p:nvPr>
            <p:ph idx="1"/>
          </p:nvPr>
        </p:nvSpPr>
        <p:spPr>
          <a:xfrm>
            <a:off x="1919536" y="1412776"/>
            <a:ext cx="8424936" cy="4683224"/>
          </a:xfrm>
          <a:ln/>
        </p:spPr>
        <p:txBody>
          <a:bodyPr>
            <a:normAutofit fontScale="92500" lnSpcReduction="20000"/>
          </a:bodyPr>
          <a:lstStyle/>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   </a:t>
            </a:r>
            <a:r>
              <a:rPr lang="en-GB" sz="2600" dirty="0"/>
              <a:t>Agenda Items for 1</a:t>
            </a:r>
            <a:r>
              <a:rPr lang="en-GB" sz="2600" baseline="30000" dirty="0"/>
              <a:t>st</a:t>
            </a:r>
            <a:r>
              <a:rPr lang="en-GB" sz="2600" dirty="0"/>
              <a:t> Vice Chair – </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600" dirty="0"/>
              <a:t>	M3.3	II	Other WG meeting plans</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600" dirty="0"/>
              <a:t>	M3.4	II	Meeting room locations</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600" dirty="0"/>
              <a:t>	M3.5	II	Meeting registration </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600" dirty="0"/>
              <a:t>	M3.6	II 	Recording attendance</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600" dirty="0"/>
              <a:t>	M3.7	II	File server</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600" dirty="0"/>
              <a:t>	M3.8	II	Breakfast, breaks, Social logistics</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600" dirty="0"/>
              <a:t>	M3.9	II	Next Session reminder</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sz="2000" dirty="0"/>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600" dirty="0"/>
              <a:t>Friday:</a:t>
            </a:r>
          </a:p>
          <a:p>
            <a:pPr lvl="1">
              <a:buFontTx/>
              <a:buNone/>
            </a:pPr>
            <a:r>
              <a:rPr lang="en-US" sz="2600" dirty="0"/>
              <a:t>F3.1.1  II      WG Straw Poll regarding this session location </a:t>
            </a:r>
          </a:p>
          <a:p>
            <a:pPr lvl="1">
              <a:buFontTx/>
              <a:buNone/>
            </a:pPr>
            <a:r>
              <a:rPr lang="en-US" sz="2600" dirty="0"/>
              <a:t>F3.1.2  DT		Future venues status and discussion </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sz="2000" dirty="0"/>
          </a:p>
        </p:txBody>
      </p:sp>
      <p:sp>
        <p:nvSpPr>
          <p:cNvPr id="4" name="Date Placeholder 3"/>
          <p:cNvSpPr>
            <a:spLocks noGrp="1"/>
          </p:cNvSpPr>
          <p:nvPr>
            <p:ph type="dt" idx="10"/>
          </p:nvPr>
        </p:nvSpPr>
        <p:spPr>
          <a:xfrm>
            <a:off x="2220913" y="333375"/>
            <a:ext cx="2589203" cy="273050"/>
          </a:xfrm>
        </p:spPr>
        <p:txBody>
          <a:bodyPr/>
          <a:lstStyle/>
          <a:p>
            <a:r>
              <a:rPr lang="en-US"/>
              <a:t>July 2019</a:t>
            </a:r>
            <a:endParaRPr lang="en-GB" dirty="0"/>
          </a:p>
        </p:txBody>
      </p:sp>
      <p:sp>
        <p:nvSpPr>
          <p:cNvPr id="5" name="Footer Placeholder 4"/>
          <p:cNvSpPr>
            <a:spLocks noGrp="1"/>
          </p:cNvSpPr>
          <p:nvPr>
            <p:ph type="ftr" idx="11"/>
          </p:nvPr>
        </p:nvSpPr>
        <p:spPr>
          <a:xfrm>
            <a:off x="7024694" y="6475414"/>
            <a:ext cx="3041644" cy="180975"/>
          </a:xfrm>
        </p:spPr>
        <p:txBody>
          <a:bodyPr/>
          <a:lstStyle/>
          <a:p>
            <a:r>
              <a:rPr lang="en-GB" dirty="0"/>
              <a:t>Jon Rosdahl, Qualcomm</a:t>
            </a:r>
          </a:p>
        </p:txBody>
      </p:sp>
      <p:sp>
        <p:nvSpPr>
          <p:cNvPr id="6" name="Slide Number Placeholder 5"/>
          <p:cNvSpPr>
            <a:spLocks noGrp="1"/>
          </p:cNvSpPr>
          <p:nvPr>
            <p:ph type="sldNum" idx="12"/>
          </p:nvPr>
        </p:nvSpPr>
        <p:spPr/>
        <p:txBody>
          <a:bodyPr/>
          <a:lstStyle/>
          <a:p>
            <a:r>
              <a:rPr lang="en-GB" dirty="0"/>
              <a:t>Slide </a:t>
            </a:r>
            <a:fld id="{351F4386-A5E2-41A1-B4D0-BE653C929E06}" type="slidenum">
              <a:rPr lang="en-GB"/>
              <a:pPr/>
              <a:t>2</a:t>
            </a:fld>
            <a:endParaRPr lang="en-GB" dirty="0"/>
          </a:p>
        </p:txBody>
      </p:sp>
    </p:spTree>
  </p:cSld>
  <p:clrMapOvr>
    <a:masterClrMapping/>
  </p:clrMapOvr>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472489"/>
          </a:xfrm>
        </p:spPr>
        <p:txBody>
          <a:bodyPr/>
          <a:lstStyle/>
          <a:p>
            <a:r>
              <a:rPr lang="en-GB" dirty="0"/>
              <a:t>M3.6  II	Meeting registration</a:t>
            </a:r>
            <a:endParaRPr lang="en-US" dirty="0"/>
          </a:p>
        </p:txBody>
      </p:sp>
      <p:sp>
        <p:nvSpPr>
          <p:cNvPr id="4" name="Date Placeholder 3"/>
          <p:cNvSpPr>
            <a:spLocks noGrp="1"/>
          </p:cNvSpPr>
          <p:nvPr>
            <p:ph type="dt" idx="10"/>
          </p:nvPr>
        </p:nvSpPr>
        <p:spPr/>
        <p:txBody>
          <a:bodyPr/>
          <a:lstStyle/>
          <a:p>
            <a:r>
              <a:rPr lang="en-US"/>
              <a:t>July 2019</a:t>
            </a:r>
            <a:endParaRPr lang="en-GB" dirty="0"/>
          </a:p>
        </p:txBody>
      </p:sp>
      <p:sp>
        <p:nvSpPr>
          <p:cNvPr id="5" name="Footer Placeholder 4"/>
          <p:cNvSpPr>
            <a:spLocks noGrp="1"/>
          </p:cNvSpPr>
          <p:nvPr>
            <p:ph type="ftr" idx="11"/>
          </p:nvPr>
        </p:nvSpPr>
        <p:spPr/>
        <p:txBody>
          <a:bodyPr/>
          <a:lstStyle/>
          <a:p>
            <a:r>
              <a:rPr lang="en-GB" dirty="0"/>
              <a:t>Jon Rosdahl, Qualcomm</a:t>
            </a:r>
          </a:p>
        </p:txBody>
      </p:sp>
      <p:sp>
        <p:nvSpPr>
          <p:cNvPr id="6" name="Slide Number Placeholder 5"/>
          <p:cNvSpPr>
            <a:spLocks noGrp="1"/>
          </p:cNvSpPr>
          <p:nvPr>
            <p:ph type="sldNum" idx="12"/>
          </p:nvPr>
        </p:nvSpPr>
        <p:spPr/>
        <p:txBody>
          <a:bodyPr/>
          <a:lstStyle/>
          <a:p>
            <a:r>
              <a:rPr lang="en-GB" dirty="0"/>
              <a:t>Slide </a:t>
            </a:r>
            <a:fld id="{440F5867-744E-4AA6-B0ED-4C44D2DFBB7B}" type="slidenum">
              <a:rPr lang="en-GB" smtClean="0"/>
              <a:pPr/>
              <a:t>20</a:t>
            </a:fld>
            <a:endParaRPr lang="en-GB" dirty="0"/>
          </a:p>
        </p:txBody>
      </p:sp>
      <p:graphicFrame>
        <p:nvGraphicFramePr>
          <p:cNvPr id="8" name="Content Placeholder 7">
            <a:extLst>
              <a:ext uri="{FF2B5EF4-FFF2-40B4-BE49-F238E27FC236}">
                <a16:creationId xmlns:a16="http://schemas.microsoft.com/office/drawing/2014/main" id="{FF7388BD-8F71-4295-97A3-DFDADAEEA029}"/>
              </a:ext>
            </a:extLst>
          </p:cNvPr>
          <p:cNvGraphicFramePr>
            <a:graphicFrameLocks noGrp="1"/>
          </p:cNvGraphicFramePr>
          <p:nvPr>
            <p:ph idx="1"/>
            <p:extLst>
              <p:ext uri="{D42A27DB-BD31-4B8C-83A1-F6EECF244321}">
                <p14:modId xmlns:p14="http://schemas.microsoft.com/office/powerpoint/2010/main" val="3234779933"/>
              </p:ext>
            </p:extLst>
          </p:nvPr>
        </p:nvGraphicFramePr>
        <p:xfrm>
          <a:off x="2949001" y="1184362"/>
          <a:ext cx="5688633" cy="5145366"/>
        </p:xfrm>
        <a:graphic>
          <a:graphicData uri="http://schemas.openxmlformats.org/drawingml/2006/table">
            <a:tbl>
              <a:tblPr/>
              <a:tblGrid>
                <a:gridCol w="3219007">
                  <a:extLst>
                    <a:ext uri="{9D8B030D-6E8A-4147-A177-3AD203B41FA5}">
                      <a16:colId xmlns:a16="http://schemas.microsoft.com/office/drawing/2014/main" val="3760850505"/>
                    </a:ext>
                  </a:extLst>
                </a:gridCol>
                <a:gridCol w="834962">
                  <a:extLst>
                    <a:ext uri="{9D8B030D-6E8A-4147-A177-3AD203B41FA5}">
                      <a16:colId xmlns:a16="http://schemas.microsoft.com/office/drawing/2014/main" val="2278702826"/>
                    </a:ext>
                  </a:extLst>
                </a:gridCol>
                <a:gridCol w="1634664">
                  <a:extLst>
                    <a:ext uri="{9D8B030D-6E8A-4147-A177-3AD203B41FA5}">
                      <a16:colId xmlns:a16="http://schemas.microsoft.com/office/drawing/2014/main" val="2417082602"/>
                    </a:ext>
                  </a:extLst>
                </a:gridCol>
              </a:tblGrid>
              <a:tr h="612606">
                <a:tc>
                  <a:txBody>
                    <a:bodyPr/>
                    <a:lstStyle/>
                    <a:p>
                      <a:r>
                        <a:rPr lang="en-US" sz="2400" u="none" strike="noStrike" dirty="0">
                          <a:solidFill>
                            <a:srgbClr val="808080"/>
                          </a:solidFill>
                          <a:effectLst/>
                          <a:hlinkClick r:id="rId2"/>
                        </a:rPr>
                        <a:t>Primary Working Group</a:t>
                      </a:r>
                      <a:endParaRPr lang="en-US" sz="2400" dirty="0"/>
                    </a:p>
                  </a:txBody>
                  <a:tcPr marL="87515" marR="87515" marT="43758" marB="43758" anchor="ctr">
                    <a:lnL>
                      <a:noFill/>
                    </a:lnL>
                    <a:lnR>
                      <a:noFill/>
                    </a:lnR>
                    <a:lnT>
                      <a:noFill/>
                    </a:lnT>
                    <a:lnB>
                      <a:noFill/>
                    </a:lnB>
                  </a:tcPr>
                </a:tc>
                <a:tc>
                  <a:txBody>
                    <a:bodyPr/>
                    <a:lstStyle/>
                    <a:p>
                      <a:pPr algn="r"/>
                      <a:r>
                        <a:rPr lang="en-US" sz="2400" b="1">
                          <a:hlinkClick r:id="rId3"/>
                        </a:rPr>
                        <a:t>724</a:t>
                      </a:r>
                      <a:endParaRPr lang="en-US" sz="2400"/>
                    </a:p>
                  </a:txBody>
                  <a:tcPr marL="87515" marR="87515" marT="43758" marB="43758" anchor="ctr">
                    <a:lnL>
                      <a:noFill/>
                    </a:lnL>
                    <a:lnR>
                      <a:noFill/>
                    </a:lnR>
                    <a:lnT>
                      <a:noFill/>
                    </a:lnT>
                    <a:lnB>
                      <a:noFill/>
                    </a:lnB>
                  </a:tcPr>
                </a:tc>
                <a:tc>
                  <a:txBody>
                    <a:bodyPr/>
                    <a:lstStyle/>
                    <a:p>
                      <a:pPr algn="r"/>
                      <a:r>
                        <a:rPr lang="en-US" sz="2400" u="none" strike="noStrike">
                          <a:effectLst/>
                          <a:hlinkClick r:id="rId2"/>
                        </a:rPr>
                        <a:t>99%</a:t>
                      </a:r>
                      <a:endParaRPr lang="en-US" sz="2400"/>
                    </a:p>
                  </a:txBody>
                  <a:tcPr marL="87515" marR="87515" marT="43758" marB="43758" anchor="ctr">
                    <a:lnL>
                      <a:noFill/>
                    </a:lnL>
                    <a:lnR>
                      <a:noFill/>
                    </a:lnR>
                    <a:lnT>
                      <a:noFill/>
                    </a:lnT>
                    <a:lnB>
                      <a:noFill/>
                    </a:lnB>
                  </a:tcPr>
                </a:tc>
                <a:extLst>
                  <a:ext uri="{0D108BD9-81ED-4DB2-BD59-A6C34878D82A}">
                    <a16:rowId xmlns:a16="http://schemas.microsoft.com/office/drawing/2014/main" val="3421535567"/>
                  </a:ext>
                </a:extLst>
              </a:tr>
              <a:tr h="350061">
                <a:tc>
                  <a:txBody>
                    <a:bodyPr/>
                    <a:lstStyle/>
                    <a:p>
                      <a:r>
                        <a:rPr lang="en-US" sz="2400"/>
                        <a:t>    </a:t>
                      </a:r>
                      <a:r>
                        <a:rPr lang="en-US" sz="2400" u="none" strike="noStrike">
                          <a:solidFill>
                            <a:srgbClr val="808080"/>
                          </a:solidFill>
                          <a:effectLst/>
                          <a:hlinkClick r:id="rId2"/>
                        </a:rPr>
                        <a:t>802.1</a:t>
                      </a:r>
                      <a:endParaRPr lang="en-US" sz="2400"/>
                    </a:p>
                  </a:txBody>
                  <a:tcPr marL="87515" marR="87515" marT="43758" marB="43758" anchor="ctr">
                    <a:lnL>
                      <a:noFill/>
                    </a:lnL>
                    <a:lnR>
                      <a:noFill/>
                    </a:lnR>
                    <a:lnT>
                      <a:noFill/>
                    </a:lnT>
                    <a:lnB>
                      <a:noFill/>
                    </a:lnB>
                  </a:tcPr>
                </a:tc>
                <a:tc>
                  <a:txBody>
                    <a:bodyPr/>
                    <a:lstStyle/>
                    <a:p>
                      <a:pPr algn="r"/>
                      <a:r>
                        <a:rPr lang="en-US" sz="2400">
                          <a:solidFill>
                            <a:srgbClr val="808080"/>
                          </a:solidFill>
                          <a:effectLst/>
                          <a:hlinkClick r:id="rId3"/>
                        </a:rPr>
                        <a:t>105</a:t>
                      </a:r>
                      <a:endParaRPr lang="en-US" sz="2400"/>
                    </a:p>
                  </a:txBody>
                  <a:tcPr marL="87515" marR="87515" marT="43758" marB="43758" anchor="ctr">
                    <a:lnL>
                      <a:noFill/>
                    </a:lnL>
                    <a:lnR>
                      <a:noFill/>
                    </a:lnR>
                    <a:lnT>
                      <a:noFill/>
                    </a:lnT>
                    <a:lnB>
                      <a:noFill/>
                    </a:lnB>
                  </a:tcPr>
                </a:tc>
                <a:tc>
                  <a:txBody>
                    <a:bodyPr/>
                    <a:lstStyle/>
                    <a:p>
                      <a:pPr algn="r"/>
                      <a:r>
                        <a:rPr lang="en-US" sz="2400" u="none" strike="noStrike">
                          <a:solidFill>
                            <a:srgbClr val="808080"/>
                          </a:solidFill>
                          <a:effectLst/>
                          <a:hlinkClick r:id="rId2"/>
                        </a:rPr>
                        <a:t>14%</a:t>
                      </a:r>
                      <a:endParaRPr lang="en-US" sz="2400"/>
                    </a:p>
                  </a:txBody>
                  <a:tcPr marL="87515" marR="87515" marT="43758" marB="43758" anchor="ctr">
                    <a:lnL>
                      <a:noFill/>
                    </a:lnL>
                    <a:lnR>
                      <a:noFill/>
                    </a:lnR>
                    <a:lnT>
                      <a:noFill/>
                    </a:lnT>
                    <a:lnB>
                      <a:noFill/>
                    </a:lnB>
                  </a:tcPr>
                </a:tc>
                <a:extLst>
                  <a:ext uri="{0D108BD9-81ED-4DB2-BD59-A6C34878D82A}">
                    <a16:rowId xmlns:a16="http://schemas.microsoft.com/office/drawing/2014/main" val="2659013511"/>
                  </a:ext>
                </a:extLst>
              </a:tr>
              <a:tr h="350061">
                <a:tc>
                  <a:txBody>
                    <a:bodyPr/>
                    <a:lstStyle/>
                    <a:p>
                      <a:r>
                        <a:rPr lang="en-US" sz="2400"/>
                        <a:t>    </a:t>
                      </a:r>
                      <a:r>
                        <a:rPr lang="en-US" sz="2400" u="none" strike="noStrike">
                          <a:solidFill>
                            <a:srgbClr val="808080"/>
                          </a:solidFill>
                          <a:effectLst/>
                          <a:hlinkClick r:id="rId2"/>
                        </a:rPr>
                        <a:t>802.3</a:t>
                      </a:r>
                      <a:endParaRPr lang="en-US" sz="2400"/>
                    </a:p>
                  </a:txBody>
                  <a:tcPr marL="87515" marR="87515" marT="43758" marB="43758" anchor="ctr">
                    <a:lnL>
                      <a:noFill/>
                    </a:lnL>
                    <a:lnR>
                      <a:noFill/>
                    </a:lnR>
                    <a:lnT>
                      <a:noFill/>
                    </a:lnT>
                    <a:lnB>
                      <a:noFill/>
                    </a:lnB>
                  </a:tcPr>
                </a:tc>
                <a:tc>
                  <a:txBody>
                    <a:bodyPr/>
                    <a:lstStyle/>
                    <a:p>
                      <a:pPr algn="r"/>
                      <a:r>
                        <a:rPr lang="en-US" sz="2400">
                          <a:solidFill>
                            <a:srgbClr val="808080"/>
                          </a:solidFill>
                          <a:effectLst/>
                          <a:hlinkClick r:id="rId3"/>
                        </a:rPr>
                        <a:t>235</a:t>
                      </a:r>
                      <a:endParaRPr lang="en-US" sz="2400"/>
                    </a:p>
                  </a:txBody>
                  <a:tcPr marL="87515" marR="87515" marT="43758" marB="43758" anchor="ctr">
                    <a:lnL>
                      <a:noFill/>
                    </a:lnL>
                    <a:lnR>
                      <a:noFill/>
                    </a:lnR>
                    <a:lnT>
                      <a:noFill/>
                    </a:lnT>
                    <a:lnB>
                      <a:noFill/>
                    </a:lnB>
                  </a:tcPr>
                </a:tc>
                <a:tc>
                  <a:txBody>
                    <a:bodyPr/>
                    <a:lstStyle/>
                    <a:p>
                      <a:pPr algn="r"/>
                      <a:r>
                        <a:rPr lang="en-US" sz="2400" u="none" strike="noStrike">
                          <a:solidFill>
                            <a:srgbClr val="808080"/>
                          </a:solidFill>
                          <a:effectLst/>
                          <a:hlinkClick r:id="rId2"/>
                        </a:rPr>
                        <a:t>32%</a:t>
                      </a:r>
                      <a:endParaRPr lang="en-US" sz="2400"/>
                    </a:p>
                  </a:txBody>
                  <a:tcPr marL="87515" marR="87515" marT="43758" marB="43758" anchor="ctr">
                    <a:lnL>
                      <a:noFill/>
                    </a:lnL>
                    <a:lnR>
                      <a:noFill/>
                    </a:lnR>
                    <a:lnT>
                      <a:noFill/>
                    </a:lnT>
                    <a:lnB>
                      <a:noFill/>
                    </a:lnB>
                  </a:tcPr>
                </a:tc>
                <a:extLst>
                  <a:ext uri="{0D108BD9-81ED-4DB2-BD59-A6C34878D82A}">
                    <a16:rowId xmlns:a16="http://schemas.microsoft.com/office/drawing/2014/main" val="3457327830"/>
                  </a:ext>
                </a:extLst>
              </a:tr>
              <a:tr h="350061">
                <a:tc>
                  <a:txBody>
                    <a:bodyPr/>
                    <a:lstStyle/>
                    <a:p>
                      <a:r>
                        <a:rPr lang="en-US" sz="2400"/>
                        <a:t>    </a:t>
                      </a:r>
                      <a:r>
                        <a:rPr lang="en-US" sz="2400" u="none" strike="noStrike">
                          <a:solidFill>
                            <a:srgbClr val="808080"/>
                          </a:solidFill>
                          <a:effectLst/>
                          <a:hlinkClick r:id="rId2"/>
                        </a:rPr>
                        <a:t>802.11</a:t>
                      </a:r>
                      <a:endParaRPr lang="en-US" sz="2400"/>
                    </a:p>
                  </a:txBody>
                  <a:tcPr marL="87515" marR="87515" marT="43758" marB="43758" anchor="ctr">
                    <a:lnL>
                      <a:noFill/>
                    </a:lnL>
                    <a:lnR>
                      <a:noFill/>
                    </a:lnR>
                    <a:lnT>
                      <a:noFill/>
                    </a:lnT>
                    <a:lnB>
                      <a:noFill/>
                    </a:lnB>
                  </a:tcPr>
                </a:tc>
                <a:tc>
                  <a:txBody>
                    <a:bodyPr/>
                    <a:lstStyle/>
                    <a:p>
                      <a:pPr algn="r"/>
                      <a:r>
                        <a:rPr lang="en-US" sz="2400">
                          <a:solidFill>
                            <a:srgbClr val="808080"/>
                          </a:solidFill>
                          <a:effectLst/>
                          <a:hlinkClick r:id="rId3"/>
                        </a:rPr>
                        <a:t>294</a:t>
                      </a:r>
                      <a:endParaRPr lang="en-US" sz="2400"/>
                    </a:p>
                  </a:txBody>
                  <a:tcPr marL="87515" marR="87515" marT="43758" marB="43758" anchor="ctr">
                    <a:lnL>
                      <a:noFill/>
                    </a:lnL>
                    <a:lnR>
                      <a:noFill/>
                    </a:lnR>
                    <a:lnT>
                      <a:noFill/>
                    </a:lnT>
                    <a:lnB>
                      <a:noFill/>
                    </a:lnB>
                  </a:tcPr>
                </a:tc>
                <a:tc>
                  <a:txBody>
                    <a:bodyPr/>
                    <a:lstStyle/>
                    <a:p>
                      <a:pPr algn="r"/>
                      <a:r>
                        <a:rPr lang="en-US" sz="2400" u="none" strike="noStrike">
                          <a:solidFill>
                            <a:srgbClr val="808080"/>
                          </a:solidFill>
                          <a:effectLst/>
                          <a:hlinkClick r:id="rId2"/>
                        </a:rPr>
                        <a:t>40%</a:t>
                      </a:r>
                      <a:endParaRPr lang="en-US" sz="2400"/>
                    </a:p>
                  </a:txBody>
                  <a:tcPr marL="87515" marR="87515" marT="43758" marB="43758" anchor="ctr">
                    <a:lnL>
                      <a:noFill/>
                    </a:lnL>
                    <a:lnR>
                      <a:noFill/>
                    </a:lnR>
                    <a:lnT>
                      <a:noFill/>
                    </a:lnT>
                    <a:lnB>
                      <a:noFill/>
                    </a:lnB>
                  </a:tcPr>
                </a:tc>
                <a:extLst>
                  <a:ext uri="{0D108BD9-81ED-4DB2-BD59-A6C34878D82A}">
                    <a16:rowId xmlns:a16="http://schemas.microsoft.com/office/drawing/2014/main" val="3627478990"/>
                  </a:ext>
                </a:extLst>
              </a:tr>
              <a:tr h="350061">
                <a:tc>
                  <a:txBody>
                    <a:bodyPr/>
                    <a:lstStyle/>
                    <a:p>
                      <a:r>
                        <a:rPr lang="en-US" sz="2400"/>
                        <a:t>    </a:t>
                      </a:r>
                      <a:r>
                        <a:rPr lang="en-US" sz="2400" u="none" strike="noStrike">
                          <a:solidFill>
                            <a:srgbClr val="808080"/>
                          </a:solidFill>
                          <a:effectLst/>
                          <a:hlinkClick r:id="rId2"/>
                        </a:rPr>
                        <a:t>802.15</a:t>
                      </a:r>
                      <a:endParaRPr lang="en-US" sz="2400"/>
                    </a:p>
                  </a:txBody>
                  <a:tcPr marL="87515" marR="87515" marT="43758" marB="43758" anchor="ctr">
                    <a:lnL>
                      <a:noFill/>
                    </a:lnL>
                    <a:lnR>
                      <a:noFill/>
                    </a:lnR>
                    <a:lnT>
                      <a:noFill/>
                    </a:lnT>
                    <a:lnB>
                      <a:noFill/>
                    </a:lnB>
                  </a:tcPr>
                </a:tc>
                <a:tc>
                  <a:txBody>
                    <a:bodyPr/>
                    <a:lstStyle/>
                    <a:p>
                      <a:pPr algn="r"/>
                      <a:r>
                        <a:rPr lang="en-US" sz="2400">
                          <a:solidFill>
                            <a:srgbClr val="808080"/>
                          </a:solidFill>
                          <a:effectLst/>
                          <a:hlinkClick r:id="rId3"/>
                        </a:rPr>
                        <a:t>63</a:t>
                      </a:r>
                      <a:endParaRPr lang="en-US" sz="2400"/>
                    </a:p>
                  </a:txBody>
                  <a:tcPr marL="87515" marR="87515" marT="43758" marB="43758" anchor="ctr">
                    <a:lnL>
                      <a:noFill/>
                    </a:lnL>
                    <a:lnR>
                      <a:noFill/>
                    </a:lnR>
                    <a:lnT>
                      <a:noFill/>
                    </a:lnT>
                    <a:lnB>
                      <a:noFill/>
                    </a:lnB>
                  </a:tcPr>
                </a:tc>
                <a:tc>
                  <a:txBody>
                    <a:bodyPr/>
                    <a:lstStyle/>
                    <a:p>
                      <a:pPr algn="r"/>
                      <a:r>
                        <a:rPr lang="en-US" sz="2400" u="none" strike="noStrike">
                          <a:solidFill>
                            <a:srgbClr val="808080"/>
                          </a:solidFill>
                          <a:effectLst/>
                          <a:hlinkClick r:id="rId2"/>
                        </a:rPr>
                        <a:t>9%</a:t>
                      </a:r>
                      <a:endParaRPr lang="en-US" sz="2400"/>
                    </a:p>
                  </a:txBody>
                  <a:tcPr marL="87515" marR="87515" marT="43758" marB="43758" anchor="ctr">
                    <a:lnL>
                      <a:noFill/>
                    </a:lnL>
                    <a:lnR>
                      <a:noFill/>
                    </a:lnR>
                    <a:lnT>
                      <a:noFill/>
                    </a:lnT>
                    <a:lnB>
                      <a:noFill/>
                    </a:lnB>
                  </a:tcPr>
                </a:tc>
                <a:extLst>
                  <a:ext uri="{0D108BD9-81ED-4DB2-BD59-A6C34878D82A}">
                    <a16:rowId xmlns:a16="http://schemas.microsoft.com/office/drawing/2014/main" val="2304036346"/>
                  </a:ext>
                </a:extLst>
              </a:tr>
              <a:tr h="350061">
                <a:tc>
                  <a:txBody>
                    <a:bodyPr/>
                    <a:lstStyle/>
                    <a:p>
                      <a:r>
                        <a:rPr lang="en-US" sz="2400"/>
                        <a:t>    </a:t>
                      </a:r>
                      <a:r>
                        <a:rPr lang="en-US" sz="2400" u="none" strike="noStrike">
                          <a:solidFill>
                            <a:srgbClr val="808080"/>
                          </a:solidFill>
                          <a:effectLst/>
                          <a:hlinkClick r:id="rId2"/>
                        </a:rPr>
                        <a:t>802.18</a:t>
                      </a:r>
                      <a:endParaRPr lang="en-US" sz="2400"/>
                    </a:p>
                  </a:txBody>
                  <a:tcPr marL="87515" marR="87515" marT="43758" marB="43758" anchor="ctr">
                    <a:lnL>
                      <a:noFill/>
                    </a:lnL>
                    <a:lnR>
                      <a:noFill/>
                    </a:lnR>
                    <a:lnT>
                      <a:noFill/>
                    </a:lnT>
                    <a:lnB>
                      <a:noFill/>
                    </a:lnB>
                  </a:tcPr>
                </a:tc>
                <a:tc>
                  <a:txBody>
                    <a:bodyPr/>
                    <a:lstStyle/>
                    <a:p>
                      <a:pPr algn="r"/>
                      <a:r>
                        <a:rPr lang="en-US" sz="2400">
                          <a:solidFill>
                            <a:srgbClr val="808080"/>
                          </a:solidFill>
                          <a:effectLst/>
                          <a:hlinkClick r:id="rId3"/>
                        </a:rPr>
                        <a:t>5</a:t>
                      </a:r>
                      <a:endParaRPr lang="en-US" sz="2400"/>
                    </a:p>
                  </a:txBody>
                  <a:tcPr marL="87515" marR="87515" marT="43758" marB="43758" anchor="ctr">
                    <a:lnL>
                      <a:noFill/>
                    </a:lnL>
                    <a:lnR>
                      <a:noFill/>
                    </a:lnR>
                    <a:lnT>
                      <a:noFill/>
                    </a:lnT>
                    <a:lnB>
                      <a:noFill/>
                    </a:lnB>
                  </a:tcPr>
                </a:tc>
                <a:tc>
                  <a:txBody>
                    <a:bodyPr/>
                    <a:lstStyle/>
                    <a:p>
                      <a:pPr algn="r"/>
                      <a:r>
                        <a:rPr lang="en-US" sz="2400" u="none" strike="noStrike">
                          <a:solidFill>
                            <a:srgbClr val="808080"/>
                          </a:solidFill>
                          <a:effectLst/>
                          <a:hlinkClick r:id="rId2"/>
                        </a:rPr>
                        <a:t>1%</a:t>
                      </a:r>
                      <a:endParaRPr lang="en-US" sz="2400"/>
                    </a:p>
                  </a:txBody>
                  <a:tcPr marL="87515" marR="87515" marT="43758" marB="43758" anchor="ctr">
                    <a:lnL>
                      <a:noFill/>
                    </a:lnL>
                    <a:lnR>
                      <a:noFill/>
                    </a:lnR>
                    <a:lnT>
                      <a:noFill/>
                    </a:lnT>
                    <a:lnB>
                      <a:noFill/>
                    </a:lnB>
                  </a:tcPr>
                </a:tc>
                <a:extLst>
                  <a:ext uri="{0D108BD9-81ED-4DB2-BD59-A6C34878D82A}">
                    <a16:rowId xmlns:a16="http://schemas.microsoft.com/office/drawing/2014/main" val="4114622610"/>
                  </a:ext>
                </a:extLst>
              </a:tr>
              <a:tr h="350061">
                <a:tc>
                  <a:txBody>
                    <a:bodyPr/>
                    <a:lstStyle/>
                    <a:p>
                      <a:r>
                        <a:rPr lang="en-US" sz="2400"/>
                        <a:t>    </a:t>
                      </a:r>
                      <a:r>
                        <a:rPr lang="en-US" sz="2400" u="none" strike="noStrike">
                          <a:solidFill>
                            <a:srgbClr val="808080"/>
                          </a:solidFill>
                          <a:effectLst/>
                          <a:hlinkClick r:id="rId2"/>
                        </a:rPr>
                        <a:t>802.19</a:t>
                      </a:r>
                      <a:endParaRPr lang="en-US" sz="2400"/>
                    </a:p>
                  </a:txBody>
                  <a:tcPr marL="87515" marR="87515" marT="43758" marB="43758" anchor="ctr">
                    <a:lnL>
                      <a:noFill/>
                    </a:lnL>
                    <a:lnR>
                      <a:noFill/>
                    </a:lnR>
                    <a:lnT>
                      <a:noFill/>
                    </a:lnT>
                    <a:lnB>
                      <a:noFill/>
                    </a:lnB>
                  </a:tcPr>
                </a:tc>
                <a:tc>
                  <a:txBody>
                    <a:bodyPr/>
                    <a:lstStyle/>
                    <a:p>
                      <a:pPr algn="r"/>
                      <a:r>
                        <a:rPr lang="en-US" sz="2400">
                          <a:solidFill>
                            <a:srgbClr val="808080"/>
                          </a:solidFill>
                          <a:effectLst/>
                          <a:hlinkClick r:id="rId3"/>
                        </a:rPr>
                        <a:t>8</a:t>
                      </a:r>
                      <a:endParaRPr lang="en-US" sz="2400"/>
                    </a:p>
                  </a:txBody>
                  <a:tcPr marL="87515" marR="87515" marT="43758" marB="43758" anchor="ctr">
                    <a:lnL>
                      <a:noFill/>
                    </a:lnL>
                    <a:lnR>
                      <a:noFill/>
                    </a:lnR>
                    <a:lnT>
                      <a:noFill/>
                    </a:lnT>
                    <a:lnB>
                      <a:noFill/>
                    </a:lnB>
                  </a:tcPr>
                </a:tc>
                <a:tc>
                  <a:txBody>
                    <a:bodyPr/>
                    <a:lstStyle/>
                    <a:p>
                      <a:pPr algn="r"/>
                      <a:r>
                        <a:rPr lang="en-US" sz="2400" u="none" strike="noStrike">
                          <a:solidFill>
                            <a:srgbClr val="808080"/>
                          </a:solidFill>
                          <a:effectLst/>
                          <a:hlinkClick r:id="rId2"/>
                        </a:rPr>
                        <a:t>1%</a:t>
                      </a:r>
                      <a:endParaRPr lang="en-US" sz="2400"/>
                    </a:p>
                  </a:txBody>
                  <a:tcPr marL="87515" marR="87515" marT="43758" marB="43758" anchor="ctr">
                    <a:lnL>
                      <a:noFill/>
                    </a:lnL>
                    <a:lnR>
                      <a:noFill/>
                    </a:lnR>
                    <a:lnT>
                      <a:noFill/>
                    </a:lnT>
                    <a:lnB>
                      <a:noFill/>
                    </a:lnB>
                  </a:tcPr>
                </a:tc>
                <a:extLst>
                  <a:ext uri="{0D108BD9-81ED-4DB2-BD59-A6C34878D82A}">
                    <a16:rowId xmlns:a16="http://schemas.microsoft.com/office/drawing/2014/main" val="3030014828"/>
                  </a:ext>
                </a:extLst>
              </a:tr>
              <a:tr h="350061">
                <a:tc>
                  <a:txBody>
                    <a:bodyPr/>
                    <a:lstStyle/>
                    <a:p>
                      <a:r>
                        <a:rPr lang="en-US" sz="2400"/>
                        <a:t>    </a:t>
                      </a:r>
                      <a:r>
                        <a:rPr lang="en-US" sz="2400" u="none" strike="noStrike">
                          <a:solidFill>
                            <a:srgbClr val="808080"/>
                          </a:solidFill>
                          <a:effectLst/>
                          <a:hlinkClick r:id="rId2"/>
                        </a:rPr>
                        <a:t>802.21</a:t>
                      </a:r>
                      <a:endParaRPr lang="en-US" sz="2400"/>
                    </a:p>
                  </a:txBody>
                  <a:tcPr marL="87515" marR="87515" marT="43758" marB="43758" anchor="ctr">
                    <a:lnL>
                      <a:noFill/>
                    </a:lnL>
                    <a:lnR>
                      <a:noFill/>
                    </a:lnR>
                    <a:lnT>
                      <a:noFill/>
                    </a:lnT>
                    <a:lnB>
                      <a:noFill/>
                    </a:lnB>
                  </a:tcPr>
                </a:tc>
                <a:tc>
                  <a:txBody>
                    <a:bodyPr/>
                    <a:lstStyle/>
                    <a:p>
                      <a:pPr algn="r"/>
                      <a:r>
                        <a:rPr lang="en-US" sz="2400">
                          <a:solidFill>
                            <a:srgbClr val="808080"/>
                          </a:solidFill>
                          <a:effectLst/>
                          <a:hlinkClick r:id="rId3"/>
                        </a:rPr>
                        <a:t>5</a:t>
                      </a:r>
                      <a:endParaRPr lang="en-US" sz="2400"/>
                    </a:p>
                  </a:txBody>
                  <a:tcPr marL="87515" marR="87515" marT="43758" marB="43758" anchor="ctr">
                    <a:lnL>
                      <a:noFill/>
                    </a:lnL>
                    <a:lnR>
                      <a:noFill/>
                    </a:lnR>
                    <a:lnT>
                      <a:noFill/>
                    </a:lnT>
                    <a:lnB>
                      <a:noFill/>
                    </a:lnB>
                  </a:tcPr>
                </a:tc>
                <a:tc>
                  <a:txBody>
                    <a:bodyPr/>
                    <a:lstStyle/>
                    <a:p>
                      <a:pPr algn="r"/>
                      <a:r>
                        <a:rPr lang="en-US" sz="2400" u="none" strike="noStrike">
                          <a:solidFill>
                            <a:srgbClr val="808080"/>
                          </a:solidFill>
                          <a:effectLst/>
                          <a:hlinkClick r:id="rId2"/>
                        </a:rPr>
                        <a:t>1%</a:t>
                      </a:r>
                      <a:endParaRPr lang="en-US" sz="2400"/>
                    </a:p>
                  </a:txBody>
                  <a:tcPr marL="87515" marR="87515" marT="43758" marB="43758" anchor="ctr">
                    <a:lnL>
                      <a:noFill/>
                    </a:lnL>
                    <a:lnR>
                      <a:noFill/>
                    </a:lnR>
                    <a:lnT>
                      <a:noFill/>
                    </a:lnT>
                    <a:lnB>
                      <a:noFill/>
                    </a:lnB>
                  </a:tcPr>
                </a:tc>
                <a:extLst>
                  <a:ext uri="{0D108BD9-81ED-4DB2-BD59-A6C34878D82A}">
                    <a16:rowId xmlns:a16="http://schemas.microsoft.com/office/drawing/2014/main" val="4255931368"/>
                  </a:ext>
                </a:extLst>
              </a:tr>
              <a:tr h="350061">
                <a:tc>
                  <a:txBody>
                    <a:bodyPr/>
                    <a:lstStyle/>
                    <a:p>
                      <a:r>
                        <a:rPr lang="en-US" sz="2400"/>
                        <a:t>    </a:t>
                      </a:r>
                      <a:r>
                        <a:rPr lang="en-US" sz="2400" u="none" strike="noStrike">
                          <a:solidFill>
                            <a:srgbClr val="808080"/>
                          </a:solidFill>
                          <a:effectLst/>
                          <a:hlinkClick r:id="rId2"/>
                        </a:rPr>
                        <a:t>802.22</a:t>
                      </a:r>
                      <a:endParaRPr lang="en-US" sz="2400"/>
                    </a:p>
                  </a:txBody>
                  <a:tcPr marL="87515" marR="87515" marT="43758" marB="43758" anchor="ctr">
                    <a:lnL>
                      <a:noFill/>
                    </a:lnL>
                    <a:lnR>
                      <a:noFill/>
                    </a:lnR>
                    <a:lnT>
                      <a:noFill/>
                    </a:lnT>
                    <a:lnB>
                      <a:noFill/>
                    </a:lnB>
                  </a:tcPr>
                </a:tc>
                <a:tc>
                  <a:txBody>
                    <a:bodyPr/>
                    <a:lstStyle/>
                    <a:p>
                      <a:pPr algn="r"/>
                      <a:r>
                        <a:rPr lang="en-US" sz="2400">
                          <a:solidFill>
                            <a:srgbClr val="808080"/>
                          </a:solidFill>
                          <a:effectLst/>
                          <a:hlinkClick r:id="rId3"/>
                        </a:rPr>
                        <a:t>2</a:t>
                      </a:r>
                      <a:endParaRPr lang="en-US" sz="2400"/>
                    </a:p>
                  </a:txBody>
                  <a:tcPr marL="87515" marR="87515" marT="43758" marB="43758" anchor="ctr">
                    <a:lnL>
                      <a:noFill/>
                    </a:lnL>
                    <a:lnR>
                      <a:noFill/>
                    </a:lnR>
                    <a:lnT>
                      <a:noFill/>
                    </a:lnT>
                    <a:lnB>
                      <a:noFill/>
                    </a:lnB>
                  </a:tcPr>
                </a:tc>
                <a:tc>
                  <a:txBody>
                    <a:bodyPr/>
                    <a:lstStyle/>
                    <a:p>
                      <a:pPr algn="r"/>
                      <a:r>
                        <a:rPr lang="en-US" sz="2400" u="none" strike="noStrike">
                          <a:solidFill>
                            <a:srgbClr val="808080"/>
                          </a:solidFill>
                          <a:effectLst/>
                          <a:hlinkClick r:id="rId2"/>
                        </a:rPr>
                        <a:t>0%</a:t>
                      </a:r>
                      <a:endParaRPr lang="en-US" sz="2400"/>
                    </a:p>
                  </a:txBody>
                  <a:tcPr marL="87515" marR="87515" marT="43758" marB="43758" anchor="ctr">
                    <a:lnL>
                      <a:noFill/>
                    </a:lnL>
                    <a:lnR>
                      <a:noFill/>
                    </a:lnR>
                    <a:lnT>
                      <a:noFill/>
                    </a:lnT>
                    <a:lnB>
                      <a:noFill/>
                    </a:lnB>
                  </a:tcPr>
                </a:tc>
                <a:extLst>
                  <a:ext uri="{0D108BD9-81ED-4DB2-BD59-A6C34878D82A}">
                    <a16:rowId xmlns:a16="http://schemas.microsoft.com/office/drawing/2014/main" val="2318598802"/>
                  </a:ext>
                </a:extLst>
              </a:tr>
              <a:tr h="350061">
                <a:tc>
                  <a:txBody>
                    <a:bodyPr/>
                    <a:lstStyle/>
                    <a:p>
                      <a:r>
                        <a:rPr lang="en-US" sz="2400"/>
                        <a:t>    </a:t>
                      </a:r>
                      <a:r>
                        <a:rPr lang="en-US" sz="2400" u="none" strike="noStrike">
                          <a:solidFill>
                            <a:srgbClr val="808080"/>
                          </a:solidFill>
                          <a:effectLst/>
                          <a:hlinkClick r:id="rId2"/>
                        </a:rPr>
                        <a:t>802.24</a:t>
                      </a:r>
                      <a:endParaRPr lang="en-US" sz="2400"/>
                    </a:p>
                  </a:txBody>
                  <a:tcPr marL="87515" marR="87515" marT="43758" marB="43758" anchor="ctr">
                    <a:lnL>
                      <a:noFill/>
                    </a:lnL>
                    <a:lnR>
                      <a:noFill/>
                    </a:lnR>
                    <a:lnT>
                      <a:noFill/>
                    </a:lnT>
                    <a:lnB>
                      <a:noFill/>
                    </a:lnB>
                  </a:tcPr>
                </a:tc>
                <a:tc>
                  <a:txBody>
                    <a:bodyPr/>
                    <a:lstStyle/>
                    <a:p>
                      <a:pPr algn="r"/>
                      <a:r>
                        <a:rPr lang="en-US" sz="2400">
                          <a:solidFill>
                            <a:srgbClr val="808080"/>
                          </a:solidFill>
                          <a:effectLst/>
                          <a:hlinkClick r:id="rId3"/>
                        </a:rPr>
                        <a:t>1</a:t>
                      </a:r>
                      <a:endParaRPr lang="en-US" sz="2400"/>
                    </a:p>
                  </a:txBody>
                  <a:tcPr marL="87515" marR="87515" marT="43758" marB="43758" anchor="ctr">
                    <a:lnL>
                      <a:noFill/>
                    </a:lnL>
                    <a:lnR>
                      <a:noFill/>
                    </a:lnR>
                    <a:lnT>
                      <a:noFill/>
                    </a:lnT>
                    <a:lnB>
                      <a:noFill/>
                    </a:lnB>
                  </a:tcPr>
                </a:tc>
                <a:tc>
                  <a:txBody>
                    <a:bodyPr/>
                    <a:lstStyle/>
                    <a:p>
                      <a:pPr algn="r"/>
                      <a:r>
                        <a:rPr lang="en-US" sz="2400" u="none" strike="noStrike">
                          <a:solidFill>
                            <a:srgbClr val="808080"/>
                          </a:solidFill>
                          <a:effectLst/>
                          <a:hlinkClick r:id="rId2"/>
                        </a:rPr>
                        <a:t>0%</a:t>
                      </a:r>
                      <a:endParaRPr lang="en-US" sz="2400"/>
                    </a:p>
                  </a:txBody>
                  <a:tcPr marL="87515" marR="87515" marT="43758" marB="43758" anchor="ctr">
                    <a:lnL>
                      <a:noFill/>
                    </a:lnL>
                    <a:lnR>
                      <a:noFill/>
                    </a:lnR>
                    <a:lnT>
                      <a:noFill/>
                    </a:lnT>
                    <a:lnB>
                      <a:noFill/>
                    </a:lnB>
                  </a:tcPr>
                </a:tc>
                <a:extLst>
                  <a:ext uri="{0D108BD9-81ED-4DB2-BD59-A6C34878D82A}">
                    <a16:rowId xmlns:a16="http://schemas.microsoft.com/office/drawing/2014/main" val="244051208"/>
                  </a:ext>
                </a:extLst>
              </a:tr>
              <a:tr h="350061">
                <a:tc>
                  <a:txBody>
                    <a:bodyPr/>
                    <a:lstStyle/>
                    <a:p>
                      <a:r>
                        <a:rPr lang="en-US" sz="2400"/>
                        <a:t>    </a:t>
                      </a:r>
                      <a:r>
                        <a:rPr lang="en-US" sz="2400" u="none" strike="noStrike">
                          <a:solidFill>
                            <a:srgbClr val="808080"/>
                          </a:solidFill>
                          <a:effectLst/>
                          <a:hlinkClick r:id="rId2"/>
                        </a:rPr>
                        <a:t>Unknown</a:t>
                      </a:r>
                      <a:endParaRPr lang="en-US" sz="2400"/>
                    </a:p>
                  </a:txBody>
                  <a:tcPr marL="87515" marR="87515" marT="43758" marB="43758" anchor="ctr">
                    <a:lnL>
                      <a:noFill/>
                    </a:lnL>
                    <a:lnR>
                      <a:noFill/>
                    </a:lnR>
                    <a:lnT>
                      <a:noFill/>
                    </a:lnT>
                    <a:lnB>
                      <a:noFill/>
                    </a:lnB>
                  </a:tcPr>
                </a:tc>
                <a:tc>
                  <a:txBody>
                    <a:bodyPr/>
                    <a:lstStyle/>
                    <a:p>
                      <a:pPr algn="r"/>
                      <a:r>
                        <a:rPr lang="en-US" sz="2400">
                          <a:solidFill>
                            <a:srgbClr val="808080"/>
                          </a:solidFill>
                          <a:effectLst/>
                          <a:hlinkClick r:id="rId3"/>
                        </a:rPr>
                        <a:t>6</a:t>
                      </a:r>
                      <a:endParaRPr lang="en-US" sz="2400"/>
                    </a:p>
                  </a:txBody>
                  <a:tcPr marL="87515" marR="87515" marT="43758" marB="43758" anchor="ctr">
                    <a:lnL>
                      <a:noFill/>
                    </a:lnL>
                    <a:lnR>
                      <a:noFill/>
                    </a:lnR>
                    <a:lnT>
                      <a:noFill/>
                    </a:lnT>
                    <a:lnB>
                      <a:noFill/>
                    </a:lnB>
                  </a:tcPr>
                </a:tc>
                <a:tc>
                  <a:txBody>
                    <a:bodyPr/>
                    <a:lstStyle/>
                    <a:p>
                      <a:pPr algn="r"/>
                      <a:r>
                        <a:rPr lang="en-US" sz="2400" u="none" strike="noStrike" dirty="0">
                          <a:solidFill>
                            <a:srgbClr val="808080"/>
                          </a:solidFill>
                          <a:effectLst/>
                          <a:hlinkClick r:id="rId2"/>
                        </a:rPr>
                        <a:t>1%</a:t>
                      </a:r>
                      <a:endParaRPr lang="en-US" sz="2400" dirty="0"/>
                    </a:p>
                  </a:txBody>
                  <a:tcPr marL="87515" marR="87515" marT="43758" marB="43758" anchor="ctr">
                    <a:lnL>
                      <a:noFill/>
                    </a:lnL>
                    <a:lnR>
                      <a:noFill/>
                    </a:lnR>
                    <a:lnT>
                      <a:noFill/>
                    </a:lnT>
                    <a:lnB>
                      <a:noFill/>
                    </a:lnB>
                  </a:tcPr>
                </a:tc>
                <a:extLst>
                  <a:ext uri="{0D108BD9-81ED-4DB2-BD59-A6C34878D82A}">
                    <a16:rowId xmlns:a16="http://schemas.microsoft.com/office/drawing/2014/main" val="4222727619"/>
                  </a:ext>
                </a:extLst>
              </a:tr>
            </a:tbl>
          </a:graphicData>
        </a:graphic>
      </p:graphicFrame>
    </p:spTree>
    <p:extLst>
      <p:ext uri="{BB962C8B-B14F-4D97-AF65-F5344CB8AC3E}">
        <p14:creationId xmlns:p14="http://schemas.microsoft.com/office/powerpoint/2010/main" val="42305957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1" y="685802"/>
            <a:ext cx="7770813" cy="609599"/>
          </a:xfrm>
        </p:spPr>
        <p:txBody>
          <a:bodyPr/>
          <a:lstStyle/>
          <a:p>
            <a:pPr rtl="0" eaLnBrk="1" fontAlgn="base" hangingPunct="1"/>
            <a:r>
              <a:rPr lang="en-US" b="0" dirty="0">
                <a:cs typeface="+mj-cs"/>
              </a:rPr>
              <a:t>M3.7</a:t>
            </a:r>
            <a:r>
              <a:rPr lang="en-US" dirty="0">
                <a:cs typeface="+mj-cs"/>
              </a:rPr>
              <a:t> </a:t>
            </a:r>
            <a:r>
              <a:rPr lang="en-US" b="0" dirty="0">
                <a:cs typeface="+mj-cs"/>
              </a:rPr>
              <a:t>Recording attendance</a:t>
            </a:r>
            <a:endParaRPr lang="en-US" dirty="0"/>
          </a:p>
        </p:txBody>
      </p:sp>
      <p:sp>
        <p:nvSpPr>
          <p:cNvPr id="3" name="Content Placeholder 2"/>
          <p:cNvSpPr>
            <a:spLocks noGrp="1"/>
          </p:cNvSpPr>
          <p:nvPr>
            <p:ph idx="1"/>
          </p:nvPr>
        </p:nvSpPr>
        <p:spPr>
          <a:xfrm>
            <a:off x="929219" y="1219200"/>
            <a:ext cx="10460566" cy="5181600"/>
          </a:xfrm>
        </p:spPr>
        <p:txBody>
          <a:bodyPr>
            <a:normAutofit/>
          </a:bodyPr>
          <a:lstStyle/>
          <a:p>
            <a:pPr>
              <a:lnSpc>
                <a:spcPct val="90000"/>
              </a:lnSpc>
            </a:pPr>
            <a:r>
              <a:rPr lang="en-GB" dirty="0"/>
              <a:t>It is a </a:t>
            </a:r>
            <a:r>
              <a:rPr lang="en-GB" dirty="0">
                <a:solidFill>
                  <a:srgbClr val="FF3300"/>
                </a:solidFill>
              </a:rPr>
              <a:t>requirement</a:t>
            </a:r>
            <a:r>
              <a:rPr lang="en-GB" dirty="0"/>
              <a:t> that attendees record their participation at an 802.11 session and declare their affiliation.  This record is usually made using the IMAT attendance system.</a:t>
            </a:r>
          </a:p>
          <a:p>
            <a:pPr lvl="1">
              <a:lnSpc>
                <a:spcPct val="90000"/>
              </a:lnSpc>
            </a:pPr>
            <a:r>
              <a:rPr lang="en-GB" dirty="0"/>
              <a:t>If you wish to participate without recording attendance,  send an email per session to the WG 2</a:t>
            </a:r>
            <a:r>
              <a:rPr lang="en-GB" baseline="30000" dirty="0"/>
              <a:t>nd</a:t>
            </a:r>
            <a:r>
              <a:rPr lang="en-GB" dirty="0"/>
              <a:t> vice chair declaring your participation and affiliation.   You cannot gain or maintain 802.11 voting membership using this method.</a:t>
            </a:r>
          </a:p>
          <a:p>
            <a:pPr>
              <a:lnSpc>
                <a:spcPct val="90000"/>
              </a:lnSpc>
            </a:pPr>
            <a:r>
              <a:rPr lang="en-GB" dirty="0"/>
              <a:t>You must record 75% attendance of required 802.11 slots in a session for that session to count towards gaining or maintaining 802.11 voting membership</a:t>
            </a:r>
          </a:p>
          <a:p>
            <a:pPr lvl="1">
              <a:lnSpc>
                <a:spcPct val="90000"/>
              </a:lnSpc>
            </a:pPr>
            <a:r>
              <a:rPr lang="en-GB" dirty="0"/>
              <a:t>You need a single IEEE-SA web account</a:t>
            </a:r>
          </a:p>
          <a:p>
            <a:pPr lvl="2">
              <a:lnSpc>
                <a:spcPct val="90000"/>
              </a:lnSpc>
            </a:pPr>
            <a:r>
              <a:rPr lang="en-GB" sz="2000" dirty="0"/>
              <a:t>The IEEE SA web account requires a working email address</a:t>
            </a:r>
          </a:p>
          <a:p>
            <a:pPr lvl="2">
              <a:lnSpc>
                <a:spcPct val="90000"/>
              </a:lnSpc>
            </a:pPr>
            <a:r>
              <a:rPr lang="en-GB" sz="2000" dirty="0"/>
              <a:t>do not remove your email address from the account</a:t>
            </a:r>
          </a:p>
          <a:p>
            <a:pPr lvl="1">
              <a:lnSpc>
                <a:spcPct val="90000"/>
              </a:lnSpc>
            </a:pPr>
            <a:r>
              <a:rPr lang="en-GB" dirty="0"/>
              <a:t>Use the email address associated with that web account when registering attendance</a:t>
            </a:r>
          </a:p>
          <a:p>
            <a:pPr lvl="2">
              <a:lnSpc>
                <a:spcPct val="90000"/>
              </a:lnSpc>
            </a:pPr>
            <a:r>
              <a:rPr lang="en-GB" sz="2000" dirty="0"/>
              <a:t>If you change email addresses, update the web account,  don’t create a new web account,  or your membership status may not be calculated properly</a:t>
            </a:r>
          </a:p>
          <a:p>
            <a:pPr lvl="1">
              <a:lnSpc>
                <a:spcPct val="90000"/>
              </a:lnSpc>
            </a:pPr>
            <a:r>
              <a:rPr lang="en-GB" sz="2400" dirty="0"/>
              <a:t>Record attendance using this URL:</a:t>
            </a:r>
            <a:r>
              <a:rPr lang="en-US" sz="2400" dirty="0"/>
              <a:t>  </a:t>
            </a:r>
            <a:r>
              <a:rPr lang="en-US" sz="2400" b="1" dirty="0">
                <a:solidFill>
                  <a:schemeClr val="tx2"/>
                </a:solidFill>
              </a:rPr>
              <a:t>IMAT.IEEE.ORG/</a:t>
            </a:r>
          </a:p>
        </p:txBody>
      </p:sp>
      <p:sp>
        <p:nvSpPr>
          <p:cNvPr id="6" name="Date Placeholder 5"/>
          <p:cNvSpPr>
            <a:spLocks noGrp="1"/>
          </p:cNvSpPr>
          <p:nvPr>
            <p:ph type="dt" idx="10"/>
          </p:nvPr>
        </p:nvSpPr>
        <p:spPr/>
        <p:txBody>
          <a:bodyPr/>
          <a:lstStyle/>
          <a:p>
            <a:r>
              <a:rPr lang="en-US"/>
              <a:t>July 2019</a:t>
            </a:r>
            <a:endParaRPr lang="en-GB" dirty="0"/>
          </a:p>
        </p:txBody>
      </p:sp>
      <p:sp>
        <p:nvSpPr>
          <p:cNvPr id="5" name="Footer Placeholder 4"/>
          <p:cNvSpPr>
            <a:spLocks noGrp="1"/>
          </p:cNvSpPr>
          <p:nvPr>
            <p:ph type="ftr" idx="11"/>
          </p:nvPr>
        </p:nvSpPr>
        <p:spPr/>
        <p:txBody>
          <a:bodyPr/>
          <a:lstStyle/>
          <a:p>
            <a:r>
              <a:rPr lang="en-GB" dirty="0"/>
              <a:t>Jon Rosdahl, Qualcomm</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21</a:t>
            </a:fld>
            <a:endParaRPr lang="en-GB" dirty="0"/>
          </a:p>
        </p:txBody>
      </p:sp>
    </p:spTree>
    <p:extLst>
      <p:ext uri="{BB962C8B-B14F-4D97-AF65-F5344CB8AC3E}">
        <p14:creationId xmlns:p14="http://schemas.microsoft.com/office/powerpoint/2010/main" val="26134976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2" name="Rectangle 2"/>
          <p:cNvSpPr>
            <a:spLocks noGrp="1" noChangeArrowheads="1"/>
          </p:cNvSpPr>
          <p:nvPr>
            <p:ph type="title"/>
          </p:nvPr>
        </p:nvSpPr>
        <p:spPr/>
        <p:txBody>
          <a:bodyPr/>
          <a:lstStyle/>
          <a:p>
            <a:r>
              <a:rPr lang="en-US" dirty="0"/>
              <a:t>M3.8 Local File Document Server information</a:t>
            </a:r>
          </a:p>
        </p:txBody>
      </p:sp>
      <p:sp>
        <p:nvSpPr>
          <p:cNvPr id="19459" name="Date Placeholder 3"/>
          <p:cNvSpPr>
            <a:spLocks noGrp="1"/>
          </p:cNvSpPr>
          <p:nvPr>
            <p:ph type="dt" idx="10"/>
          </p:nvPr>
        </p:nvSpPr>
        <p:spPr/>
        <p:txBody>
          <a:bodyPr/>
          <a:lstStyle/>
          <a:p>
            <a:r>
              <a:rPr lang="en-US"/>
              <a:t>July 2019</a:t>
            </a:r>
            <a:endParaRPr lang="en-US" dirty="0"/>
          </a:p>
        </p:txBody>
      </p:sp>
      <p:sp>
        <p:nvSpPr>
          <p:cNvPr id="19460" name="Footer Placeholder 4"/>
          <p:cNvSpPr>
            <a:spLocks noGrp="1"/>
          </p:cNvSpPr>
          <p:nvPr>
            <p:ph type="ftr" idx="11"/>
          </p:nvPr>
        </p:nvSpPr>
        <p:spPr/>
        <p:txBody>
          <a:bodyPr/>
          <a:lstStyle/>
          <a:p>
            <a:r>
              <a:rPr lang="en-US"/>
              <a:t>Jon Rosdahl, Qualcomm</a:t>
            </a:r>
            <a:endParaRPr lang="en-US" dirty="0"/>
          </a:p>
        </p:txBody>
      </p:sp>
      <p:sp>
        <p:nvSpPr>
          <p:cNvPr id="19461" name="Slide Number Placeholder 5"/>
          <p:cNvSpPr>
            <a:spLocks noGrp="1"/>
          </p:cNvSpPr>
          <p:nvPr>
            <p:ph type="sldNum" idx="12"/>
          </p:nvPr>
        </p:nvSpPr>
        <p:spPr/>
        <p:txBody>
          <a:bodyPr/>
          <a:lstStyle/>
          <a:p>
            <a:r>
              <a:rPr lang="en-US"/>
              <a:t>Slide </a:t>
            </a:r>
            <a:fld id="{D64B625E-504A-4C58-A39B-C8B7B94C9285}" type="slidenum">
              <a:rPr lang="en-US" smtClean="0"/>
              <a:pPr/>
              <a:t>22</a:t>
            </a:fld>
            <a:endParaRPr lang="en-US" dirty="0"/>
          </a:p>
        </p:txBody>
      </p:sp>
      <p:sp>
        <p:nvSpPr>
          <p:cNvPr id="3" name="Rectangle 2">
            <a:extLst>
              <a:ext uri="{FF2B5EF4-FFF2-40B4-BE49-F238E27FC236}">
                <a16:creationId xmlns:a16="http://schemas.microsoft.com/office/drawing/2014/main" id="{43B3C29C-6249-4F7D-9D52-7874AF1A7FA2}"/>
              </a:ext>
            </a:extLst>
          </p:cNvPr>
          <p:cNvSpPr/>
          <p:nvPr/>
        </p:nvSpPr>
        <p:spPr>
          <a:xfrm>
            <a:off x="2279576" y="2204864"/>
            <a:ext cx="7704856" cy="3539430"/>
          </a:xfrm>
          <a:prstGeom prst="rect">
            <a:avLst/>
          </a:prstGeom>
        </p:spPr>
        <p:txBody>
          <a:bodyPr wrap="square">
            <a:spAutoFit/>
          </a:bodyPr>
          <a:lstStyle/>
          <a:p>
            <a:r>
              <a:rPr lang="en-US" sz="2800" dirty="0">
                <a:solidFill>
                  <a:schemeClr val="tx1"/>
                </a:solidFill>
              </a:rPr>
              <a:t>Links for Attendance, Documents, Registration and information about the session can be found at </a:t>
            </a:r>
            <a:r>
              <a:rPr lang="en-US" sz="2800" dirty="0">
                <a:solidFill>
                  <a:schemeClr val="tx1"/>
                </a:solidFill>
                <a:hlinkClick r:id="rId3"/>
              </a:rPr>
              <a:t>ieee802.linespeed.io</a:t>
            </a:r>
            <a:r>
              <a:rPr lang="en-US" sz="2800" dirty="0">
                <a:solidFill>
                  <a:schemeClr val="tx1"/>
                </a:solidFill>
              </a:rPr>
              <a:t> (we recommend creating a bookmark).</a:t>
            </a:r>
          </a:p>
          <a:p>
            <a:endParaRPr lang="en-US" sz="2800" dirty="0">
              <a:solidFill>
                <a:schemeClr val="tx1"/>
              </a:solidFill>
            </a:endParaRPr>
          </a:p>
          <a:p>
            <a:r>
              <a:rPr lang="en-US" sz="2800" dirty="0">
                <a:solidFill>
                  <a:schemeClr val="tx1"/>
                </a:solidFill>
              </a:rPr>
              <a:t>Accessible from the Local Wi-Fi network: </a:t>
            </a:r>
          </a:p>
          <a:p>
            <a:r>
              <a:rPr lang="en-US" sz="2800" dirty="0">
                <a:solidFill>
                  <a:schemeClr val="tx1"/>
                </a:solidFill>
              </a:rPr>
              <a:t>		SSID: IEEE802    -- Password: </a:t>
            </a:r>
            <a:r>
              <a:rPr lang="en-US" sz="2800" dirty="0" err="1">
                <a:solidFill>
                  <a:schemeClr val="tx1"/>
                </a:solidFill>
              </a:rPr>
              <a:t>ieeeieee</a:t>
            </a:r>
            <a:endParaRPr lang="en-US" sz="2800" dirty="0">
              <a:solidFill>
                <a:schemeClr val="tx1"/>
              </a:solidFill>
            </a:endParaRPr>
          </a:p>
          <a:p>
            <a:endParaRPr lang="en-US" sz="2800" dirty="0">
              <a:solidFill>
                <a:schemeClr val="tx1"/>
              </a:solidFill>
            </a:endParaRPr>
          </a:p>
        </p:txBody>
      </p:sp>
    </p:spTree>
    <p:extLst>
      <p:ext uri="{BB962C8B-B14F-4D97-AF65-F5344CB8AC3E}">
        <p14:creationId xmlns:p14="http://schemas.microsoft.com/office/powerpoint/2010/main" val="30924948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83682" y="1318690"/>
            <a:ext cx="10612918" cy="5156724"/>
          </a:xfrm>
        </p:spPr>
        <p:txBody>
          <a:bodyPr/>
          <a:lstStyle/>
          <a:p>
            <a:pPr marL="311159" indent="0"/>
            <a:r>
              <a:rPr lang="en-CA" dirty="0"/>
              <a:t>Next Interim Session: </a:t>
            </a:r>
          </a:p>
          <a:p>
            <a:pPr marL="711209" lvl="1" indent="0"/>
            <a:r>
              <a:rPr lang="en-CA" sz="2400" dirty="0"/>
              <a:t>Sept 15-20, 2019</a:t>
            </a:r>
          </a:p>
          <a:p>
            <a:pPr marL="711209" lvl="1" indent="0"/>
            <a:r>
              <a:rPr lang="en-GB" sz="2400" dirty="0"/>
              <a:t>Marriott Hanoi, Hanoi, Vietnam</a:t>
            </a:r>
          </a:p>
          <a:p>
            <a:pPr marL="711209" lvl="1" indent="0"/>
            <a:r>
              <a:rPr lang="en-GB" sz="2400" b="1" dirty="0"/>
              <a:t>Registration, Hotel and Event Information, including Visa information: </a:t>
            </a:r>
            <a:r>
              <a:rPr lang="en-GB" sz="2400" b="1" dirty="0">
                <a:hlinkClick r:id="rId3"/>
              </a:rPr>
              <a:t>http://www.mtgevents.com/au/ieee2019/</a:t>
            </a:r>
            <a:r>
              <a:rPr lang="en-GB" sz="2400" b="1" dirty="0"/>
              <a:t> </a:t>
            </a:r>
            <a:endParaRPr lang="en-GB" sz="2400" dirty="0"/>
          </a:p>
          <a:p>
            <a:pPr marL="711209" lvl="1" indent="0"/>
            <a:r>
              <a:rPr lang="en-GB" sz="2400" dirty="0"/>
              <a:t>Thanks to those that booked hotel before July 11</a:t>
            </a:r>
            <a:r>
              <a:rPr lang="en-GB" sz="2400" baseline="30000" dirty="0"/>
              <a:t>th.</a:t>
            </a:r>
          </a:p>
          <a:p>
            <a:pPr marL="711209" lvl="1" indent="0"/>
            <a:r>
              <a:rPr lang="en-GB" sz="2400" b="1" dirty="0"/>
              <a:t>Now remember to go Register!</a:t>
            </a:r>
            <a:endParaRPr lang="en-CA" sz="2400" b="1" dirty="0"/>
          </a:p>
          <a:p>
            <a:endParaRPr lang="en-GB" dirty="0"/>
          </a:p>
          <a:p>
            <a:r>
              <a:rPr lang="en-GB" dirty="0"/>
              <a:t>Next 802 Plenary: </a:t>
            </a:r>
            <a:endParaRPr lang="en-US" dirty="0"/>
          </a:p>
          <a:p>
            <a:r>
              <a:rPr lang="en-GB" dirty="0"/>
              <a:t>		November 10-15, </a:t>
            </a:r>
          </a:p>
          <a:p>
            <a:r>
              <a:rPr lang="en-GB" dirty="0"/>
              <a:t>			Hilton Waikoloa Village, Kona, HI, USA</a:t>
            </a:r>
            <a:endParaRPr lang="en-US" dirty="0"/>
          </a:p>
          <a:p>
            <a:pPr marL="711209" lvl="1" indent="0">
              <a:buNone/>
            </a:pPr>
            <a:r>
              <a:rPr lang="en-CA" sz="2400" dirty="0"/>
              <a:t>Registration is open  to open First part of August</a:t>
            </a:r>
          </a:p>
          <a:p>
            <a:pPr marL="711209" lvl="1" indent="0">
              <a:buNone/>
            </a:pPr>
            <a:endParaRPr lang="en-US" sz="2800" dirty="0"/>
          </a:p>
        </p:txBody>
      </p:sp>
      <p:sp>
        <p:nvSpPr>
          <p:cNvPr id="5" name="Footer Placeholder 4"/>
          <p:cNvSpPr>
            <a:spLocks noGrp="1"/>
          </p:cNvSpPr>
          <p:nvPr>
            <p:ph type="ftr" idx="11"/>
          </p:nvPr>
        </p:nvSpPr>
        <p:spPr/>
        <p:txBody>
          <a:bodyPr/>
          <a:lstStyle/>
          <a:p>
            <a:r>
              <a:rPr lang="en-GB" dirty="0"/>
              <a:t>Jon Rosdahl, Qualcomm</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23</a:t>
            </a:fld>
            <a:endParaRPr lang="en-GB" dirty="0"/>
          </a:p>
        </p:txBody>
      </p:sp>
      <p:sp>
        <p:nvSpPr>
          <p:cNvPr id="10" name="Title 9">
            <a:extLst>
              <a:ext uri="{FF2B5EF4-FFF2-40B4-BE49-F238E27FC236}">
                <a16:creationId xmlns:a16="http://schemas.microsoft.com/office/drawing/2014/main" id="{B8CBAE96-A831-4057-8B3B-C03BA14F95B5}"/>
              </a:ext>
            </a:extLst>
          </p:cNvPr>
          <p:cNvSpPr>
            <a:spLocks noGrp="1"/>
          </p:cNvSpPr>
          <p:nvPr>
            <p:ph type="title"/>
          </p:nvPr>
        </p:nvSpPr>
        <p:spPr>
          <a:xfrm>
            <a:off x="914401" y="685801"/>
            <a:ext cx="10361084" cy="632889"/>
          </a:xfrm>
        </p:spPr>
        <p:txBody>
          <a:bodyPr/>
          <a:lstStyle/>
          <a:p>
            <a:r>
              <a:rPr lang="en-US" dirty="0"/>
              <a:t>3.9 Next Session reminder</a:t>
            </a:r>
          </a:p>
        </p:txBody>
      </p:sp>
      <p:sp>
        <p:nvSpPr>
          <p:cNvPr id="6" name="Date Placeholder 5">
            <a:extLst>
              <a:ext uri="{FF2B5EF4-FFF2-40B4-BE49-F238E27FC236}">
                <a16:creationId xmlns:a16="http://schemas.microsoft.com/office/drawing/2014/main" id="{8170D81F-90E0-4C34-B269-C3CD98A114D2}"/>
              </a:ext>
            </a:extLst>
          </p:cNvPr>
          <p:cNvSpPr>
            <a:spLocks noGrp="1"/>
          </p:cNvSpPr>
          <p:nvPr>
            <p:ph type="dt" idx="10"/>
          </p:nvPr>
        </p:nvSpPr>
        <p:spPr>
          <a:xfrm>
            <a:off x="929218" y="322265"/>
            <a:ext cx="2499783" cy="284160"/>
          </a:xfrm>
        </p:spPr>
        <p:txBody>
          <a:bodyPr/>
          <a:lstStyle/>
          <a:p>
            <a:r>
              <a:rPr lang="en-US"/>
              <a:t>July 2019</a:t>
            </a:r>
            <a:endParaRPr lang="en-GB" dirty="0"/>
          </a:p>
        </p:txBody>
      </p:sp>
    </p:spTree>
    <p:extLst>
      <p:ext uri="{BB962C8B-B14F-4D97-AF65-F5344CB8AC3E}">
        <p14:creationId xmlns:p14="http://schemas.microsoft.com/office/powerpoint/2010/main" val="20460147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279576" y="2636913"/>
            <a:ext cx="7772400" cy="1362075"/>
          </a:xfrm>
        </p:spPr>
        <p:txBody>
          <a:bodyPr>
            <a:normAutofit/>
          </a:bodyPr>
          <a:lstStyle/>
          <a:p>
            <a:r>
              <a:rPr lang="en-US" cap="none" dirty="0"/>
              <a:t>802.11 Mid-Week Plenary</a:t>
            </a:r>
          </a:p>
        </p:txBody>
      </p:sp>
      <p:sp>
        <p:nvSpPr>
          <p:cNvPr id="8" name="Text Placeholder 7"/>
          <p:cNvSpPr>
            <a:spLocks noGrp="1"/>
          </p:cNvSpPr>
          <p:nvPr>
            <p:ph type="body" idx="1"/>
          </p:nvPr>
        </p:nvSpPr>
        <p:spPr>
          <a:xfrm>
            <a:off x="2207568" y="4293097"/>
            <a:ext cx="7772400" cy="1500187"/>
          </a:xfrm>
        </p:spPr>
        <p:txBody>
          <a:bodyPr/>
          <a:lstStyle/>
          <a:p>
            <a:r>
              <a:rPr lang="en-US" dirty="0"/>
              <a:t>Agenda Items:</a:t>
            </a:r>
          </a:p>
          <a:p>
            <a:r>
              <a:rPr lang="en-US" dirty="0"/>
              <a:t>2.5 –  Announcements</a:t>
            </a:r>
          </a:p>
          <a:p>
            <a:r>
              <a:rPr lang="en-US" dirty="0"/>
              <a:t>5.1 – Room Change Reports</a:t>
            </a:r>
          </a:p>
          <a:p>
            <a:endParaRPr lang="en-US" dirty="0"/>
          </a:p>
        </p:txBody>
      </p:sp>
      <p:sp>
        <p:nvSpPr>
          <p:cNvPr id="6" name="Date Placeholder 5"/>
          <p:cNvSpPr>
            <a:spLocks noGrp="1"/>
          </p:cNvSpPr>
          <p:nvPr>
            <p:ph type="dt" idx="10"/>
          </p:nvPr>
        </p:nvSpPr>
        <p:spPr/>
        <p:txBody>
          <a:bodyPr/>
          <a:lstStyle/>
          <a:p>
            <a:r>
              <a:rPr lang="en-US"/>
              <a:t>July 2019</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Tree>
    <p:extLst>
      <p:ext uri="{BB962C8B-B14F-4D97-AF65-F5344CB8AC3E}">
        <p14:creationId xmlns:p14="http://schemas.microsoft.com/office/powerpoint/2010/main" val="23232935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W5.1 Room Change Requests</a:t>
            </a:r>
          </a:p>
        </p:txBody>
      </p:sp>
      <p:sp>
        <p:nvSpPr>
          <p:cNvPr id="3" name="Content Placeholder 2"/>
          <p:cNvSpPr>
            <a:spLocks noGrp="1"/>
          </p:cNvSpPr>
          <p:nvPr>
            <p:ph idx="1"/>
          </p:nvPr>
        </p:nvSpPr>
        <p:spPr>
          <a:xfrm>
            <a:off x="914401" y="1628800"/>
            <a:ext cx="10361084" cy="4752527"/>
          </a:xfrm>
        </p:spPr>
        <p:txBody>
          <a:bodyPr/>
          <a:lstStyle/>
          <a:p>
            <a:r>
              <a:rPr lang="en-US" dirty="0"/>
              <a:t>Release:</a:t>
            </a:r>
          </a:p>
          <a:p>
            <a:endParaRPr lang="en-US" dirty="0"/>
          </a:p>
          <a:p>
            <a:r>
              <a:rPr lang="en-US" dirty="0"/>
              <a:t>Additions:    </a:t>
            </a:r>
          </a:p>
          <a:p>
            <a:pPr lvl="1"/>
            <a:endParaRPr lang="en-US" dirty="0"/>
          </a:p>
        </p:txBody>
      </p:sp>
      <p:sp>
        <p:nvSpPr>
          <p:cNvPr id="6" name="Date Placeholder 5"/>
          <p:cNvSpPr>
            <a:spLocks noGrp="1"/>
          </p:cNvSpPr>
          <p:nvPr>
            <p:ph type="dt" idx="10"/>
          </p:nvPr>
        </p:nvSpPr>
        <p:spPr/>
        <p:txBody>
          <a:bodyPr/>
          <a:lstStyle/>
          <a:p>
            <a:r>
              <a:rPr lang="en-US"/>
              <a:t>July 2019</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Tree>
    <p:extLst>
      <p:ext uri="{BB962C8B-B14F-4D97-AF65-F5344CB8AC3E}">
        <p14:creationId xmlns:p14="http://schemas.microsoft.com/office/powerpoint/2010/main" val="6157372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207568" y="2204865"/>
            <a:ext cx="7772400" cy="1362075"/>
          </a:xfrm>
        </p:spPr>
        <p:txBody>
          <a:bodyPr/>
          <a:lstStyle/>
          <a:p>
            <a:r>
              <a:rPr lang="en-US" sz="3600" dirty="0"/>
              <a:t>802.11 WG Closing Plenary</a:t>
            </a:r>
          </a:p>
        </p:txBody>
      </p:sp>
      <p:sp>
        <p:nvSpPr>
          <p:cNvPr id="8" name="Text Placeholder 7"/>
          <p:cNvSpPr>
            <a:spLocks noGrp="1"/>
          </p:cNvSpPr>
          <p:nvPr>
            <p:ph type="body" idx="1"/>
          </p:nvPr>
        </p:nvSpPr>
        <p:spPr>
          <a:xfrm>
            <a:off x="2063552" y="4077073"/>
            <a:ext cx="7772400" cy="1500187"/>
          </a:xfrm>
        </p:spPr>
        <p:txBody>
          <a:bodyPr/>
          <a:lstStyle/>
          <a:p>
            <a:r>
              <a:rPr lang="en-US" dirty="0"/>
              <a:t>Agenda Items:</a:t>
            </a:r>
          </a:p>
          <a:p>
            <a:r>
              <a:rPr lang="en-US" dirty="0"/>
              <a:t>3.1.1 – Straw Poll</a:t>
            </a:r>
          </a:p>
          <a:p>
            <a:r>
              <a:rPr lang="en-US" dirty="0"/>
              <a:t>3.1.2 -- Future venues status and discussion</a:t>
            </a:r>
          </a:p>
          <a:p>
            <a:endParaRPr lang="en-US" dirty="0"/>
          </a:p>
          <a:p>
            <a:endParaRPr lang="en-US" dirty="0"/>
          </a:p>
        </p:txBody>
      </p:sp>
      <p:sp>
        <p:nvSpPr>
          <p:cNvPr id="6" name="Date Placeholder 5"/>
          <p:cNvSpPr>
            <a:spLocks noGrp="1"/>
          </p:cNvSpPr>
          <p:nvPr>
            <p:ph type="dt" idx="10"/>
          </p:nvPr>
        </p:nvSpPr>
        <p:spPr/>
        <p:txBody>
          <a:bodyPr/>
          <a:lstStyle/>
          <a:p>
            <a:r>
              <a:rPr lang="en-US"/>
              <a:t>July 2019</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Tree>
    <p:extLst>
      <p:ext uri="{BB962C8B-B14F-4D97-AF65-F5344CB8AC3E}">
        <p14:creationId xmlns:p14="http://schemas.microsoft.com/office/powerpoint/2010/main" val="3219788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209801" y="685801"/>
            <a:ext cx="7770813" cy="488874"/>
          </a:xfrm>
        </p:spPr>
        <p:txBody>
          <a:bodyPr/>
          <a:lstStyle/>
          <a:p>
            <a:r>
              <a:rPr lang="en-US" sz="2800" dirty="0"/>
              <a:t>F3.1.1 -Straw Poll regarding this meeting location</a:t>
            </a:r>
          </a:p>
        </p:txBody>
      </p:sp>
      <p:sp>
        <p:nvSpPr>
          <p:cNvPr id="8" name="Content Placeholder 7"/>
          <p:cNvSpPr>
            <a:spLocks noGrp="1"/>
          </p:cNvSpPr>
          <p:nvPr>
            <p:ph idx="1"/>
          </p:nvPr>
        </p:nvSpPr>
        <p:spPr>
          <a:xfrm>
            <a:off x="914401" y="1254051"/>
            <a:ext cx="10361084" cy="5246783"/>
          </a:xfrm>
        </p:spPr>
        <p:txBody>
          <a:bodyPr/>
          <a:lstStyle/>
          <a:p>
            <a:r>
              <a:rPr lang="en-US" sz="1800" dirty="0"/>
              <a:t>Straw Polls:  </a:t>
            </a:r>
          </a:p>
          <a:p>
            <a:r>
              <a:rPr lang="en-US" sz="1800" dirty="0"/>
              <a:t>How many people would like to come back to this venue? </a:t>
            </a:r>
          </a:p>
          <a:p>
            <a:pPr lvl="1"/>
            <a:r>
              <a:rPr lang="en-US" sz="1800" dirty="0"/>
              <a:t>Yes  -- No </a:t>
            </a:r>
          </a:p>
        </p:txBody>
      </p:sp>
      <p:sp>
        <p:nvSpPr>
          <p:cNvPr id="4" name="Date Placeholder 3"/>
          <p:cNvSpPr>
            <a:spLocks noGrp="1"/>
          </p:cNvSpPr>
          <p:nvPr>
            <p:ph type="dt" idx="10"/>
          </p:nvPr>
        </p:nvSpPr>
        <p:spPr/>
        <p:txBody>
          <a:bodyPr/>
          <a:lstStyle/>
          <a:p>
            <a:r>
              <a:rPr lang="en-US"/>
              <a:t>July 2019</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27</a:t>
            </a:fld>
            <a:endParaRPr lang="en-GB"/>
          </a:p>
        </p:txBody>
      </p:sp>
    </p:spTree>
    <p:extLst>
      <p:ext uri="{BB962C8B-B14F-4D97-AF65-F5344CB8AC3E}">
        <p14:creationId xmlns:p14="http://schemas.microsoft.com/office/powerpoint/2010/main" val="26980224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1" y="685801"/>
            <a:ext cx="7770813" cy="533400"/>
          </a:xfrm>
        </p:spPr>
        <p:txBody>
          <a:bodyPr>
            <a:normAutofit fontScale="90000"/>
          </a:bodyPr>
          <a:lstStyle/>
          <a:p>
            <a:r>
              <a:rPr lang="en-US" dirty="0"/>
              <a:t>F3.1.2: Future Venue Insight</a:t>
            </a:r>
          </a:p>
        </p:txBody>
      </p:sp>
      <p:sp>
        <p:nvSpPr>
          <p:cNvPr id="3" name="Content Placeholder 2"/>
          <p:cNvSpPr>
            <a:spLocks noGrp="1"/>
          </p:cNvSpPr>
          <p:nvPr>
            <p:ph idx="1"/>
          </p:nvPr>
        </p:nvSpPr>
        <p:spPr>
          <a:xfrm>
            <a:off x="929218" y="1631406"/>
            <a:ext cx="10460567" cy="4844008"/>
          </a:xfrm>
        </p:spPr>
        <p:txBody>
          <a:bodyPr/>
          <a:lstStyle/>
          <a:p>
            <a:pPr indent="0"/>
            <a:r>
              <a:rPr lang="en-US" sz="2800" dirty="0"/>
              <a:t>2019 Future Venues</a:t>
            </a:r>
            <a:endParaRPr lang="en-GB" sz="2800" dirty="0"/>
          </a:p>
          <a:p>
            <a:pPr marL="800100" indent="-457200">
              <a:buFont typeface="Arial" panose="020B0604020202020204" pitchFamily="34" charset="0"/>
              <a:buChar char="•"/>
            </a:pPr>
            <a:r>
              <a:rPr lang="en-GB" sz="2800" dirty="0"/>
              <a:t>September 15-20,  Marriott Hanoi, Hanoi, Vietnam </a:t>
            </a:r>
          </a:p>
          <a:p>
            <a:pPr marL="800100" indent="-457200">
              <a:buFont typeface="Arial" panose="020B0604020202020204" pitchFamily="34" charset="0"/>
              <a:buChar char="•"/>
            </a:pPr>
            <a:r>
              <a:rPr lang="en-GB" sz="2800" dirty="0"/>
              <a:t>November 10-15, Hilton Waikoloa Village, Kona, HI, USA</a:t>
            </a:r>
            <a:endParaRPr lang="en-US" sz="2800" dirty="0"/>
          </a:p>
          <a:p>
            <a:pPr lvl="1"/>
            <a:endParaRPr lang="en-US" sz="2800" dirty="0"/>
          </a:p>
        </p:txBody>
      </p:sp>
      <p:sp>
        <p:nvSpPr>
          <p:cNvPr id="6" name="Date Placeholder 5"/>
          <p:cNvSpPr>
            <a:spLocks noGrp="1"/>
          </p:cNvSpPr>
          <p:nvPr>
            <p:ph type="dt" idx="10"/>
          </p:nvPr>
        </p:nvSpPr>
        <p:spPr/>
        <p:txBody>
          <a:bodyPr/>
          <a:lstStyle/>
          <a:p>
            <a:r>
              <a:rPr lang="en-US"/>
              <a:t>July 2019</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Tree>
    <p:extLst>
      <p:ext uri="{BB962C8B-B14F-4D97-AF65-F5344CB8AC3E}">
        <p14:creationId xmlns:p14="http://schemas.microsoft.com/office/powerpoint/2010/main" val="19067867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2209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idx="1"/>
          </p:nvPr>
        </p:nvSpPr>
        <p:spPr>
          <a:xfrm>
            <a:off x="1177190" y="2204864"/>
            <a:ext cx="9937104" cy="4128816"/>
          </a:xfrm>
          <a:ln/>
        </p:spPr>
        <p:txBody>
          <a:bodyPr/>
          <a:lstStyle/>
          <a:p>
            <a:r>
              <a:rPr lang="en-US" dirty="0"/>
              <a:t>Plenary Meeting Status File: EC-16/66r8</a:t>
            </a:r>
          </a:p>
          <a:p>
            <a:r>
              <a:rPr lang="en-US" dirty="0">
                <a:hlinkClick r:id="rId3"/>
              </a:rPr>
              <a:t>https://mentor.ieee.org/802-ec/dcn/16/ec-16-0066-08-00EC-802-plenary-future-venue-contract-status.xlsx</a:t>
            </a:r>
            <a:endParaRPr lang="en-US" dirty="0"/>
          </a:p>
          <a:p>
            <a:endParaRPr lang="en-US" dirty="0"/>
          </a:p>
          <a:p>
            <a:endParaRPr lang="en-US" dirty="0">
              <a:hlinkClick r:id="rId4"/>
            </a:endParaRPr>
          </a:p>
          <a:p>
            <a:endParaRPr lang="en-US" dirty="0">
              <a:hlinkClick r:id="rId4"/>
            </a:endParaRPr>
          </a:p>
        </p:txBody>
      </p:sp>
      <p:sp>
        <p:nvSpPr>
          <p:cNvPr id="4" name="Date Placeholder 3"/>
          <p:cNvSpPr>
            <a:spLocks noGrp="1"/>
          </p:cNvSpPr>
          <p:nvPr>
            <p:ph type="dt" idx="10"/>
          </p:nvPr>
        </p:nvSpPr>
        <p:spPr>
          <a:xfrm>
            <a:off x="2238349" y="357166"/>
            <a:ext cx="2374889" cy="273050"/>
          </a:xfrm>
        </p:spPr>
        <p:txBody>
          <a:bodyPr/>
          <a:lstStyle/>
          <a:p>
            <a:r>
              <a:rPr lang="en-US"/>
              <a:t>July 2019</a:t>
            </a:r>
            <a:endParaRPr lang="en-GB"/>
          </a:p>
        </p:txBody>
      </p:sp>
      <p:sp>
        <p:nvSpPr>
          <p:cNvPr id="5" name="Footer Placeholder 4"/>
          <p:cNvSpPr>
            <a:spLocks noGrp="1"/>
          </p:cNvSpPr>
          <p:nvPr>
            <p:ph type="ftr" idx="11"/>
          </p:nvPr>
        </p:nvSpPr>
        <p:spPr>
          <a:xfrm>
            <a:off x="7739074" y="6475414"/>
            <a:ext cx="2327264" cy="180975"/>
          </a:xfrm>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29</a:t>
            </a:fld>
            <a:endParaRPr lang="en-GB"/>
          </a:p>
        </p:txBody>
      </p:sp>
    </p:spTree>
  </p:cSld>
  <p:clrMapOvr>
    <a:masterClrMapping/>
  </p:clrMapOvr>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209800" y="2819401"/>
            <a:ext cx="7772400" cy="1362075"/>
          </a:xfrm>
        </p:spPr>
        <p:txBody>
          <a:bodyPr/>
          <a:lstStyle/>
          <a:p>
            <a:r>
              <a:rPr lang="en-US" sz="3200" dirty="0"/>
              <a:t>Monday– </a:t>
            </a:r>
            <a:br>
              <a:rPr lang="en-US" sz="3200" dirty="0"/>
            </a:br>
            <a:r>
              <a:rPr lang="en-US" sz="3200" dirty="0"/>
              <a:t>802.11 Opening Plenary</a:t>
            </a:r>
          </a:p>
        </p:txBody>
      </p:sp>
      <p:sp>
        <p:nvSpPr>
          <p:cNvPr id="8" name="Text Placeholder 7"/>
          <p:cNvSpPr>
            <a:spLocks noGrp="1"/>
          </p:cNvSpPr>
          <p:nvPr>
            <p:ph type="body" idx="1"/>
          </p:nvPr>
        </p:nvSpPr>
        <p:spPr>
          <a:xfrm>
            <a:off x="2286000" y="1219201"/>
            <a:ext cx="7772400" cy="1500187"/>
          </a:xfrm>
        </p:spPr>
        <p:txBody>
          <a:bodyPr/>
          <a:lstStyle/>
          <a:p>
            <a:r>
              <a:rPr lang="en-US" dirty="0"/>
              <a:t>802.11 First Vice Chair Report</a:t>
            </a:r>
          </a:p>
        </p:txBody>
      </p:sp>
      <p:sp>
        <p:nvSpPr>
          <p:cNvPr id="4" name="Date Placeholder 3"/>
          <p:cNvSpPr>
            <a:spLocks noGrp="1"/>
          </p:cNvSpPr>
          <p:nvPr>
            <p:ph type="dt" idx="10"/>
          </p:nvPr>
        </p:nvSpPr>
        <p:spPr>
          <a:xfrm>
            <a:off x="2220914" y="332602"/>
            <a:ext cx="1893887" cy="276999"/>
          </a:xfrm>
        </p:spPr>
        <p:txBody>
          <a:bodyPr/>
          <a:lstStyle/>
          <a:p>
            <a:pPr>
              <a:defRPr/>
            </a:pPr>
            <a:r>
              <a:rPr lang="en-US"/>
              <a:t>July 2019</a:t>
            </a:r>
            <a:endParaRPr lang="en-US" dirty="0"/>
          </a:p>
        </p:txBody>
      </p:sp>
      <p:sp>
        <p:nvSpPr>
          <p:cNvPr id="5" name="Footer Placeholder 4"/>
          <p:cNvSpPr>
            <a:spLocks noGrp="1"/>
          </p:cNvSpPr>
          <p:nvPr>
            <p:ph type="ftr" idx="11"/>
          </p:nvPr>
        </p:nvSpPr>
        <p:spPr/>
        <p:txBody>
          <a:bodyPr/>
          <a:lstStyle/>
          <a:p>
            <a:pPr>
              <a:defRPr/>
            </a:pPr>
            <a:r>
              <a:rPr lang="en-US" dirty="0"/>
              <a:t>Jon Rosdahl, Qualcomm</a:t>
            </a:r>
          </a:p>
        </p:txBody>
      </p:sp>
      <p:sp>
        <p:nvSpPr>
          <p:cNvPr id="6" name="Slide Number Placeholder 5"/>
          <p:cNvSpPr>
            <a:spLocks noGrp="1"/>
          </p:cNvSpPr>
          <p:nvPr>
            <p:ph type="sldNum" idx="12"/>
          </p:nvPr>
        </p:nvSpPr>
        <p:spPr/>
        <p:txBody>
          <a:bodyPr/>
          <a:lstStyle/>
          <a:p>
            <a:pPr>
              <a:defRPr/>
            </a:pPr>
            <a:r>
              <a:rPr lang="en-US" dirty="0"/>
              <a:t>Slide </a:t>
            </a:r>
            <a:fld id="{8634B414-E725-475F-8EFC-03D12F3C5E1A}" type="slidenum">
              <a:rPr lang="en-US" smtClean="0"/>
              <a:pPr>
                <a:defRPr/>
              </a:pPr>
              <a:t>3</a:t>
            </a:fld>
            <a:endParaRPr lang="en-US" dirty="0"/>
          </a:p>
        </p:txBody>
      </p:sp>
    </p:spTree>
    <p:extLst>
      <p:ext uri="{BB962C8B-B14F-4D97-AF65-F5344CB8AC3E}">
        <p14:creationId xmlns:p14="http://schemas.microsoft.com/office/powerpoint/2010/main" val="12645579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4E429-8CBB-47AA-A76C-53DEE065DAB6}"/>
              </a:ext>
            </a:extLst>
          </p:cNvPr>
          <p:cNvSpPr>
            <a:spLocks noGrp="1"/>
          </p:cNvSpPr>
          <p:nvPr>
            <p:ph type="title"/>
          </p:nvPr>
        </p:nvSpPr>
        <p:spPr/>
        <p:txBody>
          <a:bodyPr/>
          <a:lstStyle/>
          <a:p>
            <a:r>
              <a:rPr lang="en-US" dirty="0"/>
              <a:t>Event Conduct and Safety Statement </a:t>
            </a:r>
          </a:p>
        </p:txBody>
      </p:sp>
      <p:sp>
        <p:nvSpPr>
          <p:cNvPr id="3" name="Content Placeholder 2">
            <a:extLst>
              <a:ext uri="{FF2B5EF4-FFF2-40B4-BE49-F238E27FC236}">
                <a16:creationId xmlns:a16="http://schemas.microsoft.com/office/drawing/2014/main" id="{B89D95A9-3AFC-4A69-B066-4CBB6E9E0CAF}"/>
              </a:ext>
            </a:extLst>
          </p:cNvPr>
          <p:cNvSpPr>
            <a:spLocks noGrp="1"/>
          </p:cNvSpPr>
          <p:nvPr>
            <p:ph idx="1"/>
          </p:nvPr>
        </p:nvSpPr>
        <p:spPr/>
        <p:txBody>
          <a:bodyPr/>
          <a:lstStyle/>
          <a:p>
            <a:r>
              <a:rPr lang="en-US" sz="2800" dirty="0"/>
              <a:t>IEEE believes that science, technology, and engineering are fundamental human activities, for which openness, international collaboration, and the free flow of talent and ideas are essential. Its meetings, conferences, and other events seek to enable engaging, thought-provoking conversations that support IEEE’s core mission of advancing technology for humanity. Accordingly, IEEE is committed to providing a safe, productive, and welcoming environment to all participants, including staff and vendors, at IEEE-related events.</a:t>
            </a:r>
          </a:p>
        </p:txBody>
      </p:sp>
      <p:sp>
        <p:nvSpPr>
          <p:cNvPr id="4" name="Date Placeholder 3">
            <a:extLst>
              <a:ext uri="{FF2B5EF4-FFF2-40B4-BE49-F238E27FC236}">
                <a16:creationId xmlns:a16="http://schemas.microsoft.com/office/drawing/2014/main" id="{D97F3464-4B39-452D-9088-9D31DCF75F67}"/>
              </a:ext>
            </a:extLst>
          </p:cNvPr>
          <p:cNvSpPr>
            <a:spLocks noGrp="1"/>
          </p:cNvSpPr>
          <p:nvPr>
            <p:ph type="dt" idx="10"/>
          </p:nvPr>
        </p:nvSpPr>
        <p:spPr/>
        <p:txBody>
          <a:bodyPr/>
          <a:lstStyle/>
          <a:p>
            <a:r>
              <a:rPr lang="en-US"/>
              <a:t>July 2019</a:t>
            </a:r>
            <a:endParaRPr lang="en-GB" dirty="0"/>
          </a:p>
        </p:txBody>
      </p:sp>
      <p:sp>
        <p:nvSpPr>
          <p:cNvPr id="5" name="Footer Placeholder 4">
            <a:extLst>
              <a:ext uri="{FF2B5EF4-FFF2-40B4-BE49-F238E27FC236}">
                <a16:creationId xmlns:a16="http://schemas.microsoft.com/office/drawing/2014/main" id="{4F53EA86-752C-4A35-BBB6-25DB042174AC}"/>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DB30327C-17CC-449B-8ED1-95ED4C555CA2}"/>
              </a:ext>
            </a:extLst>
          </p:cNvPr>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Tree>
    <p:extLst>
      <p:ext uri="{BB962C8B-B14F-4D97-AF65-F5344CB8AC3E}">
        <p14:creationId xmlns:p14="http://schemas.microsoft.com/office/powerpoint/2010/main" val="31017341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26C3E9-A7B3-474D-A76C-34AAA84B1BE0}"/>
              </a:ext>
            </a:extLst>
          </p:cNvPr>
          <p:cNvSpPr>
            <a:spLocks noGrp="1"/>
          </p:cNvSpPr>
          <p:nvPr>
            <p:ph type="title"/>
          </p:nvPr>
        </p:nvSpPr>
        <p:spPr/>
        <p:txBody>
          <a:bodyPr/>
          <a:lstStyle/>
          <a:p>
            <a:pPr lvl="0"/>
            <a:r>
              <a:rPr lang="en-US" dirty="0"/>
              <a:t>Event Conduct and Safety Statement</a:t>
            </a:r>
          </a:p>
        </p:txBody>
      </p:sp>
      <p:sp>
        <p:nvSpPr>
          <p:cNvPr id="3" name="Content Placeholder 2">
            <a:extLst>
              <a:ext uri="{FF2B5EF4-FFF2-40B4-BE49-F238E27FC236}">
                <a16:creationId xmlns:a16="http://schemas.microsoft.com/office/drawing/2014/main" id="{50C8884F-93AC-457D-910C-DF265A5F553A}"/>
              </a:ext>
            </a:extLst>
          </p:cNvPr>
          <p:cNvSpPr>
            <a:spLocks noGrp="1"/>
          </p:cNvSpPr>
          <p:nvPr>
            <p:ph idx="1"/>
          </p:nvPr>
        </p:nvSpPr>
        <p:spPr>
          <a:xfrm>
            <a:off x="334432" y="1341437"/>
            <a:ext cx="11247967" cy="5111749"/>
          </a:xfrm>
        </p:spPr>
        <p:txBody>
          <a:bodyPr/>
          <a:lstStyle/>
          <a:p>
            <a:pPr lvl="0"/>
            <a:r>
              <a:rPr lang="en-US" sz="2800" dirty="0"/>
              <a:t>IEEE has no tolerance for discrimination, harassment, or bullying in any form at IEEE-related events.  All participants have the right to pursue shared interests without harassment or discrimination in an environment that supports diversity and inclusion.  Participants are expected to adhere to these principles and respect the rights of others. </a:t>
            </a:r>
          </a:p>
          <a:p>
            <a:pPr lvl="0"/>
            <a:r>
              <a:rPr lang="en-US" sz="2800" dirty="0"/>
              <a:t>IEEE seeks to provide a secure environment at its events. Participants should report any behavior inconsistent with the principles outlined here, to onsite staff, security or venue personnel, or toeventconduct@ieee.org.</a:t>
            </a:r>
          </a:p>
        </p:txBody>
      </p:sp>
      <p:sp>
        <p:nvSpPr>
          <p:cNvPr id="4" name="Date Placeholder 3">
            <a:extLst>
              <a:ext uri="{FF2B5EF4-FFF2-40B4-BE49-F238E27FC236}">
                <a16:creationId xmlns:a16="http://schemas.microsoft.com/office/drawing/2014/main" id="{966459D0-6D89-4202-A942-78EDFB7FE1FA}"/>
              </a:ext>
            </a:extLst>
          </p:cNvPr>
          <p:cNvSpPr>
            <a:spLocks noGrp="1"/>
          </p:cNvSpPr>
          <p:nvPr>
            <p:ph type="dt" idx="10"/>
          </p:nvPr>
        </p:nvSpPr>
        <p:spPr/>
        <p:txBody>
          <a:bodyPr/>
          <a:lstStyle/>
          <a:p>
            <a:r>
              <a:rPr lang="en-US"/>
              <a:t>July 2019</a:t>
            </a:r>
            <a:endParaRPr lang="en-GB" dirty="0"/>
          </a:p>
        </p:txBody>
      </p:sp>
      <p:sp>
        <p:nvSpPr>
          <p:cNvPr id="5" name="Footer Placeholder 4">
            <a:extLst>
              <a:ext uri="{FF2B5EF4-FFF2-40B4-BE49-F238E27FC236}">
                <a16:creationId xmlns:a16="http://schemas.microsoft.com/office/drawing/2014/main" id="{CA9EB942-95D9-45F0-B00B-D27E9B081A57}"/>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0DAE11B-3DD5-4DDE-A787-6F939A16AE3C}"/>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Tree>
    <p:extLst>
      <p:ext uri="{BB962C8B-B14F-4D97-AF65-F5344CB8AC3E}">
        <p14:creationId xmlns:p14="http://schemas.microsoft.com/office/powerpoint/2010/main" val="39035879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2220914" y="725488"/>
            <a:ext cx="7770813" cy="1065213"/>
          </a:xfrm>
        </p:spPr>
        <p:txBody>
          <a:bodyPr/>
          <a:lstStyle/>
          <a:p>
            <a:r>
              <a:rPr lang="en-GB" dirty="0"/>
              <a:t>M3.3	 Other WG meeting plans</a:t>
            </a:r>
            <a:br>
              <a:rPr lang="en-GB" dirty="0"/>
            </a:br>
            <a:endParaRPr lang="en-US" dirty="0"/>
          </a:p>
        </p:txBody>
      </p:sp>
      <p:sp>
        <p:nvSpPr>
          <p:cNvPr id="3" name="Content Placeholder 2"/>
          <p:cNvSpPr>
            <a:spLocks noGrp="1"/>
          </p:cNvSpPr>
          <p:nvPr>
            <p:ph idx="1"/>
          </p:nvPr>
        </p:nvSpPr>
        <p:spPr>
          <a:xfrm>
            <a:off x="2220913" y="1412777"/>
            <a:ext cx="7770813" cy="4113213"/>
          </a:xfrm>
        </p:spPr>
        <p:style>
          <a:lnRef idx="1">
            <a:schemeClr val="accent3"/>
          </a:lnRef>
          <a:fillRef idx="2">
            <a:schemeClr val="accent3"/>
          </a:fillRef>
          <a:effectRef idx="1">
            <a:schemeClr val="accent3"/>
          </a:effectRef>
          <a:fontRef idx="minor">
            <a:schemeClr val="dk1"/>
          </a:fontRef>
        </p:style>
        <p:txBody>
          <a:bodyPr/>
          <a:lstStyle/>
          <a:p>
            <a:r>
              <a:rPr lang="en-US" dirty="0">
                <a:hlinkClick r:id="rId3"/>
              </a:rPr>
              <a:t>802.1</a:t>
            </a:r>
            <a:r>
              <a:rPr lang="en-US" dirty="0"/>
              <a:t> </a:t>
            </a:r>
            <a:r>
              <a:rPr lang="en-US" dirty="0">
                <a:hlinkClick r:id="rId4"/>
              </a:rPr>
              <a:t>802.3</a:t>
            </a:r>
            <a:r>
              <a:rPr lang="en-US" dirty="0"/>
              <a:t> </a:t>
            </a:r>
            <a:r>
              <a:rPr lang="en-US" dirty="0">
                <a:hlinkClick r:id="rId5"/>
              </a:rPr>
              <a:t>802.11</a:t>
            </a:r>
            <a:r>
              <a:rPr lang="en-US" dirty="0"/>
              <a:t>   </a:t>
            </a:r>
            <a:r>
              <a:rPr lang="en-US" dirty="0">
                <a:hlinkClick r:id="rId6"/>
              </a:rPr>
              <a:t>802.15</a:t>
            </a:r>
            <a:r>
              <a:rPr lang="en-US" dirty="0"/>
              <a:t>  </a:t>
            </a:r>
            <a:r>
              <a:rPr lang="en-US" dirty="0">
                <a:hlinkClick r:id="rId7"/>
              </a:rPr>
              <a:t>802.18</a:t>
            </a:r>
            <a:r>
              <a:rPr lang="en-US" dirty="0"/>
              <a:t>   </a:t>
            </a:r>
            <a:r>
              <a:rPr lang="en-US" dirty="0">
                <a:hlinkClick r:id="rId8"/>
              </a:rPr>
              <a:t>802.19</a:t>
            </a:r>
            <a:r>
              <a:rPr lang="en-US" dirty="0"/>
              <a:t>  </a:t>
            </a:r>
          </a:p>
          <a:p>
            <a:r>
              <a:rPr lang="en-US" dirty="0">
                <a:hlinkClick r:id="rId9"/>
              </a:rPr>
              <a:t>802.21</a:t>
            </a:r>
            <a:r>
              <a:rPr lang="en-US" dirty="0"/>
              <a:t>   </a:t>
            </a:r>
            <a:r>
              <a:rPr lang="en-US" dirty="0">
                <a:hlinkClick r:id="rId10"/>
              </a:rPr>
              <a:t>802.24</a:t>
            </a:r>
            <a:r>
              <a:rPr lang="en-US" dirty="0"/>
              <a:t>  </a:t>
            </a:r>
            <a:r>
              <a:rPr lang="en-US" dirty="0">
                <a:hlinkClick r:id="rId11"/>
              </a:rPr>
              <a:t>802.22</a:t>
            </a:r>
            <a:endParaRPr lang="en-US" dirty="0"/>
          </a:p>
          <a:p>
            <a:r>
              <a:rPr lang="en-US" dirty="0"/>
              <a:t>Only Wireless Groups here this week, 802.1 and 802.3 meet next week.</a:t>
            </a:r>
          </a:p>
          <a:p>
            <a:r>
              <a:rPr lang="en-US" dirty="0"/>
              <a:t>Treasurer Report: </a:t>
            </a:r>
            <a:r>
              <a:rPr lang="en-US" dirty="0">
                <a:hlinkClick r:id="rId12"/>
              </a:rPr>
              <a:t>EC-19/0075r0</a:t>
            </a:r>
            <a:endParaRPr lang="en-US" dirty="0"/>
          </a:p>
          <a:p>
            <a:endParaRPr lang="en-US" dirty="0">
              <a:hlinkClick r:id="rId13"/>
            </a:endParaRPr>
          </a:p>
          <a:p>
            <a:r>
              <a:rPr lang="en-US" dirty="0">
                <a:hlinkClick r:id="rId13"/>
              </a:rPr>
              <a:t>Patent policy</a:t>
            </a:r>
            <a:r>
              <a:rPr lang="en-US" dirty="0"/>
              <a:t> (in IEEE-SA bylaws), </a:t>
            </a:r>
            <a:r>
              <a:rPr lang="en-US" dirty="0">
                <a:hlinkClick r:id="rId14"/>
              </a:rPr>
              <a:t>patent policy </a:t>
            </a:r>
            <a:r>
              <a:rPr lang="en-US" dirty="0"/>
              <a:t>(slide set), and </a:t>
            </a:r>
            <a:r>
              <a:rPr lang="en-US" dirty="0">
                <a:hlinkClick r:id="rId15"/>
              </a:rPr>
              <a:t>antitrust guidelines</a:t>
            </a:r>
            <a:r>
              <a:rPr lang="en-US" dirty="0"/>
              <a:t> </a:t>
            </a:r>
          </a:p>
          <a:p>
            <a:endParaRPr lang="en-US" dirty="0"/>
          </a:p>
        </p:txBody>
      </p:sp>
      <p:sp>
        <p:nvSpPr>
          <p:cNvPr id="4" name="Date Placeholder 3"/>
          <p:cNvSpPr>
            <a:spLocks noGrp="1"/>
          </p:cNvSpPr>
          <p:nvPr>
            <p:ph type="dt" idx="10"/>
          </p:nvPr>
        </p:nvSpPr>
        <p:spPr/>
        <p:txBody>
          <a:bodyPr/>
          <a:lstStyle/>
          <a:p>
            <a:r>
              <a:rPr lang="en-US"/>
              <a:t>July 2019</a:t>
            </a:r>
            <a:endParaRPr lang="en-GB" dirty="0"/>
          </a:p>
        </p:txBody>
      </p:sp>
      <p:sp>
        <p:nvSpPr>
          <p:cNvPr id="5" name="Footer Placeholder 4"/>
          <p:cNvSpPr>
            <a:spLocks noGrp="1"/>
          </p:cNvSpPr>
          <p:nvPr>
            <p:ph type="ftr" idx="11"/>
          </p:nvPr>
        </p:nvSpPr>
        <p:spPr/>
        <p:txBody>
          <a:bodyPr/>
          <a:lstStyle/>
          <a:p>
            <a:r>
              <a:rPr lang="en-GB" dirty="0"/>
              <a:t>Jon Rosdahl, Qualcomm</a:t>
            </a:r>
          </a:p>
        </p:txBody>
      </p:sp>
      <p:sp>
        <p:nvSpPr>
          <p:cNvPr id="6" name="Slide Number Placeholder 5"/>
          <p:cNvSpPr>
            <a:spLocks noGrp="1"/>
          </p:cNvSpPr>
          <p:nvPr>
            <p:ph type="sldNum" idx="12"/>
          </p:nvPr>
        </p:nvSpPr>
        <p:spPr/>
        <p:txBody>
          <a:bodyPr/>
          <a:lstStyle/>
          <a:p>
            <a:r>
              <a:rPr lang="en-GB" dirty="0"/>
              <a:t>Slide </a:t>
            </a:r>
            <a:fld id="{440F5867-744E-4AA6-B0ED-4C44D2DFBB7B}" type="slidenum">
              <a:rPr lang="en-GB" smtClean="0"/>
              <a:pPr/>
              <a:t>6</a:t>
            </a:fld>
            <a:endParaRPr lang="en-GB" dirty="0"/>
          </a:p>
        </p:txBody>
      </p:sp>
    </p:spTree>
    <p:extLst>
      <p:ext uri="{BB962C8B-B14F-4D97-AF65-F5344CB8AC3E}">
        <p14:creationId xmlns:p14="http://schemas.microsoft.com/office/powerpoint/2010/main" val="32731885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1602769"/>
            <a:ext cx="7766936" cy="2448067"/>
          </a:xfrm>
        </p:spPr>
        <p:txBody>
          <a:bodyPr/>
          <a:lstStyle/>
          <a:p>
            <a:pPr algn="l"/>
            <a:r>
              <a:rPr lang="en-US" dirty="0">
                <a:solidFill>
                  <a:schemeClr val="tx1"/>
                </a:solidFill>
              </a:rPr>
              <a:t>What you need to know about the </a:t>
            </a:r>
            <a:br>
              <a:rPr lang="en-US" dirty="0">
                <a:solidFill>
                  <a:schemeClr val="tx1"/>
                </a:solidFill>
              </a:rPr>
            </a:br>
            <a:r>
              <a:rPr lang="en-US" dirty="0">
                <a:solidFill>
                  <a:schemeClr val="tx1"/>
                </a:solidFill>
              </a:rPr>
              <a:t>IEEE 802 Plenary Session</a:t>
            </a:r>
          </a:p>
        </p:txBody>
      </p:sp>
      <p:sp>
        <p:nvSpPr>
          <p:cNvPr id="3" name="Subtitle 2"/>
          <p:cNvSpPr>
            <a:spLocks noGrp="1"/>
          </p:cNvSpPr>
          <p:nvPr>
            <p:ph type="subTitle" idx="1"/>
          </p:nvPr>
        </p:nvSpPr>
        <p:spPr/>
        <p:txBody>
          <a:bodyPr/>
          <a:lstStyle/>
          <a:p>
            <a:r>
              <a:rPr lang="en-US" dirty="0"/>
              <a:t>July 14-19, 2019</a:t>
            </a:r>
          </a:p>
          <a:p>
            <a:r>
              <a:rPr lang="en-US" dirty="0"/>
              <a:t>Vienna, Austria</a:t>
            </a:r>
          </a:p>
        </p:txBody>
      </p:sp>
    </p:spTree>
    <p:extLst>
      <p:ext uri="{BB962C8B-B14F-4D97-AF65-F5344CB8AC3E}">
        <p14:creationId xmlns:p14="http://schemas.microsoft.com/office/powerpoint/2010/main" val="7181993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1"/>
            <a:ext cx="8596668" cy="685800"/>
          </a:xfrm>
        </p:spPr>
        <p:txBody>
          <a:bodyPr>
            <a:normAutofit/>
          </a:bodyPr>
          <a:lstStyle/>
          <a:p>
            <a:pPr algn="ctr"/>
            <a:r>
              <a:rPr lang="en-US" b="1" dirty="0">
                <a:solidFill>
                  <a:srgbClr val="000000"/>
                </a:solidFill>
              </a:rPr>
              <a:t>Who is Meeting Where and When</a:t>
            </a:r>
          </a:p>
        </p:txBody>
      </p:sp>
      <p:sp>
        <p:nvSpPr>
          <p:cNvPr id="3" name="Content Placeholder 2"/>
          <p:cNvSpPr>
            <a:spLocks noGrp="1"/>
          </p:cNvSpPr>
          <p:nvPr>
            <p:ph idx="1"/>
          </p:nvPr>
        </p:nvSpPr>
        <p:spPr>
          <a:xfrm>
            <a:off x="677334" y="1447800"/>
            <a:ext cx="10295466" cy="5105399"/>
          </a:xfrm>
        </p:spPr>
        <p:txBody>
          <a:bodyPr>
            <a:noAutofit/>
          </a:bodyPr>
          <a:lstStyle/>
          <a:p>
            <a:r>
              <a:rPr lang="en-US" sz="2000" b="1" dirty="0"/>
              <a:t>Scheduled Sessions</a:t>
            </a:r>
          </a:p>
          <a:p>
            <a:pPr lvl="1"/>
            <a:r>
              <a:rPr lang="en-US" sz="2000" dirty="0"/>
              <a:t> </a:t>
            </a:r>
            <a:r>
              <a:rPr lang="en-US" sz="2000" dirty="0">
                <a:hlinkClick r:id="rId2"/>
              </a:rPr>
              <a:t>http://schedule.802world.com/schedule/schedule/show</a:t>
            </a:r>
            <a:endParaRPr lang="en-US" sz="2000" dirty="0"/>
          </a:p>
          <a:p>
            <a:r>
              <a:rPr lang="en-US" sz="2000" b="1" dirty="0"/>
              <a:t>Meeting Space Maps</a:t>
            </a:r>
          </a:p>
          <a:p>
            <a:pPr lvl="1"/>
            <a:r>
              <a:rPr lang="en-US" sz="2000" dirty="0"/>
              <a:t>Map Page: </a:t>
            </a:r>
            <a:r>
              <a:rPr lang="en-US" sz="2000" dirty="0">
                <a:hlinkClick r:id="rId3"/>
              </a:rPr>
              <a:t>http://802world.org/plenary/meeting-map/</a:t>
            </a:r>
            <a:endParaRPr lang="en-US" sz="2000" dirty="0"/>
          </a:p>
          <a:p>
            <a:r>
              <a:rPr lang="en-US" sz="2000" b="1" dirty="0"/>
              <a:t>How to read room numbers on schedule</a:t>
            </a:r>
            <a:endParaRPr lang="en-US" sz="2000" dirty="0"/>
          </a:p>
          <a:p>
            <a:pPr lvl="1"/>
            <a:r>
              <a:rPr lang="en-US" sz="2000" dirty="0"/>
              <a:t>IEEE 802 will be using 3 Levels of the Austria Center Vienna</a:t>
            </a:r>
          </a:p>
          <a:p>
            <a:pPr lvl="2"/>
            <a:r>
              <a:rPr lang="en-US" sz="2000" dirty="0"/>
              <a:t>Level 1, Level 0, Level -2</a:t>
            </a:r>
          </a:p>
          <a:p>
            <a:pPr lvl="1"/>
            <a:r>
              <a:rPr lang="en-US" sz="2000" dirty="0"/>
              <a:t>Room Numbers listed with the level first and room second.</a:t>
            </a:r>
          </a:p>
          <a:p>
            <a:pPr lvl="2"/>
            <a:r>
              <a:rPr lang="en-US" sz="2000" dirty="0"/>
              <a:t>Example: Monday 13:30-15:30  802.21  Media Independent  Services 0.51</a:t>
            </a:r>
          </a:p>
          <a:p>
            <a:r>
              <a:rPr lang="en-US" sz="2000" b="1" dirty="0"/>
              <a:t>Subway Stop for Austria Center Vienna</a:t>
            </a:r>
          </a:p>
          <a:p>
            <a:pPr lvl="1"/>
            <a:r>
              <a:rPr lang="en-US" sz="2000" dirty="0"/>
              <a:t>Underground line U1 (red)</a:t>
            </a:r>
          </a:p>
          <a:p>
            <a:pPr lvl="1"/>
            <a:r>
              <a:rPr lang="en-US" sz="2000" dirty="0"/>
              <a:t>U1 station </a:t>
            </a:r>
            <a:r>
              <a:rPr lang="en-US" sz="2000" dirty="0" err="1"/>
              <a:t>Kaisermühlen</a:t>
            </a:r>
            <a:r>
              <a:rPr lang="en-US" sz="2000" dirty="0"/>
              <a:t>, VIC </a:t>
            </a:r>
          </a:p>
          <a:p>
            <a:pPr lvl="1"/>
            <a:r>
              <a:rPr lang="en-US" sz="2000" dirty="0"/>
              <a:t>Exit </a:t>
            </a:r>
            <a:r>
              <a:rPr lang="en-US" sz="2000" dirty="0" err="1"/>
              <a:t>Schüttaustrasse</a:t>
            </a:r>
            <a:endParaRPr lang="en-US" sz="2000" dirty="0"/>
          </a:p>
          <a:p>
            <a:pPr lvl="1"/>
            <a:r>
              <a:rPr lang="en-US" sz="2000" dirty="0"/>
              <a:t>SUBWAY MAP: </a:t>
            </a:r>
            <a:r>
              <a:rPr lang="en-US" sz="2000" dirty="0">
                <a:hlinkClick r:id="rId4"/>
              </a:rPr>
              <a:t>https://www.wienerlinien.at/media/files/2018/svp_281610.pdf</a:t>
            </a:r>
            <a:r>
              <a:rPr lang="en-US" sz="2000" dirty="0"/>
              <a:t> </a:t>
            </a:r>
          </a:p>
          <a:p>
            <a:endParaRPr lang="en-US" sz="2000" dirty="0"/>
          </a:p>
          <a:p>
            <a:endParaRPr lang="en-US" sz="2000" dirty="0"/>
          </a:p>
          <a:p>
            <a:pPr lvl="1"/>
            <a:endParaRPr lang="en-US" sz="2000" dirty="0"/>
          </a:p>
          <a:p>
            <a:pPr lvl="1"/>
            <a:endParaRPr lang="en-US" sz="2000" dirty="0"/>
          </a:p>
        </p:txBody>
      </p:sp>
    </p:spTree>
    <p:extLst>
      <p:ext uri="{BB962C8B-B14F-4D97-AF65-F5344CB8AC3E}">
        <p14:creationId xmlns:p14="http://schemas.microsoft.com/office/powerpoint/2010/main" val="43014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599"/>
            <a:ext cx="10066866" cy="1107989"/>
          </a:xfrm>
        </p:spPr>
        <p:txBody>
          <a:bodyPr>
            <a:normAutofit/>
          </a:bodyPr>
          <a:lstStyle/>
          <a:p>
            <a:pPr algn="ctr"/>
            <a:r>
              <a:rPr lang="en-US" b="1" dirty="0"/>
              <a:t>Where to Attend Sessions, Pick Up an Event Name Badge and Log Session Attendance </a:t>
            </a:r>
          </a:p>
        </p:txBody>
      </p:sp>
      <p:sp>
        <p:nvSpPr>
          <p:cNvPr id="3" name="Content Placeholder 2"/>
          <p:cNvSpPr>
            <a:spLocks noGrp="1"/>
          </p:cNvSpPr>
          <p:nvPr>
            <p:ph idx="1"/>
          </p:nvPr>
        </p:nvSpPr>
        <p:spPr>
          <a:xfrm>
            <a:off x="677334" y="1828800"/>
            <a:ext cx="10219266" cy="4724400"/>
          </a:xfrm>
        </p:spPr>
        <p:txBody>
          <a:bodyPr>
            <a:normAutofit lnSpcReduction="10000"/>
          </a:bodyPr>
          <a:lstStyle/>
          <a:p>
            <a:r>
              <a:rPr lang="en-US" sz="2100" b="1" dirty="0"/>
              <a:t>Austria Center Vienna</a:t>
            </a:r>
          </a:p>
          <a:p>
            <a:pPr marL="457200" lvl="1" indent="0">
              <a:buNone/>
            </a:pPr>
            <a:r>
              <a:rPr lang="en-US" sz="2100" b="1" dirty="0"/>
              <a:t>Bruno-</a:t>
            </a:r>
            <a:r>
              <a:rPr lang="en-US" sz="2100" b="1" dirty="0" err="1"/>
              <a:t>Kreisky</a:t>
            </a:r>
            <a:r>
              <a:rPr lang="en-US" sz="2100" b="1" dirty="0"/>
              <a:t>-Platz 1A-1220 Wien</a:t>
            </a:r>
          </a:p>
          <a:p>
            <a:pPr marL="457200" lvl="1" indent="0">
              <a:buNone/>
            </a:pPr>
            <a:endParaRPr lang="en-US" sz="2100" b="1" dirty="0"/>
          </a:p>
          <a:p>
            <a:r>
              <a:rPr lang="en-US" sz="2100" b="1" dirty="0"/>
              <a:t>Name Badges, Registration and Event Information</a:t>
            </a:r>
          </a:p>
          <a:p>
            <a:pPr lvl="1"/>
            <a:r>
              <a:rPr lang="en-US" sz="2100" b="1" dirty="0"/>
              <a:t>Registration desk just to the left of the Main Entrance, Level 0</a:t>
            </a:r>
          </a:p>
          <a:p>
            <a:pPr lvl="2"/>
            <a:r>
              <a:rPr lang="en-US" sz="2100" b="1" dirty="0"/>
              <a:t>Sunday July 14</a:t>
            </a:r>
            <a:r>
              <a:rPr lang="en-US" sz="2100" b="1" baseline="30000" dirty="0"/>
              <a:t>th</a:t>
            </a:r>
            <a:r>
              <a:rPr lang="en-US" sz="2100" b="1" dirty="0"/>
              <a:t> 5:00 PM – 8:00 PM</a:t>
            </a:r>
          </a:p>
          <a:p>
            <a:pPr lvl="2"/>
            <a:r>
              <a:rPr lang="en-US" sz="2100" b="1" dirty="0"/>
              <a:t>Monday July 15</a:t>
            </a:r>
            <a:r>
              <a:rPr lang="en-US" sz="2100" b="1" baseline="30000" dirty="0"/>
              <a:t>th</a:t>
            </a:r>
            <a:r>
              <a:rPr lang="en-US" sz="2100" b="1" dirty="0"/>
              <a:t> – Thursday July 18</a:t>
            </a:r>
            <a:r>
              <a:rPr lang="en-US" sz="2100" b="1" baseline="30000" dirty="0"/>
              <a:t>th</a:t>
            </a:r>
            <a:r>
              <a:rPr lang="en-US" sz="2100" b="1" dirty="0"/>
              <a:t> 7:30 AM – 5:00 PM</a:t>
            </a:r>
          </a:p>
          <a:p>
            <a:pPr lvl="2"/>
            <a:r>
              <a:rPr lang="en-US" sz="2100" b="1" dirty="0"/>
              <a:t>Friday July 19</a:t>
            </a:r>
            <a:r>
              <a:rPr lang="en-US" sz="2100" b="1" baseline="30000" dirty="0"/>
              <a:t>th</a:t>
            </a:r>
            <a:r>
              <a:rPr lang="en-US" sz="2100" b="1" dirty="0"/>
              <a:t> 7:30 AM – 12:00 PM</a:t>
            </a:r>
          </a:p>
          <a:p>
            <a:pPr lvl="1"/>
            <a:endParaRPr lang="en-US" sz="2100" dirty="0"/>
          </a:p>
          <a:p>
            <a:r>
              <a:rPr lang="en-US" sz="2100" b="1" dirty="0"/>
              <a:t>Registration Website</a:t>
            </a:r>
          </a:p>
          <a:p>
            <a:pPr lvl="1"/>
            <a:r>
              <a:rPr lang="en-US" sz="2100" dirty="0">
                <a:hlinkClick r:id="rId2"/>
              </a:rPr>
              <a:t>https://www.regonline.com/registration/Checkin.aspx?EventId=2560502</a:t>
            </a:r>
            <a:r>
              <a:rPr lang="en-US" sz="2100" dirty="0"/>
              <a:t> </a:t>
            </a:r>
          </a:p>
          <a:p>
            <a:r>
              <a:rPr lang="en-US" sz="2100" b="1" dirty="0"/>
              <a:t>Attendance Tool (IMAT)</a:t>
            </a:r>
          </a:p>
          <a:p>
            <a:pPr lvl="1"/>
            <a:r>
              <a:rPr lang="en-US" sz="2100" dirty="0">
                <a:hlinkClick r:id="rId3"/>
              </a:rPr>
              <a:t>https://imat.ieee.org/my-site/home</a:t>
            </a:r>
            <a:endParaRPr lang="en-US" dirty="0"/>
          </a:p>
        </p:txBody>
      </p:sp>
    </p:spTree>
    <p:extLst>
      <p:ext uri="{BB962C8B-B14F-4D97-AF65-F5344CB8AC3E}">
        <p14:creationId xmlns:p14="http://schemas.microsoft.com/office/powerpoint/2010/main" val="1609638746"/>
      </p:ext>
    </p:extLst>
  </p:cSld>
  <p:clrMapOvr>
    <a:masterClrMapping/>
  </p:clrMapOvr>
</p:sld>
</file>

<file path=ppt/theme/theme1.xml><?xml version="1.0" encoding="utf-8"?>
<a:theme xmlns:a="http://schemas.openxmlformats.org/drawingml/2006/main" name="802-11 Theme">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69130</TotalTime>
  <Words>1885</Words>
  <Application>Microsoft Office PowerPoint</Application>
  <PresentationFormat>Widescreen</PresentationFormat>
  <Paragraphs>350</Paragraphs>
  <Slides>29</Slides>
  <Notes>9</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5" baseType="lpstr">
      <vt:lpstr>Arial Unicode MS</vt:lpstr>
      <vt:lpstr>MS Gothic</vt:lpstr>
      <vt:lpstr>Arial</vt:lpstr>
      <vt:lpstr>Times New Roman</vt:lpstr>
      <vt:lpstr>802-11 Theme</vt:lpstr>
      <vt:lpstr>Document</vt:lpstr>
      <vt:lpstr>1st Vice Chair Report - July 2019 - Vienna</vt:lpstr>
      <vt:lpstr>Abstract</vt:lpstr>
      <vt:lpstr>Monday–  802.11 Opening Plenary</vt:lpstr>
      <vt:lpstr>Event Conduct and Safety Statement </vt:lpstr>
      <vt:lpstr>Event Conduct and Safety Statement</vt:lpstr>
      <vt:lpstr>M3.3  Other WG meeting plans </vt:lpstr>
      <vt:lpstr>What you need to know about the  IEEE 802 Plenary Session</vt:lpstr>
      <vt:lpstr>Who is Meeting Where and When</vt:lpstr>
      <vt:lpstr>Where to Attend Sessions, Pick Up an Event Name Badge and Log Session Attendance </vt:lpstr>
      <vt:lpstr>Internet  - Meeting Network</vt:lpstr>
      <vt:lpstr>Getting Something to Eat and Drink Attendee Food and Beverage Breaks</vt:lpstr>
      <vt:lpstr>Request for information from 802 Plenary WG Attendees</vt:lpstr>
      <vt:lpstr>Audio Visual</vt:lpstr>
      <vt:lpstr>Tourism Information</vt:lpstr>
      <vt:lpstr>Public Transportation </vt:lpstr>
      <vt:lpstr>Meeting Planner Contact Information Face to Face Events</vt:lpstr>
      <vt:lpstr>Emergency Information </vt:lpstr>
      <vt:lpstr>2019 Future Sessions</vt:lpstr>
      <vt:lpstr>Online Calendar Schedule</vt:lpstr>
      <vt:lpstr>M3.6  II Meeting registration</vt:lpstr>
      <vt:lpstr>M3.7 Recording attendance</vt:lpstr>
      <vt:lpstr>M3.8 Local File Document Server information</vt:lpstr>
      <vt:lpstr>3.9 Next Session reminder</vt:lpstr>
      <vt:lpstr>802.11 Mid-Week Plenary</vt:lpstr>
      <vt:lpstr>W5.1 Room Change Requests</vt:lpstr>
      <vt:lpstr>802.11 WG Closing Plenary</vt:lpstr>
      <vt:lpstr>F3.1.1 -Straw Poll regarding this meeting location</vt:lpstr>
      <vt:lpstr>F3.1.2: Future Venue Insight</vt:lpstr>
      <vt:lpstr>References</vt:lpstr>
    </vt:vector>
  </TitlesOfParts>
  <Company>Qualcomm Technologies,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1st Vice Chair Report - July 2019 - Vienna</dc:title>
  <dc:subject>July 2019</dc:subject>
  <dc:creator>Jon Rosdahl</dc:creator>
  <dc:description>Jon Rosdahl (Qualcomm)</dc:description>
  <cp:lastModifiedBy>Jon Rosdahl</cp:lastModifiedBy>
  <cp:revision>289</cp:revision>
  <cp:lastPrinted>1601-01-01T00:00:00Z</cp:lastPrinted>
  <dcterms:created xsi:type="dcterms:W3CDTF">2014-04-14T10:59:07Z</dcterms:created>
  <dcterms:modified xsi:type="dcterms:W3CDTF">2019-07-15T00:21:24Z</dcterms:modified>
  <cp:category>Report</cp:category>
</cp:coreProperties>
</file>