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458" r:id="rId22"/>
    <p:sldId id="395" r:id="rId23"/>
    <p:sldId id="463" r:id="rId24"/>
    <p:sldId id="464" r:id="rId25"/>
    <p:sldId id="465" r:id="rId26"/>
    <p:sldId id="466" r:id="rId27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49" autoAdjust="0"/>
    <p:restoredTop sz="95394" autoAdjust="0"/>
  </p:normalViewPr>
  <p:slideViewPr>
    <p:cSldViewPr>
      <p:cViewPr varScale="1">
        <p:scale>
          <a:sx n="57" d="100"/>
          <a:sy n="57" d="100"/>
        </p:scale>
        <p:origin x="535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802.11-19-0997r0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802.11-19-0997r0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802.11-19-0997r0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2019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802.11-19-0997r0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802.11-19-0997r0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2019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802.11-19-0997r0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802.11-19-0997r0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802.11-19-0997r0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0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802.11-19-0997r0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802.11-19-0997r0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802.11-19-0997r0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802.11-19-0997r0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2019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802.11-19-0997r0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2019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802.11-19/0997r1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9/19-19-004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9/dcn/19/19-19-0024-04-0000-recommended-text-on-802-coexistence-process.docx" TargetMode="External"/><Relationship Id="rId5" Type="http://schemas.openxmlformats.org/officeDocument/2006/relationships/hyperlink" Target="https://mentor.ieee.org/802.19/dcn/19/19-19-0040" TargetMode="External"/><Relationship Id="rId4" Type="http://schemas.openxmlformats.org/officeDocument/2006/relationships/hyperlink" Target="https://mentor.ieee.org/802.19/dcn/18/19-18-0093-00-S1GH-par-as-approved-by-revcom-dec-2018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3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980-00-0000-2019-05-liaison-response-from-wfa-re-reserved-value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9/ec-19-0075" TargetMode="External"/><Relationship Id="rId3" Type="http://schemas.openxmlformats.org/officeDocument/2006/relationships/hyperlink" Target="https://mentor.ieee.org/802.11/dcn/11-19-0996" TargetMode="External"/><Relationship Id="rId7" Type="http://schemas.openxmlformats.org/officeDocument/2006/relationships/hyperlink" Target="https://mentor.ieee.org/802.11/dcn/11-19-0994" TargetMode="External"/><Relationship Id="rId12" Type="http://schemas.openxmlformats.org/officeDocument/2006/relationships/hyperlink" Target="https://mentor.ieee.org/802.11/dcn/11-19-084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9-1006" TargetMode="External"/><Relationship Id="rId11" Type="http://schemas.openxmlformats.org/officeDocument/2006/relationships/hyperlink" Target="https://mentor.ieee.org/802.11/dcn/11-19-0995" TargetMode="External"/><Relationship Id="rId5" Type="http://schemas.openxmlformats.org/officeDocument/2006/relationships/hyperlink" Target="https://mentor.ieee.org/802.11/dcn/11-19-0992" TargetMode="External"/><Relationship Id="rId10" Type="http://schemas.openxmlformats.org/officeDocument/2006/relationships/hyperlink" Target="https://mentor.ieee.org/802.11/dcn/11-19-0993" TargetMode="External"/><Relationship Id="rId4" Type="http://schemas.openxmlformats.org/officeDocument/2006/relationships/hyperlink" Target="https://mentor.ieee.org/802.11/dcn/11-19-0997" TargetMode="External"/><Relationship Id="rId9" Type="http://schemas.openxmlformats.org/officeDocument/2006/relationships/hyperlink" Target="https://mentor.ieee.org/802.11/dcn/11-19-099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July 2019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2019-07-15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8" name="Document" r:id="rId5" imgW="8286150" imgH="2777437" progId="Word.Document.8">
                  <p:embed/>
                </p:oleObj>
              </mc:Choice>
              <mc:Fallback>
                <p:oleObj name="Document" r:id="rId5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19-19/0041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mentor.ieee.org/802.19/dcn/19/19-19-0041</a:t>
            </a:r>
            <a:r>
              <a:rPr lang="en-US" dirty="0" smtClean="0"/>
              <a:t> 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Monday PM2 (Opening Plenary), Thurs PM2 (Closing </a:t>
            </a:r>
            <a:r>
              <a:rPr lang="en-US" altLang="en-US" dirty="0" smtClean="0"/>
              <a:t>Plenary)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4"/>
              </a:rPr>
              <a:t>Sub-1GHz </a:t>
            </a:r>
            <a:r>
              <a:rPr lang="en-US" dirty="0" smtClean="0">
                <a:hlinkClick r:id="rId4"/>
              </a:rPr>
              <a:t>Coexistence PAR 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Sub-1GHz Coexistence, see </a:t>
            </a:r>
            <a:r>
              <a:rPr lang="en-US" sz="1800" dirty="0">
                <a:hlinkClick r:id="rId5"/>
              </a:rPr>
              <a:t>https://</a:t>
            </a:r>
            <a:r>
              <a:rPr lang="en-US" sz="1800" dirty="0" smtClean="0">
                <a:hlinkClick r:id="rId5"/>
              </a:rPr>
              <a:t>mentor.ieee.org/802.19/dcn/19/19-19-0040</a:t>
            </a:r>
            <a:r>
              <a:rPr lang="en-US" sz="1800" dirty="0" smtClean="0"/>
              <a:t>   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Monday </a:t>
            </a:r>
            <a:r>
              <a:rPr lang="en-US" sz="1800" dirty="0"/>
              <a:t>P</a:t>
            </a:r>
            <a:r>
              <a:rPr lang="en-US" sz="1800" dirty="0" smtClean="0"/>
              <a:t>M1, Tuesday PM3, Thursday AM2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802.19.3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Coexistence Process – .19 Opening plenary Monday </a:t>
            </a:r>
            <a:r>
              <a:rPr lang="en-US" sz="1800" dirty="0"/>
              <a:t>PM2, see </a:t>
            </a:r>
            <a:r>
              <a:rPr lang="en-US" sz="1800" dirty="0" smtClean="0">
                <a:hlinkClick r:id="rId6"/>
              </a:rPr>
              <a:t>https://mentor.ieee.org/802.19/dcn/19/19-19-0024-04-0000-recommended-text-on-802-coexistence-process.docx</a:t>
            </a:r>
            <a:endParaRPr lang="en-US" sz="180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710414"/>
              </p:ext>
            </p:extLst>
          </p:nvPr>
        </p:nvGraphicFramePr>
        <p:xfrm>
          <a:off x="533401" y="4114800"/>
          <a:ext cx="5181600" cy="1247330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RCM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 and Changing MAC Addresses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188087"/>
              </p:ext>
            </p:extLst>
          </p:nvPr>
        </p:nvGraphicFramePr>
        <p:xfrm>
          <a:off x="6248400" y="2133600"/>
          <a:ext cx="5744499" cy="3229920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127741"/>
              </p:ext>
            </p:extLst>
          </p:nvPr>
        </p:nvGraphicFramePr>
        <p:xfrm>
          <a:off x="2954528" y="1524000"/>
          <a:ext cx="6045200" cy="4125155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136859"/>
            <a:ext cx="1905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638470"/>
              </p:ext>
            </p:extLst>
          </p:nvPr>
        </p:nvGraphicFramePr>
        <p:xfrm>
          <a:off x="152400" y="897598"/>
          <a:ext cx="11734800" cy="4750922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J. LEVY 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 (Acting)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Bahar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SADEGHI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LEPP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RCM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Andersdotter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4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92343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5432539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5441683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23904" y="2324398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5426852" y="2935317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70148" y="36576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TGbe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54102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4215179" y="23622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(BCS)</a:t>
            </a: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4228009" y="423545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28009" y="487842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3117427" y="2687830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Random and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Changing MAC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Addresses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(RCM)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221923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084622"/>
                <a:gridCol w="1175008"/>
                <a:gridCol w="978506"/>
                <a:gridCol w="656364"/>
                <a:gridCol w="838200"/>
                <a:gridCol w="666193"/>
                <a:gridCol w="765268"/>
                <a:gridCol w="969300"/>
                <a:gridCol w="720252"/>
                <a:gridCol w="606252"/>
                <a:gridCol w="844735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LB241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TGba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06-03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418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214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26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84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LB242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TGay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06-20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r>
                        <a:rPr lang="en-GB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97.7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2019-06-10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728521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121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28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smtClean="0">
                          <a:effectLst/>
                        </a:rPr>
                        <a:t>329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July 2019.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https://mentor.ieee.org/802.11/dcn/13/11-13-0230-03-0000-comment-resolution-tutorial.ppt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M5.1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2019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C0A38FD-D7DF-4AF7-A48E-0F77956E1A7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43656" y="609603"/>
            <a:ext cx="10363200" cy="1066800"/>
          </a:xfrm>
        </p:spPr>
        <p:txBody>
          <a:bodyPr/>
          <a:lstStyle/>
          <a:p>
            <a:r>
              <a:rPr lang="en-US" dirty="0" smtClean="0"/>
              <a:t>Members by country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r</a:t>
            </a:r>
            <a:r>
              <a:rPr lang="en-US" dirty="0" smtClean="0"/>
              <a:t>egion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389245"/>
            <a:ext cx="9307313" cy="508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821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914400"/>
            <a:ext cx="10080226" cy="550854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968458"/>
            <a:ext cx="10080226" cy="550854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7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89" y="838200"/>
            <a:ext cx="10080226" cy="550854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3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</a:t>
            </a:r>
            <a:endParaRPr lang="en-GB" sz="1400" dirty="0" smtClean="0"/>
          </a:p>
          <a:p>
            <a:pPr lvl="0"/>
            <a:r>
              <a:rPr lang="en-GB" dirty="0" smtClean="0"/>
              <a:t>Photography </a:t>
            </a:r>
            <a:r>
              <a:rPr lang="en-GB" dirty="0"/>
              <a:t>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(December 2015 IEEE-SA Standards Board Ops Manual 5.3.3.3)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8" y="1752600"/>
            <a:ext cx="10363200" cy="4114800"/>
          </a:xfrm>
        </p:spPr>
        <p:txBody>
          <a:bodyPr/>
          <a:lstStyle/>
          <a:p>
            <a:r>
              <a:rPr lang="en-GB" dirty="0"/>
              <a:t>N</a:t>
            </a:r>
            <a:r>
              <a:rPr lang="en-GB" dirty="0" smtClean="0"/>
              <a:t>ew Liaison documents received</a:t>
            </a:r>
          </a:p>
          <a:p>
            <a:pPr lvl="1"/>
            <a:r>
              <a:rPr lang="en-US" sz="1800" dirty="0" smtClean="0"/>
              <a:t>Response from WFA re: </a:t>
            </a:r>
            <a:r>
              <a:rPr lang="en-US" sz="1800" dirty="0"/>
              <a:t>reserved values,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mentor.ieee.org/802.11/dcn/19/11-19-0980-00-0000-2019-05-liaison-response-from-wfa-re-reserved-values.docx</a:t>
            </a:r>
            <a:r>
              <a:rPr lang="en-US" sz="1800" dirty="0" smtClean="0"/>
              <a:t> </a:t>
            </a:r>
            <a:endParaRPr lang="en-GB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2019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March - May EC decisions</a:t>
            </a:r>
          </a:p>
          <a:p>
            <a:r>
              <a:rPr lang="en-US" altLang="en-US" b="0" dirty="0" smtClean="0"/>
              <a:t>Approve </a:t>
            </a:r>
            <a:r>
              <a:rPr lang="en-US" altLang="en-US" b="0" dirty="0" err="1" smtClean="0"/>
              <a:t>TGbe</a:t>
            </a:r>
            <a:r>
              <a:rPr lang="en-US" altLang="en-US" b="0" dirty="0" smtClean="0"/>
              <a:t> PAR and CSD</a:t>
            </a:r>
          </a:p>
          <a:p>
            <a:r>
              <a:rPr lang="en-US" altLang="en-US" b="0" dirty="0" smtClean="0"/>
              <a:t>ISO JTC1/SC6 11ah, 11ak, 11aq comment responses and 11ax, 11ay draft documents for information</a:t>
            </a:r>
          </a:p>
          <a:p>
            <a:endParaRPr lang="en-US" altLang="en-US" b="0" dirty="0" smtClean="0"/>
          </a:p>
          <a:p>
            <a:pPr marL="0" indent="0">
              <a:buNone/>
            </a:pPr>
            <a:r>
              <a:rPr lang="en-US" altLang="en-US" sz="2800" dirty="0" smtClean="0"/>
              <a:t>May – July EC decisions</a:t>
            </a:r>
          </a:p>
          <a:p>
            <a:r>
              <a:rPr lang="en-US" altLang="en-US" b="0" dirty="0" err="1" smtClean="0"/>
              <a:t>TGay</a:t>
            </a:r>
            <a:r>
              <a:rPr lang="en-US" altLang="en-US" b="0" dirty="0" smtClean="0"/>
              <a:t>, </a:t>
            </a:r>
            <a:r>
              <a:rPr lang="en-US" altLang="en-US" b="0" dirty="0" err="1" smtClean="0"/>
              <a:t>TGaz</a:t>
            </a:r>
            <a:r>
              <a:rPr lang="en-US" altLang="en-US" b="0" dirty="0" smtClean="0"/>
              <a:t> PAR extensions pending</a:t>
            </a:r>
            <a:endParaRPr lang="en-US" altLang="en-US" b="0" dirty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2019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Approved 2019</a:t>
            </a:r>
          </a:p>
          <a:p>
            <a:r>
              <a:rPr lang="en-US" altLang="en-US" sz="2800" b="0" dirty="0" smtClean="0"/>
              <a:t>P802.11be PAR approval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Approved 2018</a:t>
            </a:r>
            <a:endParaRPr lang="en-GB" altLang="en-US" sz="2800" dirty="0" smtClean="0"/>
          </a:p>
          <a:p>
            <a:r>
              <a:rPr lang="en-US" altLang="en-US" sz="2800" b="0" dirty="0" smtClean="0"/>
              <a:t>P802.11bc Broadcast Services </a:t>
            </a:r>
          </a:p>
          <a:p>
            <a:r>
              <a:rPr lang="en-US" altLang="en-US" sz="2800" b="0" dirty="0" smtClean="0"/>
              <a:t>P802.11bd Next Generation V2X </a:t>
            </a:r>
          </a:p>
          <a:p>
            <a:r>
              <a:rPr lang="en-US" altLang="en-US" sz="2800" b="0" dirty="0" smtClean="0"/>
              <a:t>P802.11ax </a:t>
            </a:r>
            <a:r>
              <a:rPr lang="en-US" altLang="en-US" sz="2800" b="0" dirty="0"/>
              <a:t>PAR Extension approved 2018-09-27</a:t>
            </a:r>
          </a:p>
          <a:p>
            <a:endParaRPr lang="en-US" alt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2019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523663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https://mentor.ieee.org/802.11/dcn/11-19-0996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https://mentor.ieee.org/802.11/dcn/11-19-0997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https://mentor.ieee.org/802.11/dcn/11-19-0992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https://mentor.ieee.org/802.11/dcn/11-19-1006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https://mentor.ieee.org/802.11/dcn/11-19-0994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https://mentor.ieee.org/802-ec/dcn/19/ec-19-0075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https://mentor.ieee.org/802.11/dcn/11-19-0998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https://mentor.ieee.org/802.11/dcn/11-19-0993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https://mentor.ieee.org/802.11/dcn/11-19-0995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https://mentor.ieee.org/802.11/dcn/11-19-0849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</a:t>
            </a:r>
            <a:r>
              <a:rPr lang="en-GB" altLang="en-US" dirty="0" smtClean="0"/>
              <a:t>802E, 802.1CF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18-19/0087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Tuesday </a:t>
            </a:r>
            <a:r>
              <a:rPr lang="en-US" altLang="en-US" dirty="0"/>
              <a:t>AM2, Thursday </a:t>
            </a:r>
            <a:r>
              <a:rPr lang="en-US" altLang="en-US" dirty="0" smtClean="0"/>
              <a:t>AM1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Recent European ETSI, CEPT and other activities status and </a:t>
            </a:r>
            <a:r>
              <a:rPr lang="en-US" altLang="en-US" sz="1800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IEEE </a:t>
            </a:r>
            <a:r>
              <a:rPr lang="en-US" sz="1800" dirty="0"/>
              <a:t>802 connections to a WRC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123371</TotalTime>
  <Words>1677</Words>
  <Application>Microsoft Office PowerPoint</Application>
  <PresentationFormat>Widescreen</PresentationFormat>
  <Paragraphs>601</Paragraphs>
  <Slides>25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July 2019</vt:lpstr>
      <vt:lpstr>Introduction</vt:lpstr>
      <vt:lpstr>M1.3 Meeting Decorum</vt:lpstr>
      <vt:lpstr>M2.3.1 Summary of Liaisons - Incoming</vt:lpstr>
      <vt:lpstr>M2.4 802 EC decisions</vt:lpstr>
      <vt:lpstr>M2.4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M5.1 Comment Resolution Resources</vt:lpstr>
      <vt:lpstr>background data</vt:lpstr>
      <vt:lpstr>Members by country and region</vt:lpstr>
      <vt:lpstr>PowerPoint Presentation</vt:lpstr>
      <vt:lpstr>PowerPoint Presentation</vt:lpstr>
      <vt:lpstr>PowerPoint Presentation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July 2019</cp:keywords>
  <cp:lastModifiedBy>Stanley, Dorothy</cp:lastModifiedBy>
  <cp:revision>2082</cp:revision>
  <cp:lastPrinted>1998-02-10T13:28:06Z</cp:lastPrinted>
  <dcterms:created xsi:type="dcterms:W3CDTF">1998-02-10T13:07:52Z</dcterms:created>
  <dcterms:modified xsi:type="dcterms:W3CDTF">2019-07-15T21:13:54Z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