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0" r:id="rId4"/>
    <p:sldId id="285" r:id="rId5"/>
    <p:sldId id="362" r:id="rId6"/>
    <p:sldId id="363" r:id="rId7"/>
    <p:sldId id="298" r:id="rId8"/>
    <p:sldId id="499" r:id="rId9"/>
    <p:sldId id="365" r:id="rId10"/>
    <p:sldId id="500" r:id="rId11"/>
    <p:sldId id="501" r:id="rId12"/>
    <p:sldId id="502" r:id="rId13"/>
    <p:sldId id="503" r:id="rId14"/>
    <p:sldId id="504" r:id="rId15"/>
    <p:sldId id="509" r:id="rId16"/>
    <p:sldId id="506" r:id="rId17"/>
    <p:sldId id="505" r:id="rId18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08" autoAdjust="0"/>
    <p:restoredTop sz="94660"/>
  </p:normalViewPr>
  <p:slideViewPr>
    <p:cSldViewPr>
      <p:cViewPr varScale="1">
        <p:scale>
          <a:sx n="56" d="100"/>
          <a:sy n="56" d="100"/>
        </p:scale>
        <p:origin x="617" y="41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99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802.11-19/0993r3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Stephen McCann (Blackberry)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802.11-19/0993r3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Stephen McCann (Blackberry)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802.11-19/0993r3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Stephen McCann (Blackberry)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802.11-19/0993r3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Stephen McCann (Blackberry)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802.11-19/0993r3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Stephen McCann (Blackberry)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11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802.11-19/0993r3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Stephen McCann (Blackberry)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450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802.11-19/0993r2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673-00-00ay-tgay-par-extension-request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732-01-00az-tgaz-par-extension-request.doc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300-01-AANI-draft-ls-to-3gpp-wlan-integration-r17.doc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1322-01-00bb-proposed-liaison-from-ieee-802-11-working-group-to-itu-t-q18-15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177-01-0jtc-ls-to-sc6-wrt-ieee-802-11aj.doc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284-00-AANI-summary-of-802-11ax-self-evaluation-for-imt-2020-embb-indoor-hotspot-and-dense-urban-test-environments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300-01-AANI-draft-ls-to-3gpp-wlan-integration-r17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284-00-AANI-summary-of-802-11ax-self-evaluation-for-imt-2020-embb-indoor-hotspot-and-dense-urban-test-environments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July 2019 WG Motions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2019-07-19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777730"/>
              </p:ext>
            </p:extLst>
          </p:nvPr>
        </p:nvGraphicFramePr>
        <p:xfrm>
          <a:off x="995363" y="2411413"/>
          <a:ext cx="10128250" cy="246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6" name="Document" r:id="rId4" imgW="10459112" imgH="2538262" progId="Word.Document.8">
                  <p:embed/>
                </p:oleObj>
              </mc:Choice>
              <mc:Fallback>
                <p:oleObj name="Document" r:id="rId4" imgW="10459112" imgH="253826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411413"/>
                        <a:ext cx="10128250" cy="24622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TGbb</a:t>
            </a:r>
            <a:r>
              <a:rPr lang="en-US" dirty="0"/>
              <a:t> Liaison to ITU-T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GB" dirty="0"/>
              <a:t>The IEEE 802.11 WG approves sending the contents of 11-19/1322r1 draft LS to ITU-T Q18/15 and </a:t>
            </a:r>
            <a:r>
              <a:rPr lang="en-GB" dirty="0" err="1"/>
              <a:t>cc’ed</a:t>
            </a:r>
            <a:r>
              <a:rPr lang="en-GB" dirty="0"/>
              <a:t> to IEEE 802 EC, granting the WG Chair editorial license.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Moved by Nikola </a:t>
            </a:r>
            <a:r>
              <a:rPr lang="en-GB" dirty="0" err="1"/>
              <a:t>Serafimovski</a:t>
            </a:r>
            <a:r>
              <a:rPr lang="en-GB" dirty="0"/>
              <a:t> on behalf of </a:t>
            </a:r>
            <a:r>
              <a:rPr lang="en-GB" dirty="0" err="1"/>
              <a:t>TGbb</a:t>
            </a:r>
            <a:endParaRPr lang="en-GB" dirty="0"/>
          </a:p>
          <a:p>
            <a:r>
              <a:rPr lang="en-US" dirty="0"/>
              <a:t>Second: </a:t>
            </a:r>
            <a:r>
              <a:rPr lang="en-US" dirty="0" smtClean="0"/>
              <a:t>Matthias Wendt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42-0-7</a:t>
            </a:r>
            <a:endParaRPr lang="en-US" dirty="0"/>
          </a:p>
          <a:p>
            <a:endParaRPr lang="en-US" dirty="0"/>
          </a:p>
          <a:p>
            <a:r>
              <a:rPr lang="en-US" dirty="0"/>
              <a:t>[</a:t>
            </a:r>
            <a:r>
              <a:rPr lang="en-GB" dirty="0" err="1"/>
              <a:t>TGbb</a:t>
            </a:r>
            <a:r>
              <a:rPr lang="en-GB" dirty="0"/>
              <a:t> vote: Moved: Volker </a:t>
            </a:r>
            <a:r>
              <a:rPr lang="en-GB" dirty="0" err="1"/>
              <a:t>Jungnickel</a:t>
            </a:r>
            <a:r>
              <a:rPr lang="en-GB" dirty="0"/>
              <a:t> , Seconded: Matthias Wendt</a:t>
            </a:r>
          </a:p>
          <a:p>
            <a:r>
              <a:rPr lang="en-GB" dirty="0"/>
              <a:t>Result: 14/0/3]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174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 Motions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172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5.011 Consent Agenda: P802.11ay </a:t>
            </a:r>
            <a:r>
              <a:rPr lang="en-US" dirty="0"/>
              <a:t>PAR Extension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GB" dirty="0"/>
              <a:t>Approve forwarding P802.11ay PAR extension documentation in </a:t>
            </a:r>
            <a:r>
              <a:rPr lang="en-GB" dirty="0">
                <a:hlinkClick r:id="rId2"/>
              </a:rPr>
              <a:t>https://mentor.ieee.org/802.11/dcn/19/11-19-0673-00-00ay-tgay-par-extension-request.pdf</a:t>
            </a:r>
            <a:r>
              <a:rPr lang="en-GB" dirty="0"/>
              <a:t> to </a:t>
            </a:r>
            <a:r>
              <a:rPr lang="en-GB" dirty="0" err="1"/>
              <a:t>NesCom</a:t>
            </a:r>
            <a:r>
              <a:rPr lang="en-GB" dirty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Moved </a:t>
            </a:r>
            <a:r>
              <a:rPr lang="en-US" dirty="0"/>
              <a:t>by </a:t>
            </a:r>
            <a:r>
              <a:rPr lang="en-US" dirty="0" smtClean="0"/>
              <a:t>Dorothy Stanley</a:t>
            </a:r>
            <a:endParaRPr lang="en-US" dirty="0"/>
          </a:p>
          <a:p>
            <a:pPr lvl="0"/>
            <a:r>
              <a:rPr lang="en-US" dirty="0"/>
              <a:t>Second: </a:t>
            </a:r>
            <a:r>
              <a:rPr lang="en-US" dirty="0" smtClean="0"/>
              <a:t>Jon Rosdahl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/>
              <a:t>Consent Agenda</a:t>
            </a:r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In the </a:t>
            </a:r>
            <a:r>
              <a:rPr lang="en-US" dirty="0" smtClean="0"/>
              <a:t>WG</a:t>
            </a:r>
            <a:r>
              <a:rPr lang="en-US" dirty="0"/>
              <a:t>,</a:t>
            </a:r>
            <a:r>
              <a:rPr lang="en-US" dirty="0" smtClean="0"/>
              <a:t> 45/0/0</a:t>
            </a:r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156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5.012 Consent Agenda: P802.11az </a:t>
            </a:r>
            <a:r>
              <a:rPr lang="en-US" dirty="0"/>
              <a:t>PAR Extension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GB" dirty="0"/>
              <a:t>Approve forwarding P802.11az PAR extension documentation in </a:t>
            </a:r>
            <a:r>
              <a:rPr lang="en-GB" dirty="0">
                <a:hlinkClick r:id="rId2"/>
              </a:rPr>
              <a:t>https://mentor.ieee.org/802.11/dcn/19/11-19-0732-01-00az-tgaz-par-extension-request.docx</a:t>
            </a:r>
            <a:r>
              <a:rPr lang="en-GB" dirty="0"/>
              <a:t> to </a:t>
            </a:r>
            <a:r>
              <a:rPr lang="en-GB" dirty="0" err="1"/>
              <a:t>NesCom</a:t>
            </a:r>
            <a:r>
              <a:rPr lang="en-GB" dirty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Moved </a:t>
            </a:r>
            <a:r>
              <a:rPr lang="en-US" dirty="0"/>
              <a:t>by </a:t>
            </a:r>
            <a:r>
              <a:rPr lang="en-US" dirty="0" smtClean="0"/>
              <a:t>Dorothy Stanley</a:t>
            </a:r>
            <a:endParaRPr lang="en-US" dirty="0"/>
          </a:p>
          <a:p>
            <a:pPr lvl="0"/>
            <a:r>
              <a:rPr lang="en-US" dirty="0"/>
              <a:t>Second: </a:t>
            </a:r>
            <a:r>
              <a:rPr lang="en-US" dirty="0" smtClean="0"/>
              <a:t>Jon Rosdahl</a:t>
            </a:r>
            <a:endParaRPr lang="en-US" dirty="0"/>
          </a:p>
          <a:p>
            <a:r>
              <a:rPr lang="en-US" dirty="0"/>
              <a:t>Result</a:t>
            </a:r>
            <a:r>
              <a:rPr lang="en-US" dirty="0" smtClean="0"/>
              <a:t>: Consent Agenda</a:t>
            </a:r>
          </a:p>
          <a:p>
            <a:endParaRPr lang="en-US" dirty="0"/>
          </a:p>
          <a:p>
            <a:pPr lvl="0"/>
            <a:r>
              <a:rPr lang="en-US" dirty="0"/>
              <a:t>In the WG, </a:t>
            </a:r>
            <a:r>
              <a:rPr lang="en-US" dirty="0" smtClean="0"/>
              <a:t>41/0/0</a:t>
            </a:r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002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7.021 II AANI </a:t>
            </a:r>
            <a:r>
              <a:rPr lang="en-US" dirty="0"/>
              <a:t>Liaison to 3GPP 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966" y="1981200"/>
            <a:ext cx="10361084" cy="4494214"/>
          </a:xfrm>
        </p:spPr>
        <p:txBody>
          <a:bodyPr/>
          <a:lstStyle/>
          <a:p>
            <a:r>
              <a:rPr lang="en-US" dirty="0"/>
              <a:t>The IEEE 802.11 WG approves sending the contents of </a:t>
            </a:r>
            <a:r>
              <a:rPr lang="en-US" dirty="0">
                <a:hlinkClick r:id="rId2"/>
              </a:rPr>
              <a:t>11-19/1300r1</a:t>
            </a:r>
            <a:r>
              <a:rPr lang="en-US" dirty="0"/>
              <a:t> draft LS to 3GPP SA on WLAN Integration in 5G System Rel-17 to 3GPP TSG SA and cc’ed to IEEE </a:t>
            </a:r>
            <a:r>
              <a:rPr lang="en-GB" dirty="0"/>
              <a:t>802 EC, IEEE 802.1 WG</a:t>
            </a:r>
            <a:r>
              <a:rPr lang="en-US" dirty="0"/>
              <a:t>, granting the WG Chair editorial license.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Moved by Joseph Levy on behalf of AANI SC</a:t>
            </a:r>
          </a:p>
          <a:p>
            <a:pPr lvl="0"/>
            <a:r>
              <a:rPr lang="en-US" dirty="0"/>
              <a:t>Second</a:t>
            </a:r>
            <a:r>
              <a:rPr lang="en-US" dirty="0" smtClean="0"/>
              <a:t>: Marc </a:t>
            </a:r>
            <a:r>
              <a:rPr lang="en-US" dirty="0" err="1" smtClean="0"/>
              <a:t>Emmelemann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50-0-2</a:t>
            </a:r>
            <a:endParaRPr lang="en-US" altLang="en-US" dirty="0">
              <a:ea typeface="Microsoft YaHei" panose="020B0503020204020204" pitchFamily="34" charset="-122"/>
            </a:endParaRPr>
          </a:p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12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7.022 II</a:t>
            </a:r>
            <a:r>
              <a:rPr lang="en-US" dirty="0" smtClean="0"/>
              <a:t>: WG11 Subgroup Public statement to </a:t>
            </a:r>
            <a:r>
              <a:rPr lang="en-US" dirty="0"/>
              <a:t>ITU-T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GB" dirty="0" smtClean="0"/>
              <a:t>A</a:t>
            </a:r>
            <a:r>
              <a:rPr lang="en-GB" dirty="0" smtClean="0"/>
              <a:t>pprove </a:t>
            </a:r>
            <a:r>
              <a:rPr lang="en-GB" dirty="0"/>
              <a:t>sending the contents of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mentor.ieee.org/802.11/dcn/19/11-19-1322-01-00bb-proposed-liaison-from-ieee-802-11-working-group-to-itu-t-q18-15.docx</a:t>
            </a:r>
            <a:r>
              <a:rPr lang="en-GB" dirty="0" smtClean="0"/>
              <a:t>  </a:t>
            </a:r>
            <a:r>
              <a:rPr lang="en-GB" dirty="0" smtClean="0"/>
              <a:t>to </a:t>
            </a:r>
            <a:r>
              <a:rPr lang="en-GB" dirty="0"/>
              <a:t>ITU-T Q18/15 and </a:t>
            </a:r>
            <a:r>
              <a:rPr lang="en-GB" dirty="0" err="1"/>
              <a:t>cc’ed</a:t>
            </a:r>
            <a:r>
              <a:rPr lang="en-GB" dirty="0"/>
              <a:t> to IEEE 802 EC, granting the WG Chair editorial license.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Moved by Nikola </a:t>
            </a:r>
            <a:r>
              <a:rPr lang="en-GB" dirty="0" err="1"/>
              <a:t>Serafimovski</a:t>
            </a:r>
            <a:r>
              <a:rPr lang="en-GB" dirty="0"/>
              <a:t> on behalf of </a:t>
            </a:r>
            <a:r>
              <a:rPr lang="en-GB" dirty="0" err="1"/>
              <a:t>TGbb</a:t>
            </a:r>
            <a:endParaRPr lang="en-GB" dirty="0"/>
          </a:p>
          <a:p>
            <a:r>
              <a:rPr lang="en-US" dirty="0"/>
              <a:t>Second: </a:t>
            </a:r>
            <a:r>
              <a:rPr lang="en-US" dirty="0" smtClean="0"/>
              <a:t>Matthias Wendt</a:t>
            </a:r>
            <a:endParaRPr lang="en-US" dirty="0"/>
          </a:p>
          <a:p>
            <a:r>
              <a:rPr lang="en-US" dirty="0"/>
              <a:t>Result</a:t>
            </a:r>
            <a:r>
              <a:rPr lang="en-US" dirty="0" smtClean="0"/>
              <a:t>: 42-0-7  (requires 75% per LMSC 7.2.2 OM)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307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7.023 ME JTC1 SC6 </a:t>
            </a:r>
            <a:r>
              <a:rPr lang="en-GB" dirty="0"/>
              <a:t>802.11aj comment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343399"/>
          </a:xfrm>
        </p:spPr>
        <p:txBody>
          <a:bodyPr/>
          <a:lstStyle/>
          <a:p>
            <a:r>
              <a:rPr lang="en-GB" dirty="0"/>
              <a:t>Approve </a:t>
            </a: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mentor.ieee.org/802.11/dcn/19/11-19-1177-01-0jtc-ls-to-sc6-wrt-ieee-802-11aj.docx</a:t>
            </a:r>
            <a:r>
              <a:rPr lang="en-GB" dirty="0" smtClean="0"/>
              <a:t> to </a:t>
            </a:r>
            <a:r>
              <a:rPr lang="en-GB" dirty="0"/>
              <a:t>be liaised to ISO/IEC JTC1/SC6 as a response to the comment received during the 60-day ballot on IEEE </a:t>
            </a:r>
            <a:r>
              <a:rPr lang="en-GB" dirty="0" err="1" smtClean="0"/>
              <a:t>Std</a:t>
            </a:r>
            <a:r>
              <a:rPr lang="en-GB" dirty="0" smtClean="0"/>
              <a:t> </a:t>
            </a:r>
            <a:r>
              <a:rPr lang="en-GB" dirty="0" smtClean="0"/>
              <a:t>802.11aj-2018, </a:t>
            </a:r>
            <a:r>
              <a:rPr lang="en-GB" dirty="0"/>
              <a:t>conducted according to the PSDO process</a:t>
            </a:r>
          </a:p>
          <a:p>
            <a:endParaRPr lang="en-US" dirty="0"/>
          </a:p>
          <a:p>
            <a:r>
              <a:rPr lang="en-US" dirty="0" smtClean="0"/>
              <a:t>WG11 Result: 43-0-3</a:t>
            </a:r>
            <a:endParaRPr lang="en-US" dirty="0"/>
          </a:p>
          <a:p>
            <a:endParaRPr lang="en-US" dirty="0"/>
          </a:p>
          <a:p>
            <a:r>
              <a:rPr lang="en-US" dirty="0"/>
              <a:t>Moved: </a:t>
            </a:r>
            <a:r>
              <a:rPr lang="en-US" dirty="0" smtClean="0"/>
              <a:t>Dorothy Stanley</a:t>
            </a:r>
            <a:endParaRPr lang="en-US" dirty="0"/>
          </a:p>
          <a:p>
            <a:r>
              <a:rPr lang="en-US" dirty="0"/>
              <a:t>Seconded: </a:t>
            </a:r>
            <a:r>
              <a:rPr lang="en-US" dirty="0" smtClean="0"/>
              <a:t>Jon Rosdahl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/>
              <a:t>Unanimous</a:t>
            </a:r>
            <a:endParaRPr lang="en-US" altLang="en-US" dirty="0">
              <a:ea typeface="Microsoft YaHei" panose="020B0503020204020204" pitchFamily="34" charset="-12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695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7.024 II AANI Press Release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US" dirty="0"/>
              <a:t>The IEEE 802.11 WG recommends that a request for the development of a press release (or similar) announcing that </a:t>
            </a:r>
            <a:r>
              <a:rPr lang="en-GB" dirty="0"/>
              <a:t>P802.11ax meets the salient requirements of IMT-2020 Indoor Hotspot and Dense Urban environments, </a:t>
            </a:r>
            <a:r>
              <a:rPr lang="en-US" dirty="0"/>
              <a:t>as described in </a:t>
            </a:r>
            <a:r>
              <a:rPr lang="en-US" dirty="0">
                <a:hlinkClick r:id="rId2"/>
              </a:rPr>
              <a:t>11-19/1284r0</a:t>
            </a:r>
            <a:r>
              <a:rPr lang="en-US" dirty="0"/>
              <a:t>, be developed.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Moved by Joseph Levy on behalf of AANI SC</a:t>
            </a:r>
          </a:p>
          <a:p>
            <a:pPr lvl="0"/>
            <a:r>
              <a:rPr lang="en-US" dirty="0"/>
              <a:t>Second</a:t>
            </a:r>
            <a:r>
              <a:rPr lang="en-US" dirty="0" smtClean="0"/>
              <a:t>: Sindhu Verma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46-0-2</a:t>
            </a:r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746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751015"/>
            <a:ext cx="10361084" cy="4343400"/>
          </a:xfrm>
          <a:ln/>
        </p:spPr>
        <p:txBody>
          <a:bodyPr/>
          <a:lstStyle/>
          <a:p>
            <a:r>
              <a:rPr lang="en-US" b="0" dirty="0"/>
              <a:t>This document is a composite of all 802.11 sub-group motions that are brought to the July 2019 802.11 WG interim meetings and EC meetings.</a:t>
            </a:r>
          </a:p>
          <a:p>
            <a:endParaRPr lang="en-US" b="0" dirty="0"/>
          </a:p>
          <a:p>
            <a:r>
              <a:rPr lang="en-US" b="0" dirty="0"/>
              <a:t>Revisions</a:t>
            </a:r>
          </a:p>
          <a:p>
            <a:r>
              <a:rPr lang="en-US" b="0" dirty="0"/>
              <a:t>R0 Prepare for Friday </a:t>
            </a:r>
            <a:r>
              <a:rPr lang="en-US" b="0" dirty="0" smtClean="0"/>
              <a:t>plenary</a:t>
            </a:r>
          </a:p>
          <a:p>
            <a:r>
              <a:rPr lang="en-US" b="0" dirty="0" smtClean="0"/>
              <a:t>R1: End of Friday plenary, includes prepared EC motions</a:t>
            </a:r>
          </a:p>
          <a:p>
            <a:r>
              <a:rPr lang="en-US" b="0" dirty="0" smtClean="0"/>
              <a:t>R2: End of Friday EC plenary</a:t>
            </a:r>
            <a:endParaRPr lang="en-US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Friday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769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July 2019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6076890"/>
            <a:ext cx="975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Moved: </a:t>
            </a:r>
            <a:r>
              <a:rPr lang="en-US" sz="2000" dirty="0" smtClean="0">
                <a:solidFill>
                  <a:schemeClr val="tx1"/>
                </a:solidFill>
              </a:rPr>
              <a:t>Nikola </a:t>
            </a:r>
            <a:r>
              <a:rPr lang="en-US" sz="2000" dirty="0" err="1" smtClean="0">
                <a:solidFill>
                  <a:schemeClr val="tx1"/>
                </a:solidFill>
              </a:rPr>
              <a:t>Serafimovski</a:t>
            </a:r>
            <a:r>
              <a:rPr lang="en-US" sz="2000" dirty="0" smtClean="0">
                <a:solidFill>
                  <a:schemeClr val="tx1"/>
                </a:solidFill>
              </a:rPr>
              <a:t>,</a:t>
            </a:r>
            <a:r>
              <a:rPr lang="en-US" sz="2000" dirty="0" smtClean="0">
                <a:solidFill>
                  <a:schemeClr val="tx1"/>
                </a:solidFill>
              </a:rPr>
              <a:t>  Seconded: Bo Sun,  </a:t>
            </a:r>
            <a:r>
              <a:rPr lang="en-US" sz="2000" dirty="0">
                <a:solidFill>
                  <a:schemeClr val="tx1"/>
                </a:solidFill>
              </a:rPr>
              <a:t>Result</a:t>
            </a:r>
            <a:r>
              <a:rPr lang="en-US" sz="2000" dirty="0" smtClean="0">
                <a:solidFill>
                  <a:schemeClr val="tx1"/>
                </a:solidFill>
              </a:rPr>
              <a:t>: Unanimous</a:t>
            </a:r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974698"/>
              </p:ext>
            </p:extLst>
          </p:nvPr>
        </p:nvGraphicFramePr>
        <p:xfrm>
          <a:off x="929217" y="1452608"/>
          <a:ext cx="10439397" cy="4602224"/>
        </p:xfrm>
        <a:graphic>
          <a:graphicData uri="http://schemas.openxmlformats.org/drawingml/2006/table">
            <a:tbl>
              <a:tblPr/>
              <a:tblGrid>
                <a:gridCol w="10667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927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96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6878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246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August 12,</a:t>
                      </a:r>
                      <a:r>
                        <a:rPr lang="fr-FR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b="0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September</a:t>
                      </a:r>
                      <a:r>
                        <a:rPr lang="fr-FR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9</a:t>
                      </a:r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120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July 30, August 6,  27, September 3</a:t>
                      </a:r>
                    </a:p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Friday: August 2, 9, September 6</a:t>
                      </a:r>
                      <a:endParaRPr lang="en-GB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</a:p>
                    <a:p>
                      <a:pPr algn="ctr" fontAlgn="b"/>
                      <a:r>
                        <a:rPr lang="en-GB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837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Thursday: August 1, 15, 29</a:t>
                      </a:r>
                    </a:p>
                    <a:p>
                      <a:pPr algn="l" fontAlgn="b"/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Thursday: August 8, 22, September 5</a:t>
                      </a:r>
                      <a:endParaRPr lang="en-CA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936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Wednesday: July 31, August 14, 28, September 4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988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Wednesday:</a:t>
                      </a:r>
                      <a:r>
                        <a:rPr lang="en-GB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July 24), 31, August 7, 14, 21, 28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4773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August 5, </a:t>
                      </a:r>
                    </a:p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August 19,</a:t>
                      </a:r>
                    </a:p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August 26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46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Thursday: September 5</a:t>
                      </a:r>
                      <a:endParaRPr lang="en-GB" sz="1400" b="0" i="0" u="none" strike="noStrike" baseline="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08:30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900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August 13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32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August 6 , September 3</a:t>
                      </a:r>
                    </a:p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August 20, October 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 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958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Thursday:  August 8, 22,  September 5</a:t>
                      </a: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Thursday: August 1,  15, 29, September 12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 hr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88546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588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AANI Liaison to 3GPP 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966" y="1981200"/>
            <a:ext cx="10361084" cy="4494214"/>
          </a:xfrm>
        </p:spPr>
        <p:txBody>
          <a:bodyPr/>
          <a:lstStyle/>
          <a:p>
            <a:r>
              <a:rPr lang="en-US" dirty="0"/>
              <a:t>The IEEE 802.11 WG approves sending the contents of </a:t>
            </a:r>
            <a:r>
              <a:rPr lang="en-US" dirty="0">
                <a:hlinkClick r:id="rId2"/>
              </a:rPr>
              <a:t>11-19/1300r1</a:t>
            </a:r>
            <a:r>
              <a:rPr lang="en-US" dirty="0"/>
              <a:t> draft LS to 3GPP SA on WLAN Integration in 5G System Rel-17 to 3GPP TSG SA and cc’ed to IEEE </a:t>
            </a:r>
            <a:r>
              <a:rPr lang="en-GB" dirty="0"/>
              <a:t>802 EC, IEEE 802.1 WG</a:t>
            </a:r>
            <a:r>
              <a:rPr lang="en-US" dirty="0"/>
              <a:t>, granting the WG Chair editorial license.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Moved by Joseph Levy on behalf of AANI SC</a:t>
            </a:r>
          </a:p>
          <a:p>
            <a:pPr lvl="0"/>
            <a:r>
              <a:rPr lang="en-US" dirty="0" smtClean="0"/>
              <a:t>Second: Marc Emmelmann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50-0-2</a:t>
            </a:r>
            <a:endParaRPr lang="en-US" altLang="en-US" dirty="0">
              <a:ea typeface="Microsoft YaHei" panose="020B0503020204020204" pitchFamily="34" charset="-122"/>
            </a:endParaRPr>
          </a:p>
          <a:p>
            <a:pPr lvl="0"/>
            <a:endParaRPr lang="en-US" dirty="0"/>
          </a:p>
          <a:p>
            <a:pPr lvl="0"/>
            <a:r>
              <a:rPr lang="en-US" dirty="0"/>
              <a:t>[AANI SC vote: Moved: Thomas Derham, Seconded: Carlos Cordeiro, Result: 13-0-1]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782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AANI Press Release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US" dirty="0"/>
              <a:t>The IEEE 802.11 WG recommends that a request for the development of a press release (or similar) announcing that </a:t>
            </a:r>
            <a:r>
              <a:rPr lang="en-GB" dirty="0"/>
              <a:t>P802.11ax meets the salient requirements of IMT-2020 Indoor Hotspot and Dense Urban environments, </a:t>
            </a:r>
            <a:r>
              <a:rPr lang="en-US" dirty="0"/>
              <a:t>as described in </a:t>
            </a:r>
            <a:r>
              <a:rPr lang="en-US" dirty="0">
                <a:hlinkClick r:id="rId2"/>
              </a:rPr>
              <a:t>11-19/1284r0</a:t>
            </a:r>
            <a:r>
              <a:rPr lang="en-US" dirty="0"/>
              <a:t>, be developed.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Moved by Joseph Levy on behalf of AANI SC</a:t>
            </a:r>
          </a:p>
          <a:p>
            <a:pPr lvl="0"/>
            <a:r>
              <a:rPr lang="en-US" dirty="0"/>
              <a:t>Second</a:t>
            </a:r>
            <a:r>
              <a:rPr lang="en-US" dirty="0" smtClean="0"/>
              <a:t>: Sindhu Verma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46-0-2</a:t>
            </a:r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[AANI SC vote: Moved: </a:t>
            </a:r>
            <a:r>
              <a:rPr lang="en-US" dirty="0" err="1"/>
              <a:t>Shubhodeep</a:t>
            </a:r>
            <a:r>
              <a:rPr lang="en-US" dirty="0"/>
              <a:t> Adhikari, Seconded: Sindhu Verma, Result: 12-0-0]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3187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JTC1 SC 802.11aj comment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IEEE 802.11 WG recommends to IEEE 802 EC  that 11-19-1177-01 be liaised to ISO/IEC JTC1/SC6 as a response to the comment received during the 60-day ballot on IEEE 802.11aj, conducted according to the PSDO process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Moved</a:t>
            </a:r>
            <a:r>
              <a:rPr lang="en-US" dirty="0"/>
              <a:t>: Andrew Myles</a:t>
            </a:r>
          </a:p>
          <a:p>
            <a:r>
              <a:rPr lang="en-US" dirty="0"/>
              <a:t>Seconded: </a:t>
            </a:r>
            <a:r>
              <a:rPr lang="en-US" dirty="0" smtClean="0"/>
              <a:t>Lei Wang</a:t>
            </a:r>
          </a:p>
          <a:p>
            <a:r>
              <a:rPr lang="en-US" dirty="0" smtClean="0"/>
              <a:t>Result</a:t>
            </a:r>
            <a:r>
              <a:rPr lang="en-US" dirty="0"/>
              <a:t>: </a:t>
            </a:r>
            <a:r>
              <a:rPr lang="en-US" dirty="0" smtClean="0">
                <a:ea typeface="Microsoft YaHei" panose="020B0503020204020204" pitchFamily="34" charset="-122"/>
              </a:rPr>
              <a:t>43-0-3</a:t>
            </a:r>
            <a:endParaRPr lang="en-US" altLang="en-US" dirty="0">
              <a:ea typeface="Microsoft YaHei" panose="020B0503020204020204" pitchFamily="34" charset="-12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1369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TGmd</a:t>
            </a:r>
            <a:r>
              <a:rPr lang="en-US" dirty="0"/>
              <a:t> Ad-Hoc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GB" dirty="0"/>
              <a:t>Approve a </a:t>
            </a:r>
            <a:r>
              <a:rPr lang="en-GB" dirty="0" err="1"/>
              <a:t>TGmd</a:t>
            </a:r>
            <a:r>
              <a:rPr lang="en-GB" dirty="0"/>
              <a:t> Ad-hoc August 20, 21, 22 in Toronto Canada.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0"/>
            <a:r>
              <a:rPr lang="en-US" dirty="0"/>
              <a:t>Moved by Mark Hamilton</a:t>
            </a:r>
          </a:p>
          <a:p>
            <a:pPr lvl="0"/>
            <a:r>
              <a:rPr lang="en-US" dirty="0"/>
              <a:t>Second: Joseph Levy</a:t>
            </a:r>
          </a:p>
          <a:p>
            <a:r>
              <a:rPr lang="en-US" dirty="0"/>
              <a:t>Result: </a:t>
            </a:r>
            <a:r>
              <a:rPr lang="en-US" dirty="0" smtClean="0"/>
              <a:t>unanimous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1097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TGaz</a:t>
            </a:r>
            <a:r>
              <a:rPr lang="en-US" dirty="0"/>
              <a:t> Ad-Hoc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GB" dirty="0"/>
              <a:t>Authorize </a:t>
            </a:r>
            <a:r>
              <a:rPr lang="en-GB" dirty="0" err="1"/>
              <a:t>TGaz</a:t>
            </a:r>
            <a:r>
              <a:rPr lang="en-GB" dirty="0"/>
              <a:t> to hold an ad-hoc meeting September 4</a:t>
            </a:r>
            <a:r>
              <a:rPr lang="en-GB" baseline="30000" dirty="0"/>
              <a:t>th</a:t>
            </a:r>
            <a:r>
              <a:rPr lang="en-GB" dirty="0"/>
              <a:t> – 6</a:t>
            </a:r>
            <a:r>
              <a:rPr lang="en-GB" baseline="30000" dirty="0"/>
              <a:t>th</a:t>
            </a:r>
            <a:r>
              <a:rPr lang="en-GB" dirty="0"/>
              <a:t>, 2019 in the Bay Area, CA, USA for the purpose of comment resolution.</a:t>
            </a:r>
            <a:endParaRPr lang="en-US" dirty="0"/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Moved by Jonathan </a:t>
            </a:r>
            <a:r>
              <a:rPr lang="en-US" dirty="0" err="1"/>
              <a:t>Segev</a:t>
            </a:r>
            <a:r>
              <a:rPr lang="en-US" dirty="0"/>
              <a:t> on behalf of </a:t>
            </a:r>
            <a:r>
              <a:rPr lang="en-US" dirty="0" err="1"/>
              <a:t>TGaz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/>
              <a:t>28-1-19</a:t>
            </a:r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[</a:t>
            </a:r>
            <a:r>
              <a:rPr lang="en-US" dirty="0" err="1"/>
              <a:t>TGaz</a:t>
            </a:r>
            <a:r>
              <a:rPr lang="en-US" dirty="0"/>
              <a:t> vote: Moved: Ganesh Venkatesan, Seconded: Christian Berger, Result: 15-0-0]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93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17686</TotalTime>
  <Words>1007</Words>
  <Application>Microsoft Office PowerPoint</Application>
  <PresentationFormat>Widescreen</PresentationFormat>
  <Paragraphs>234</Paragraphs>
  <Slides>17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 Unicode MS</vt:lpstr>
      <vt:lpstr>Microsoft YaHei</vt:lpstr>
      <vt:lpstr>MS Gothic</vt:lpstr>
      <vt:lpstr>Calibri</vt:lpstr>
      <vt:lpstr>Times New Roman</vt:lpstr>
      <vt:lpstr>Office Theme</vt:lpstr>
      <vt:lpstr>Document</vt:lpstr>
      <vt:lpstr>802.11 July 2019 WG Motions</vt:lpstr>
      <vt:lpstr>Abstract</vt:lpstr>
      <vt:lpstr>Friday</vt:lpstr>
      <vt:lpstr>Teleconferences</vt:lpstr>
      <vt:lpstr>AANI Liaison to 3GPP SA</vt:lpstr>
      <vt:lpstr>AANI Press Release</vt:lpstr>
      <vt:lpstr>JTC1 SC 802.11aj comment response</vt:lpstr>
      <vt:lpstr>TGmd Ad-Hoc</vt:lpstr>
      <vt:lpstr>TGaz Ad-Hoc</vt:lpstr>
      <vt:lpstr>TGbb Liaison to ITU-T </vt:lpstr>
      <vt:lpstr>EC Motions</vt:lpstr>
      <vt:lpstr>5.011 Consent Agenda: P802.11ay PAR Extension</vt:lpstr>
      <vt:lpstr>5.012 Consent Agenda: P802.11az PAR Extension</vt:lpstr>
      <vt:lpstr>7.021 II AANI Liaison to 3GPP SA</vt:lpstr>
      <vt:lpstr>7.022 II: WG11 Subgroup Public statement to ITU-T </vt:lpstr>
      <vt:lpstr>7.023 ME JTC1 SC6 802.11aj comment response</vt:lpstr>
      <vt:lpstr>7.024 II AANI Press Release 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July 2019 WG Motions</dc:title>
  <dc:creator>Stephen McCan</dc:creator>
  <cp:keywords/>
  <cp:lastModifiedBy>Stanley, Dorothy</cp:lastModifiedBy>
  <cp:revision>434</cp:revision>
  <cp:lastPrinted>1601-01-01T00:00:00Z</cp:lastPrinted>
  <dcterms:created xsi:type="dcterms:W3CDTF">2018-05-10T16:45:22Z</dcterms:created>
  <dcterms:modified xsi:type="dcterms:W3CDTF">2019-07-19T15:17:02Z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2019-03-18 16:41:56Z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