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4" r:id="rId4"/>
    <p:sldId id="285" r:id="rId5"/>
    <p:sldId id="260" r:id="rId6"/>
    <p:sldId id="262" r:id="rId7"/>
    <p:sldId id="263" r:id="rId8"/>
    <p:sldId id="264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60" d="100"/>
          <a:sy n="60" d="100"/>
        </p:scale>
        <p:origin x="288" y="-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76D2C91-C1F1-47DA-B7A8-24C37DC79F19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6389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802.11-19/0992r0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802.11-19/0992r0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July 2019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Dorothy Stanley, HP Enterprise</a:t>
            </a:r>
            <a:endParaRPr lang="en-US" sz="120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33A3A9-CC5C-4259-B515-1263B18CC710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295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8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802.11-19/0992r0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721480" y="98280"/>
            <a:ext cx="6411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MS PGothic"/>
              </a:rPr>
              <a:t>doc.: IEEE 802.11-12/xxxxr0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62040" y="98280"/>
            <a:ext cx="8283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latin typeface="Times New Roman"/>
                <a:ea typeface="MS PGothic"/>
              </a:rPr>
              <a:t>November 2010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435640" y="9013680"/>
            <a:ext cx="92664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latin typeface="Times New Roman"/>
                <a:ea typeface="MS PGothic"/>
              </a:rPr>
              <a:t>Bruce Kraemer (Marvell)</a:t>
            </a:r>
            <a:endParaRPr lang="sv-SE" sz="1200" b="0" strike="noStrike" spc="-1">
              <a:latin typeface="DejaVu Serif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3270240" y="9013680"/>
            <a:ext cx="51228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latin typeface="DejaVu Serif"/>
              </a:rPr>
              <a:t>Page </a:t>
            </a:r>
            <a:fld id="{9B5DBCF2-ACF0-4093-B399-30D30859139B}" type="slidenum">
              <a:rPr lang="sv-SE" sz="1200" b="0" strike="noStrike" spc="-1">
                <a:latin typeface="DejaVu Serif"/>
              </a:rPr>
              <a:t>23</a:t>
            </a:fld>
            <a:endParaRPr lang="sv-SE" sz="1200" b="0" strike="noStrike" spc="-1">
              <a:latin typeface="DejaVu Serif"/>
            </a:endParaRPr>
          </a:p>
        </p:txBody>
      </p:sp>
      <p:sp>
        <p:nvSpPr>
          <p:cNvPr id="5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701640" y="4421160"/>
            <a:ext cx="5619240" cy="4188960"/>
          </a:xfrm>
          <a:prstGeom prst="rect">
            <a:avLst/>
          </a:prstGeom>
        </p:spPr>
        <p:txBody>
          <a:bodyPr lIns="94320" tIns="46440" rIns="94320" bIns="4644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289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281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4334659-8D15-4D0B-AB0C-B36FA852365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33645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8BC7AAB1-E673-4AE2-81FD-33C6AF16E26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0815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559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802.11-19/0992r0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E8E017-EFFC-41FD-A961-976CCE315D4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1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6-00ax-coexistence-assuranc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9/11-19-1063-00-00ax-tgax-july-2019-ad-hoc-meeting-agenda.pptx" TargetMode="External"/><Relationship Id="rId4" Type="http://schemas.openxmlformats.org/officeDocument/2006/relationships/hyperlink" Target="https://mentor.ieee.org/802.11/dcn/19/11-19-0983-00-00ax-tgax-july-2019-meeting-agend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69-01-00bd-tgbd-mar-apr-may-2019-teleconference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etsymposium.org/2019/program.php#hotpets_progra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22-01-AANI-aani-sc-agenda-july-2019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8/11-08-0949-04-0arc-mac-component-breakdown-wip.ppt" TargetMode="Externa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5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Workshops/2019-July-Coex/workshop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9/15-19-0215-02-09ma-802-15-9ma-par-draft.pdf" TargetMode="External"/><Relationship Id="rId3" Type="http://schemas.openxmlformats.org/officeDocument/2006/relationships/hyperlink" Target="http://www.ieee802.org/1/files/public/docs2019/dh-draft-PAR-0519-v01.pdf" TargetMode="External"/><Relationship Id="rId7" Type="http://schemas.openxmlformats.org/officeDocument/2006/relationships/hyperlink" Target="https://mentor.ieee.org/802-ec/dcn/19/ec-19-0074-00-00EC-ieee-p802-3cv-draft-par-response.pdf" TargetMode="External"/><Relationship Id="rId12" Type="http://schemas.openxmlformats.org/officeDocument/2006/relationships/hyperlink" Target="https://mentor.ieee.org/802.11/dcn/19/11-19-0732-01-00az-tgaz-par-extension-reques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dj-draft-CSD-0519-v01.pdf" TargetMode="External"/><Relationship Id="rId11" Type="http://schemas.openxmlformats.org/officeDocument/2006/relationships/hyperlink" Target="https://mentor.ieee.org/802.11/dcn/19/11-19-0673-00-00ay-tgay-par-extension-request.pdf" TargetMode="External"/><Relationship Id="rId5" Type="http://schemas.openxmlformats.org/officeDocument/2006/relationships/hyperlink" Target="http://www.ieee802.org/1/files/public/docs2019/dj-draft-PAR-0519-v01.pdf" TargetMode="External"/><Relationship Id="rId10" Type="http://schemas.openxmlformats.org/officeDocument/2006/relationships/hyperlink" Target="http://www.ieee802.org/1/files/public/docs2019/cj-PAR-extension-0519-v01.pdf" TargetMode="External"/><Relationship Id="rId4" Type="http://schemas.openxmlformats.org/officeDocument/2006/relationships/hyperlink" Target="http://www.ieee802.org/1/files/public/docs2019/dh-draft-CSD-0519-v01.pdf" TargetMode="External"/><Relationship Id="rId9" Type="http://schemas.openxmlformats.org/officeDocument/2006/relationships/hyperlink" Target="https://mentor.ieee.org/802.15/dcn/19/15-19-0216-01-09ma-802-15-9ma-csd-draf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2019-07-14</a:t>
            </a:r>
            <a:endParaRPr lang="en-GB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11821"/>
              </p:ext>
            </p:extLst>
          </p:nvPr>
        </p:nvGraphicFramePr>
        <p:xfrm>
          <a:off x="989013" y="2417763"/>
          <a:ext cx="101092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Document" r:id="rId4" imgW="10480743" imgH="2538262" progId="Word.Document.8">
                  <p:embed/>
                </p:oleObj>
              </mc:Choice>
              <mc:Fallback>
                <p:oleObj name="Document" r:id="rId4" imgW="10480743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109200" cy="2441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WNG – July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11-19/1164r0 “Wi-Fi sensing” -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Sensing: Usages, Requirements, Technical Feasibility, and Standards Gaps” – Carlos </a:t>
            </a:r>
            <a:r>
              <a:rPr lang="en-US" dirty="0" err="1"/>
              <a:t>Cordiero</a:t>
            </a:r>
            <a:r>
              <a:rPr lang="en-US" dirty="0"/>
              <a:t> (Intel)</a:t>
            </a:r>
          </a:p>
          <a:p>
            <a:pPr marL="400050" lvl="1" indent="0">
              <a:spcBef>
                <a:spcPct val="0"/>
              </a:spcBef>
              <a:buFontTx/>
              <a:buNone/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11-19/0991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Tuesday </a:t>
            </a:r>
            <a:r>
              <a:rPr lang="en-US" altLang="en-US" dirty="0" smtClean="0"/>
              <a:t>16 July </a:t>
            </a:r>
            <a:r>
              <a:rPr lang="en-US" altLang="en-US" dirty="0"/>
              <a:t>AM1 (08:00-10:00)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71600" y="687388"/>
            <a:ext cx="9372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Vienna in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5146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(11-19-0955) addressed this </a:t>
            </a:r>
            <a:r>
              <a:rPr lang="en-AU" altLang="en-US" dirty="0" smtClean="0"/>
              <a:t>week</a:t>
            </a:r>
            <a:br>
              <a:rPr lang="en-AU" altLang="en-US" dirty="0" smtClean="0"/>
            </a:br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dirty="0"/>
              <a:t>(Tue PM1) will include “the usual”: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 smtClean="0"/>
              <a:t>IEEE 802 has 90 standards in or through the PSDO pipeline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9372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8077200" y="3108325"/>
            <a:ext cx="25146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waiting for publication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 needs a response</a:t>
            </a:r>
          </a:p>
        </p:txBody>
      </p:sp>
      <p:cxnSp>
        <p:nvCxnSpPr>
          <p:cNvPr id="14" name="Straight Arrow Connector 3"/>
          <p:cNvCxnSpPr>
            <a:cxnSpLocks noChangeShapeType="1"/>
          </p:cNvCxnSpPr>
          <p:nvPr/>
        </p:nvCxnSpPr>
        <p:spPr bwMode="auto">
          <a:xfrm>
            <a:off x="7848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327165"/>
              </p:ext>
            </p:extLst>
          </p:nvPr>
        </p:nvGraphicFramePr>
        <p:xfrm>
          <a:off x="2057400" y="22098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216" y="457200"/>
            <a:ext cx="10348383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July 2019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6850" y="1676400"/>
            <a:ext cx="91249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D2.0 incorporates all approved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About half of the comments resolved/pending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May 2019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Teleconferences held to continue comment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July 2019 meeting 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LB236 comment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resolution: approximately 225 comments remain</a:t>
            </a:r>
            <a:endParaRPr lang="en-US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WGLB recirculation on D3.0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Plans for July- September 2019: Recirculation LB and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11-19-0960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828800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719458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000" dirty="0"/>
              <a:t>The TG held an ad hoc meeting during the period July 10-12 in the Rennes, France.</a:t>
            </a:r>
          </a:p>
          <a:p>
            <a:pPr lvl="1"/>
            <a:r>
              <a:rPr lang="en-CA" sz="1600" dirty="0"/>
              <a:t>Almost 150 CIDs are ready for motion as a result of the ad-hoc last week</a:t>
            </a:r>
          </a:p>
          <a:p>
            <a:pPr lvl="1"/>
            <a:r>
              <a:rPr lang="en-CA" sz="1600" dirty="0"/>
              <a:t>The remaining number of editorial comments is about 420 CIDs</a:t>
            </a:r>
          </a:p>
          <a:p>
            <a:r>
              <a:rPr lang="en-CA" sz="2000" dirty="0"/>
              <a:t>Approve the new revision of the TG Coexistence Assurance document.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https://mentor.ieee.org/802.11/dcn/16/11-16-1348-06-00ax-coexistence-assurance.docx</a:t>
            </a:r>
            <a:r>
              <a:rPr lang="en-CA" sz="1800" dirty="0"/>
              <a:t> </a:t>
            </a:r>
          </a:p>
          <a:p>
            <a:r>
              <a:rPr lang="en-CA" sz="2000" dirty="0"/>
              <a:t>Complete the resolution of all comments submitted on LB 238 (draft D4.0) and start a new 15-day WG LB</a:t>
            </a:r>
          </a:p>
          <a:p>
            <a:r>
              <a:rPr lang="en-US" sz="2000" dirty="0"/>
              <a:t>Agenda for this meeting is available  in document 11-19/0983r0.</a:t>
            </a:r>
          </a:p>
          <a:p>
            <a:pPr lvl="1"/>
            <a:r>
              <a:rPr lang="en-US" sz="1600" dirty="0">
                <a:hlinkClick r:id="rId4"/>
              </a:rPr>
              <a:t>https://mentor.ieee.org/802.11/dcn/19/11-19-0983-00-00ax-tgax-july-2019-meeting-agenda.pptx</a:t>
            </a:r>
            <a:r>
              <a:rPr lang="en-US" sz="1600" dirty="0"/>
              <a:t> </a:t>
            </a:r>
          </a:p>
          <a:p>
            <a:r>
              <a:rPr lang="en-US" sz="2000" dirty="0"/>
              <a:t>Agenda for the ad hoc meeting is available in document 11-19/1063r0</a:t>
            </a:r>
          </a:p>
          <a:p>
            <a:pPr lvl="1"/>
            <a:r>
              <a:rPr lang="en-US" sz="1600" dirty="0">
                <a:hlinkClick r:id="rId5"/>
              </a:rPr>
              <a:t>https://mentor.ieee.org/802.11/dcn/19/11-19-1063-00-00ax-tgax-july-2019-ad-hoc-meeting-agenda.pptx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907118" y="692126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7772400" cy="502761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May interim</a:t>
            </a:r>
          </a:p>
          <a:p>
            <a:pPr lvl="1" algn="just"/>
            <a:r>
              <a:rPr lang="en-CA" altLang="en-US" sz="1600" dirty="0"/>
              <a:t>Draft 4.0 is published</a:t>
            </a:r>
          </a:p>
          <a:p>
            <a:pPr lvl="1" algn="just"/>
            <a:r>
              <a:rPr lang="en-CA" altLang="en-US" sz="1600" dirty="0"/>
              <a:t>IEEE SA ballot pool is formed with 137 members being enrolled.</a:t>
            </a:r>
          </a:p>
          <a:p>
            <a:pPr lvl="1" algn="just"/>
            <a:r>
              <a:rPr lang="en-CA" altLang="en-US" sz="1600" dirty="0"/>
              <a:t>Second recirculation working group letter ballot on D4.0 (LB242) is passed with an approval rate of 96.97%, 21 technical comments and 42 editorial comments.</a:t>
            </a:r>
          </a:p>
          <a:p>
            <a:pPr lvl="1" algn="just"/>
            <a:r>
              <a:rPr lang="en-CA" altLang="en-US" sz="1600" dirty="0"/>
              <a:t>A teleconference call on comment assignment is held on July 10</a:t>
            </a:r>
          </a:p>
          <a:p>
            <a:r>
              <a:rPr lang="en-US" sz="2000" dirty="0"/>
              <a:t>Goals this week</a:t>
            </a:r>
          </a:p>
          <a:p>
            <a:pPr lvl="1"/>
            <a:r>
              <a:rPr lang="en-CA" sz="1600" dirty="0"/>
              <a:t>Consider draft readiness for the third recirculation working group letter ballot on Tuesday AM2</a:t>
            </a:r>
          </a:p>
          <a:p>
            <a:pPr lvl="2"/>
            <a:r>
              <a:rPr lang="en-CA" sz="1400" dirty="0"/>
              <a:t>Review all comments, especially the 21 technical comments</a:t>
            </a:r>
          </a:p>
          <a:p>
            <a:pPr lvl="2"/>
            <a:r>
              <a:rPr lang="en-CA" sz="1400" dirty="0"/>
              <a:t>Agree on a way forward option for the start date of the first SA technical letter ballot (e.g., reject all No-vote comments with sufficient justification and issue a recirculation letter ballot with unchanged draft;  or resolve all comments and prepare D5.0 for the third recirculation working group letter ballot)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US" sz="1600" dirty="0"/>
              <a:t>Resolve comments related to the PAR extension (if any)</a:t>
            </a:r>
          </a:p>
          <a:p>
            <a:r>
              <a:rPr lang="en-US" sz="2000" dirty="0"/>
              <a:t>Agenda for this meeting is available in document 11-19/0974</a:t>
            </a:r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comment resolution coming from successful Initial WG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TG had a 3 day ad-hoc hosted by Qualcomm and had 4 </a:t>
            </a:r>
            <a:r>
              <a:rPr lang="en-US" dirty="0" err="1"/>
              <a:t>telecons</a:t>
            </a:r>
            <a:r>
              <a:rPr lang="en-US" dirty="0"/>
              <a:t> since the March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Roughly 60 technical comment resolutions were generated and reviewed – expected to be considered for adoption this week.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two new drafts: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D1.1 incorporating CR adopted during the March meeting and editorial comment resolution.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D1.2 incorporating comment resolutions approved during the May meeting.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with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Projected to go to a recirculation ballot coming from Sep.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11-19/946.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895600"/>
            <a:ext cx="5938019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</a:t>
            </a:r>
            <a:r>
              <a:rPr lang="en-US" dirty="0"/>
              <a:t>) – July 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9753600" cy="4646615"/>
          </a:xfrm>
        </p:spPr>
        <p:txBody>
          <a:bodyPr/>
          <a:lstStyle/>
          <a:p>
            <a:pPr marL="0" indent="0"/>
            <a:r>
              <a:rPr lang="en-US" altLang="en-US" sz="2000"/>
              <a:t>From the last F2F meeting</a:t>
            </a:r>
          </a:p>
          <a:p>
            <a:pPr marL="0" indent="0"/>
            <a:r>
              <a:rPr lang="en-US" altLang="en-US" sz="1800" b="0" dirty="0"/>
              <a:t>	</a:t>
            </a:r>
            <a:r>
              <a:rPr lang="en-US" altLang="en-US" sz="1800" b="0" dirty="0" err="1">
                <a:ea typeface="MS PGothic" charset="-128"/>
              </a:rPr>
              <a:t>TGba</a:t>
            </a:r>
            <a:r>
              <a:rPr lang="en-US" altLang="en-US" sz="1800" b="0" dirty="0">
                <a:ea typeface="MS PGothic" charset="-128"/>
              </a:rPr>
              <a:t> completed the comment resolution on D2.0 in the May meeting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Started 15-day recirculation WGLB (LB241) in June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Passed: 84% approve	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Total 418 comments received (265 technical)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Held three teleconference calls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	- Comment assignments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 - Reviewed comment resolutions for 51 technical CIDs (~20% complete)</a:t>
            </a:r>
            <a:r>
              <a:rPr lang="en-US" altLang="en-US" sz="1400" dirty="0">
                <a:ea typeface="MS PGothic" charset="-128"/>
              </a:rPr>
              <a:t>			</a:t>
            </a:r>
          </a:p>
          <a:p>
            <a:pPr marL="0" indent="0"/>
            <a:r>
              <a:rPr lang="en-US" altLang="en-US" sz="2000" dirty="0"/>
              <a:t>Plan for this meeting</a:t>
            </a:r>
          </a:p>
          <a:p>
            <a:pPr marL="457200" lvl="1" indent="0"/>
            <a:r>
              <a:rPr lang="en-US" altLang="en-US" sz="1800" dirty="0"/>
              <a:t>Continue comment resolution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D3.0 (LB241)</a:t>
            </a:r>
          </a:p>
          <a:p>
            <a:pPr marL="457200" lvl="1" indent="0"/>
            <a:r>
              <a:rPr lang="en-US" altLang="en-US" sz="1800" dirty="0"/>
              <a:t>Review TG timeline</a:t>
            </a:r>
          </a:p>
          <a:p>
            <a:pPr marL="0" indent="0"/>
            <a:r>
              <a:rPr lang="en-US" altLang="en-US" sz="2000" dirty="0"/>
              <a:t>Agenda can be found in doc: IEEE 802.11-19/988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802.11 </a:t>
            </a: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sz="3200" dirty="0"/>
              <a:t> – July 2019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3716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PHY proposals</a:t>
            </a:r>
          </a:p>
          <a:p>
            <a:pPr lvl="1" algn="just"/>
            <a:r>
              <a:rPr lang="en-GB" altLang="en-US" dirty="0"/>
              <a:t>MAC discussion</a:t>
            </a:r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Five (5) meeting slots for the July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AM1, 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PM1;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11-19/0989r1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TGbe</a:t>
            </a:r>
            <a:r>
              <a:rPr lang="en-GB" dirty="0" smtClean="0"/>
              <a:t> (</a:t>
            </a:r>
            <a:r>
              <a:rPr lang="en-GB" dirty="0"/>
              <a:t>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RCM TIG (Random and Changing MAC addresses)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July 2019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15988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> – July 2019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2363786"/>
            <a:ext cx="10361084" cy="434181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May 2019:</a:t>
            </a:r>
          </a:p>
          <a:p>
            <a:pPr lvl="1">
              <a:buFont typeface="Arial"/>
              <a:buChar char="•"/>
            </a:pPr>
            <a:r>
              <a:rPr lang="en-US" dirty="0"/>
              <a:t>1 telephone conference</a:t>
            </a:r>
          </a:p>
          <a:p>
            <a:pPr lvl="1">
              <a:buFont typeface="Arial"/>
              <a:buChar char="•"/>
            </a:pPr>
            <a:r>
              <a:rPr lang="en-US" dirty="0"/>
              <a:t>Functional Requirements Document Proposed Update</a:t>
            </a:r>
            <a:endParaRPr lang="en-GB" dirty="0"/>
          </a:p>
          <a:p>
            <a:pPr lvl="1">
              <a:buFont typeface="Arial"/>
              <a:buChar char="•"/>
            </a:pPr>
            <a:r>
              <a:rPr lang="en-GB" dirty="0"/>
              <a:t>Performance evaluation of signing schemes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 additional technical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Consolidate the system architecture / control plane discussions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early drafts of amendment text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PM1, Wed AM1; Thu AM2</a:t>
            </a:r>
          </a:p>
          <a:p>
            <a:pPr>
              <a:buFont typeface="Arial"/>
              <a:buChar char="•"/>
            </a:pPr>
            <a:r>
              <a:rPr lang="en-US" dirty="0"/>
              <a:t>Agenda: </a:t>
            </a:r>
            <a:r>
              <a:rPr lang="en-US" dirty="0" smtClean="0"/>
              <a:t>11-19/0943; Meeting </a:t>
            </a:r>
            <a:r>
              <a:rPr lang="en-US" dirty="0"/>
              <a:t>/ Chairs slides: 11-19/0944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Snapshot of IEEE 802.11 </a:t>
            </a:r>
            <a:r>
              <a:rPr lang="en-US" dirty="0" err="1" smtClean="0"/>
              <a:t>TGbd</a:t>
            </a:r>
            <a:r>
              <a:rPr lang="en-US" dirty="0" smtClean="0"/>
              <a:t> –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78542" y="21336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just"/>
            <a:r>
              <a:rPr lang="en-GB" altLang="en-US" dirty="0"/>
              <a:t>Since the May 2019 meeting</a:t>
            </a:r>
          </a:p>
          <a:p>
            <a:pPr lvl="1" algn="just"/>
            <a:r>
              <a:rPr lang="en-GB" altLang="en-US" dirty="0"/>
              <a:t>1 teleconferences were held</a:t>
            </a:r>
          </a:p>
          <a:p>
            <a:pPr lvl="2" algn="just"/>
            <a:r>
              <a:rPr lang="en-GB" altLang="en-US" sz="1900" dirty="0"/>
              <a:t>2 hour joint discussion with IEEE 1609 experts on the interface between NGV and upper layer protocol</a:t>
            </a:r>
            <a:endParaRPr lang="en-GB" altLang="en-US" sz="1900" dirty="0">
              <a:hlinkClick r:id="rId3"/>
            </a:endParaRPr>
          </a:p>
          <a:p>
            <a:pPr lvl="2" algn="just"/>
            <a:r>
              <a:rPr lang="en-GB" altLang="en-US" sz="1900" dirty="0">
                <a:hlinkClick r:id="rId3"/>
              </a:rPr>
              <a:t>teleconference minutes</a:t>
            </a:r>
            <a:endParaRPr lang="en-GB" altLang="en-US" sz="1900" dirty="0"/>
          </a:p>
          <a:p>
            <a:pPr lvl="2" algn="just"/>
            <a:endParaRPr lang="en-GB" altLang="en-US" sz="1700" dirty="0"/>
          </a:p>
          <a:p>
            <a:pPr algn="just"/>
            <a:r>
              <a:rPr lang="en-GB" altLang="en-US" dirty="0"/>
              <a:t>Goal of 2019 </a:t>
            </a:r>
            <a:r>
              <a:rPr lang="en-GB" altLang="en-US" dirty="0" smtClean="0"/>
              <a:t>July </a:t>
            </a:r>
            <a:r>
              <a:rPr lang="en-GB" altLang="en-US" dirty="0"/>
              <a:t>meeting</a:t>
            </a:r>
          </a:p>
          <a:p>
            <a:pPr lvl="1" algn="just"/>
            <a:r>
              <a:rPr lang="en-US" altLang="en-US" dirty="0"/>
              <a:t>5 sessions scheduled for </a:t>
            </a:r>
            <a:r>
              <a:rPr lang="en-US" altLang="en-US" dirty="0" err="1"/>
              <a:t>TGbd</a:t>
            </a:r>
            <a:r>
              <a:rPr lang="en-US" altLang="en-US" dirty="0"/>
              <a:t> during Jul meeting including one </a:t>
            </a:r>
            <a:r>
              <a:rPr lang="en-US" altLang="en-US" dirty="0" err="1"/>
              <a:t>adhoc</a:t>
            </a:r>
            <a:r>
              <a:rPr lang="en-US" altLang="en-US" dirty="0"/>
              <a:t> session</a:t>
            </a:r>
          </a:p>
          <a:p>
            <a:pPr lvl="1" algn="just"/>
            <a:r>
              <a:rPr lang="en-US" altLang="en-US" dirty="0"/>
              <a:t>Appoint </a:t>
            </a:r>
            <a:r>
              <a:rPr lang="en-US" altLang="en-US" dirty="0" err="1"/>
              <a:t>adhoc</a:t>
            </a:r>
            <a:r>
              <a:rPr lang="en-US" altLang="en-US" dirty="0"/>
              <a:t> co-chairs</a:t>
            </a:r>
          </a:p>
          <a:p>
            <a:pPr lvl="1" algn="just"/>
            <a:r>
              <a:rPr lang="en-US" altLang="en-US" dirty="0"/>
              <a:t>Approve updated FRD and SFD</a:t>
            </a:r>
          </a:p>
          <a:p>
            <a:pPr lvl="1" algn="just"/>
            <a:r>
              <a:rPr lang="en-US" altLang="en-US" dirty="0"/>
              <a:t>Complete presentations in the list </a:t>
            </a:r>
          </a:p>
          <a:p>
            <a:pPr lvl="1" algn="just"/>
            <a:r>
              <a:rPr lang="en-US" altLang="en-US" dirty="0"/>
              <a:t>Run motions for updating FRD and SFD.</a:t>
            </a:r>
          </a:p>
          <a:p>
            <a:pPr lvl="1" algn="just"/>
            <a:r>
              <a:rPr lang="en-US" altLang="en-US" dirty="0"/>
              <a:t>Agenda for </a:t>
            </a:r>
            <a:r>
              <a:rPr lang="en-US" altLang="en-US" dirty="0" err="1"/>
              <a:t>TGbd</a:t>
            </a:r>
            <a:r>
              <a:rPr lang="en-US" altLang="en-US" dirty="0"/>
              <a:t> May meeting is available as in the latest revision of 11-19/0985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494370" y="644032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802.11be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478617" y="1713707"/>
            <a:ext cx="733425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2000" dirty="0"/>
              <a:t>From </a:t>
            </a:r>
            <a:r>
              <a:rPr lang="en-US" sz="2000" dirty="0" smtClean="0"/>
              <a:t>the May </a:t>
            </a:r>
            <a:r>
              <a:rPr lang="en-US" sz="2000" dirty="0"/>
              <a:t>F2F meeting</a:t>
            </a:r>
          </a:p>
          <a:p>
            <a:pPr marL="457200" lvl="1" indent="0"/>
            <a:r>
              <a:rPr lang="en-US" sz="1600" dirty="0"/>
              <a:t>Approved </a:t>
            </a:r>
            <a:r>
              <a:rPr lang="en-US" sz="1600" dirty="0" err="1"/>
              <a:t>TGbe</a:t>
            </a:r>
            <a:r>
              <a:rPr lang="en-US" sz="1600" dirty="0"/>
              <a:t> Selection Procedure and TG Timeline</a:t>
            </a:r>
          </a:p>
          <a:p>
            <a:pPr marL="457200" lvl="1" indent="0"/>
            <a:r>
              <a:rPr lang="en-US" sz="1600" dirty="0"/>
              <a:t>Elected/Appointed TG </a:t>
            </a:r>
            <a:r>
              <a:rPr lang="en-US" sz="1600" dirty="0" smtClean="0"/>
              <a:t>officer</a:t>
            </a:r>
          </a:p>
          <a:p>
            <a:pPr marL="457200" lvl="1" indent="0"/>
            <a:r>
              <a:rPr lang="en-US" sz="1600" dirty="0" smtClean="0"/>
              <a:t>Discussed </a:t>
            </a:r>
            <a:r>
              <a:rPr lang="en-US" sz="1600" dirty="0"/>
              <a:t>16 technical submissions</a:t>
            </a:r>
          </a:p>
          <a:p>
            <a:pPr lvl="1"/>
            <a:endParaRPr lang="en-US" sz="1600" dirty="0"/>
          </a:p>
          <a:p>
            <a:r>
              <a:rPr lang="en-US" sz="2000" dirty="0"/>
              <a:t>Goals for </a:t>
            </a:r>
            <a:r>
              <a:rPr lang="en-US" sz="2000" dirty="0" smtClean="0"/>
              <a:t>the July </a:t>
            </a:r>
            <a:r>
              <a:rPr lang="en-US" sz="2000" dirty="0"/>
              <a:t>F2F meeting</a:t>
            </a:r>
          </a:p>
          <a:p>
            <a:pPr lvl="1"/>
            <a:r>
              <a:rPr lang="en-US" sz="1600" dirty="0"/>
              <a:t>Discuss remaining TG documents</a:t>
            </a:r>
          </a:p>
          <a:p>
            <a:pPr lvl="1"/>
            <a:r>
              <a:rPr lang="en-US" sz="1600" dirty="0"/>
              <a:t>Joint session with IEEE802.1 TSN</a:t>
            </a:r>
          </a:p>
          <a:p>
            <a:pPr lvl="1"/>
            <a:r>
              <a:rPr lang="en-US" sz="1600" dirty="0"/>
              <a:t>Presentation of technical submissions</a:t>
            </a:r>
          </a:p>
          <a:p>
            <a:pPr lvl="1"/>
            <a:endParaRPr lang="en-US" dirty="0"/>
          </a:p>
          <a:p>
            <a:r>
              <a:rPr lang="en-US" sz="2000" dirty="0"/>
              <a:t>Agenda is available in 11-19/0986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4"/>
          <p:cNvSpPr txBox="1"/>
          <p:nvPr/>
        </p:nvSpPr>
        <p:spPr>
          <a:xfrm>
            <a:off x="2209800" y="4572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IEEE 802.11 RCM TIG – </a:t>
            </a:r>
            <a:r>
              <a:rPr lang="en-US" sz="3200" b="1" spc="-1" dirty="0" smtClean="0">
                <a:solidFill>
                  <a:srgbClr val="000000"/>
                </a:solidFill>
                <a:latin typeface="Times New Roman"/>
                <a:ea typeface="MS PGothic"/>
              </a:rPr>
              <a:t>July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2019</a:t>
            </a:r>
            <a:endParaRPr lang="en-US" sz="3200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TextShape 5"/>
          <p:cNvSpPr txBox="1"/>
          <p:nvPr/>
        </p:nvSpPr>
        <p:spPr>
          <a:xfrm>
            <a:off x="1904880" y="1523880"/>
            <a:ext cx="8534160" cy="4571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000">
              <a:spcBef>
                <a:spcPts val="400"/>
              </a:spcBef>
              <a:buFont typeface="Symbol"/>
              <a:buChar char=""/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  <a:ea typeface="MS PGothic"/>
              </a:rPr>
              <a:t>Continue exploration of topics:</a:t>
            </a: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Do Not Fear Random MAC Addresses! (presentation)</a:t>
            </a:r>
            <a:endParaRPr lang="sv-SE" sz="1600" spc="-1" dirty="0">
              <a:latin typeface="DejaVu Sans"/>
            </a:endParaRP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Prof. Mathieu Cunche from INRIA (Paris) will present privacy-preserving network analytics.</a:t>
            </a:r>
            <a:endParaRPr lang="sv-SE" sz="1600" spc="-1" dirty="0">
              <a:latin typeface="DejaVu Sans"/>
            </a:endParaRP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Chair to (personally) present TIG work at Privacy Enhancing Technologies Symposium (PETS) 2019. See </a:t>
            </a:r>
            <a:r>
              <a:rPr lang="sv-SE" sz="1600" b="1" u="sng" spc="-1" dirty="0">
                <a:solidFill>
                  <a:srgbClr val="0066FF"/>
                </a:solidFill>
                <a:latin typeface="Times New Roman"/>
                <a:ea typeface="MS PGothic"/>
                <a:hlinkClick r:id="rId3"/>
              </a:rPr>
              <a:t>https://petsymposium.org/2019/program.php#hotpets_program</a:t>
            </a: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 </a:t>
            </a:r>
            <a:endParaRPr lang="sv-SE" sz="1600" spc="-1" dirty="0">
              <a:latin typeface="DejaVu Sans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sv-SE" sz="1600" spc="-1" dirty="0">
              <a:latin typeface="DejaVu Sans"/>
            </a:endParaRPr>
          </a:p>
          <a:p>
            <a:pPr marL="343080" indent="-342000">
              <a:spcBef>
                <a:spcPts val="400"/>
              </a:spcBef>
              <a:buFont typeface="Symbol"/>
              <a:buChar char=""/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  <a:ea typeface="MS PGothic"/>
              </a:rPr>
              <a:t>Agenda/chair deck for this meeting is available in doc. 11-19/0982r1.</a:t>
            </a:r>
            <a:endParaRPr lang="sv-SE" sz="2000" spc="-1" dirty="0">
              <a:latin typeface="DejaVu Sans"/>
            </a:endParaRPr>
          </a:p>
          <a:p>
            <a:pPr marL="360">
              <a:spcBef>
                <a:spcPts val="400"/>
              </a:spcBef>
            </a:pPr>
            <a:endParaRPr lang="en-US" sz="20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2019-07-16 editors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 err="1"/>
              <a:t>TGay</a:t>
            </a:r>
            <a:r>
              <a:rPr lang="en-US" dirty="0"/>
              <a:t> MDR report 19/681</a:t>
            </a:r>
          </a:p>
          <a:p>
            <a:r>
              <a:rPr lang="en-US" dirty="0" err="1"/>
              <a:t>TGax</a:t>
            </a:r>
            <a:r>
              <a:rPr lang="en-US" dirty="0"/>
              <a:t> MDR report 19/1015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6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  <a:r>
              <a:rPr lang="en-US" dirty="0"/>
              <a:t> – July 2019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r>
              <a:rPr lang="en-US" altLang="en-US" dirty="0"/>
              <a:t>The latest database is 11-11/0270r48 (July 2019)</a:t>
            </a:r>
          </a:p>
          <a:p>
            <a:r>
              <a:rPr lang="en-US" altLang="en-US" dirty="0"/>
              <a:t>Changes since last meeting:</a:t>
            </a:r>
          </a:p>
          <a:p>
            <a:pPr lvl="1"/>
            <a:r>
              <a:rPr lang="en-US" altLang="en-US" dirty="0"/>
              <a:t>Allocations for </a:t>
            </a:r>
            <a:r>
              <a:rPr lang="en-US" altLang="en-US" dirty="0" err="1"/>
              <a:t>TGba</a:t>
            </a:r>
            <a:r>
              <a:rPr lang="en-US" altLang="en-US" dirty="0"/>
              <a:t>, </a:t>
            </a:r>
            <a:r>
              <a:rPr lang="en-US" altLang="en-US" dirty="0" err="1"/>
              <a:t>TGax</a:t>
            </a:r>
            <a:r>
              <a:rPr lang="en-US" altLang="en-US" dirty="0"/>
              <a:t>, </a:t>
            </a:r>
            <a:r>
              <a:rPr lang="en-US" altLang="en-US" dirty="0" err="1"/>
              <a:t>TGmd</a:t>
            </a:r>
            <a:endParaRPr lang="en-US" altLang="en-US" dirty="0"/>
          </a:p>
          <a:p>
            <a:r>
              <a:rPr lang="en-US" altLang="en-US" dirty="0"/>
              <a:t>Pending changes:</a:t>
            </a:r>
          </a:p>
          <a:p>
            <a:pPr lvl="1"/>
            <a:r>
              <a:rPr lang="en-US" altLang="en-US" dirty="0"/>
              <a:t>Allocation for </a:t>
            </a:r>
            <a:r>
              <a:rPr lang="en-US" altLang="en-US" dirty="0" err="1"/>
              <a:t>TGmd</a:t>
            </a:r>
            <a:r>
              <a:rPr lang="en-US" altLang="en-US" dirty="0"/>
              <a:t> (Mirrored SCS)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838200" y="304800"/>
            <a:ext cx="15541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1828799" cy="153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698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444" y="1018520"/>
            <a:ext cx="7770813" cy="428626"/>
          </a:xfrm>
        </p:spPr>
        <p:txBody>
          <a:bodyPr/>
          <a:lstStyle/>
          <a:p>
            <a:r>
              <a:rPr lang="en-US" dirty="0"/>
              <a:t>802.11 AANI SC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029702" cy="390048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ITU-R WP5D IMT-2020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802.11ax performance relative to ITU IMT-2020 requirements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Define: a press release on 802.11ax IMT-2020 performance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3GPP WLAN integration into 5G system (rel. 15, 16, 17)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Proposal on Interworking of  802.11 and 3GPP 5G Core for low latency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Draft an LS: to 3GPP SA on WLAN integration into the 5G system rel. 17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11-19/1022r1</a:t>
            </a:r>
            <a:r>
              <a:rPr lang="en-US" altLang="en-US" sz="2000" b="0" dirty="0"/>
              <a:t> 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2 sessions: </a:t>
            </a:r>
            <a:r>
              <a:rPr lang="en-US" altLang="en-US" b="1" dirty="0"/>
              <a:t>Mon</a:t>
            </a:r>
            <a:r>
              <a:rPr lang="en-US" altLang="en-US" dirty="0"/>
              <a:t>: PM2, </a:t>
            </a:r>
            <a:r>
              <a:rPr lang="en-US" altLang="en-US" b="1" dirty="0"/>
              <a:t>Thu:</a:t>
            </a:r>
            <a:r>
              <a:rPr lang="en-US" altLang="en-US" dirty="0"/>
              <a:t> AM1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</a:t>
            </a:r>
            <a:r>
              <a:rPr lang="en-US" altLang="en-US" sz="1800" i="1" dirty="0" err="1"/>
              <a:t>Nendica</a:t>
            </a:r>
            <a:r>
              <a:rPr lang="en-US" altLang="en-US" sz="1800" i="1" dirty="0"/>
              <a:t>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  <a:endParaRPr lang="en-US" altLang="en-US" sz="1800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ARC – </a:t>
            </a:r>
            <a:r>
              <a:rPr lang="en-US" altLang="en-US" dirty="0" smtClean="0"/>
              <a:t>July </a:t>
            </a:r>
            <a:r>
              <a:rPr lang="en-US" altLang="en-US" dirty="0"/>
              <a:t>2019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400"/>
            <a:ext cx="10361084" cy="518001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Update on external coordination/monitoring: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Consider IETF </a:t>
            </a:r>
            <a:r>
              <a:rPr lang="en-US" sz="1800" b="1" dirty="0" err="1"/>
              <a:t>DetNet</a:t>
            </a:r>
            <a:r>
              <a:rPr lang="en-US" sz="1800" b="1" dirty="0"/>
              <a:t>/time-sensitive networking input (potential relationship to RTA TIG?)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</a:rPr>
              <a:t>IETF SAVI draft</a:t>
            </a:r>
            <a:r>
              <a:rPr lang="en-US" altLang="en-US" sz="1800" b="1" dirty="0"/>
              <a:t>: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https://datatracker.ietf.org/doc/draft-bi-savi-wlan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4"/>
              </a:rPr>
              <a:t>11-18/1051r5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11-19/0106r0</a:t>
            </a:r>
            <a:r>
              <a:rPr lang="en-US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 (and MLME-SCAN?)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New topics (not started yet):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TGbe</a:t>
            </a:r>
            <a:r>
              <a:rPr lang="en-US" sz="1800" b="1" dirty="0"/>
              <a:t> (EHT) multi-band operation architecture </a:t>
            </a:r>
            <a:r>
              <a:rPr lang="en-US" b="1" dirty="0"/>
              <a:t>(</a:t>
            </a:r>
            <a:r>
              <a:rPr lang="en-US" dirty="0">
                <a:hlinkClick r:id="rId6"/>
              </a:rPr>
              <a:t>11-08/0949r4</a:t>
            </a:r>
            <a:r>
              <a:rPr lang="en-US" b="1" dirty="0"/>
              <a:t>)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</a:t>
            </a:r>
            <a:r>
              <a:rPr lang="en-US" sz="1800" b="1" dirty="0" smtClean="0"/>
              <a:t>reception</a:t>
            </a:r>
            <a:endParaRPr lang="en-US" sz="1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82711" y="609600"/>
            <a:ext cx="9435311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IEEE 802.11 Coexistence SC will formally </a:t>
            </a:r>
            <a:br>
              <a:rPr lang="en-US" altLang="en-US" dirty="0" smtClean="0"/>
            </a:br>
            <a:r>
              <a:rPr lang="en-US" altLang="en-US" dirty="0" smtClean="0"/>
              <a:t>meet only once in Vienna in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33600"/>
            <a:ext cx="94488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working based on agreed goals</a:t>
            </a:r>
          </a:p>
          <a:p>
            <a:pPr>
              <a:defRPr/>
            </a:pPr>
            <a:r>
              <a:rPr lang="en-AU" i="1" dirty="0" smtClean="0"/>
              <a:t>	Discuss </a:t>
            </a:r>
            <a:r>
              <a:rPr lang="en-AU" i="1" dirty="0"/>
              <a:t>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 smtClean="0"/>
              <a:t>	Promote </a:t>
            </a:r>
            <a:r>
              <a:rPr lang="en-AU" i="1" dirty="0"/>
              <a:t>an environment that allow IEEE 802.11ax “fair access” to global unlicensed spectrum </a:t>
            </a:r>
          </a:p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formally m</a:t>
            </a:r>
            <a:r>
              <a:rPr lang="en-AU" dirty="0"/>
              <a:t>eeting only once this week</a:t>
            </a:r>
          </a:p>
          <a:p>
            <a:pPr>
              <a:defRPr/>
            </a:pPr>
            <a:r>
              <a:rPr lang="en-AU" dirty="0" smtClean="0"/>
              <a:t>	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Workshop on Wed PM1/PM2/EVE</a:t>
            </a:r>
          </a:p>
          <a:p>
            <a:pPr>
              <a:defRPr/>
            </a:pPr>
            <a:r>
              <a:rPr lang="en-AU" altLang="en-US" dirty="0" smtClean="0"/>
              <a:t>	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</a:t>
            </a:r>
            <a:r>
              <a:rPr lang="en-AU" altLang="en-US" dirty="0"/>
              <a:t>SC meeting on </a:t>
            </a:r>
            <a:r>
              <a:rPr lang="en-AU" dirty="0"/>
              <a:t>Thu 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1230747" y="627991"/>
            <a:ext cx="9739676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6823" y="1828800"/>
            <a:ext cx="9753600" cy="4495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(11-19-1145) to be addressed include:</a:t>
            </a:r>
          </a:p>
          <a:p>
            <a:pPr>
              <a:defRPr/>
            </a:pPr>
            <a:r>
              <a:rPr lang="en-AU" dirty="0"/>
              <a:t>Post mortem of </a:t>
            </a:r>
            <a:r>
              <a:rPr lang="en-AU" dirty="0">
                <a:hlinkClick r:id="rId3"/>
              </a:rPr>
              <a:t>Coexistence Workshop</a:t>
            </a:r>
            <a:endParaRPr lang="en-AU" dirty="0"/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Review recent 3GPP RAN/RAN1 activities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Technical issues</a:t>
            </a:r>
          </a:p>
          <a:p>
            <a:pPr lvl="1">
              <a:defRPr/>
            </a:pPr>
            <a:r>
              <a:rPr lang="en-AU" dirty="0"/>
              <a:t>CW adjustment related issues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lvl="1">
              <a:defRPr/>
            </a:pPr>
            <a:r>
              <a:rPr lang="en-AU" dirty="0"/>
              <a:t>Possible LS &amp; Workshop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2220914" y="33419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85801" y="685799"/>
            <a:ext cx="11277600" cy="1443038"/>
          </a:xfrm>
        </p:spPr>
        <p:txBody>
          <a:bodyPr/>
          <a:lstStyle/>
          <a:p>
            <a:r>
              <a:rPr lang="en-US" dirty="0" smtClean="0"/>
              <a:t>PAR Standing Committee</a:t>
            </a:r>
            <a:r>
              <a:rPr lang="en-US" dirty="0"/>
              <a:t> – July 2019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dirty="0" smtClean="0"/>
              <a:t>Chair</a:t>
            </a:r>
            <a:r>
              <a:rPr lang="en-US" altLang="en-US" dirty="0"/>
              <a:t>: Jon Rosdahl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C6E19-2015-45BF-A8A5-59D0D5FE5F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8153400" y="6476207"/>
            <a:ext cx="3184525" cy="180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949" y="1981200"/>
            <a:ext cx="9890051" cy="4343400"/>
          </a:xfrm>
        </p:spPr>
        <p:txBody>
          <a:bodyPr/>
          <a:lstStyle/>
          <a:p>
            <a:pPr marL="0" indent="0"/>
            <a:r>
              <a:rPr lang="en-US" sz="2000" dirty="0"/>
              <a:t>PARs and </a:t>
            </a:r>
            <a:r>
              <a:rPr lang="en-US" sz="2000" dirty="0" smtClean="0"/>
              <a:t>ICAIDs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802.1ABdh -Amendment - Support for </a:t>
            </a:r>
            <a:r>
              <a:rPr lang="en-US" sz="1800" b="0" dirty="0" err="1" smtClean="0"/>
              <a:t>Multiframe</a:t>
            </a:r>
            <a:r>
              <a:rPr lang="en-US" sz="1800" b="0" dirty="0" smtClean="0"/>
              <a:t> Protocol Data Units, </a:t>
            </a:r>
            <a:r>
              <a:rPr lang="en-US" sz="1800" b="0" dirty="0" smtClean="0">
                <a:hlinkClick r:id="rId3"/>
              </a:rPr>
              <a:t> PAR</a:t>
            </a:r>
            <a:r>
              <a:rPr lang="en-US" sz="1800" b="0" dirty="0" smtClean="0"/>
              <a:t> and </a:t>
            </a:r>
            <a:r>
              <a:rPr lang="en-US" sz="1800" b="0" dirty="0" smtClean="0">
                <a:hlinkClick r:id="rId4"/>
              </a:rPr>
              <a:t>CSD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802.1Qdj </a:t>
            </a:r>
            <a:r>
              <a:rPr lang="en-US" sz="1800" b="0" dirty="0"/>
              <a:t>- Amendment - Configuration Enhancements, </a:t>
            </a:r>
            <a:r>
              <a:rPr lang="en-US" sz="1800" b="0" dirty="0">
                <a:hlinkClick r:id="rId5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6"/>
              </a:rPr>
              <a:t>CSD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802.3cv - Amendment - Maintenance #15: Power over Ethernet, </a:t>
            </a:r>
            <a:r>
              <a:rPr lang="en-US" sz="1800" b="0" dirty="0">
                <a:hlinkClick r:id="rId7"/>
              </a:rPr>
              <a:t>PAR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802.15.9ma- Standard, Transport of Key Management Protocol (KMP) Datagram,  </a:t>
            </a:r>
            <a:r>
              <a:rPr lang="en-US" sz="1800" b="0" dirty="0">
                <a:hlinkClick r:id="rId8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9"/>
              </a:rPr>
              <a:t>CSD</a:t>
            </a: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 marL="0" indent="0"/>
            <a:r>
              <a:rPr lang="en-US" sz="2000" dirty="0"/>
              <a:t>PAR </a:t>
            </a:r>
            <a:r>
              <a:rPr lang="en-US" sz="2000" dirty="0" smtClean="0"/>
              <a:t>Extensions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802.1Qcj - Amendment - Automatic Attachment to Provider Backbone Bridging (PBB) services, </a:t>
            </a:r>
            <a:r>
              <a:rPr lang="en-US" sz="1800" b="0" dirty="0">
                <a:hlinkClick r:id="rId10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802.11ay - Amendment -  Enhanced Throughput for Operation in License-Exempt Bands Above 45 GHz, </a:t>
            </a:r>
            <a:r>
              <a:rPr lang="en-US" sz="1800" b="0" dirty="0">
                <a:hlinkClick r:id="rId11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802.11az - Amendment - Next Generation Positioning (NGP), </a:t>
            </a:r>
            <a:r>
              <a:rPr lang="en-US" sz="1800" b="0" dirty="0">
                <a:hlinkClick r:id="rId12"/>
              </a:rPr>
              <a:t>PAR Extension</a:t>
            </a:r>
            <a:endParaRPr lang="en-US" sz="1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8273</TotalTime>
  <Words>1940</Words>
  <Application>Microsoft Office PowerPoint</Application>
  <PresentationFormat>Widescreen</PresentationFormat>
  <Paragraphs>424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MS Gothic</vt:lpstr>
      <vt:lpstr>MS PGothic</vt:lpstr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Document</vt:lpstr>
      <vt:lpstr>WG11 Opening Report Snapshot slides 2019-07</vt:lpstr>
      <vt:lpstr>Abstract</vt:lpstr>
      <vt:lpstr>Agenda for 2019-07-16 editors meeting</vt:lpstr>
      <vt:lpstr>ANA Status – July 2019</vt:lpstr>
      <vt:lpstr>802.11 AANI SC – July 2019</vt:lpstr>
      <vt:lpstr>802.11 ARC – July 2019</vt:lpstr>
      <vt:lpstr>The IEEE 802.11 Coexistence SC will formally  meet only once in Vienna in July 2019</vt:lpstr>
      <vt:lpstr>IEEE 802.11 Coexistence SC will focus on workshop, relationship &amp; technical issues</vt:lpstr>
      <vt:lpstr>PAR Standing Committee – July 2019 Chair: Jon Rosdahl</vt:lpstr>
      <vt:lpstr>802.11 WNG – July 2019</vt:lpstr>
      <vt:lpstr>IEEE 802 JTC1 SC will meet in Vienna in July 2019</vt:lpstr>
      <vt:lpstr>IEEE 802 has 90 standards in or through the PSDO pipeline</vt:lpstr>
      <vt:lpstr>TGmd – July 2019</vt:lpstr>
      <vt:lpstr>IEEE 802.11ax – July 2019</vt:lpstr>
      <vt:lpstr>Task Group AY – July 2019</vt:lpstr>
      <vt:lpstr>Task Group AZ – July 2019 Next Generation Positioning</vt:lpstr>
      <vt:lpstr>Task Group AZ – July 2019 Next Generation Positioning</vt:lpstr>
      <vt:lpstr>TGba (Wake-up Radio) – July 2019 </vt:lpstr>
      <vt:lpstr>PowerPoint Presentation</vt:lpstr>
      <vt:lpstr>IEEE 802.11 TGbc – July 2019 Broadcast Services Chair: Marc Emmelmann</vt:lpstr>
      <vt:lpstr>Snapshot of IEEE 802.11 TGbd – July 2019</vt:lpstr>
      <vt:lpstr>IEEE 802.11be – July 2019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July Plenary Snapshot slides</dc:title>
  <dc:creator>dorothy.stanley@hpe.com</dc:creator>
  <cp:keywords/>
  <cp:lastModifiedBy>Stanley, Dorothy</cp:lastModifiedBy>
  <cp:revision>226</cp:revision>
  <cp:lastPrinted>1601-01-01T00:00:00Z</cp:lastPrinted>
  <dcterms:created xsi:type="dcterms:W3CDTF">2018-05-02T19:26:26Z</dcterms:created>
  <dcterms:modified xsi:type="dcterms:W3CDTF">2019-07-14T17:35:24Z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2019-03-10 05:43:54Z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