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2"/>
  </p:notesMasterIdLst>
  <p:handoutMasterIdLst>
    <p:handoutMasterId r:id="rId53"/>
  </p:handoutMasterIdLst>
  <p:sldIdLst>
    <p:sldId id="708" r:id="rId2"/>
    <p:sldId id="678" r:id="rId3"/>
    <p:sldId id="679" r:id="rId4"/>
    <p:sldId id="656" r:id="rId5"/>
    <p:sldId id="665" r:id="rId6"/>
    <p:sldId id="666" r:id="rId7"/>
    <p:sldId id="710" r:id="rId8"/>
    <p:sldId id="711" r:id="rId9"/>
    <p:sldId id="715" r:id="rId10"/>
    <p:sldId id="762" r:id="rId11"/>
    <p:sldId id="799" r:id="rId12"/>
    <p:sldId id="862" r:id="rId13"/>
    <p:sldId id="750" r:id="rId14"/>
    <p:sldId id="778" r:id="rId15"/>
    <p:sldId id="779" r:id="rId16"/>
    <p:sldId id="780" r:id="rId17"/>
    <p:sldId id="781" r:id="rId18"/>
    <p:sldId id="782" r:id="rId19"/>
    <p:sldId id="727" r:id="rId20"/>
    <p:sldId id="704" r:id="rId21"/>
    <p:sldId id="705" r:id="rId22"/>
    <p:sldId id="707" r:id="rId23"/>
    <p:sldId id="809" r:id="rId24"/>
    <p:sldId id="721" r:id="rId25"/>
    <p:sldId id="857" r:id="rId26"/>
    <p:sldId id="863" r:id="rId27"/>
    <p:sldId id="864" r:id="rId28"/>
    <p:sldId id="865" r:id="rId29"/>
    <p:sldId id="866" r:id="rId30"/>
    <p:sldId id="867" r:id="rId31"/>
    <p:sldId id="868" r:id="rId32"/>
    <p:sldId id="869" r:id="rId33"/>
    <p:sldId id="870" r:id="rId34"/>
    <p:sldId id="871" r:id="rId35"/>
    <p:sldId id="872" r:id="rId36"/>
    <p:sldId id="873" r:id="rId37"/>
    <p:sldId id="874" r:id="rId38"/>
    <p:sldId id="875" r:id="rId39"/>
    <p:sldId id="876" r:id="rId40"/>
    <p:sldId id="877" r:id="rId41"/>
    <p:sldId id="878" r:id="rId42"/>
    <p:sldId id="879" r:id="rId43"/>
    <p:sldId id="880" r:id="rId44"/>
    <p:sldId id="881" r:id="rId45"/>
    <p:sldId id="800" r:id="rId46"/>
    <p:sldId id="694" r:id="rId47"/>
    <p:sldId id="695" r:id="rId48"/>
    <p:sldId id="740" r:id="rId49"/>
    <p:sldId id="741" r:id="rId50"/>
    <p:sldId id="825" r:id="rId51"/>
  </p:sldIdLst>
  <p:sldSz cx="12192000" cy="6858000"/>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66"/>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16" autoAdjust="0"/>
    <p:restoredTop sz="92169" autoAdjust="0"/>
  </p:normalViewPr>
  <p:slideViewPr>
    <p:cSldViewPr>
      <p:cViewPr varScale="1">
        <p:scale>
          <a:sx n="70" d="100"/>
          <a:sy n="70" d="100"/>
        </p:scale>
        <p:origin x="784" y="60"/>
      </p:cViewPr>
      <p:guideLst>
        <p:guide orient="horz" pos="2160"/>
        <p:guide pos="3840"/>
      </p:guideLst>
    </p:cSldViewPr>
  </p:slideViewPr>
  <p:outlineViewPr>
    <p:cViewPr>
      <p:scale>
        <a:sx n="50" d="100"/>
        <a:sy n="50" d="100"/>
      </p:scale>
      <p:origin x="0" y="0"/>
    </p:cViewPr>
  </p:outlineViewPr>
  <p:notesTextViewPr>
    <p:cViewPr>
      <p:scale>
        <a:sx n="3" d="2"/>
        <a:sy n="3" d="2"/>
      </p:scale>
      <p:origin x="0" y="0"/>
    </p:cViewPr>
  </p:notesTextViewPr>
  <p:sorterViewPr>
    <p:cViewPr>
      <p:scale>
        <a:sx n="110" d="100"/>
        <a:sy n="110" d="100"/>
      </p:scale>
      <p:origin x="0" y="-2916"/>
    </p:cViewPr>
  </p:sorterViewPr>
  <p:notesViewPr>
    <p:cSldViewPr>
      <p:cViewPr>
        <p:scale>
          <a:sx n="100" d="100"/>
          <a:sy n="100" d="100"/>
        </p:scale>
        <p:origin x="388" y="48"/>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Edward Au </a:t>
            </a:r>
            <a:r>
              <a:rPr lang="en-US" smtClean="0"/>
              <a:t>(Huawei Technologies)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304849B1-8DD0-4143-8067-2BA297C895D6}"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882934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dirty="0"/>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3FF7E430-CFE4-44DE-BB91-6F835072ED01}"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3130425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384175" y="701675"/>
            <a:ext cx="6165850" cy="3468688"/>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Header Placeholder 3"/>
          <p:cNvSpPr>
            <a:spLocks noGrp="1"/>
          </p:cNvSpPr>
          <p:nvPr>
            <p:ph type="hdr" sz="quarter"/>
          </p:nvPr>
        </p:nvSpPr>
        <p:spPr/>
        <p:txBody>
          <a:bodyPr/>
          <a:lstStyle/>
          <a:p>
            <a:pPr>
              <a:defRPr/>
            </a:pPr>
            <a:r>
              <a:rPr lang="en-US" dirty="0" smtClean="0"/>
              <a:t>doc.: IEEE 802.11-15/1472r0</a:t>
            </a:r>
            <a:endParaRPr lang="en-US" dirty="0"/>
          </a:p>
        </p:txBody>
      </p:sp>
      <p:sp>
        <p:nvSpPr>
          <p:cNvPr id="5" name="Date Placeholder 4"/>
          <p:cNvSpPr>
            <a:spLocks noGrp="1"/>
          </p:cNvSpPr>
          <p:nvPr>
            <p:ph type="dt" sz="quarter" idx="1"/>
          </p:nvPr>
        </p:nvSpPr>
        <p:spPr/>
        <p:txBody>
          <a:bodyPr/>
          <a:lstStyle/>
          <a:p>
            <a:pPr>
              <a:defRPr/>
            </a:pPr>
            <a:r>
              <a:rPr lang="en-US" dirty="0" smtClean="0"/>
              <a:t>January 2016</a:t>
            </a:r>
            <a:endParaRPr lang="en-US" dirty="0"/>
          </a:p>
        </p:txBody>
      </p:sp>
      <p:sp>
        <p:nvSpPr>
          <p:cNvPr id="6" name="Footer Placeholder 5"/>
          <p:cNvSpPr>
            <a:spLocks noGrp="1"/>
          </p:cNvSpPr>
          <p:nvPr>
            <p:ph type="ftr" sz="quarter" idx="4"/>
          </p:nvPr>
        </p:nvSpPr>
        <p:spPr/>
        <p:txBody>
          <a:bodyPr/>
          <a:lstStyle/>
          <a:p>
            <a:pPr lvl="4">
              <a:defRPr/>
            </a:pPr>
            <a:r>
              <a:rPr lang="en-US" dirty="0" smtClean="0"/>
              <a:t>Edward Au (Huawei Technologies)</a:t>
            </a:r>
            <a:endParaRPr lang="en-US" dirty="0"/>
          </a:p>
        </p:txBody>
      </p:sp>
      <p:sp>
        <p:nvSpPr>
          <p:cNvPr id="512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dirty="0" smtClean="0"/>
              <a:t>Page </a:t>
            </a:r>
            <a:fld id="{3677C22B-21F1-4F29-8177-0ED961E00DA1}" type="slidenum">
              <a:rPr lang="en-US" altLang="en-US" smtClean="0"/>
              <a:pPr>
                <a:spcBef>
                  <a:spcPct val="0"/>
                </a:spcBef>
              </a:pPr>
              <a:t>1</a:t>
            </a:fld>
            <a:endParaRPr lang="en-US" altLang="en-US" dirty="0" smtClean="0"/>
          </a:p>
        </p:txBody>
      </p:sp>
    </p:spTree>
    <p:extLst>
      <p:ext uri="{BB962C8B-B14F-4D97-AF65-F5344CB8AC3E}">
        <p14:creationId xmlns:p14="http://schemas.microsoft.com/office/powerpoint/2010/main" val="29726491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C3E5EA2-4F49-4160-96D3-1DB505C5FA7D}" type="slidenum">
              <a:rPr lang="en-US" altLang="en-US" sz="1300">
                <a:solidFill>
                  <a:srgbClr val="000000"/>
                </a:solidFill>
              </a:rPr>
              <a:pPr>
                <a:spcBef>
                  <a:spcPct val="0"/>
                </a:spcBef>
              </a:pPr>
              <a:t>18</a:t>
            </a:fld>
            <a:endParaRPr lang="en-US" altLang="en-US" sz="1300">
              <a:solidFill>
                <a:srgbClr val="000000"/>
              </a:solidFill>
            </a:endParaRPr>
          </a:p>
        </p:txBody>
      </p:sp>
      <p:sp>
        <p:nvSpPr>
          <p:cNvPr id="14339" name="Rectangle 2"/>
          <p:cNvSpPr>
            <a:spLocks noGrp="1" noRot="1" noChangeAspect="1" noChangeArrowheads="1" noTextEdit="1"/>
          </p:cNvSpPr>
          <p:nvPr>
            <p:ph type="sldImg"/>
          </p:nvPr>
        </p:nvSpPr>
        <p:spPr>
          <a:xfrm>
            <a:off x="384175" y="701675"/>
            <a:ext cx="6165850" cy="3468688"/>
          </a:xfrm>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2915361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dirty="0"/>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23</a:t>
            </a:fld>
            <a:endParaRPr lang="en-US" altLang="en-US"/>
          </a:p>
        </p:txBody>
      </p:sp>
    </p:spTree>
    <p:extLst>
      <p:ext uri="{BB962C8B-B14F-4D97-AF65-F5344CB8AC3E}">
        <p14:creationId xmlns:p14="http://schemas.microsoft.com/office/powerpoint/2010/main" val="5018308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dirty="0" smtClean="0"/>
              <a:t>doc.: IEEE 802.11-15/1472r0</a:t>
            </a:r>
            <a:endParaRPr lang="en-US" dirty="0"/>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45</a:t>
            </a:fld>
            <a:endParaRPr lang="en-US" altLang="en-US"/>
          </a:p>
        </p:txBody>
      </p:sp>
    </p:spTree>
    <p:extLst>
      <p:ext uri="{BB962C8B-B14F-4D97-AF65-F5344CB8AC3E}">
        <p14:creationId xmlns:p14="http://schemas.microsoft.com/office/powerpoint/2010/main" val="4284943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384175" y="701675"/>
            <a:ext cx="6165850" cy="3468688"/>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dirty="0" smtClean="0"/>
              <a:t>doc.: IEEE 802.11-15/1472r0</a:t>
            </a:r>
            <a:endParaRPr lang="en-US" dirty="0"/>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4506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733251C5-AACF-413B-B5F7-2C52CA6A2DDC}" type="slidenum">
              <a:rPr lang="en-US" altLang="en-US" smtClean="0"/>
              <a:pPr>
                <a:spcBef>
                  <a:spcPct val="0"/>
                </a:spcBef>
              </a:pPr>
              <a:t>47</a:t>
            </a:fld>
            <a:endParaRPr lang="en-US" altLang="en-US" smtClean="0"/>
          </a:p>
        </p:txBody>
      </p:sp>
    </p:spTree>
    <p:extLst>
      <p:ext uri="{BB962C8B-B14F-4D97-AF65-F5344CB8AC3E}">
        <p14:creationId xmlns:p14="http://schemas.microsoft.com/office/powerpoint/2010/main" val="1195825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dirty="0"/>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2</a:t>
            </a:fld>
            <a:endParaRPr lang="en-US" altLang="en-US"/>
          </a:p>
        </p:txBody>
      </p:sp>
    </p:spTree>
    <p:extLst>
      <p:ext uri="{BB962C8B-B14F-4D97-AF65-F5344CB8AC3E}">
        <p14:creationId xmlns:p14="http://schemas.microsoft.com/office/powerpoint/2010/main" val="2932981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dirty="0" smtClean="0"/>
              <a:t>doc.: IEEE 802.11-15/1472r0</a:t>
            </a:r>
            <a:endParaRPr lang="en-US" dirty="0"/>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7</a:t>
            </a:fld>
            <a:endParaRPr lang="en-US" altLang="en-US"/>
          </a:p>
        </p:txBody>
      </p:sp>
    </p:spTree>
    <p:extLst>
      <p:ext uri="{BB962C8B-B14F-4D97-AF65-F5344CB8AC3E}">
        <p14:creationId xmlns:p14="http://schemas.microsoft.com/office/powerpoint/2010/main" val="2589948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dirty="0" smtClean="0"/>
              <a:t>doc.: IEEE 802.11-15/1472r0</a:t>
            </a:r>
            <a:endParaRPr lang="en-US" dirty="0"/>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10</a:t>
            </a:fld>
            <a:endParaRPr lang="en-US" altLang="en-US"/>
          </a:p>
        </p:txBody>
      </p:sp>
    </p:spTree>
    <p:extLst>
      <p:ext uri="{BB962C8B-B14F-4D97-AF65-F5344CB8AC3E}">
        <p14:creationId xmlns:p14="http://schemas.microsoft.com/office/powerpoint/2010/main" val="2967067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11</a:t>
            </a:fld>
            <a:endParaRPr lang="en-US" altLang="en-US"/>
          </a:p>
        </p:txBody>
      </p:sp>
    </p:spTree>
    <p:extLst>
      <p:ext uri="{BB962C8B-B14F-4D97-AF65-F5344CB8AC3E}">
        <p14:creationId xmlns:p14="http://schemas.microsoft.com/office/powerpoint/2010/main" val="938784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12</a:t>
            </a:fld>
            <a:endParaRPr lang="en-US" altLang="en-US"/>
          </a:p>
        </p:txBody>
      </p:sp>
    </p:spTree>
    <p:extLst>
      <p:ext uri="{BB962C8B-B14F-4D97-AF65-F5344CB8AC3E}">
        <p14:creationId xmlns:p14="http://schemas.microsoft.com/office/powerpoint/2010/main" val="901008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13</a:t>
            </a:fld>
            <a:endParaRPr lang="en-US" altLang="en-US"/>
          </a:p>
        </p:txBody>
      </p:sp>
    </p:spTree>
    <p:extLst>
      <p:ext uri="{BB962C8B-B14F-4D97-AF65-F5344CB8AC3E}">
        <p14:creationId xmlns:p14="http://schemas.microsoft.com/office/powerpoint/2010/main" val="35858878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1B83818-5B4E-4C6F-A943-9CE70124E581}" type="slidenum">
              <a:rPr lang="en-US" altLang="en-US" sz="1300">
                <a:solidFill>
                  <a:srgbClr val="000000"/>
                </a:solidFill>
              </a:rPr>
              <a:pPr>
                <a:spcBef>
                  <a:spcPct val="0"/>
                </a:spcBef>
              </a:pPr>
              <a:t>14</a:t>
            </a:fld>
            <a:endParaRPr lang="en-US" altLang="en-US" sz="1300">
              <a:solidFill>
                <a:srgbClr val="000000"/>
              </a:solidFill>
            </a:endParaRPr>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xfrm>
            <a:off x="384175" y="701675"/>
            <a:ext cx="6165850" cy="3468688"/>
          </a:xfrm>
          <a:ln w="12700" cap="flat">
            <a:solidFill>
              <a:schemeClr val="tx1"/>
            </a:solidFill>
          </a:ln>
        </p:spPr>
      </p:sp>
    </p:spTree>
    <p:extLst>
      <p:ext uri="{BB962C8B-B14F-4D97-AF65-F5344CB8AC3E}">
        <p14:creationId xmlns:p14="http://schemas.microsoft.com/office/powerpoint/2010/main" val="3572852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15</a:t>
            </a:fld>
            <a:endParaRPr lang="en-US" altLang="en-US"/>
          </a:p>
        </p:txBody>
      </p:sp>
    </p:spTree>
    <p:extLst>
      <p:ext uri="{BB962C8B-B14F-4D97-AF65-F5344CB8AC3E}">
        <p14:creationId xmlns:p14="http://schemas.microsoft.com/office/powerpoint/2010/main" val="19447582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1BDDE91B-5D88-4385-BDAF-D76094A2B484}" type="slidenum">
              <a:rPr lang="en-US" altLang="en-US"/>
              <a:pPr>
                <a:defRPr/>
              </a:pPr>
              <a:t>‹#›</a:t>
            </a:fld>
            <a:endParaRPr lang="en-US" altLang="en-US"/>
          </a:p>
        </p:txBody>
      </p:sp>
    </p:spTree>
    <p:extLst>
      <p:ext uri="{BB962C8B-B14F-4D97-AF65-F5344CB8AC3E}">
        <p14:creationId xmlns:p14="http://schemas.microsoft.com/office/powerpoint/2010/main" val="19669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C28A4F1-C4E0-4265-9FAA-D4E89C0F4F15}" type="slidenum">
              <a:rPr lang="en-US" altLang="en-US"/>
              <a:pPr>
                <a:defRPr/>
              </a:pPr>
              <a:t>‹#›</a:t>
            </a:fld>
            <a:endParaRPr lang="en-US" altLang="en-US"/>
          </a:p>
        </p:txBody>
      </p:sp>
    </p:spTree>
    <p:extLst>
      <p:ext uri="{BB962C8B-B14F-4D97-AF65-F5344CB8AC3E}">
        <p14:creationId xmlns:p14="http://schemas.microsoft.com/office/powerpoint/2010/main" val="138707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5F2DFCF0-DDD7-4B2D-890B-B5D3E8C533E8}" type="slidenum">
              <a:rPr lang="en-US" altLang="en-US"/>
              <a:pPr>
                <a:defRPr/>
              </a:pPr>
              <a:t>‹#›</a:t>
            </a:fld>
            <a:endParaRPr lang="en-US" altLang="en-US"/>
          </a:p>
        </p:txBody>
      </p:sp>
    </p:spTree>
    <p:extLst>
      <p:ext uri="{BB962C8B-B14F-4D97-AF65-F5344CB8AC3E}">
        <p14:creationId xmlns:p14="http://schemas.microsoft.com/office/powerpoint/2010/main" val="82059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7B0F4323-4460-4997-B543-454EB3AA50C1}" type="slidenum">
              <a:rPr lang="en-US" altLang="en-US"/>
              <a:pPr>
                <a:defRPr/>
              </a:pPr>
              <a:t>‹#›</a:t>
            </a:fld>
            <a:endParaRPr lang="en-US" altLang="en-US"/>
          </a:p>
        </p:txBody>
      </p:sp>
    </p:spTree>
    <p:extLst>
      <p:ext uri="{BB962C8B-B14F-4D97-AF65-F5344CB8AC3E}">
        <p14:creationId xmlns:p14="http://schemas.microsoft.com/office/powerpoint/2010/main" val="57006202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A800361-54FF-4C83-9D96-CA2EBE18EBAB}" type="slidenum">
              <a:rPr lang="en-US" altLang="en-US"/>
              <a:pPr>
                <a:defRPr/>
              </a:pPr>
              <a:t>‹#›</a:t>
            </a:fld>
            <a:endParaRPr lang="en-US" altLang="en-US"/>
          </a:p>
        </p:txBody>
      </p:sp>
    </p:spTree>
    <p:extLst>
      <p:ext uri="{BB962C8B-B14F-4D97-AF65-F5344CB8AC3E}">
        <p14:creationId xmlns:p14="http://schemas.microsoft.com/office/powerpoint/2010/main" val="192980107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3AADB1E-8AB1-401D-93B7-30E1984F35A9}" type="slidenum">
              <a:rPr lang="en-US" altLang="en-US"/>
              <a:pPr>
                <a:defRPr/>
              </a:pPr>
              <a:t>‹#›</a:t>
            </a:fld>
            <a:endParaRPr lang="en-US" altLang="en-US"/>
          </a:p>
        </p:txBody>
      </p:sp>
    </p:spTree>
    <p:extLst>
      <p:ext uri="{BB962C8B-B14F-4D97-AF65-F5344CB8AC3E}">
        <p14:creationId xmlns:p14="http://schemas.microsoft.com/office/powerpoint/2010/main" val="2381834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en-US"/>
              <a:t>Slide </a:t>
            </a:r>
            <a:fld id="{C6896A0E-4ECD-4297-B787-1B0C935991A1}" type="slidenum">
              <a:rPr lang="en-US" altLang="en-US"/>
              <a:pPr>
                <a:defRPr/>
              </a:pPr>
              <a:t>‹#›</a:t>
            </a:fld>
            <a:endParaRPr lang="en-US" altLang="en-US"/>
          </a:p>
        </p:txBody>
      </p:sp>
    </p:spTree>
    <p:extLst>
      <p:ext uri="{BB962C8B-B14F-4D97-AF65-F5344CB8AC3E}">
        <p14:creationId xmlns:p14="http://schemas.microsoft.com/office/powerpoint/2010/main" val="176758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en-US"/>
              <a:t>Slide </a:t>
            </a:r>
            <a:fld id="{A2D159C0-1697-4662-BECF-0324D4AA669F}" type="slidenum">
              <a:rPr lang="en-US" altLang="en-US"/>
              <a:pPr>
                <a:defRPr/>
              </a:pPr>
              <a:t>‹#›</a:t>
            </a:fld>
            <a:endParaRPr lang="en-US" altLang="en-US"/>
          </a:p>
        </p:txBody>
      </p:sp>
    </p:spTree>
    <p:extLst>
      <p:ext uri="{BB962C8B-B14F-4D97-AF65-F5344CB8AC3E}">
        <p14:creationId xmlns:p14="http://schemas.microsoft.com/office/powerpoint/2010/main" val="33586181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en-US"/>
              <a:t>Slide </a:t>
            </a:r>
            <a:fld id="{1BB94D5D-5454-4843-B983-89A0937E20C1}" type="slidenum">
              <a:rPr lang="en-US" altLang="en-US"/>
              <a:pPr>
                <a:defRPr/>
              </a:pPr>
              <a:t>‹#›</a:t>
            </a:fld>
            <a:endParaRPr lang="en-US" altLang="en-US"/>
          </a:p>
        </p:txBody>
      </p:sp>
    </p:spTree>
    <p:extLst>
      <p:ext uri="{BB962C8B-B14F-4D97-AF65-F5344CB8AC3E}">
        <p14:creationId xmlns:p14="http://schemas.microsoft.com/office/powerpoint/2010/main" val="257602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2CF3F3E-111F-4613-BAC2-F78BF33B9DA2}" type="slidenum">
              <a:rPr lang="en-US" altLang="en-US"/>
              <a:pPr>
                <a:defRPr/>
              </a:pPr>
              <a:t>‹#›</a:t>
            </a:fld>
            <a:endParaRPr lang="en-US" altLang="en-US"/>
          </a:p>
        </p:txBody>
      </p:sp>
    </p:spTree>
    <p:extLst>
      <p:ext uri="{BB962C8B-B14F-4D97-AF65-F5344CB8AC3E}">
        <p14:creationId xmlns:p14="http://schemas.microsoft.com/office/powerpoint/2010/main" val="388764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(Intel Corp.)</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7F9FBF2E-0347-44E1-ADB9-8BBB5F9DB1CE}" type="slidenum">
              <a:rPr lang="en-US" altLang="en-US"/>
              <a:pPr>
                <a:defRPr/>
              </a:pPr>
              <a:t>‹#›</a:t>
            </a:fld>
            <a:endParaRPr lang="en-US" altLang="en-US"/>
          </a:p>
        </p:txBody>
      </p:sp>
    </p:spTree>
    <p:extLst>
      <p:ext uri="{BB962C8B-B14F-4D97-AF65-F5344CB8AC3E}">
        <p14:creationId xmlns:p14="http://schemas.microsoft.com/office/powerpoint/2010/main" val="124348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2601"/>
            <a:ext cx="1182055"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latin typeface="Times New Roman" pitchFamily="18" charset="0"/>
                <a:ea typeface="+mn-ea"/>
                <a:cs typeface="+mn-cs"/>
              </a:defRPr>
            </a:lvl1pPr>
          </a:lstStyle>
          <a:p>
            <a:pPr>
              <a:defRPr/>
            </a:pPr>
            <a:r>
              <a:rPr lang="en-US" smtClean="0"/>
              <a:t>July 2019</a:t>
            </a:r>
            <a:endParaRPr lang="en-US" dirty="0"/>
          </a:p>
        </p:txBody>
      </p:sp>
      <p:sp>
        <p:nvSpPr>
          <p:cNvPr id="1029" name="Rectangle 5"/>
          <p:cNvSpPr>
            <a:spLocks noGrp="1" noChangeArrowheads="1"/>
          </p:cNvSpPr>
          <p:nvPr>
            <p:ph type="ftr" sz="quarter" idx="3"/>
          </p:nvPr>
        </p:nvSpPr>
        <p:spPr bwMode="auto">
          <a:xfrm>
            <a:off x="7721601" y="6475413"/>
            <a:ext cx="36703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smtClean="0"/>
              <a:t>Minyoung Park (Intel Corp.)</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44A069AA-D681-4D56-82F9-8070180AD592}" type="slidenum">
              <a:rPr lang="en-US" altLang="en-US"/>
              <a:pPr>
                <a:defRPr/>
              </a:pPr>
              <a:t>‹#›</a:t>
            </a:fld>
            <a:endParaRPr lang="en-US" altLang="en-US"/>
          </a:p>
        </p:txBody>
      </p:sp>
      <p:sp>
        <p:nvSpPr>
          <p:cNvPr id="1031" name="Rectangle 7"/>
          <p:cNvSpPr>
            <a:spLocks noChangeArrowheads="1"/>
          </p:cNvSpPr>
          <p:nvPr/>
        </p:nvSpPr>
        <p:spPr bwMode="auto">
          <a:xfrm>
            <a:off x="7901452" y="304027"/>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smtClean="0"/>
              <a:t>doc.: IEEE </a:t>
            </a:r>
            <a:r>
              <a:rPr lang="en-US" altLang="en-US" sz="1800" b="1" dirty="0" smtClean="0"/>
              <a:t>802.11-19/0988r8</a:t>
            </a:r>
            <a:endParaRPr lang="en-US" altLang="en-US" sz="1800" b="1" dirty="0" smtClean="0"/>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200"/>
          </a:p>
        </p:txBody>
      </p:sp>
      <p:sp>
        <p:nvSpPr>
          <p:cNvPr id="1033" name="Rectangle 9"/>
          <p:cNvSpPr>
            <a:spLocks noChangeArrowheads="1"/>
          </p:cNvSpPr>
          <p:nvPr/>
        </p:nvSpPr>
        <p:spPr bwMode="auto">
          <a:xfrm>
            <a:off x="914401"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z="1200" smtClean="0"/>
              <a:t>Submission</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www.ieee802.org/devdocs.s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www.ieee802.org/PNP/approved/IEEE_802_OM_v18.pdf" TargetMode="External"/><Relationship Id="rId7" Type="http://schemas.openxmlformats.org/officeDocument/2006/relationships/hyperlink" Target="https://mentor.ieee.org/802.11/dcn/14/11-14-0629-14-0000-802-11-operations-manual.doc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www.ieee802.org/PNP/2016-03/IEEE_802_Chairs_guidelines_v22_with_changes.pdf" TargetMode="External"/><Relationship Id="rId5" Type="http://schemas.openxmlformats.org/officeDocument/2006/relationships/hyperlink" Target="http://grouper.ieee.org/groups/802/PNP/approved/IEEE_802_LMSC_OM_approved_120725.pdf" TargetMode="External"/><Relationship Id="rId4" Type="http://schemas.openxmlformats.org/officeDocument/2006/relationships/hyperlink" Target="http://www.ieee802.org/PNP/approved/IEEE_802_WG_PandP_v18.1.pdf" TargetMode="External"/><Relationship Id="rId9" Type="http://schemas.openxmlformats.org/officeDocument/2006/relationships/hyperlink" Target="http://www.ieee802.org/devdocs.shtml"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3"/>
          <p:cNvGraphicFramePr>
            <a:graphicFrameLocks noChangeAspect="1"/>
          </p:cNvGraphicFramePr>
          <p:nvPr>
            <p:extLst>
              <p:ext uri="{D42A27DB-BD31-4B8C-83A1-F6EECF244321}">
                <p14:modId xmlns:p14="http://schemas.microsoft.com/office/powerpoint/2010/main" val="2038991278"/>
              </p:ext>
            </p:extLst>
          </p:nvPr>
        </p:nvGraphicFramePr>
        <p:xfrm>
          <a:off x="2301875" y="3054350"/>
          <a:ext cx="7004050" cy="2578100"/>
        </p:xfrm>
        <a:graphic>
          <a:graphicData uri="http://schemas.openxmlformats.org/presentationml/2006/ole">
            <mc:AlternateContent xmlns:mc="http://schemas.openxmlformats.org/markup-compatibility/2006">
              <mc:Choice xmlns:v="urn:schemas-microsoft-com:vml" Requires="v">
                <p:oleObj spid="_x0000_s6044" name="Document" r:id="rId4" imgW="8267030" imgH="3047370" progId="Word.Document.8">
                  <p:embed/>
                </p:oleObj>
              </mc:Choice>
              <mc:Fallback>
                <p:oleObj name="Document" r:id="rId4" imgW="8267030" imgH="3047370" progId="Word.Document.8">
                  <p:embed/>
                  <p:pic>
                    <p:nvPicPr>
                      <p:cNvPr id="0" name=""/>
                      <p:cNvPicPr>
                        <a:picLocks noChangeAspect="1" noChangeArrowheads="1"/>
                      </p:cNvPicPr>
                      <p:nvPr/>
                    </p:nvPicPr>
                    <p:blipFill>
                      <a:blip r:embed="rId5"/>
                      <a:srcRect/>
                      <a:stretch>
                        <a:fillRect/>
                      </a:stretch>
                    </p:blipFill>
                    <p:spPr bwMode="auto">
                      <a:xfrm>
                        <a:off x="2301875" y="3054350"/>
                        <a:ext cx="7004050" cy="2578100"/>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8" name="Title 9"/>
          <p:cNvSpPr>
            <a:spLocks noGrp="1"/>
          </p:cNvSpPr>
          <p:nvPr>
            <p:ph type="title"/>
          </p:nvPr>
        </p:nvSpPr>
        <p:spPr/>
        <p:txBody>
          <a:bodyPr/>
          <a:lstStyle/>
          <a:p>
            <a:r>
              <a:rPr lang="en-US" altLang="en-US" dirty="0" smtClean="0"/>
              <a:t>July 2019 </a:t>
            </a:r>
            <a:br>
              <a:rPr lang="en-US" altLang="en-US" dirty="0" smtClean="0"/>
            </a:br>
            <a:r>
              <a:rPr lang="en-US" altLang="en-US" dirty="0" err="1" smtClean="0"/>
              <a:t>TGba</a:t>
            </a:r>
            <a:r>
              <a:rPr lang="en-US" altLang="en-US" dirty="0" smtClean="0"/>
              <a:t> Agenda</a:t>
            </a:r>
          </a:p>
        </p:txBody>
      </p:sp>
      <p:sp>
        <p:nvSpPr>
          <p:cNvPr id="4" name="Date Placeholder 3"/>
          <p:cNvSpPr>
            <a:spLocks noGrp="1"/>
          </p:cNvSpPr>
          <p:nvPr>
            <p:ph type="dt" sz="quarter"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dirty="0"/>
          </a:p>
        </p:txBody>
      </p:sp>
      <p:sp>
        <p:nvSpPr>
          <p:cNvPr id="4101" name="Slide Number Placeholder 5"/>
          <p:cNvSpPr>
            <a:spLocks noGrp="1"/>
          </p:cNvSpPr>
          <p:nvPr>
            <p:ph type="sldNum" sz="quarter" idx="12"/>
          </p:nvPr>
        </p:nvSpPr>
        <p:spPr>
          <a:xfrm>
            <a:off x="5879594" y="6475413"/>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smtClean="0"/>
              <a:t>Slide </a:t>
            </a:r>
            <a:fld id="{87CADA09-2DAE-4899-B121-4D92081AAB59}" type="slidenum">
              <a:rPr lang="en-US" altLang="en-US" sz="1200" b="0" smtClean="0"/>
              <a:pPr>
                <a:spcBef>
                  <a:spcPct val="0"/>
                </a:spcBef>
                <a:buFontTx/>
                <a:buNone/>
              </a:pPr>
              <a:t>1</a:t>
            </a:fld>
            <a:endParaRPr lang="en-US" altLang="en-US" sz="1200" b="0" dirty="0"/>
          </a:p>
        </p:txBody>
      </p:sp>
      <p:sp>
        <p:nvSpPr>
          <p:cNvPr id="12" name="Rectangle 2"/>
          <p:cNvSpPr txBox="1">
            <a:spLocks noChangeArrowheads="1"/>
          </p:cNvSpPr>
          <p:nvPr/>
        </p:nvSpPr>
        <p:spPr bwMode="auto">
          <a:xfrm>
            <a:off x="2151063" y="2292351"/>
            <a:ext cx="777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indent="0" algn="ctr">
              <a:spcBef>
                <a:spcPts val="500"/>
              </a:spcBef>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sz="2000" b="0" kern="0" dirty="0"/>
              <a:t>Date: </a:t>
            </a:r>
            <a:r>
              <a:rPr lang="en-GB" sz="2000" b="0" kern="0" dirty="0" smtClean="0"/>
              <a:t>2019-7-16</a:t>
            </a:r>
            <a:endParaRPr lang="en-GB" sz="2000" b="0" kern="0" dirty="0"/>
          </a:p>
        </p:txBody>
      </p:sp>
      <p:sp>
        <p:nvSpPr>
          <p:cNvPr id="4104" name="Rectangle 4"/>
          <p:cNvSpPr>
            <a:spLocks noChangeArrowheads="1"/>
          </p:cNvSpPr>
          <p:nvPr/>
        </p:nvSpPr>
        <p:spPr bwMode="auto">
          <a:xfrm>
            <a:off x="2301875" y="26892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lstStyle>
            <a:lvl1pPr>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9pPr>
          </a:lstStyle>
          <a:p>
            <a:pPr>
              <a:spcBef>
                <a:spcPts val="500"/>
              </a:spcBef>
              <a:buNone/>
            </a:pPr>
            <a:r>
              <a:rPr lang="en-GB" altLang="en-US" sz="2000" b="0" dirty="0">
                <a:solidFill>
                  <a:srgbClr val="000000"/>
                </a:solidFill>
              </a:rPr>
              <a:t>Authors: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 CR </a:t>
            </a:r>
          </a:p>
        </p:txBody>
      </p:sp>
      <p:sp>
        <p:nvSpPr>
          <p:cNvPr id="4" name="Date Placeholder 3"/>
          <p:cNvSpPr>
            <a:spLocks noGrp="1"/>
          </p:cNvSpPr>
          <p:nvPr>
            <p:ph type="dt" sz="quarter"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14341" name="Slide Number Placeholder 5"/>
          <p:cNvSpPr>
            <a:spLocks noGrp="1"/>
          </p:cNvSpPr>
          <p:nvPr>
            <p:ph type="sldNum" sz="quarter" idx="12"/>
          </p:nvPr>
        </p:nvSpPr>
        <p:spPr>
          <a:xfrm>
            <a:off x="5841122" y="6480176"/>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A177B4BA-9FEB-4760-8CA5-378D6C5B75E3}" type="slidenum">
              <a:rPr lang="en-US" altLang="en-US" sz="1200" b="0"/>
              <a:pPr>
                <a:spcBef>
                  <a:spcPct val="0"/>
                </a:spcBef>
                <a:buFontTx/>
                <a:buNone/>
              </a:pPr>
              <a:t>10</a:t>
            </a:fld>
            <a:endParaRPr lang="en-US" altLang="en-US" sz="1200" b="0" dirty="0"/>
          </a:p>
        </p:txBody>
      </p:sp>
      <p:sp>
        <p:nvSpPr>
          <p:cNvPr id="8" name="TextBox 7"/>
          <p:cNvSpPr txBox="1"/>
          <p:nvPr/>
        </p:nvSpPr>
        <p:spPr>
          <a:xfrm>
            <a:off x="9147431" y="685801"/>
            <a:ext cx="1566904" cy="1200329"/>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b="1" dirty="0">
                <a:solidFill>
                  <a:srgbClr val="00B050"/>
                </a:solidFill>
              </a:rPr>
              <a:t>Presented</a:t>
            </a:r>
          </a:p>
          <a:p>
            <a:pPr marL="228600" indent="-228600">
              <a:buFont typeface="+mj-lt"/>
              <a:buAutoNum type="arabicPeriod"/>
              <a:defRPr/>
            </a:pPr>
            <a:r>
              <a:rPr lang="en-US" b="1" dirty="0" smtClean="0">
                <a:solidFill>
                  <a:srgbClr val="FFC000"/>
                </a:solidFill>
              </a:rPr>
              <a:t>SP/doc </a:t>
            </a:r>
            <a:r>
              <a:rPr lang="en-US" b="1" dirty="0">
                <a:solidFill>
                  <a:srgbClr val="FFC000"/>
                </a:solidFill>
              </a:rPr>
              <a:t>Deferred</a:t>
            </a:r>
          </a:p>
          <a:p>
            <a:pPr marL="228600" indent="-228600">
              <a:buFont typeface="+mj-lt"/>
              <a:buAutoNum type="arabicPeriod"/>
              <a:defRPr/>
            </a:pPr>
            <a:r>
              <a:rPr lang="en-US" b="1" dirty="0"/>
              <a:t>Not presented yet</a:t>
            </a:r>
          </a:p>
          <a:p>
            <a:pPr marL="228600" indent="-228600">
              <a:buFont typeface="+mj-lt"/>
              <a:buAutoNum type="arabicPeriod"/>
              <a:defRPr/>
            </a:pPr>
            <a:r>
              <a:rPr lang="en-US" b="1" dirty="0">
                <a:solidFill>
                  <a:schemeClr val="bg2"/>
                </a:solidFill>
              </a:rPr>
              <a:t>Withdrawn</a:t>
            </a:r>
          </a:p>
          <a:p>
            <a:pPr marL="228600" indent="-228600">
              <a:buFont typeface="+mj-lt"/>
              <a:buAutoNum type="arabicPeriod"/>
              <a:defRPr/>
            </a:pPr>
            <a:r>
              <a:rPr lang="en-US" b="1" dirty="0">
                <a:solidFill>
                  <a:schemeClr val="accent2"/>
                </a:solidFill>
              </a:rPr>
              <a:t>Pending docs</a:t>
            </a:r>
          </a:p>
        </p:txBody>
      </p:sp>
      <p:graphicFrame>
        <p:nvGraphicFramePr>
          <p:cNvPr id="2" name="Table 1"/>
          <p:cNvGraphicFramePr>
            <a:graphicFrameLocks noGrp="1"/>
          </p:cNvGraphicFramePr>
          <p:nvPr>
            <p:extLst>
              <p:ext uri="{D42A27DB-BD31-4B8C-83A1-F6EECF244321}">
                <p14:modId xmlns:p14="http://schemas.microsoft.com/office/powerpoint/2010/main" val="3614416247"/>
              </p:ext>
            </p:extLst>
          </p:nvPr>
        </p:nvGraphicFramePr>
        <p:xfrm>
          <a:off x="762000" y="2819400"/>
          <a:ext cx="10972800" cy="3228340"/>
        </p:xfrm>
        <a:graphic>
          <a:graphicData uri="http://schemas.openxmlformats.org/drawingml/2006/table">
            <a:tbl>
              <a:tblPr/>
              <a:tblGrid>
                <a:gridCol w="1228300"/>
                <a:gridCol w="4831306"/>
                <a:gridCol w="3275462"/>
                <a:gridCol w="494732"/>
                <a:gridCol w="1143000"/>
              </a:tblGrid>
              <a:tr h="165100">
                <a:tc>
                  <a:txBody>
                    <a:bodyPr/>
                    <a:lstStyle/>
                    <a:p>
                      <a:pPr algn="l" fontAlgn="b"/>
                      <a:r>
                        <a:rPr lang="en-US" sz="1400" b="1" dirty="0">
                          <a:solidFill>
                            <a:srgbClr val="FFFFFF"/>
                          </a:solidFill>
                          <a:effectLst/>
                          <a:latin typeface="Arial" panose="020B0604020202020204" pitchFamily="34" charset="0"/>
                        </a:rPr>
                        <a:t>DCN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l" fontAlgn="b"/>
                      <a:r>
                        <a:rPr lang="en-US" sz="1400" b="1" dirty="0">
                          <a:solidFill>
                            <a:srgbClr val="FFFFFF"/>
                          </a:solidFill>
                          <a:effectLst/>
                          <a:latin typeface="Arial" panose="020B0604020202020204" pitchFamily="34" charset="0"/>
                        </a:rPr>
                        <a:t>Title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l" fontAlgn="b"/>
                      <a:r>
                        <a:rPr lang="en-US" sz="1400" b="1">
                          <a:solidFill>
                            <a:srgbClr val="FFFFFF"/>
                          </a:solidFill>
                          <a:effectLst/>
                          <a:latin typeface="Arial" panose="020B0604020202020204" pitchFamily="34" charset="0"/>
                        </a:rPr>
                        <a:t>Presenter</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l" fontAlgn="b"/>
                      <a:r>
                        <a:rPr lang="en-US" sz="1400" b="1" dirty="0" smtClean="0">
                          <a:solidFill>
                            <a:srgbClr val="FFFFFF"/>
                          </a:solidFill>
                          <a:effectLst/>
                          <a:latin typeface="Arial" panose="020B0604020202020204" pitchFamily="34" charset="0"/>
                        </a:rPr>
                        <a:t>CIDs</a:t>
                      </a:r>
                      <a:endParaRPr lang="en-US" sz="1400" b="1" dirty="0">
                        <a:solidFill>
                          <a:srgbClr val="FFFFFF"/>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l" fontAlgn="b"/>
                      <a:endParaRPr lang="en-US" sz="1200" b="1" dirty="0">
                        <a:solidFill>
                          <a:srgbClr val="FFFFFF"/>
                        </a:solidFill>
                        <a:effectLst/>
                        <a:latin typeface="Arial" panose="020B0604020202020204" pitchFamily="34" charset="0"/>
                        <a:cs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r>
              <a:tr h="0">
                <a:tc>
                  <a:txBody>
                    <a:bodyPr/>
                    <a:lstStyle/>
                    <a:p>
                      <a:pPr algn="l" fontAlgn="b"/>
                      <a:r>
                        <a:rPr lang="en-US" sz="1400" dirty="0">
                          <a:effectLst/>
                          <a:latin typeface="Arial" panose="020B0604020202020204" pitchFamily="34" charset="0"/>
                        </a:rPr>
                        <a:t> </a:t>
                      </a:r>
                      <a:r>
                        <a:rPr lang="en-US" sz="1400" dirty="0" smtClean="0">
                          <a:effectLst/>
                          <a:latin typeface="Arial" panose="020B0604020202020204" pitchFamily="34" charset="0"/>
                        </a:rPr>
                        <a:t>11-19/1065r0</a:t>
                      </a:r>
                      <a:endParaRPr lang="en-US" sz="1400" dirty="0">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US" sz="1400" dirty="0" smtClean="0">
                          <a:effectLst/>
                          <a:latin typeface="Arial" panose="020B0604020202020204" pitchFamily="34" charset="0"/>
                        </a:rPr>
                        <a:t> PHY </a:t>
                      </a:r>
                      <a:r>
                        <a:rPr lang="en-US" sz="1400" dirty="0">
                          <a:effectLst/>
                          <a:latin typeface="Arial" panose="020B0604020202020204" pitchFamily="34" charset="0"/>
                        </a:rPr>
                        <a:t>CR for Clause 30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US" sz="1400" dirty="0">
                          <a:effectLst/>
                          <a:latin typeface="Arial" panose="020B0604020202020204" pitchFamily="34" charset="0"/>
                        </a:rPr>
                        <a:t>Vinod Kristem (Intel)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endParaRPr lang="en-US" sz="1400" dirty="0">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Deferred to </a:t>
                      </a:r>
                      <a:br>
                        <a:rPr lang="en-US" sz="1200" dirty="0" smtClean="0">
                          <a:latin typeface="Arial" panose="020B0604020202020204" pitchFamily="34" charset="0"/>
                          <a:cs typeface="Arial" panose="020B0604020202020204" pitchFamily="34" charset="0"/>
                        </a:rPr>
                      </a:br>
                      <a:r>
                        <a:rPr lang="en-US" sz="1200" dirty="0" smtClean="0">
                          <a:latin typeface="Arial" panose="020B0604020202020204" pitchFamily="34" charset="0"/>
                          <a:cs typeface="Arial" panose="020B0604020202020204" pitchFamily="34" charset="0"/>
                        </a:rPr>
                        <a:t>teleconference</a:t>
                      </a:r>
                      <a:endParaRPr lang="en-US" sz="1200" dirty="0">
                        <a:effectLst/>
                        <a:latin typeface="Arial" panose="020B0604020202020204" pitchFamily="34" charset="0"/>
                        <a:cs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58750">
                <a:tc>
                  <a:txBody>
                    <a:bodyPr/>
                    <a:lstStyle/>
                    <a:p>
                      <a:pPr algn="l" fontAlgn="b"/>
                      <a:r>
                        <a:rPr lang="en-US" sz="1400" dirty="0" smtClean="0">
                          <a:effectLst/>
                          <a:latin typeface="Arial" panose="020B0604020202020204" pitchFamily="34" charset="0"/>
                        </a:rPr>
                        <a:t> 11-</a:t>
                      </a:r>
                      <a:r>
                        <a:rPr lang="en-US" sz="1400" dirty="0" smtClean="0">
                          <a:solidFill>
                            <a:srgbClr val="000000"/>
                          </a:solidFill>
                          <a:effectLst/>
                          <a:latin typeface="Arial" panose="020B0604020202020204" pitchFamily="34" charset="0"/>
                        </a:rPr>
                        <a:t>19/1168</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smtClean="0">
                          <a:solidFill>
                            <a:srgbClr val="000000"/>
                          </a:solidFill>
                          <a:effectLst/>
                          <a:latin typeface="Arial" panose="020B0604020202020204" pitchFamily="34" charset="0"/>
                        </a:rPr>
                        <a:t> CR </a:t>
                      </a:r>
                      <a:r>
                        <a:rPr lang="en-US" sz="1400" dirty="0">
                          <a:solidFill>
                            <a:srgbClr val="000000"/>
                          </a:solidFill>
                          <a:effectLst/>
                          <a:latin typeface="Arial" panose="020B0604020202020204" pitchFamily="34" charset="0"/>
                        </a:rPr>
                        <a:t>on Off-WG</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a:solidFill>
                            <a:srgbClr val="000000"/>
                          </a:solidFill>
                          <a:effectLst/>
                          <a:latin typeface="Arial" panose="020B0604020202020204" pitchFamily="34" charset="0"/>
                        </a:rPr>
                        <a:t> Steve Shellhammer (Qualcomm)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smtClean="0">
                          <a:solidFill>
                            <a:srgbClr val="000000"/>
                          </a:solidFill>
                          <a:effectLst/>
                          <a:latin typeface="Arial" panose="020B0604020202020204" pitchFamily="34" charset="0"/>
                        </a:rPr>
                        <a:t>2</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endParaRPr lang="en-US" sz="1200" dirty="0">
                        <a:solidFill>
                          <a:srgbClr val="000000"/>
                        </a:solidFill>
                        <a:effectLst/>
                        <a:latin typeface="Arial" panose="020B0604020202020204" pitchFamily="34" charset="0"/>
                        <a:cs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58750">
                <a:tc>
                  <a:txBody>
                    <a:bodyPr/>
                    <a:lstStyle/>
                    <a:p>
                      <a:pPr algn="l" fontAlgn="b"/>
                      <a:r>
                        <a:rPr lang="en-US" sz="1400" dirty="0" smtClean="0">
                          <a:effectLst/>
                          <a:latin typeface="Arial" panose="020B0604020202020204" pitchFamily="34" charset="0"/>
                        </a:rPr>
                        <a:t> 11-</a:t>
                      </a:r>
                      <a:r>
                        <a:rPr lang="en-US" sz="1400" dirty="0" smtClean="0">
                          <a:solidFill>
                            <a:srgbClr val="000000"/>
                          </a:solidFill>
                          <a:effectLst/>
                          <a:latin typeface="Arial" panose="020B0604020202020204" pitchFamily="34" charset="0"/>
                        </a:rPr>
                        <a:t>19/1169</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smtClean="0">
                          <a:solidFill>
                            <a:srgbClr val="000000"/>
                          </a:solidFill>
                          <a:effectLst/>
                          <a:latin typeface="Arial" panose="020B0604020202020204" pitchFamily="34" charset="0"/>
                        </a:rPr>
                        <a:t> CR </a:t>
                      </a:r>
                      <a:r>
                        <a:rPr lang="en-US" sz="1400" dirty="0">
                          <a:solidFill>
                            <a:srgbClr val="000000"/>
                          </a:solidFill>
                          <a:effectLst/>
                          <a:latin typeface="Arial" panose="020B0604020202020204" pitchFamily="34" charset="0"/>
                        </a:rPr>
                        <a:t>on Sync Field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a:solidFill>
                            <a:srgbClr val="000000"/>
                          </a:solidFill>
                          <a:effectLst/>
                          <a:latin typeface="Arial" panose="020B0604020202020204" pitchFamily="34" charset="0"/>
                        </a:rPr>
                        <a:t> Steve Shellhammer (Qualcomm)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smtClean="0">
                          <a:solidFill>
                            <a:srgbClr val="000000"/>
                          </a:solidFill>
                          <a:effectLst/>
                          <a:latin typeface="Arial" panose="020B0604020202020204" pitchFamily="34" charset="0"/>
                        </a:rPr>
                        <a:t>2</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200" dirty="0">
                        <a:solidFill>
                          <a:srgbClr val="000000"/>
                        </a:solidFill>
                        <a:effectLst/>
                        <a:latin typeface="Arial" panose="020B0604020202020204" pitchFamily="34" charset="0"/>
                        <a:cs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58750">
                <a:tc>
                  <a:txBody>
                    <a:bodyPr/>
                    <a:lstStyle/>
                    <a:p>
                      <a:pPr algn="l" fontAlgn="b"/>
                      <a:r>
                        <a:rPr lang="en-US" sz="1400" dirty="0" smtClean="0">
                          <a:effectLst/>
                          <a:latin typeface="Arial" panose="020B0604020202020204" pitchFamily="34" charset="0"/>
                        </a:rPr>
                        <a:t> 11-</a:t>
                      </a:r>
                      <a:r>
                        <a:rPr lang="en-US" sz="1400" dirty="0" smtClean="0">
                          <a:solidFill>
                            <a:srgbClr val="000000"/>
                          </a:solidFill>
                          <a:effectLst/>
                          <a:latin typeface="Arial" panose="020B0604020202020204" pitchFamily="34" charset="0"/>
                        </a:rPr>
                        <a:t>19/1170</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a:solidFill>
                            <a:srgbClr val="000000"/>
                          </a:solidFill>
                          <a:effectLst/>
                          <a:latin typeface="Arial" panose="020B0604020202020204" pitchFamily="34" charset="0"/>
                        </a:rPr>
                        <a:t> CR on BPSK-Mark2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a:solidFill>
                            <a:srgbClr val="000000"/>
                          </a:solidFill>
                          <a:effectLst/>
                          <a:latin typeface="Arial" panose="020B0604020202020204" pitchFamily="34" charset="0"/>
                        </a:rPr>
                        <a:t> Steve Shellhammer (Qualcomm)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smtClean="0">
                          <a:solidFill>
                            <a:srgbClr val="000000"/>
                          </a:solidFill>
                          <a:effectLst/>
                          <a:latin typeface="Arial" panose="020B0604020202020204" pitchFamily="34" charset="0"/>
                        </a:rPr>
                        <a:t>10</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endParaRPr lang="en-US" sz="1200" dirty="0">
                        <a:solidFill>
                          <a:srgbClr val="000000"/>
                        </a:solidFill>
                        <a:effectLst/>
                        <a:latin typeface="Arial" panose="020B0604020202020204" pitchFamily="34" charset="0"/>
                        <a:cs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58750">
                <a:tc>
                  <a:txBody>
                    <a:bodyPr/>
                    <a:lstStyle/>
                    <a:p>
                      <a:pPr algn="l" fontAlgn="b"/>
                      <a:r>
                        <a:rPr lang="en-US" sz="1400" dirty="0" smtClean="0">
                          <a:effectLst/>
                          <a:latin typeface="Arial" panose="020B0604020202020204" pitchFamily="34" charset="0"/>
                        </a:rPr>
                        <a:t> 11-</a:t>
                      </a:r>
                      <a:r>
                        <a:rPr lang="en-US" sz="1400" dirty="0" smtClean="0">
                          <a:solidFill>
                            <a:srgbClr val="000000"/>
                          </a:solidFill>
                          <a:effectLst/>
                          <a:latin typeface="Arial" panose="020B0604020202020204" pitchFamily="34" charset="0"/>
                        </a:rPr>
                        <a:t>19/1171</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fi-FI" sz="1400">
                          <a:solidFill>
                            <a:srgbClr val="000000"/>
                          </a:solidFill>
                          <a:effectLst/>
                          <a:latin typeface="Arial" panose="020B0604020202020204" pitchFamily="34" charset="0"/>
                        </a:rPr>
                        <a:t> CR on MC-OOK On Symbols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US" sz="1400">
                          <a:solidFill>
                            <a:srgbClr val="000000"/>
                          </a:solidFill>
                          <a:effectLst/>
                          <a:latin typeface="Arial" panose="020B0604020202020204" pitchFamily="34" charset="0"/>
                        </a:rPr>
                        <a:t> Steve Shellhammer (Qualcomm)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endParaRPr lang="en-US" sz="140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endParaRPr lang="en-US" sz="1200" dirty="0">
                        <a:solidFill>
                          <a:srgbClr val="000000"/>
                        </a:solidFill>
                        <a:effectLst/>
                        <a:latin typeface="Arial" panose="020B0604020202020204" pitchFamily="34" charset="0"/>
                        <a:cs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58750">
                <a:tc>
                  <a:txBody>
                    <a:bodyPr/>
                    <a:lstStyle/>
                    <a:p>
                      <a:pPr algn="l" fontAlgn="b"/>
                      <a:r>
                        <a:rPr lang="en-US" sz="1400" dirty="0" smtClean="0">
                          <a:effectLst/>
                          <a:latin typeface="Arial" panose="020B0604020202020204" pitchFamily="34" charset="0"/>
                        </a:rPr>
                        <a:t> 11-</a:t>
                      </a:r>
                      <a:r>
                        <a:rPr lang="en-US" sz="1400" dirty="0" smtClean="0">
                          <a:solidFill>
                            <a:srgbClr val="000000"/>
                          </a:solidFill>
                          <a:effectLst/>
                          <a:latin typeface="Arial" panose="020B0604020202020204" pitchFamily="34" charset="0"/>
                        </a:rPr>
                        <a:t>19/1120</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a:solidFill>
                            <a:srgbClr val="000000"/>
                          </a:solidFill>
                          <a:effectLst/>
                          <a:latin typeface="Arial" panose="020B0604020202020204" pitchFamily="34" charset="0"/>
                        </a:rPr>
                        <a:t> False L-STF Detection Issue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a:solidFill>
                            <a:srgbClr val="000000"/>
                          </a:solidFill>
                          <a:effectLst/>
                          <a:latin typeface="Arial" panose="020B0604020202020204" pitchFamily="34" charset="0"/>
                        </a:rPr>
                        <a:t> Steve Shellhammer (Qualcomm).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200" dirty="0" smtClean="0">
                          <a:solidFill>
                            <a:srgbClr val="000000"/>
                          </a:solidFill>
                          <a:effectLst/>
                          <a:latin typeface="Arial" panose="020B0604020202020204" pitchFamily="34" charset="0"/>
                          <a:cs typeface="Arial" panose="020B0604020202020204" pitchFamily="34" charset="0"/>
                        </a:rPr>
                        <a:t>Non-CR</a:t>
                      </a:r>
                      <a:endParaRPr lang="en-US" sz="1200" dirty="0">
                        <a:solidFill>
                          <a:srgbClr val="000000"/>
                        </a:solidFill>
                        <a:effectLst/>
                        <a:latin typeface="Arial" panose="020B0604020202020204" pitchFamily="34" charset="0"/>
                        <a:cs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58750">
                <a:tc>
                  <a:txBody>
                    <a:bodyPr/>
                    <a:lstStyle/>
                    <a:p>
                      <a:pPr algn="l" fontAlgn="b"/>
                      <a:r>
                        <a:rPr lang="en-US" sz="1400" dirty="0" smtClean="0">
                          <a:effectLst/>
                          <a:latin typeface="Arial" panose="020B0604020202020204" pitchFamily="34" charset="0"/>
                        </a:rPr>
                        <a:t> 11-</a:t>
                      </a:r>
                      <a:r>
                        <a:rPr lang="en-US" sz="1400" dirty="0" smtClean="0">
                          <a:solidFill>
                            <a:srgbClr val="000000"/>
                          </a:solidFill>
                          <a:effectLst/>
                          <a:latin typeface="Arial" panose="020B0604020202020204" pitchFamily="34" charset="0"/>
                        </a:rPr>
                        <a:t>19/1179r0</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smtClean="0">
                          <a:solidFill>
                            <a:srgbClr val="000000"/>
                          </a:solidFill>
                          <a:effectLst/>
                          <a:latin typeface="Arial" panose="020B0604020202020204" pitchFamily="34" charset="0"/>
                        </a:rPr>
                        <a:t> CR </a:t>
                      </a:r>
                      <a:r>
                        <a:rPr lang="en-US" sz="1400" dirty="0">
                          <a:solidFill>
                            <a:srgbClr val="000000"/>
                          </a:solidFill>
                          <a:effectLst/>
                          <a:latin typeface="Arial" panose="020B0604020202020204" pitchFamily="34" charset="0"/>
                        </a:rPr>
                        <a:t>for TX/RX Specification D3.0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a:solidFill>
                            <a:srgbClr val="000000"/>
                          </a:solidFill>
                          <a:effectLst/>
                          <a:latin typeface="Arial" panose="020B0604020202020204" pitchFamily="34" charset="0"/>
                        </a:rPr>
                        <a:t> Leif Wilhelmsson (Ericsson)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smtClean="0">
                          <a:solidFill>
                            <a:srgbClr val="000000"/>
                          </a:solidFill>
                          <a:effectLst/>
                          <a:latin typeface="Arial" panose="020B0604020202020204" pitchFamily="34" charset="0"/>
                        </a:rPr>
                        <a:t>13</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endParaRPr lang="en-US" sz="1200" dirty="0">
                        <a:solidFill>
                          <a:srgbClr val="000000"/>
                        </a:solidFill>
                        <a:effectLst/>
                        <a:latin typeface="Arial" panose="020B0604020202020204" pitchFamily="34" charset="0"/>
                        <a:cs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58750">
                <a:tc>
                  <a:txBody>
                    <a:bodyPr/>
                    <a:lstStyle/>
                    <a:p>
                      <a:pPr algn="l" fontAlgn="b"/>
                      <a:r>
                        <a:rPr lang="en-US" sz="1400" dirty="0" smtClean="0">
                          <a:effectLst/>
                          <a:latin typeface="Arial" panose="020B0604020202020204" pitchFamily="34" charset="0"/>
                        </a:rPr>
                        <a:t> 11-</a:t>
                      </a:r>
                      <a:r>
                        <a:rPr lang="en-US" sz="1400" dirty="0" smtClean="0">
                          <a:solidFill>
                            <a:srgbClr val="000000"/>
                          </a:solidFill>
                          <a:effectLst/>
                          <a:latin typeface="Arial" panose="020B0604020202020204" pitchFamily="34" charset="0"/>
                        </a:rPr>
                        <a:t>19/1178</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a:solidFill>
                            <a:srgbClr val="000000"/>
                          </a:solidFill>
                          <a:effectLst/>
                          <a:latin typeface="Arial" panose="020B0604020202020204" pitchFamily="34" charset="0"/>
                        </a:rPr>
                        <a:t> Study of False L-STF Detections Triggered by MC-OOK</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a:solidFill>
                            <a:srgbClr val="000000"/>
                          </a:solidFill>
                          <a:effectLst/>
                          <a:latin typeface="Arial" panose="020B0604020202020204" pitchFamily="34" charset="0"/>
                        </a:rPr>
                        <a:t> Miguel </a:t>
                      </a:r>
                      <a:r>
                        <a:rPr lang="en-US" sz="1400" dirty="0" err="1">
                          <a:solidFill>
                            <a:srgbClr val="000000"/>
                          </a:solidFill>
                          <a:effectLst/>
                          <a:latin typeface="Arial" panose="020B0604020202020204" pitchFamily="34" charset="0"/>
                        </a:rPr>
                        <a:t>López</a:t>
                      </a:r>
                      <a:r>
                        <a:rPr lang="en-US" sz="1400" dirty="0">
                          <a:solidFill>
                            <a:srgbClr val="000000"/>
                          </a:solidFill>
                          <a:effectLst/>
                          <a:latin typeface="Arial" panose="020B0604020202020204" pitchFamily="34" charset="0"/>
                        </a:rPr>
                        <a:t> (Ericsson)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200" dirty="0" smtClean="0">
                          <a:solidFill>
                            <a:srgbClr val="000000"/>
                          </a:solidFill>
                          <a:effectLst/>
                          <a:latin typeface="Arial" panose="020B0604020202020204" pitchFamily="34" charset="0"/>
                          <a:cs typeface="Arial" panose="020B0604020202020204" pitchFamily="34" charset="0"/>
                        </a:rPr>
                        <a:t>Non-CR</a:t>
                      </a:r>
                      <a:endParaRPr lang="en-US" sz="1200" dirty="0">
                        <a:solidFill>
                          <a:srgbClr val="000000"/>
                        </a:solidFill>
                        <a:effectLst/>
                        <a:latin typeface="Arial" panose="020B0604020202020204" pitchFamily="34" charset="0"/>
                        <a:cs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58750">
                <a:tc>
                  <a:txBody>
                    <a:bodyPr/>
                    <a:lstStyle/>
                    <a:p>
                      <a:pPr algn="l" fontAlgn="b"/>
                      <a:r>
                        <a:rPr lang="en-US" sz="1400" dirty="0" smtClean="0">
                          <a:effectLst/>
                          <a:latin typeface="Arial" panose="020B0604020202020204" pitchFamily="34" charset="0"/>
                        </a:rPr>
                        <a:t> 11-</a:t>
                      </a:r>
                      <a:r>
                        <a:rPr lang="en-US" sz="1400" b="0" i="0" u="none" strike="noStrike" dirty="0" smtClean="0">
                          <a:solidFill>
                            <a:srgbClr val="000000"/>
                          </a:solidFill>
                          <a:effectLst/>
                          <a:latin typeface="Arial" panose="020B0604020202020204" pitchFamily="34" charset="0"/>
                        </a:rPr>
                        <a:t>19/1193</a:t>
                      </a:r>
                      <a:endParaRPr lang="en-US" sz="1400" b="0" i="0" u="none" strike="noStrike"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b="0" i="0" u="none" strike="noStrike">
                          <a:solidFill>
                            <a:srgbClr val="000000"/>
                          </a:solidFill>
                          <a:effectLst/>
                          <a:latin typeface="Arial" panose="020B0604020202020204" pitchFamily="34" charset="0"/>
                        </a:rPr>
                        <a:t> CR for Data Field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b="0" i="0" u="none" strike="noStrike">
                          <a:solidFill>
                            <a:srgbClr val="000000"/>
                          </a:solidFill>
                          <a:effectLst/>
                          <a:latin typeface="Arial" panose="020B0604020202020204" pitchFamily="34" charset="0"/>
                        </a:rPr>
                        <a:t> Eunsung Park (LGE)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b="0" i="0" u="none" strike="noStrike" dirty="0" smtClean="0">
                          <a:solidFill>
                            <a:srgbClr val="000000"/>
                          </a:solidFill>
                          <a:effectLst/>
                          <a:latin typeface="Arial" panose="020B0604020202020204" pitchFamily="34" charset="0"/>
                        </a:rPr>
                        <a:t>4</a:t>
                      </a:r>
                      <a:endParaRPr lang="en-US" sz="1400" b="0" i="0" u="none" strike="noStrike"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58750">
                <a:tc>
                  <a:txBody>
                    <a:bodyPr/>
                    <a:lstStyle/>
                    <a:p>
                      <a:pPr algn="l" fontAlgn="b"/>
                      <a:r>
                        <a:rPr lang="en-US" sz="1400" dirty="0" smtClean="0">
                          <a:effectLst/>
                          <a:latin typeface="Arial" panose="020B0604020202020204" pitchFamily="34" charset="0"/>
                        </a:rPr>
                        <a:t> 11-</a:t>
                      </a:r>
                      <a:r>
                        <a:rPr lang="en-US" sz="1400" b="0" i="0" u="none" strike="noStrike" dirty="0" smtClean="0">
                          <a:solidFill>
                            <a:srgbClr val="000000"/>
                          </a:solidFill>
                          <a:effectLst/>
                          <a:latin typeface="Arial" panose="020B0604020202020204" pitchFamily="34" charset="0"/>
                        </a:rPr>
                        <a:t>19/1194</a:t>
                      </a:r>
                      <a:endParaRPr lang="en-US" sz="1400" b="0" i="0" u="none" strike="noStrike"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b="0" i="0" u="none" strike="noStrike" dirty="0">
                          <a:solidFill>
                            <a:srgbClr val="000000"/>
                          </a:solidFill>
                          <a:effectLst/>
                          <a:latin typeface="Arial" panose="020B0604020202020204" pitchFamily="34" charset="0"/>
                        </a:rPr>
                        <a:t> CR for WUR PHY FDMA and Padding</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b="0" i="0" u="none" strike="noStrike" dirty="0">
                          <a:solidFill>
                            <a:srgbClr val="000000"/>
                          </a:solidFill>
                          <a:effectLst/>
                          <a:latin typeface="Arial" panose="020B0604020202020204" pitchFamily="34" charset="0"/>
                        </a:rPr>
                        <a:t> </a:t>
                      </a:r>
                      <a:r>
                        <a:rPr lang="en-US" sz="1400" b="0" i="0" u="none" strike="noStrike" dirty="0" err="1">
                          <a:solidFill>
                            <a:srgbClr val="000000"/>
                          </a:solidFill>
                          <a:effectLst/>
                          <a:latin typeface="Arial" panose="020B0604020202020204" pitchFamily="34" charset="0"/>
                        </a:rPr>
                        <a:t>Eunsung</a:t>
                      </a:r>
                      <a:r>
                        <a:rPr lang="en-US" sz="1400" b="0" i="0" u="none" strike="noStrike" dirty="0">
                          <a:solidFill>
                            <a:srgbClr val="000000"/>
                          </a:solidFill>
                          <a:effectLst/>
                          <a:latin typeface="Arial" panose="020B0604020202020204" pitchFamily="34" charset="0"/>
                        </a:rPr>
                        <a:t> Park (LGE)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b="0" i="0" u="none" strike="noStrike" dirty="0" smtClean="0">
                          <a:solidFill>
                            <a:srgbClr val="000000"/>
                          </a:solidFill>
                          <a:effectLst/>
                          <a:latin typeface="Arial" panose="020B0604020202020204" pitchFamily="34" charset="0"/>
                        </a:rPr>
                        <a:t>10</a:t>
                      </a:r>
                      <a:endParaRPr lang="en-US" sz="1400" b="0" i="0" u="none" strike="noStrike"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58750">
                <a:tc>
                  <a:txBody>
                    <a:bodyPr/>
                    <a:lstStyle/>
                    <a:p>
                      <a:pPr algn="l" fontAlgn="b"/>
                      <a:r>
                        <a:rPr lang="en-US" sz="1400" b="0" i="0" u="none" strike="noStrike" dirty="0" smtClean="0">
                          <a:solidFill>
                            <a:srgbClr val="000000"/>
                          </a:solidFill>
                          <a:effectLst/>
                          <a:latin typeface="Arial" panose="020B0604020202020204" pitchFamily="34" charset="0"/>
                        </a:rPr>
                        <a:t> 11-19/1203r0, </a:t>
                      </a:r>
                      <a:endParaRPr lang="en-US" sz="1400" b="0" i="0" u="none" strike="noStrike"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b="0" i="0" u="none" strike="noStrike" dirty="0" smtClean="0">
                          <a:solidFill>
                            <a:srgbClr val="000000"/>
                          </a:solidFill>
                          <a:effectLst/>
                          <a:latin typeface="Arial" panose="020B0604020202020204" pitchFamily="34" charset="0"/>
                        </a:rPr>
                        <a:t> D3.0 Comment Resolution on PHY Interface</a:t>
                      </a:r>
                      <a:endParaRPr lang="en-US" sz="1400" b="0" i="0" u="none" strike="noStrike"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b="0" i="0" u="none" strike="noStrike" dirty="0" smtClean="0">
                          <a:solidFill>
                            <a:srgbClr val="000000"/>
                          </a:solidFill>
                          <a:effectLst/>
                          <a:latin typeface="Arial" panose="020B0604020202020204" pitchFamily="34" charset="0"/>
                        </a:rPr>
                        <a:t>Jae </a:t>
                      </a:r>
                      <a:r>
                        <a:rPr lang="en-US" sz="1400" b="0" i="0" u="none" strike="noStrike" dirty="0" err="1" smtClean="0">
                          <a:solidFill>
                            <a:srgbClr val="000000"/>
                          </a:solidFill>
                          <a:effectLst/>
                          <a:latin typeface="Arial" panose="020B0604020202020204" pitchFamily="34" charset="0"/>
                        </a:rPr>
                        <a:t>Seung</a:t>
                      </a:r>
                      <a:r>
                        <a:rPr lang="en-US" sz="1400" b="0" i="0" u="none" strike="noStrike" dirty="0" smtClean="0">
                          <a:solidFill>
                            <a:srgbClr val="000000"/>
                          </a:solidFill>
                          <a:effectLst/>
                          <a:latin typeface="Arial" panose="020B0604020202020204" pitchFamily="34" charset="0"/>
                        </a:rPr>
                        <a:t> Lee (ETRI)</a:t>
                      </a:r>
                      <a:endParaRPr lang="en-US" sz="1400" b="0" i="0" u="none" strike="noStrike"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b="0" i="0" u="none" strike="noStrike" dirty="0" smtClean="0">
                          <a:solidFill>
                            <a:srgbClr val="000000"/>
                          </a:solidFill>
                          <a:effectLst/>
                          <a:latin typeface="Arial" panose="020B0604020202020204" pitchFamily="34" charset="0"/>
                        </a:rPr>
                        <a:t>5</a:t>
                      </a:r>
                      <a:endParaRPr lang="en-US" sz="1400" b="0" i="0" u="none" strike="noStrike"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58750">
                <a:tc>
                  <a:txBody>
                    <a:bodyPr/>
                    <a:lstStyle/>
                    <a:p>
                      <a:pPr algn="l" fontAlgn="b"/>
                      <a:r>
                        <a:rPr lang="en-US" sz="1400" b="0" i="0" u="none" strike="noStrike" dirty="0" smtClean="0">
                          <a:solidFill>
                            <a:srgbClr val="000000"/>
                          </a:solidFill>
                          <a:effectLst/>
                          <a:latin typeface="Arial" panose="020B0604020202020204" pitchFamily="34" charset="0"/>
                        </a:rPr>
                        <a:t> 11-19/1232</a:t>
                      </a:r>
                      <a:endParaRPr lang="en-US" sz="1400" b="0" i="0" u="none" strike="noStrike"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b="0" i="0" u="none" strike="noStrike" dirty="0" smtClean="0">
                          <a:solidFill>
                            <a:srgbClr val="000000"/>
                          </a:solidFill>
                          <a:effectLst/>
                          <a:latin typeface="Arial" panose="020B0604020202020204" pitchFamily="34" charset="0"/>
                        </a:rPr>
                        <a:t> CR for Legacy Preamble in D3.0</a:t>
                      </a:r>
                      <a:endParaRPr lang="en-US" sz="1400" b="0" i="0" u="none" strike="noStrike"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b="0" i="0" u="none" strike="noStrike" dirty="0" smtClean="0">
                          <a:solidFill>
                            <a:srgbClr val="000000"/>
                          </a:solidFill>
                          <a:effectLst/>
                          <a:latin typeface="Arial" panose="020B0604020202020204" pitchFamily="34" charset="0"/>
                        </a:rPr>
                        <a:t>Rui Cao (Marvell)</a:t>
                      </a:r>
                      <a:endParaRPr lang="en-US" sz="1400" b="0" i="0" u="none" strike="noStrike"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b="0" i="0" u="none" strike="noStrike" dirty="0" smtClean="0">
                          <a:solidFill>
                            <a:srgbClr val="000000"/>
                          </a:solidFill>
                          <a:effectLst/>
                          <a:latin typeface="Arial" panose="020B0604020202020204" pitchFamily="34" charset="0"/>
                        </a:rPr>
                        <a:t>7</a:t>
                      </a:r>
                      <a:endParaRPr lang="en-US" sz="1400" b="0" i="0" u="none" strike="noStrike"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58750">
                <a:tc>
                  <a:txBody>
                    <a:bodyPr/>
                    <a:lstStyle/>
                    <a:p>
                      <a:pPr algn="l" fontAlgn="b"/>
                      <a:r>
                        <a:rPr lang="en-US" sz="1400" b="0" i="0" u="none" strike="noStrike" dirty="0" smtClean="0">
                          <a:solidFill>
                            <a:srgbClr val="000000"/>
                          </a:solidFill>
                          <a:effectLst/>
                          <a:latin typeface="Arial" panose="020B0604020202020204" pitchFamily="34" charset="0"/>
                        </a:rPr>
                        <a:t>11-19/1304</a:t>
                      </a:r>
                      <a:endParaRPr lang="en-US" sz="1400" b="0" i="0" u="none" strike="noStrike"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b="0" i="0" u="none" strike="noStrike" dirty="0" smtClean="0">
                          <a:solidFill>
                            <a:srgbClr val="000000"/>
                          </a:solidFill>
                          <a:effectLst/>
                          <a:latin typeface="Arial" panose="020B0604020202020204" pitchFamily="34" charset="0"/>
                        </a:rPr>
                        <a:t>ULDR (ultra low date rate)</a:t>
                      </a:r>
                      <a:endParaRPr lang="en-US" sz="1400" b="0" i="0" u="none" strike="noStrike"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b="0" i="0" u="none" strike="noStrike" dirty="0" err="1" smtClean="0">
                          <a:solidFill>
                            <a:srgbClr val="000000"/>
                          </a:solidFill>
                          <a:effectLst/>
                          <a:latin typeface="Arial" panose="020B0604020202020204" pitchFamily="34" charset="0"/>
                        </a:rPr>
                        <a:t>Tolgay</a:t>
                      </a:r>
                      <a:r>
                        <a:rPr lang="en-US" sz="1400" b="0" i="0" u="none" strike="noStrike" dirty="0" smtClean="0">
                          <a:solidFill>
                            <a:srgbClr val="000000"/>
                          </a:solidFill>
                          <a:effectLst/>
                          <a:latin typeface="Arial" panose="020B0604020202020204" pitchFamily="34" charset="0"/>
                        </a:rPr>
                        <a:t> </a:t>
                      </a:r>
                      <a:r>
                        <a:rPr lang="en-US" sz="1400" b="0" i="0" u="none" strike="noStrike" dirty="0" err="1" smtClean="0">
                          <a:solidFill>
                            <a:srgbClr val="000000"/>
                          </a:solidFill>
                          <a:effectLst/>
                          <a:latin typeface="Arial" panose="020B0604020202020204" pitchFamily="34" charset="0"/>
                        </a:rPr>
                        <a:t>Ungan</a:t>
                      </a:r>
                      <a:endParaRPr lang="en-US" sz="1400" b="0" i="0" u="none" strike="noStrike"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endParaRPr lang="en-US" sz="1400" b="0" i="0" u="none" strike="noStrike"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200" b="0" i="0" u="none" strike="noStrike" dirty="0" smtClean="0">
                          <a:solidFill>
                            <a:srgbClr val="000000"/>
                          </a:solidFill>
                          <a:effectLst/>
                          <a:latin typeface="Arial" panose="020B0604020202020204" pitchFamily="34" charset="0"/>
                          <a:cs typeface="Arial" panose="020B0604020202020204" pitchFamily="34" charset="0"/>
                        </a:rPr>
                        <a:t>Non-CR</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bl>
          </a:graphicData>
        </a:graphic>
      </p:graphicFrame>
      <p:sp>
        <p:nvSpPr>
          <p:cNvPr id="10" name="TextBox 9"/>
          <p:cNvSpPr txBox="1"/>
          <p:nvPr/>
        </p:nvSpPr>
        <p:spPr>
          <a:xfrm>
            <a:off x="9587231" y="6004306"/>
            <a:ext cx="964688" cy="307777"/>
          </a:xfrm>
          <a:prstGeom prst="rect">
            <a:avLst/>
          </a:prstGeom>
          <a:noFill/>
        </p:spPr>
        <p:txBody>
          <a:bodyPr wrap="none" rtlCol="0">
            <a:spAutoFit/>
          </a:bodyPr>
          <a:lstStyle/>
          <a:p>
            <a:r>
              <a:rPr lang="en-US" sz="1400" dirty="0" smtClean="0">
                <a:latin typeface="Arial" panose="020B0604020202020204" pitchFamily="34" charset="0"/>
                <a:cs typeface="Arial" panose="020B0604020202020204" pitchFamily="34" charset="0"/>
              </a:rPr>
              <a:t>Total = 52</a:t>
            </a:r>
            <a:endParaRPr lang="en-US" sz="14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MAC/Joint - CR</a:t>
            </a:r>
            <a:endParaRPr lang="en-US" dirty="0"/>
          </a:p>
        </p:txBody>
      </p:sp>
      <p:sp>
        <p:nvSpPr>
          <p:cNvPr id="3" name="Date Placeholder 2"/>
          <p:cNvSpPr>
            <a:spLocks noGrp="1"/>
          </p:cNvSpPr>
          <p:nvPr>
            <p:ph type="dt" sz="half" idx="10"/>
          </p:nvPr>
        </p:nvSpPr>
        <p:spPr/>
        <p:txBody>
          <a:bodyPr/>
          <a:lstStyle/>
          <a:p>
            <a:pPr>
              <a:defRPr/>
            </a:pPr>
            <a:r>
              <a:rPr lang="en-US" smtClean="0"/>
              <a:t>July 2019</a:t>
            </a:r>
            <a:endParaRPr lang="en-US" dirty="0"/>
          </a:p>
        </p:txBody>
      </p:sp>
      <p:sp>
        <p:nvSpPr>
          <p:cNvPr id="4" name="Footer Placeholder 3"/>
          <p:cNvSpPr>
            <a:spLocks noGrp="1"/>
          </p:cNvSpPr>
          <p:nvPr>
            <p:ph type="ftr" sz="quarter" idx="11"/>
          </p:nvPr>
        </p:nvSpPr>
        <p:spPr/>
        <p:txBody>
          <a:bodyPr/>
          <a:lstStyle/>
          <a:p>
            <a:pPr>
              <a:defRPr/>
            </a:pPr>
            <a:r>
              <a:rPr lang="en-US" smtClean="0"/>
              <a:t>Minyoung Park (Intel Corp.)</a:t>
            </a:r>
            <a:endParaRPr lang="en-US"/>
          </a:p>
        </p:txBody>
      </p:sp>
      <p:sp>
        <p:nvSpPr>
          <p:cNvPr id="5" name="Slide Number Placeholder 4"/>
          <p:cNvSpPr>
            <a:spLocks noGrp="1"/>
          </p:cNvSpPr>
          <p:nvPr>
            <p:ph type="sldNum" sz="quarter" idx="12"/>
          </p:nvPr>
        </p:nvSpPr>
        <p:spPr>
          <a:xfrm>
            <a:off x="5894777" y="6475413"/>
            <a:ext cx="504049" cy="184666"/>
          </a:xfrm>
        </p:spPr>
        <p:txBody>
          <a:bodyPr/>
          <a:lstStyle/>
          <a:p>
            <a:pPr>
              <a:defRPr/>
            </a:pPr>
            <a:r>
              <a:rPr lang="en-US" altLang="en-US" smtClean="0"/>
              <a:t>Slide </a:t>
            </a:r>
            <a:fld id="{A2D159C0-1697-4662-BECF-0324D4AA669F}" type="slidenum">
              <a:rPr lang="en-US" altLang="en-US" smtClean="0"/>
              <a:pPr>
                <a:defRPr/>
              </a:pPr>
              <a:t>11</a:t>
            </a:fld>
            <a:endParaRPr lang="en-US" altLang="en-US"/>
          </a:p>
        </p:txBody>
      </p:sp>
      <p:sp>
        <p:nvSpPr>
          <p:cNvPr id="7" name="TextBox 6"/>
          <p:cNvSpPr txBox="1"/>
          <p:nvPr/>
        </p:nvSpPr>
        <p:spPr>
          <a:xfrm>
            <a:off x="9147431" y="685801"/>
            <a:ext cx="1566904" cy="1200329"/>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b="1" dirty="0">
                <a:solidFill>
                  <a:srgbClr val="00B050"/>
                </a:solidFill>
              </a:rPr>
              <a:t>Presented</a:t>
            </a:r>
          </a:p>
          <a:p>
            <a:pPr marL="228600" indent="-228600">
              <a:buFont typeface="+mj-lt"/>
              <a:buAutoNum type="arabicPeriod"/>
              <a:defRPr/>
            </a:pPr>
            <a:r>
              <a:rPr lang="en-US" b="1" dirty="0" smtClean="0">
                <a:solidFill>
                  <a:srgbClr val="FFC000"/>
                </a:solidFill>
              </a:rPr>
              <a:t>SP/doc </a:t>
            </a:r>
            <a:r>
              <a:rPr lang="en-US" b="1" dirty="0">
                <a:solidFill>
                  <a:srgbClr val="FFC000"/>
                </a:solidFill>
              </a:rPr>
              <a:t>Deferred</a:t>
            </a:r>
          </a:p>
          <a:p>
            <a:pPr marL="228600" indent="-228600">
              <a:buFont typeface="+mj-lt"/>
              <a:buAutoNum type="arabicPeriod"/>
              <a:defRPr/>
            </a:pPr>
            <a:r>
              <a:rPr lang="en-US" b="1" dirty="0"/>
              <a:t>Not presented yet</a:t>
            </a:r>
          </a:p>
          <a:p>
            <a:pPr marL="228600" indent="-228600">
              <a:buFont typeface="+mj-lt"/>
              <a:buAutoNum type="arabicPeriod"/>
              <a:defRPr/>
            </a:pPr>
            <a:r>
              <a:rPr lang="en-US" b="1" dirty="0">
                <a:solidFill>
                  <a:schemeClr val="bg2"/>
                </a:solidFill>
              </a:rPr>
              <a:t>Withdrawn</a:t>
            </a:r>
          </a:p>
          <a:p>
            <a:pPr marL="228600" indent="-228600">
              <a:buFont typeface="+mj-lt"/>
              <a:buAutoNum type="arabicPeriod"/>
              <a:defRPr/>
            </a:pPr>
            <a:r>
              <a:rPr lang="en-US" b="1" dirty="0">
                <a:solidFill>
                  <a:schemeClr val="accent2"/>
                </a:solidFill>
              </a:rPr>
              <a:t>Pending docs</a:t>
            </a:r>
          </a:p>
        </p:txBody>
      </p:sp>
      <p:graphicFrame>
        <p:nvGraphicFramePr>
          <p:cNvPr id="6" name="Table 5"/>
          <p:cNvGraphicFramePr>
            <a:graphicFrameLocks noGrp="1"/>
          </p:cNvGraphicFramePr>
          <p:nvPr>
            <p:extLst>
              <p:ext uri="{D42A27DB-BD31-4B8C-83A1-F6EECF244321}">
                <p14:modId xmlns:p14="http://schemas.microsoft.com/office/powerpoint/2010/main" val="1424293259"/>
              </p:ext>
            </p:extLst>
          </p:nvPr>
        </p:nvGraphicFramePr>
        <p:xfrm>
          <a:off x="1056077" y="2584358"/>
          <a:ext cx="9677400" cy="2636520"/>
        </p:xfrm>
        <a:graphic>
          <a:graphicData uri="http://schemas.openxmlformats.org/drawingml/2006/table">
            <a:tbl>
              <a:tblPr/>
              <a:tblGrid>
                <a:gridCol w="1392565"/>
                <a:gridCol w="4970476"/>
                <a:gridCol w="2470357"/>
                <a:gridCol w="844002"/>
              </a:tblGrid>
              <a:tr h="147995">
                <a:tc>
                  <a:txBody>
                    <a:bodyPr/>
                    <a:lstStyle/>
                    <a:p>
                      <a:pPr algn="l" fontAlgn="b"/>
                      <a:r>
                        <a:rPr lang="en-US" sz="1400" b="1" dirty="0">
                          <a:solidFill>
                            <a:srgbClr val="FFFFFF"/>
                          </a:solidFill>
                          <a:effectLst/>
                          <a:latin typeface="Arial" panose="020B0604020202020204" pitchFamily="34" charset="0"/>
                        </a:rPr>
                        <a:t>DCN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l" fontAlgn="b"/>
                      <a:r>
                        <a:rPr lang="en-US" sz="1400" b="1" dirty="0">
                          <a:solidFill>
                            <a:srgbClr val="FFFFFF"/>
                          </a:solidFill>
                          <a:effectLst/>
                          <a:latin typeface="Arial" panose="020B0604020202020204" pitchFamily="34" charset="0"/>
                        </a:rPr>
                        <a:t>Title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l" fontAlgn="b"/>
                      <a:r>
                        <a:rPr lang="en-US" sz="1400" b="1">
                          <a:solidFill>
                            <a:srgbClr val="FFFFFF"/>
                          </a:solidFill>
                          <a:effectLst/>
                          <a:latin typeface="Arial" panose="020B0604020202020204" pitchFamily="34" charset="0"/>
                        </a:rPr>
                        <a:t>Presenter</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400" b="1" dirty="0" smtClean="0">
                          <a:solidFill>
                            <a:srgbClr val="FFFFFF"/>
                          </a:solidFill>
                          <a:effectLst/>
                          <a:latin typeface="Arial" panose="020B0604020202020204" pitchFamily="34" charset="0"/>
                        </a:rPr>
                        <a:t>CIDs</a:t>
                      </a:r>
                      <a:endParaRPr lang="en-US" sz="1400" b="1" dirty="0">
                        <a:solidFill>
                          <a:srgbClr val="FFFFFF"/>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r>
              <a:tr h="147995">
                <a:tc>
                  <a:txBody>
                    <a:bodyPr/>
                    <a:lstStyle/>
                    <a:p>
                      <a:pPr algn="l" fontAlgn="b"/>
                      <a:r>
                        <a:rPr lang="en-US" sz="1400" dirty="0">
                          <a:solidFill>
                            <a:srgbClr val="000000"/>
                          </a:solidFill>
                          <a:effectLst/>
                          <a:latin typeface="Arial" panose="020B0604020202020204" pitchFamily="34" charset="0"/>
                        </a:rPr>
                        <a:t>11-19-1068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smtClean="0">
                          <a:solidFill>
                            <a:srgbClr val="000000"/>
                          </a:solidFill>
                          <a:effectLst/>
                          <a:latin typeface="Arial" panose="020B0604020202020204" pitchFamily="34" charset="0"/>
                        </a:rPr>
                        <a:t> CRs </a:t>
                      </a:r>
                      <a:r>
                        <a:rPr lang="en-US" sz="1400" dirty="0">
                          <a:solidFill>
                            <a:srgbClr val="000000"/>
                          </a:solidFill>
                          <a:effectLst/>
                          <a:latin typeface="Arial" panose="020B0604020202020204" pitchFamily="34" charset="0"/>
                        </a:rPr>
                        <a:t>for Clause 6.3 MLME SAP CIDs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err="1">
                          <a:solidFill>
                            <a:srgbClr val="000000"/>
                          </a:solidFill>
                          <a:effectLst/>
                          <a:latin typeface="Arial" panose="020B0604020202020204" pitchFamily="34" charset="0"/>
                        </a:rPr>
                        <a:t>Rojan</a:t>
                      </a:r>
                      <a:r>
                        <a:rPr lang="en-US" sz="1400" dirty="0">
                          <a:solidFill>
                            <a:srgbClr val="000000"/>
                          </a:solidFill>
                          <a:effectLst/>
                          <a:latin typeface="Arial" panose="020B0604020202020204" pitchFamily="34" charset="0"/>
                        </a:rPr>
                        <a:t> </a:t>
                      </a:r>
                      <a:r>
                        <a:rPr lang="en-US" sz="1400" dirty="0" err="1">
                          <a:solidFill>
                            <a:srgbClr val="000000"/>
                          </a:solidFill>
                          <a:effectLst/>
                          <a:latin typeface="Arial" panose="020B0604020202020204" pitchFamily="34" charset="0"/>
                        </a:rPr>
                        <a:t>Chitrakar</a:t>
                      </a:r>
                      <a:r>
                        <a:rPr lang="en-US" sz="1400" dirty="0">
                          <a:solidFill>
                            <a:srgbClr val="000000"/>
                          </a:solidFill>
                          <a:effectLst/>
                          <a:latin typeface="Arial" panose="020B0604020202020204" pitchFamily="34" charset="0"/>
                        </a:rPr>
                        <a:t> (Panasonic)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ctr" fontAlgn="b"/>
                      <a:r>
                        <a:rPr lang="en-US" sz="1400" dirty="0" smtClean="0">
                          <a:solidFill>
                            <a:srgbClr val="000000"/>
                          </a:solidFill>
                          <a:effectLst/>
                          <a:latin typeface="Arial" panose="020B0604020202020204" pitchFamily="34" charset="0"/>
                        </a:rPr>
                        <a:t>5</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47995">
                <a:tc>
                  <a:txBody>
                    <a:bodyPr/>
                    <a:lstStyle/>
                    <a:p>
                      <a:pPr algn="l" fontAlgn="b"/>
                      <a:r>
                        <a:rPr lang="en-US" sz="1400" dirty="0" smtClean="0">
                          <a:effectLst/>
                          <a:latin typeface="Arial" panose="020B0604020202020204" pitchFamily="34" charset="0"/>
                        </a:rPr>
                        <a:t>11-19/1087</a:t>
                      </a:r>
                      <a:endParaRPr lang="en-US" sz="1400" dirty="0">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a:solidFill>
                            <a:srgbClr val="000000"/>
                          </a:solidFill>
                          <a:effectLst/>
                          <a:latin typeface="Arial" panose="020B0604020202020204" pitchFamily="34" charset="0"/>
                        </a:rPr>
                        <a:t> TGba LB241 CR for misc cids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a:solidFill>
                            <a:srgbClr val="000000"/>
                          </a:solidFill>
                          <a:effectLst/>
                          <a:latin typeface="Arial" panose="020B0604020202020204" pitchFamily="34" charset="0"/>
                        </a:rPr>
                        <a:t> Minyoung Park (Intel Corp.)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ctr" fontAlgn="b"/>
                      <a:r>
                        <a:rPr lang="en-US" sz="1400" dirty="0" smtClean="0">
                          <a:solidFill>
                            <a:srgbClr val="000000"/>
                          </a:solidFill>
                          <a:effectLst/>
                          <a:latin typeface="Arial" panose="020B0604020202020204" pitchFamily="34" charset="0"/>
                        </a:rPr>
                        <a:t>7</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47995">
                <a:tc>
                  <a:txBody>
                    <a:bodyPr/>
                    <a:lstStyle/>
                    <a:p>
                      <a:pPr algn="l" fontAlgn="b"/>
                      <a:r>
                        <a:rPr lang="en-US" sz="1400">
                          <a:effectLst/>
                          <a:latin typeface="Arial" panose="020B0604020202020204" pitchFamily="34" charset="0"/>
                        </a:rPr>
                        <a:t>11-19/1086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a:solidFill>
                            <a:srgbClr val="000000"/>
                          </a:solidFill>
                          <a:effectLst/>
                          <a:latin typeface="Arial" panose="020B0604020202020204" pitchFamily="34" charset="0"/>
                        </a:rPr>
                        <a:t> TGba LB241 CR for WUR channels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a:solidFill>
                            <a:srgbClr val="000000"/>
                          </a:solidFill>
                          <a:effectLst/>
                          <a:latin typeface="Arial" panose="020B0604020202020204" pitchFamily="34" charset="0"/>
                        </a:rPr>
                        <a:t> Minyoung Park (Intel Corp.)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ctr" fontAlgn="b"/>
                      <a:r>
                        <a:rPr lang="en-US" sz="1400" dirty="0" smtClean="0">
                          <a:solidFill>
                            <a:srgbClr val="000000"/>
                          </a:solidFill>
                          <a:effectLst/>
                          <a:latin typeface="Arial" panose="020B0604020202020204" pitchFamily="34" charset="0"/>
                        </a:rPr>
                        <a:t>4</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47995">
                <a:tc>
                  <a:txBody>
                    <a:bodyPr/>
                    <a:lstStyle/>
                    <a:p>
                      <a:pPr algn="l" fontAlgn="b"/>
                      <a:r>
                        <a:rPr lang="en-US" sz="1400">
                          <a:effectLst/>
                          <a:latin typeface="Arial" panose="020B0604020202020204" pitchFamily="34" charset="0"/>
                        </a:rPr>
                        <a:t>11-19/1084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a:solidFill>
                            <a:srgbClr val="000000"/>
                          </a:solidFill>
                          <a:effectLst/>
                          <a:latin typeface="Arial" panose="020B0604020202020204" pitchFamily="34" charset="0"/>
                        </a:rPr>
                        <a:t> TGba LB241 CR for cl 29.1 and cl 30.1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a:solidFill>
                            <a:srgbClr val="000000"/>
                          </a:solidFill>
                          <a:effectLst/>
                          <a:latin typeface="Arial" panose="020B0604020202020204" pitchFamily="34" charset="0"/>
                        </a:rPr>
                        <a:t> Minyoung Park (Intel Corp.)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ctr" fontAlgn="b"/>
                      <a:r>
                        <a:rPr lang="en-US" sz="1400" dirty="0" smtClean="0">
                          <a:solidFill>
                            <a:srgbClr val="000000"/>
                          </a:solidFill>
                          <a:effectLst/>
                          <a:latin typeface="Arial" panose="020B0604020202020204" pitchFamily="34" charset="0"/>
                        </a:rPr>
                        <a:t>4</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47995">
                <a:tc>
                  <a:txBody>
                    <a:bodyPr/>
                    <a:lstStyle/>
                    <a:p>
                      <a:pPr algn="l" fontAlgn="b"/>
                      <a:r>
                        <a:rPr lang="en-US" sz="1400">
                          <a:effectLst/>
                          <a:latin typeface="Arial" panose="020B0604020202020204" pitchFamily="34" charset="0"/>
                        </a:rPr>
                        <a:t>11-19/1077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a:solidFill>
                            <a:srgbClr val="000000"/>
                          </a:solidFill>
                          <a:effectLst/>
                          <a:latin typeface="Arial" panose="020B0604020202020204" pitchFamily="34" charset="0"/>
                        </a:rPr>
                        <a:t> TGba LB241 CR for Clause 3 and Clause 4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a:solidFill>
                            <a:srgbClr val="000000"/>
                          </a:solidFill>
                          <a:effectLst/>
                          <a:latin typeface="Arial" panose="020B0604020202020204" pitchFamily="34" charset="0"/>
                        </a:rPr>
                        <a:t>Minyoung Park (Intel Corp.)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ctr" fontAlgn="b"/>
                      <a:r>
                        <a:rPr lang="en-US" sz="1400" dirty="0" smtClean="0">
                          <a:solidFill>
                            <a:srgbClr val="000000"/>
                          </a:solidFill>
                          <a:effectLst/>
                          <a:latin typeface="Arial" panose="020B0604020202020204" pitchFamily="34" charset="0"/>
                        </a:rPr>
                        <a:t>19</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47995">
                <a:tc>
                  <a:txBody>
                    <a:bodyPr/>
                    <a:lstStyle/>
                    <a:p>
                      <a:pPr algn="l" fontAlgn="b"/>
                      <a:r>
                        <a:rPr lang="en-US" sz="1400">
                          <a:solidFill>
                            <a:srgbClr val="000000"/>
                          </a:solidFill>
                          <a:effectLst/>
                          <a:latin typeface="Arial" panose="020B0604020202020204" pitchFamily="34" charset="0"/>
                        </a:rPr>
                        <a:t>11-19/1069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a:solidFill>
                            <a:srgbClr val="000000"/>
                          </a:solidFill>
                          <a:effectLst/>
                          <a:latin typeface="Arial" panose="020B0604020202020204" pitchFamily="34" charset="0"/>
                        </a:rPr>
                        <a:t> CRs for Protected WUR frames CIDs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a:solidFill>
                            <a:srgbClr val="000000"/>
                          </a:solidFill>
                          <a:effectLst/>
                          <a:latin typeface="Arial" panose="020B0604020202020204" pitchFamily="34" charset="0"/>
                        </a:rPr>
                        <a:t> Rojan Chitrakar (Panasonic)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ctr" fontAlgn="b"/>
                      <a:r>
                        <a:rPr lang="en-US" sz="1400" dirty="0" smtClean="0">
                          <a:solidFill>
                            <a:srgbClr val="000000"/>
                          </a:solidFill>
                          <a:effectLst/>
                          <a:latin typeface="Arial" panose="020B0604020202020204" pitchFamily="34" charset="0"/>
                        </a:rPr>
                        <a:t>19</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47995">
                <a:tc>
                  <a:txBody>
                    <a:bodyPr/>
                    <a:lstStyle/>
                    <a:p>
                      <a:pPr algn="l" fontAlgn="b"/>
                      <a:r>
                        <a:rPr lang="en-US" sz="1400" dirty="0">
                          <a:solidFill>
                            <a:srgbClr val="000000"/>
                          </a:solidFill>
                          <a:effectLst/>
                          <a:latin typeface="Arial" panose="020B0604020202020204" pitchFamily="34" charset="0"/>
                        </a:rPr>
                        <a:t>11-19/1176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a:solidFill>
                            <a:srgbClr val="000000"/>
                          </a:solidFill>
                          <a:effectLst/>
                          <a:latin typeface="Arial" panose="020B0604020202020204" pitchFamily="34" charset="0"/>
                        </a:rPr>
                        <a:t> CR on group ID related CIDs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a:solidFill>
                            <a:srgbClr val="000000"/>
                          </a:solidFill>
                          <a:effectLst/>
                          <a:latin typeface="Arial" panose="020B0604020202020204" pitchFamily="34" charset="0"/>
                        </a:rPr>
                        <a:t> Lei Huang (Panasonic)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ctr" fontAlgn="b"/>
                      <a:r>
                        <a:rPr lang="en-US" sz="1400" dirty="0" smtClean="0">
                          <a:solidFill>
                            <a:srgbClr val="000000"/>
                          </a:solidFill>
                          <a:effectLst/>
                          <a:latin typeface="Arial" panose="020B0604020202020204" pitchFamily="34" charset="0"/>
                        </a:rPr>
                        <a:t>2</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87640">
                <a:tc>
                  <a:txBody>
                    <a:bodyPr/>
                    <a:lstStyle/>
                    <a:p>
                      <a:pPr algn="l" fontAlgn="b"/>
                      <a:r>
                        <a:rPr lang="en-US" sz="1400" dirty="0" smtClean="0">
                          <a:solidFill>
                            <a:srgbClr val="000000"/>
                          </a:solidFill>
                          <a:effectLst/>
                          <a:latin typeface="Arial" panose="020B0604020202020204" pitchFamily="34" charset="0"/>
                        </a:rPr>
                        <a:t>11-19/1202r0</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smtClean="0">
                          <a:solidFill>
                            <a:srgbClr val="000000"/>
                          </a:solidFill>
                          <a:effectLst/>
                          <a:latin typeface="Arial" panose="020B0604020202020204" pitchFamily="34" charset="0"/>
                        </a:rPr>
                        <a:t> CR on Power Management and Capabilities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dirty="0" smtClean="0">
                          <a:solidFill>
                            <a:srgbClr val="000000"/>
                          </a:solidFill>
                          <a:effectLst/>
                          <a:latin typeface="Arial" panose="020B0604020202020204" pitchFamily="34" charset="0"/>
                        </a:rPr>
                        <a:t>Suhwook Kim(LG)</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dirty="0" smtClean="0">
                          <a:solidFill>
                            <a:srgbClr val="000000"/>
                          </a:solidFill>
                          <a:effectLst/>
                          <a:latin typeface="Arial" panose="020B0604020202020204" pitchFamily="34" charset="0"/>
                        </a:rPr>
                        <a:t>12</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87640">
                <a:tc>
                  <a:txBody>
                    <a:bodyPr/>
                    <a:lstStyle/>
                    <a:p>
                      <a:pPr algn="l" fontAlgn="b"/>
                      <a:r>
                        <a:rPr lang="en-US" sz="1400" dirty="0" smtClean="0">
                          <a:solidFill>
                            <a:srgbClr val="000000"/>
                          </a:solidFill>
                          <a:effectLst/>
                          <a:latin typeface="Arial" panose="020B0604020202020204" pitchFamily="34" charset="0"/>
                        </a:rPr>
                        <a:t>11-19/829r1</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dirty="0" smtClean="0">
                          <a:solidFill>
                            <a:srgbClr val="000000"/>
                          </a:solidFill>
                          <a:effectLst/>
                          <a:latin typeface="Arial" panose="020B0604020202020204" pitchFamily="34" charset="0"/>
                        </a:rPr>
                        <a:t> </a:t>
                      </a:r>
                      <a:r>
                        <a:rPr lang="en-US" sz="1400" dirty="0" err="1" smtClean="0">
                          <a:solidFill>
                            <a:srgbClr val="000000"/>
                          </a:solidFill>
                          <a:effectLst/>
                          <a:latin typeface="Arial" panose="020B0604020202020204" pitchFamily="34" charset="0"/>
                        </a:rPr>
                        <a:t>TGba</a:t>
                      </a:r>
                      <a:r>
                        <a:rPr lang="en-US" sz="1400" dirty="0" smtClean="0">
                          <a:solidFill>
                            <a:srgbClr val="000000"/>
                          </a:solidFill>
                          <a:effectLst/>
                          <a:latin typeface="Arial" panose="020B0604020202020204" pitchFamily="34" charset="0"/>
                        </a:rPr>
                        <a:t> Possible Architecture and Specification Issues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dirty="0" smtClean="0">
                          <a:solidFill>
                            <a:srgbClr val="000000"/>
                          </a:solidFill>
                          <a:effectLst/>
                          <a:latin typeface="Arial" panose="020B0604020202020204" pitchFamily="34" charset="0"/>
                        </a:rPr>
                        <a:t>Joseph Levy (</a:t>
                      </a:r>
                      <a:r>
                        <a:rPr lang="en-US" sz="1400" dirty="0" err="1" smtClean="0">
                          <a:solidFill>
                            <a:srgbClr val="000000"/>
                          </a:solidFill>
                          <a:effectLst/>
                          <a:latin typeface="Arial" panose="020B0604020202020204" pitchFamily="34" charset="0"/>
                        </a:rPr>
                        <a:t>InterDigital</a:t>
                      </a:r>
                      <a:r>
                        <a:rPr lang="en-US" sz="1400" dirty="0" smtClean="0">
                          <a:solidFill>
                            <a:srgbClr val="000000"/>
                          </a:solidFill>
                          <a:effectLst/>
                          <a:latin typeface="Arial" panose="020B0604020202020204" pitchFamily="34" charset="0"/>
                        </a:rPr>
                        <a:t>)</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7640">
                <a:tc>
                  <a:txBody>
                    <a:bodyPr/>
                    <a:lstStyle/>
                    <a:p>
                      <a:pPr algn="l" fontAlgn="b"/>
                      <a:r>
                        <a:rPr lang="en-US" sz="1400" dirty="0" smtClean="0">
                          <a:solidFill>
                            <a:srgbClr val="000000"/>
                          </a:solidFill>
                          <a:effectLst/>
                          <a:latin typeface="Arial" panose="020B0604020202020204" pitchFamily="34" charset="0"/>
                        </a:rPr>
                        <a:t>11-19/1135r1 </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smtClean="0">
                          <a:solidFill>
                            <a:srgbClr val="000000"/>
                          </a:solidFill>
                          <a:effectLst/>
                          <a:latin typeface="Arial" panose="020B0604020202020204" pitchFamily="34" charset="0"/>
                        </a:rPr>
                        <a:t> Assorted comment resolutions D3.0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dirty="0" smtClean="0">
                          <a:solidFill>
                            <a:srgbClr val="000000"/>
                          </a:solidFill>
                          <a:effectLst/>
                          <a:latin typeface="Arial" panose="020B0604020202020204" pitchFamily="34" charset="0"/>
                        </a:rPr>
                        <a:t>Menzo Wentink(Qualcomm)</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dirty="0" smtClean="0">
                          <a:solidFill>
                            <a:srgbClr val="000000"/>
                          </a:solidFill>
                          <a:effectLst/>
                          <a:latin typeface="Arial" panose="020B0604020202020204" pitchFamily="34" charset="0"/>
                        </a:rPr>
                        <a:t>19</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r h="187640">
                <a:tc>
                  <a:txBody>
                    <a:bodyPr/>
                    <a:lstStyle/>
                    <a:p>
                      <a:pPr algn="l" fontAlgn="b"/>
                      <a:r>
                        <a:rPr lang="en-US" sz="1400" dirty="0" smtClean="0">
                          <a:solidFill>
                            <a:srgbClr val="000000"/>
                          </a:solidFill>
                          <a:effectLst/>
                          <a:latin typeface="Arial" panose="020B0604020202020204" pitchFamily="34" charset="0"/>
                        </a:rPr>
                        <a:t>11-19/1269</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algn="l" fontAlgn="b"/>
                      <a:r>
                        <a:rPr lang="en-US" sz="1400" dirty="0" smtClean="0">
                          <a:solidFill>
                            <a:srgbClr val="000000"/>
                          </a:solidFill>
                          <a:effectLst/>
                          <a:latin typeface="Arial" panose="020B0604020202020204" pitchFamily="34" charset="0"/>
                        </a:rPr>
                        <a:t>CR for CID 3109 and 3145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dirty="0" smtClean="0">
                          <a:solidFill>
                            <a:srgbClr val="000000"/>
                          </a:solidFill>
                          <a:effectLst/>
                          <a:latin typeface="Arial" panose="020B0604020202020204" pitchFamily="34" charset="0"/>
                        </a:rPr>
                        <a:t>Xiaofei Wang</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dirty="0" smtClean="0">
                          <a:solidFill>
                            <a:srgbClr val="000000"/>
                          </a:solidFill>
                          <a:effectLst/>
                          <a:latin typeface="Arial" panose="020B0604020202020204" pitchFamily="34" charset="0"/>
                        </a:rPr>
                        <a:t>2</a:t>
                      </a:r>
                      <a:endParaRPr lang="en-US" sz="1400" dirty="0">
                        <a:solidFill>
                          <a:srgbClr val="000000"/>
                        </a:solidFill>
                        <a:effectLst/>
                        <a:latin typeface="Arial" panose="020B060402020202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66"/>
                    </a:solidFill>
                  </a:tcPr>
                </a:tc>
              </a:tr>
            </a:tbl>
          </a:graphicData>
        </a:graphic>
      </p:graphicFrame>
      <p:sp>
        <p:nvSpPr>
          <p:cNvPr id="8" name="TextBox 7"/>
          <p:cNvSpPr txBox="1"/>
          <p:nvPr/>
        </p:nvSpPr>
        <p:spPr>
          <a:xfrm>
            <a:off x="9899400" y="5335878"/>
            <a:ext cx="964688" cy="307777"/>
          </a:xfrm>
          <a:prstGeom prst="rect">
            <a:avLst/>
          </a:prstGeom>
          <a:noFill/>
        </p:spPr>
        <p:txBody>
          <a:bodyPr wrap="none" rtlCol="0">
            <a:spAutoFit/>
          </a:bodyPr>
          <a:lstStyle/>
          <a:p>
            <a:r>
              <a:rPr lang="en-US" sz="1400" dirty="0" smtClean="0">
                <a:latin typeface="Arial" panose="020B0604020202020204" pitchFamily="34" charset="0"/>
                <a:cs typeface="Arial" panose="020B0604020202020204" pitchFamily="34" charset="0"/>
              </a:rPr>
              <a:t>Total = </a:t>
            </a:r>
            <a:r>
              <a:rPr lang="en-US" sz="1400" dirty="0" smtClean="0">
                <a:latin typeface="Arial" panose="020B0604020202020204" pitchFamily="34" charset="0"/>
                <a:cs typeface="Arial" panose="020B0604020202020204" pitchFamily="34" charset="0"/>
              </a:rPr>
              <a:t>93</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63648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209800" y="609600"/>
            <a:ext cx="7772401" cy="609600"/>
          </a:xfrm>
        </p:spPr>
        <p:txBody>
          <a:bodyPr/>
          <a:lstStyle/>
          <a:p>
            <a:r>
              <a:rPr lang="en-US" altLang="en-US" dirty="0" smtClean="0"/>
              <a:t>Monday AM1 – Ad-hoc Agenda</a:t>
            </a:r>
          </a:p>
        </p:txBody>
      </p:sp>
      <p:sp>
        <p:nvSpPr>
          <p:cNvPr id="21507" name="Content Placeholder 6"/>
          <p:cNvSpPr>
            <a:spLocks noGrp="1"/>
          </p:cNvSpPr>
          <p:nvPr>
            <p:ph sz="half" idx="1"/>
          </p:nvPr>
        </p:nvSpPr>
        <p:spPr>
          <a:xfrm>
            <a:off x="929218" y="1676400"/>
            <a:ext cx="9586382" cy="4805110"/>
          </a:xfrm>
        </p:spPr>
        <p:txBody>
          <a:bodyPr/>
          <a:lstStyle/>
          <a:p>
            <a:pPr lvl="1">
              <a:spcBef>
                <a:spcPts val="100"/>
              </a:spcBef>
              <a:buFont typeface="Arial" panose="020B0604020202020204" pitchFamily="34" charset="0"/>
              <a:buChar char="•"/>
            </a:pPr>
            <a:r>
              <a:rPr lang="en-US" altLang="en-US" dirty="0" smtClean="0"/>
              <a:t>Call </a:t>
            </a:r>
            <a:r>
              <a:rPr lang="en-US" altLang="en-US" dirty="0"/>
              <a:t>meeting to order</a:t>
            </a:r>
          </a:p>
          <a:p>
            <a:pPr lvl="1">
              <a:spcBef>
                <a:spcPts val="100"/>
              </a:spcBef>
              <a:buFont typeface="Arial" panose="020B0604020202020204" pitchFamily="34" charset="0"/>
              <a:buChar char="•"/>
            </a:pPr>
            <a:r>
              <a:rPr lang="en-US" altLang="en-US" dirty="0"/>
              <a:t>Call for submissions</a:t>
            </a:r>
          </a:p>
          <a:p>
            <a:pPr lvl="1">
              <a:spcBef>
                <a:spcPts val="100"/>
              </a:spcBef>
              <a:buFont typeface="Arial" panose="020B0604020202020204" pitchFamily="34" charset="0"/>
              <a:buChar char="•"/>
            </a:pPr>
            <a:r>
              <a:rPr lang="en-US" altLang="en-US" dirty="0"/>
              <a:t>Review agenda and approval</a:t>
            </a:r>
          </a:p>
          <a:p>
            <a:pPr lvl="1">
              <a:spcBef>
                <a:spcPts val="100"/>
              </a:spcBef>
              <a:buFont typeface="Arial" panose="020B0604020202020204" pitchFamily="34" charset="0"/>
              <a:buChar char="•"/>
            </a:pPr>
            <a:r>
              <a:rPr lang="en-US" altLang="en-US" dirty="0"/>
              <a:t>IEEE 802 and 802.11 IPR Policy and procedure</a:t>
            </a:r>
          </a:p>
          <a:p>
            <a:pPr lvl="1">
              <a:spcBef>
                <a:spcPts val="100"/>
              </a:spcBef>
              <a:buFont typeface="Arial" panose="020B0604020202020204" pitchFamily="34" charset="0"/>
              <a:buChar char="•"/>
            </a:pPr>
            <a:r>
              <a:rPr lang="en-US" altLang="en-US" dirty="0"/>
              <a:t>Participation in IEEE 802 Meetings </a:t>
            </a:r>
          </a:p>
          <a:p>
            <a:pPr lvl="1">
              <a:spcBef>
                <a:spcPts val="100"/>
              </a:spcBef>
              <a:buFont typeface="Arial" panose="020B0604020202020204" pitchFamily="34" charset="0"/>
              <a:buChar char="•"/>
            </a:pPr>
            <a:r>
              <a:rPr lang="en-US" altLang="en-US" dirty="0" smtClean="0"/>
              <a:t>Summary </a:t>
            </a:r>
            <a:r>
              <a:rPr lang="en-US" altLang="en-US" dirty="0"/>
              <a:t>from </a:t>
            </a:r>
            <a:r>
              <a:rPr lang="en-US" altLang="en-US" dirty="0" smtClean="0"/>
              <a:t>May 2019 </a:t>
            </a:r>
            <a:r>
              <a:rPr lang="en-US" altLang="en-US" dirty="0"/>
              <a:t>Meeting</a:t>
            </a:r>
          </a:p>
          <a:p>
            <a:pPr lvl="1">
              <a:spcBef>
                <a:spcPts val="100"/>
              </a:spcBef>
              <a:buFont typeface="Arial" panose="020B0604020202020204" pitchFamily="34" charset="0"/>
              <a:buChar char="•"/>
            </a:pPr>
            <a:r>
              <a:rPr lang="en-US" altLang="en-US" dirty="0" smtClean="0"/>
              <a:t>Comment assignments for remaining CIDs (LB241)</a:t>
            </a:r>
          </a:p>
          <a:p>
            <a:pPr lvl="1">
              <a:spcBef>
                <a:spcPts val="100"/>
              </a:spcBef>
              <a:buFont typeface="Arial" panose="020B0604020202020204" pitchFamily="34" charset="0"/>
              <a:buChar char="•"/>
            </a:pPr>
            <a:r>
              <a:rPr lang="en-US" altLang="en-US" dirty="0" smtClean="0"/>
              <a:t>Presentations </a:t>
            </a:r>
            <a:r>
              <a:rPr lang="en-US" altLang="en-US" dirty="0"/>
              <a:t>on comment resolution</a:t>
            </a:r>
          </a:p>
          <a:p>
            <a:pPr lvl="1">
              <a:spcBef>
                <a:spcPts val="100"/>
              </a:spcBef>
              <a:buFont typeface="Arial" panose="020B0604020202020204" pitchFamily="34" charset="0"/>
              <a:buChar char="•"/>
            </a:pPr>
            <a:r>
              <a:rPr lang="en-US" altLang="en-US" dirty="0" smtClean="0"/>
              <a:t>Adjourn</a:t>
            </a:r>
            <a:endParaRPr lang="en-US" altLang="en-US" dirty="0"/>
          </a:p>
          <a:p>
            <a:pPr>
              <a:spcBef>
                <a:spcPts val="0"/>
              </a:spcBef>
              <a:buFont typeface="Arial" panose="020B0604020202020204" pitchFamily="34" charset="0"/>
              <a:buChar char="•"/>
            </a:pPr>
            <a:endParaRPr lang="en-US" altLang="en-US" sz="3200" dirty="0"/>
          </a:p>
          <a:p>
            <a:pPr lvl="1">
              <a:spcBef>
                <a:spcPts val="100"/>
              </a:spcBef>
              <a:buFont typeface="Arial" panose="020B0604020202020204" pitchFamily="34" charset="0"/>
              <a:buChar char="•"/>
            </a:pPr>
            <a:endParaRPr lang="en-US" altLang="en-US" dirty="0"/>
          </a:p>
        </p:txBody>
      </p:sp>
      <p:sp>
        <p:nvSpPr>
          <p:cNvPr id="4" name="Date Placeholder 3"/>
          <p:cNvSpPr>
            <a:spLocks noGrp="1"/>
          </p:cNvSpPr>
          <p:nvPr>
            <p:ph type="dt" sz="quarter" idx="10"/>
          </p:nvPr>
        </p:nvSpPr>
        <p:spPr/>
        <p:txBody>
          <a:bodyPr/>
          <a:lstStyle/>
          <a:p>
            <a:pPr>
              <a:defRPr/>
            </a:pPr>
            <a:r>
              <a:rPr lang="en-US" smtClean="0"/>
              <a:t>July 2019</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21511" name="Slide Number Placeholder 5"/>
          <p:cNvSpPr>
            <a:spLocks noGrp="1"/>
          </p:cNvSpPr>
          <p:nvPr>
            <p:ph type="sldNum" sz="quarter" idx="12"/>
          </p:nvPr>
        </p:nvSpPr>
        <p:spPr>
          <a:xfrm>
            <a:off x="5841122" y="6484241"/>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E6BE1DDA-DBD5-490E-96A9-C0C593249934}" type="slidenum">
              <a:rPr lang="en-US" altLang="en-US" sz="1200" b="0"/>
              <a:pPr>
                <a:spcBef>
                  <a:spcPct val="0"/>
                </a:spcBef>
                <a:buFontTx/>
                <a:buNone/>
              </a:pPr>
              <a:t>12</a:t>
            </a:fld>
            <a:endParaRPr lang="en-US" altLang="en-US" sz="1200" b="0" dirty="0"/>
          </a:p>
        </p:txBody>
      </p:sp>
    </p:spTree>
    <p:extLst>
      <p:ext uri="{BB962C8B-B14F-4D97-AF65-F5344CB8AC3E}">
        <p14:creationId xmlns:p14="http://schemas.microsoft.com/office/powerpoint/2010/main" val="18821354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209800" y="609600"/>
            <a:ext cx="7772401" cy="609600"/>
          </a:xfrm>
        </p:spPr>
        <p:txBody>
          <a:bodyPr/>
          <a:lstStyle/>
          <a:p>
            <a:r>
              <a:rPr lang="en-US" altLang="en-US" dirty="0" smtClean="0"/>
              <a:t>Agenda</a:t>
            </a:r>
          </a:p>
        </p:txBody>
      </p:sp>
      <p:sp>
        <p:nvSpPr>
          <p:cNvPr id="21507" name="Content Placeholder 6"/>
          <p:cNvSpPr>
            <a:spLocks noGrp="1"/>
          </p:cNvSpPr>
          <p:nvPr>
            <p:ph sz="half" idx="1"/>
          </p:nvPr>
        </p:nvSpPr>
        <p:spPr>
          <a:xfrm>
            <a:off x="929218" y="1600200"/>
            <a:ext cx="5204883" cy="4881310"/>
          </a:xfrm>
        </p:spPr>
        <p:txBody>
          <a:bodyPr/>
          <a:lstStyle/>
          <a:p>
            <a:pPr>
              <a:spcBef>
                <a:spcPts val="100"/>
              </a:spcBef>
            </a:pPr>
            <a:r>
              <a:rPr lang="en-US" altLang="en-US" sz="1600" dirty="0" smtClean="0"/>
              <a:t>Monday</a:t>
            </a:r>
            <a:r>
              <a:rPr lang="en-US" altLang="en-US" sz="1600" dirty="0"/>
              <a:t>: </a:t>
            </a:r>
            <a:r>
              <a:rPr lang="en-US" altLang="en-US" sz="1600" dirty="0" smtClean="0"/>
              <a:t>PM1 (2 </a:t>
            </a:r>
            <a:r>
              <a:rPr lang="en-US" altLang="en-US" sz="1600" dirty="0"/>
              <a:t>hours</a:t>
            </a:r>
            <a:r>
              <a:rPr lang="en-US" altLang="en-US" sz="1600" dirty="0" smtClean="0"/>
              <a:t>)</a:t>
            </a:r>
            <a:endParaRPr lang="en-US" altLang="en-US" sz="1600" dirty="0"/>
          </a:p>
          <a:p>
            <a:pPr lvl="1">
              <a:spcBef>
                <a:spcPts val="0"/>
              </a:spcBef>
            </a:pPr>
            <a:r>
              <a:rPr lang="en-US" altLang="en-US" sz="1600" dirty="0"/>
              <a:t>Call meeting to order</a:t>
            </a:r>
          </a:p>
          <a:p>
            <a:pPr lvl="1">
              <a:spcBef>
                <a:spcPts val="0"/>
              </a:spcBef>
            </a:pPr>
            <a:r>
              <a:rPr lang="en-US" altLang="en-US" sz="1600" dirty="0"/>
              <a:t>IEEE 802 and 802.11 IPR Policy and </a:t>
            </a:r>
            <a:r>
              <a:rPr lang="en-US" altLang="en-US" sz="1600" dirty="0" smtClean="0"/>
              <a:t>procedure</a:t>
            </a:r>
          </a:p>
          <a:p>
            <a:pPr lvl="1">
              <a:spcBef>
                <a:spcPts val="0"/>
              </a:spcBef>
            </a:pPr>
            <a:r>
              <a:rPr lang="en-US" altLang="en-US" sz="1600" b="1" dirty="0"/>
              <a:t>Motion</a:t>
            </a:r>
            <a:r>
              <a:rPr lang="en-US" altLang="en-US" sz="1600" dirty="0"/>
              <a:t>: </a:t>
            </a:r>
            <a:r>
              <a:rPr lang="en-US" altLang="en-US" sz="1600" dirty="0" smtClean="0"/>
              <a:t>May </a:t>
            </a:r>
            <a:r>
              <a:rPr lang="en-US" altLang="en-US" sz="1600" dirty="0"/>
              <a:t>2019 meeting (doc: IEEE </a:t>
            </a:r>
            <a:r>
              <a:rPr lang="en-US" altLang="en-US" sz="1600" dirty="0" smtClean="0"/>
              <a:t>802.11-19/956r2) and </a:t>
            </a:r>
            <a:r>
              <a:rPr lang="en-US" altLang="en-US" sz="1600" dirty="0"/>
              <a:t>teleconference minutes (doc: IEEE </a:t>
            </a:r>
            <a:r>
              <a:rPr lang="en-US" altLang="en-US" sz="1600" dirty="0" smtClean="0"/>
              <a:t>802.11-19/1030r2) </a:t>
            </a:r>
            <a:r>
              <a:rPr lang="en-US" altLang="en-US" sz="1600" dirty="0"/>
              <a:t>approval</a:t>
            </a:r>
          </a:p>
          <a:p>
            <a:pPr lvl="1">
              <a:spcBef>
                <a:spcPts val="0"/>
              </a:spcBef>
            </a:pPr>
            <a:r>
              <a:rPr lang="en-US" altLang="en-US" sz="1600" dirty="0" smtClean="0"/>
              <a:t>Presentations </a:t>
            </a:r>
            <a:r>
              <a:rPr lang="en-US" altLang="en-US" sz="1600" dirty="0"/>
              <a:t>on comment resolutions</a:t>
            </a:r>
          </a:p>
          <a:p>
            <a:pPr lvl="1">
              <a:spcBef>
                <a:spcPts val="0"/>
              </a:spcBef>
            </a:pPr>
            <a:r>
              <a:rPr lang="en-US" altLang="en-US" sz="1600" dirty="0" smtClean="0"/>
              <a:t>Recess</a:t>
            </a:r>
          </a:p>
          <a:p>
            <a:pPr lvl="1">
              <a:spcBef>
                <a:spcPts val="0"/>
              </a:spcBef>
            </a:pPr>
            <a:endParaRPr lang="en-US" altLang="en-US" sz="1600" dirty="0" smtClean="0"/>
          </a:p>
          <a:p>
            <a:pPr>
              <a:spcBef>
                <a:spcPts val="100"/>
              </a:spcBef>
            </a:pPr>
            <a:r>
              <a:rPr lang="en-US" altLang="en-US" sz="1600" dirty="0"/>
              <a:t>Tuesday: AM1, PM2 (4 hours)</a:t>
            </a:r>
          </a:p>
          <a:p>
            <a:pPr lvl="1">
              <a:spcBef>
                <a:spcPts val="0"/>
              </a:spcBef>
            </a:pPr>
            <a:r>
              <a:rPr lang="en-US" altLang="en-US" sz="1600" dirty="0"/>
              <a:t>Call meeting to order</a:t>
            </a:r>
          </a:p>
          <a:p>
            <a:pPr lvl="1">
              <a:spcBef>
                <a:spcPts val="0"/>
              </a:spcBef>
            </a:pPr>
            <a:r>
              <a:rPr lang="en-US" altLang="en-US" sz="1600" dirty="0"/>
              <a:t>IEEE 802 and 802.11 IPR Policy and procedure</a:t>
            </a:r>
          </a:p>
          <a:p>
            <a:pPr lvl="1">
              <a:spcBef>
                <a:spcPts val="0"/>
              </a:spcBef>
            </a:pPr>
            <a:r>
              <a:rPr lang="en-US" altLang="en-US" sz="1600" dirty="0"/>
              <a:t>Presentations on comment resolutions</a:t>
            </a:r>
          </a:p>
          <a:p>
            <a:pPr lvl="1">
              <a:spcBef>
                <a:spcPts val="0"/>
              </a:spcBef>
            </a:pPr>
            <a:r>
              <a:rPr lang="en-US" altLang="en-US" sz="1600" dirty="0"/>
              <a:t>Recess</a:t>
            </a:r>
          </a:p>
          <a:p>
            <a:pPr>
              <a:spcBef>
                <a:spcPts val="0"/>
              </a:spcBef>
            </a:pPr>
            <a:endParaRPr lang="en-US" altLang="en-US" sz="2000" dirty="0"/>
          </a:p>
          <a:p>
            <a:pPr lvl="1">
              <a:spcBef>
                <a:spcPts val="100"/>
              </a:spcBef>
            </a:pPr>
            <a:endParaRPr lang="en-US" altLang="en-US" sz="1600" dirty="0"/>
          </a:p>
        </p:txBody>
      </p:sp>
      <p:sp>
        <p:nvSpPr>
          <p:cNvPr id="21508" name="Content Placeholder 7"/>
          <p:cNvSpPr>
            <a:spLocks noGrp="1"/>
          </p:cNvSpPr>
          <p:nvPr>
            <p:ph sz="half" idx="2"/>
          </p:nvPr>
        </p:nvSpPr>
        <p:spPr>
          <a:xfrm>
            <a:off x="6022848" y="1600200"/>
            <a:ext cx="5178552" cy="4875214"/>
          </a:xfrm>
        </p:spPr>
        <p:txBody>
          <a:bodyPr/>
          <a:lstStyle/>
          <a:p>
            <a:pPr>
              <a:spcBef>
                <a:spcPts val="100"/>
              </a:spcBef>
            </a:pPr>
            <a:r>
              <a:rPr lang="en-US" altLang="en-US" sz="1600" dirty="0" smtClean="0"/>
              <a:t>Wednesday  </a:t>
            </a:r>
            <a:r>
              <a:rPr lang="en-US" altLang="en-US" sz="1600" dirty="0"/>
              <a:t>PM1 </a:t>
            </a:r>
            <a:r>
              <a:rPr lang="en-US" altLang="en-US" sz="1600" dirty="0" smtClean="0"/>
              <a:t>(2 </a:t>
            </a:r>
            <a:r>
              <a:rPr lang="en-US" altLang="en-US" sz="1600" dirty="0"/>
              <a:t>hours</a:t>
            </a:r>
            <a:r>
              <a:rPr lang="en-US" altLang="en-US" sz="1600" dirty="0" smtClean="0"/>
              <a:t>)</a:t>
            </a:r>
            <a:endParaRPr lang="en-US" altLang="en-US" sz="1600" dirty="0"/>
          </a:p>
          <a:p>
            <a:pPr lvl="1">
              <a:spcBef>
                <a:spcPts val="0"/>
              </a:spcBef>
            </a:pPr>
            <a:r>
              <a:rPr lang="en-US" altLang="en-US" sz="1600" dirty="0"/>
              <a:t>Call meeting to order</a:t>
            </a:r>
          </a:p>
          <a:p>
            <a:pPr lvl="1">
              <a:spcBef>
                <a:spcPts val="0"/>
              </a:spcBef>
            </a:pPr>
            <a:r>
              <a:rPr lang="en-US" altLang="en-US" sz="1600" dirty="0"/>
              <a:t>IEEE 802 and 802.11 IPR Policy and procedure</a:t>
            </a:r>
          </a:p>
          <a:p>
            <a:pPr lvl="1">
              <a:spcBef>
                <a:spcPts val="0"/>
              </a:spcBef>
            </a:pPr>
            <a:r>
              <a:rPr lang="en-US" altLang="en-US" sz="1600" dirty="0"/>
              <a:t>Presentations on comment resolutions</a:t>
            </a:r>
          </a:p>
          <a:p>
            <a:pPr lvl="1">
              <a:spcBef>
                <a:spcPts val="0"/>
              </a:spcBef>
            </a:pPr>
            <a:r>
              <a:rPr lang="en-US" altLang="en-US" sz="1600" dirty="0" smtClean="0"/>
              <a:t>Recess</a:t>
            </a:r>
          </a:p>
          <a:p>
            <a:pPr lvl="1">
              <a:spcBef>
                <a:spcPts val="0"/>
              </a:spcBef>
            </a:pPr>
            <a:endParaRPr lang="en-US" altLang="en-US" sz="1600" dirty="0"/>
          </a:p>
          <a:p>
            <a:pPr>
              <a:spcBef>
                <a:spcPts val="0"/>
              </a:spcBef>
            </a:pPr>
            <a:r>
              <a:rPr lang="en-US" altLang="en-US" sz="1600" dirty="0"/>
              <a:t>Thursday: </a:t>
            </a:r>
            <a:r>
              <a:rPr lang="en-US" altLang="en-US" sz="1600" dirty="0" smtClean="0"/>
              <a:t>AM2 (2 </a:t>
            </a:r>
            <a:r>
              <a:rPr lang="en-US" altLang="en-US" sz="1600" dirty="0"/>
              <a:t>hours)</a:t>
            </a:r>
          </a:p>
          <a:p>
            <a:pPr lvl="1">
              <a:spcBef>
                <a:spcPts val="0"/>
              </a:spcBef>
            </a:pPr>
            <a:r>
              <a:rPr lang="en-US" altLang="en-US" sz="1600" dirty="0"/>
              <a:t>Call meeting to order</a:t>
            </a:r>
          </a:p>
          <a:p>
            <a:pPr lvl="1">
              <a:spcBef>
                <a:spcPts val="0"/>
              </a:spcBef>
            </a:pPr>
            <a:r>
              <a:rPr lang="en-US" altLang="en-US" sz="1600" dirty="0"/>
              <a:t>IEEE 802 and 802.11 IPR Policy and </a:t>
            </a:r>
            <a:r>
              <a:rPr lang="en-US" altLang="en-US" sz="1600" dirty="0" smtClean="0"/>
              <a:t>procedure</a:t>
            </a:r>
          </a:p>
          <a:p>
            <a:pPr lvl="1">
              <a:spcBef>
                <a:spcPts val="0"/>
              </a:spcBef>
            </a:pPr>
            <a:r>
              <a:rPr lang="en-US" altLang="en-US" sz="1600" dirty="0"/>
              <a:t>Presentations on comment </a:t>
            </a:r>
            <a:r>
              <a:rPr lang="en-US" altLang="en-US" sz="1600" dirty="0" smtClean="0"/>
              <a:t>resolutions (1hour)</a:t>
            </a:r>
            <a:endParaRPr lang="en-US" altLang="en-US" sz="1600" dirty="0"/>
          </a:p>
          <a:p>
            <a:pPr lvl="1">
              <a:spcBef>
                <a:spcPts val="0"/>
              </a:spcBef>
            </a:pPr>
            <a:r>
              <a:rPr lang="en-US" altLang="en-US" sz="1600" b="1" dirty="0" smtClean="0"/>
              <a:t>Motions</a:t>
            </a:r>
            <a:r>
              <a:rPr lang="en-US" altLang="en-US" sz="1600" b="1" dirty="0"/>
              <a:t>: Comment </a:t>
            </a:r>
            <a:r>
              <a:rPr lang="en-US" altLang="en-US" sz="1600" b="1" dirty="0" smtClean="0"/>
              <a:t>resolutions</a:t>
            </a:r>
          </a:p>
          <a:p>
            <a:pPr lvl="1">
              <a:spcBef>
                <a:spcPts val="0"/>
              </a:spcBef>
            </a:pPr>
            <a:r>
              <a:rPr lang="en-US" altLang="en-US" sz="1600" dirty="0"/>
              <a:t>TG timeline </a:t>
            </a:r>
            <a:r>
              <a:rPr lang="en-US" altLang="en-US" sz="1600" dirty="0" smtClean="0"/>
              <a:t>discussion</a:t>
            </a:r>
            <a:endParaRPr lang="en-US" altLang="en-US" sz="1600" dirty="0"/>
          </a:p>
          <a:p>
            <a:pPr lvl="1">
              <a:spcBef>
                <a:spcPts val="0"/>
              </a:spcBef>
            </a:pPr>
            <a:r>
              <a:rPr lang="en-US" altLang="en-US" sz="1600" dirty="0"/>
              <a:t>Goal for </a:t>
            </a:r>
            <a:r>
              <a:rPr lang="en-US" altLang="en-US" sz="1600" dirty="0" smtClean="0"/>
              <a:t>September </a:t>
            </a:r>
            <a:r>
              <a:rPr lang="en-US" altLang="en-US" sz="1600" dirty="0"/>
              <a:t>2019 F2F meeting</a:t>
            </a:r>
          </a:p>
          <a:p>
            <a:pPr lvl="1">
              <a:spcBef>
                <a:spcPts val="0"/>
              </a:spcBef>
            </a:pPr>
            <a:r>
              <a:rPr lang="en-US" altLang="en-US" sz="1600" dirty="0"/>
              <a:t>Teleconference call schedule</a:t>
            </a:r>
          </a:p>
          <a:p>
            <a:pPr lvl="1">
              <a:spcBef>
                <a:spcPts val="0"/>
              </a:spcBef>
            </a:pPr>
            <a:r>
              <a:rPr lang="en-US" altLang="en-US" sz="1600" dirty="0"/>
              <a:t>Adjourn</a:t>
            </a:r>
          </a:p>
          <a:p>
            <a:pPr lvl="1">
              <a:spcBef>
                <a:spcPts val="0"/>
              </a:spcBef>
            </a:pPr>
            <a:endParaRPr lang="en-US" altLang="en-US" sz="1600" b="1" dirty="0" smtClean="0"/>
          </a:p>
        </p:txBody>
      </p:sp>
      <p:sp>
        <p:nvSpPr>
          <p:cNvPr id="4" name="Date Placeholder 3"/>
          <p:cNvSpPr>
            <a:spLocks noGrp="1"/>
          </p:cNvSpPr>
          <p:nvPr>
            <p:ph type="dt" sz="quarter" idx="10"/>
          </p:nvPr>
        </p:nvSpPr>
        <p:spPr/>
        <p:txBody>
          <a:bodyPr/>
          <a:lstStyle/>
          <a:p>
            <a:pPr>
              <a:defRPr/>
            </a:pPr>
            <a:r>
              <a:rPr lang="en-US" smtClean="0"/>
              <a:t>July 2019</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21511" name="Slide Number Placeholder 5"/>
          <p:cNvSpPr>
            <a:spLocks noGrp="1"/>
          </p:cNvSpPr>
          <p:nvPr>
            <p:ph type="sldNum" sz="quarter" idx="12"/>
          </p:nvPr>
        </p:nvSpPr>
        <p:spPr>
          <a:xfrm>
            <a:off x="5841122" y="6484241"/>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E6BE1DDA-DBD5-490E-96A9-C0C593249934}" type="slidenum">
              <a:rPr lang="en-US" altLang="en-US" sz="1200" b="0"/>
              <a:pPr>
                <a:spcBef>
                  <a:spcPct val="0"/>
                </a:spcBef>
                <a:buFontTx/>
                <a:buNone/>
              </a:pPr>
              <a:t>13</a:t>
            </a:fld>
            <a:endParaRPr lang="en-US" altLang="en-US" sz="1200" b="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026"/>
          <p:cNvSpPr>
            <a:spLocks noGrp="1" noChangeArrowheads="1"/>
          </p:cNvSpPr>
          <p:nvPr>
            <p:ph type="title"/>
          </p:nvPr>
        </p:nvSpPr>
        <p:spPr>
          <a:xfrm>
            <a:off x="2209800" y="685800"/>
            <a:ext cx="7772400" cy="5334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0" name="Rectangle 1027"/>
          <p:cNvSpPr>
            <a:spLocks noGrp="1" noChangeArrowheads="1"/>
          </p:cNvSpPr>
          <p:nvPr>
            <p:ph idx="1"/>
          </p:nvPr>
        </p:nvSpPr>
        <p:spPr>
          <a:xfrm>
            <a:off x="929218" y="1219200"/>
            <a:ext cx="10348382" cy="4876800"/>
          </a:xfrm>
        </p:spPr>
        <p:txBody>
          <a:bodyPr vert="horz" wrap="square" lIns="90487" tIns="44450" rIns="90487" bIns="44450" numCol="1" anchor="t" anchorCtr="0" compatLnSpc="1">
            <a:prstTxWarp prst="textNoShape">
              <a:avLst/>
            </a:prstTxWarp>
          </a:bodyPr>
          <a:lstStyle/>
          <a:p>
            <a:pPr marL="182880">
              <a:lnSpc>
                <a:spcPct val="80000"/>
              </a:lnSpc>
              <a:spcAft>
                <a:spcPct val="30000"/>
              </a:spcAft>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pitchFamily="2" charset="2"/>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ea typeface="+mn-ea"/>
              <a:cs typeface="Arial" panose="020B0604020202020204" pitchFamily="34" charset="0"/>
            </a:endParaRPr>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endParaRPr lang="en-GB" altLang="en-US" sz="1800">
              <a:ea typeface="+mn-ea"/>
              <a:cs typeface="Arial" panose="020B0604020202020204" pitchFamily="34" charset="0"/>
            </a:endParaRPr>
          </a:p>
        </p:txBody>
      </p:sp>
      <p:sp>
        <p:nvSpPr>
          <p:cNvPr id="7174" name="Text Box 1030"/>
          <p:cNvSpPr txBox="1">
            <a:spLocks noChangeArrowheads="1"/>
          </p:cNvSpPr>
          <p:nvPr/>
        </p:nvSpPr>
        <p:spPr bwMode="auto">
          <a:xfrm>
            <a:off x="1524001" y="6486525"/>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rgbClr val="000000"/>
                </a:solidFill>
                <a:latin typeface="Times New Roman" panose="02020603050405020304" pitchFamily="18" charset="0"/>
                <a:ea typeface="+mn-ea"/>
                <a:cs typeface="Arial" panose="020B0604020202020204" pitchFamily="34" charset="0"/>
              </a:rPr>
              <a:t>(Optional to be shown)</a:t>
            </a:r>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a:xfrm>
            <a:off x="5891924" y="6475413"/>
            <a:ext cx="509755" cy="184666"/>
          </a:xfrm>
        </p:spPr>
        <p:txBody>
          <a:bodyPr/>
          <a:lstStyle/>
          <a:p>
            <a:pPr>
              <a:defRPr/>
            </a:pPr>
            <a:r>
              <a:rPr lang="en-US" altLang="en-US" smtClean="0"/>
              <a:t>Slide </a:t>
            </a:r>
            <a:fld id="{7B0F4323-4460-4997-B543-454EB3AA50C1}" type="slidenum">
              <a:rPr lang="en-US" altLang="en-US" smtClean="0"/>
              <a:pPr>
                <a:defRPr/>
              </a:pPr>
              <a:t>14</a:t>
            </a:fld>
            <a:endParaRPr lang="en-US" altLang="en-US"/>
          </a:p>
        </p:txBody>
      </p:sp>
    </p:spTree>
    <p:extLst>
      <p:ext uri="{BB962C8B-B14F-4D97-AF65-F5344CB8AC3E}">
        <p14:creationId xmlns:p14="http://schemas.microsoft.com/office/powerpoint/2010/main" val="216962617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729581"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rgbClr val="000000"/>
                </a:solidFill>
                <a:latin typeface="Times New Roman" panose="02020603050405020304" pitchFamily="18" charset="0"/>
                <a:ea typeface="+mn-ea"/>
                <a:cs typeface="Arial" panose="020B0604020202020204" pitchFamily="34" charset="0"/>
              </a:rPr>
              <a:t>Slide #1</a:t>
            </a:r>
          </a:p>
        </p:txBody>
      </p:sp>
      <p:sp>
        <p:nvSpPr>
          <p:cNvPr id="2" name="Footer Placeholder 1"/>
          <p:cNvSpPr>
            <a:spLocks noGrp="1"/>
          </p:cNvSpPr>
          <p:nvPr>
            <p:ph type="ftr" sz="quarter" idx="11"/>
          </p:nvPr>
        </p:nvSpPr>
        <p:spPr/>
        <p:txBody>
          <a:bodyPr/>
          <a:lstStyle/>
          <a:p>
            <a:pPr>
              <a:defRPr/>
            </a:pPr>
            <a:r>
              <a:rPr lang="en-US" smtClean="0"/>
              <a:t>Minyoung Park (Intel Corp.)</a:t>
            </a:r>
            <a:endParaRPr lang="en-US"/>
          </a:p>
        </p:txBody>
      </p:sp>
      <p:sp>
        <p:nvSpPr>
          <p:cNvPr id="3" name="Slide Number Placeholder 2"/>
          <p:cNvSpPr>
            <a:spLocks noGrp="1"/>
          </p:cNvSpPr>
          <p:nvPr>
            <p:ph type="sldNum" sz="quarter" idx="12"/>
          </p:nvPr>
        </p:nvSpPr>
        <p:spPr>
          <a:xfrm>
            <a:off x="5891924" y="6475413"/>
            <a:ext cx="509755" cy="184666"/>
          </a:xfrm>
        </p:spPr>
        <p:txBody>
          <a:bodyPr/>
          <a:lstStyle/>
          <a:p>
            <a:pPr>
              <a:defRPr/>
            </a:pPr>
            <a:r>
              <a:rPr lang="en-US" altLang="en-US" smtClean="0"/>
              <a:t>Slide </a:t>
            </a:r>
            <a:fld id="{7B0F4323-4460-4997-B543-454EB3AA50C1}" type="slidenum">
              <a:rPr lang="en-US" altLang="en-US" smtClean="0"/>
              <a:pPr>
                <a:defRPr/>
              </a:pPr>
              <a:t>15</a:t>
            </a:fld>
            <a:endParaRPr lang="en-US" altLang="en-US"/>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Tree>
    <p:extLst>
      <p:ext uri="{BB962C8B-B14F-4D97-AF65-F5344CB8AC3E}">
        <p14:creationId xmlns:p14="http://schemas.microsoft.com/office/powerpoint/2010/main" val="42504800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a:solidFill>
                  <a:schemeClr val="tx1"/>
                </a:solidFill>
                <a:latin typeface="Calibri" panose="020F0502020204030204" pitchFamily="34" charset="0"/>
                <a:cs typeface="Calibri" panose="020F0502020204030204" pitchFamily="34" charset="0"/>
              </a:rPr>
              <a:t>Ways to inform IEEE</a:t>
            </a:r>
            <a:endParaRPr lang="en-US" altLang="en-US" u="sng"/>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rgbClr val="FF0000"/>
                </a:solidFill>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2400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rgbClr val="000000"/>
                </a:solidFill>
                <a:latin typeface="Times New Roman" panose="02020603050405020304" pitchFamily="18" charset="0"/>
                <a:ea typeface="+mn-ea"/>
                <a:cs typeface="Arial" panose="020B0604020202020204" pitchFamily="34" charset="0"/>
              </a:rPr>
              <a:t>Slide #2</a:t>
            </a:r>
            <a:endParaRPr lang="en-US" altLang="en-US" sz="2400" dirty="0">
              <a:solidFill>
                <a:srgbClr val="000000"/>
              </a:solidFill>
              <a:latin typeface="Times New Roman" panose="02020603050405020304" pitchFamily="18" charset="0"/>
              <a:ea typeface="+mn-ea"/>
              <a:cs typeface="Arial" panose="020B0604020202020204" pitchFamily="34" charset="0"/>
            </a:endParaRP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p:txBody>
          <a:bodyPr/>
          <a:lstStyle/>
          <a:p>
            <a:pPr>
              <a:defRPr/>
            </a:pPr>
            <a:r>
              <a:rPr lang="en-US" smtClean="0"/>
              <a:t>Minyoung Park (Intel Corp.)</a:t>
            </a:r>
            <a:endParaRPr lang="en-US"/>
          </a:p>
        </p:txBody>
      </p:sp>
      <p:sp>
        <p:nvSpPr>
          <p:cNvPr id="4" name="Slide Number Placeholder 3"/>
          <p:cNvSpPr>
            <a:spLocks noGrp="1"/>
          </p:cNvSpPr>
          <p:nvPr>
            <p:ph type="sldNum" sz="quarter" idx="12"/>
          </p:nvPr>
        </p:nvSpPr>
        <p:spPr>
          <a:xfrm>
            <a:off x="5891924" y="6475413"/>
            <a:ext cx="509755" cy="184666"/>
          </a:xfrm>
        </p:spPr>
        <p:txBody>
          <a:bodyPr/>
          <a:lstStyle/>
          <a:p>
            <a:pPr>
              <a:defRPr/>
            </a:pPr>
            <a:r>
              <a:rPr lang="en-US" altLang="en-US" smtClean="0"/>
              <a:t>Slide </a:t>
            </a:r>
            <a:fld id="{7B0F4323-4460-4997-B543-454EB3AA50C1}" type="slidenum">
              <a:rPr lang="en-US" altLang="en-US" smtClean="0"/>
              <a:pPr>
                <a:defRPr/>
              </a:pPr>
              <a:t>16</a:t>
            </a:fld>
            <a:endParaRPr lang="en-US" altLang="en-US"/>
          </a:p>
        </p:txBody>
      </p:sp>
    </p:spTree>
    <p:extLst>
      <p:ext uri="{BB962C8B-B14F-4D97-AF65-F5344CB8AC3E}">
        <p14:creationId xmlns:p14="http://schemas.microsoft.com/office/powerpoint/2010/main" val="6287710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2209800" y="685801"/>
            <a:ext cx="7772400" cy="680179"/>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idx="1"/>
          </p:nvPr>
        </p:nvSpPr>
        <p:spPr>
          <a:xfrm>
            <a:off x="929218" y="1365980"/>
            <a:ext cx="10272182" cy="46482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52400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rgbClr val="000000"/>
                </a:solidFill>
                <a:latin typeface="Times New Roman" panose="02020603050405020304" pitchFamily="18" charset="0"/>
                <a:ea typeface="+mn-ea"/>
                <a:cs typeface="Arial" panose="020B0604020202020204" pitchFamily="34" charset="0"/>
              </a:rPr>
              <a:t>Slide #3</a:t>
            </a: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p:txBody>
          <a:bodyPr/>
          <a:lstStyle/>
          <a:p>
            <a:pPr>
              <a:defRPr/>
            </a:pPr>
            <a:r>
              <a:rPr lang="en-US" smtClean="0"/>
              <a:t>Minyoung Park (Intel Corp.)</a:t>
            </a:r>
            <a:endParaRPr lang="en-US"/>
          </a:p>
        </p:txBody>
      </p:sp>
      <p:sp>
        <p:nvSpPr>
          <p:cNvPr id="4" name="Slide Number Placeholder 3"/>
          <p:cNvSpPr>
            <a:spLocks noGrp="1"/>
          </p:cNvSpPr>
          <p:nvPr>
            <p:ph type="sldNum" sz="quarter" idx="12"/>
          </p:nvPr>
        </p:nvSpPr>
        <p:spPr>
          <a:xfrm>
            <a:off x="5891924" y="6475413"/>
            <a:ext cx="509755" cy="184666"/>
          </a:xfrm>
        </p:spPr>
        <p:txBody>
          <a:bodyPr/>
          <a:lstStyle/>
          <a:p>
            <a:pPr>
              <a:defRPr/>
            </a:pPr>
            <a:r>
              <a:rPr lang="en-US" altLang="en-US" smtClean="0"/>
              <a:t>Slide </a:t>
            </a:r>
            <a:fld id="{7B0F4323-4460-4997-B543-454EB3AA50C1}" type="slidenum">
              <a:rPr lang="en-US" altLang="en-US" smtClean="0"/>
              <a:pPr>
                <a:defRPr/>
              </a:pPr>
              <a:t>17</a:t>
            </a:fld>
            <a:endParaRPr lang="en-US" altLang="en-US"/>
          </a:p>
        </p:txBody>
      </p:sp>
    </p:spTree>
    <p:extLst>
      <p:ext uri="{BB962C8B-B14F-4D97-AF65-F5344CB8AC3E}">
        <p14:creationId xmlns:p14="http://schemas.microsoft.com/office/powerpoint/2010/main" val="2562339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209800" y="685800"/>
            <a:ext cx="7772400" cy="4572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altLang="en-US" u="sng" dirty="0"/>
          </a:p>
        </p:txBody>
      </p:sp>
      <p:sp>
        <p:nvSpPr>
          <p:cNvPr id="11267"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a typeface="+mn-ea"/>
              <a:cs typeface="Arial" panose="020B0604020202020204" pitchFamily="34" charset="0"/>
            </a:endParaRPr>
          </a:p>
        </p:txBody>
      </p:sp>
      <p:sp>
        <p:nvSpPr>
          <p:cNvPr id="11268" name="Rectangle 4"/>
          <p:cNvSpPr>
            <a:spLocks noChangeArrowheads="1"/>
          </p:cNvSpPr>
          <p:nvPr/>
        </p:nvSpPr>
        <p:spPr bwMode="auto">
          <a:xfrm>
            <a:off x="929218" y="1143000"/>
            <a:ext cx="10348382"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a:solidFill>
                <a:srgbClr val="FF0000"/>
              </a:solidFill>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a:solidFill>
                  <a:srgbClr val="000000"/>
                </a:solidFill>
                <a:latin typeface="Calibri" panose="020F0502020204030204" pitchFamily="34" charset="0"/>
                <a:ea typeface="+mn-ea"/>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rgbClr val="000000"/>
                </a:solidFill>
                <a:latin typeface="Calibri" panose="020F0502020204030204" pitchFamily="34" charset="0"/>
                <a:ea typeface="+mn-ea"/>
                <a:cs typeface="Calibri" panose="020F0502020204030204" pitchFamily="34" charset="0"/>
              </a:rPr>
              <a:t>IEEE-SA Standards Board Bylaws</a:t>
            </a:r>
            <a:r>
              <a:rPr lang="en-US" altLang="en-US" sz="2000" b="1" dirty="0">
                <a:solidFill>
                  <a:srgbClr val="000000"/>
                </a:solidFill>
                <a:latin typeface="Calibri" panose="020F0502020204030204" pitchFamily="34" charset="0"/>
                <a:ea typeface="+mn-ea"/>
                <a:cs typeface="Calibri" panose="020F0502020204030204" pitchFamily="34" charset="0"/>
              </a:rPr>
              <a:t> </a:t>
            </a:r>
            <a:r>
              <a:rPr lang="en-US" altLang="en-US" sz="1600" b="1" dirty="0">
                <a:solidFill>
                  <a:srgbClr val="000000"/>
                </a:solidFill>
                <a:latin typeface="Calibri" panose="020F0502020204030204" pitchFamily="34" charset="0"/>
                <a:ea typeface="+mn-ea"/>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rgbClr val="000000"/>
                </a:solidFill>
                <a:latin typeface="Calibri" panose="020F0502020204030204" pitchFamily="34" charset="0"/>
                <a:ea typeface="+mn-ea"/>
                <a:cs typeface="Calibri" panose="020F0502020204030204" pitchFamily="34" charset="0"/>
              </a:rPr>
              <a:t>IEEE-SA Standards Board Operations Manual</a:t>
            </a:r>
            <a:r>
              <a:rPr lang="en-US" altLang="en-US" sz="2000" b="1" dirty="0">
                <a:solidFill>
                  <a:srgbClr val="000000"/>
                </a:solidFill>
                <a:latin typeface="Calibri" panose="020F0502020204030204" pitchFamily="34" charset="0"/>
                <a:ea typeface="+mn-ea"/>
                <a:cs typeface="Calibri" panose="020F0502020204030204" pitchFamily="34" charset="0"/>
              </a:rPr>
              <a:t> </a:t>
            </a:r>
            <a:r>
              <a:rPr lang="en-US" altLang="en-US" sz="1600" b="1" dirty="0">
                <a:solidFill>
                  <a:srgbClr val="000000"/>
                </a:solidFill>
                <a:latin typeface="Calibri" panose="020F0502020204030204" pitchFamily="34" charset="0"/>
                <a:ea typeface="+mn-ea"/>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sz="2000" dirty="0">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a:solidFill>
                  <a:srgbClr val="000000"/>
                </a:solidFill>
                <a:latin typeface="Calibri" panose="020F0502020204030204" pitchFamily="34" charset="0"/>
                <a:ea typeface="+mn-ea"/>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sz="2000" b="1" dirty="0">
                <a:solidFill>
                  <a:srgbClr val="000000"/>
                </a:solidFill>
                <a:latin typeface="Calibri" panose="020F0502020204030204" pitchFamily="34" charset="0"/>
                <a:ea typeface="+mn-ea"/>
                <a:cs typeface="Calibri" panose="020F0502020204030204" pitchFamily="34" charset="0"/>
              </a:rPr>
              <a:t>	</a:t>
            </a:r>
            <a:r>
              <a:rPr lang="en-US" altLang="en-US" sz="2000" b="1" i="1" dirty="0">
                <a:solidFill>
                  <a:srgbClr val="000000"/>
                </a:solidFill>
                <a:latin typeface="Calibri" panose="020F0502020204030204" pitchFamily="34" charset="0"/>
                <a:ea typeface="+mn-ea"/>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sz="2000" b="1" i="1" dirty="0">
              <a:solidFill>
                <a:srgbClr val="000000"/>
              </a:solidFill>
              <a:latin typeface="Calibri" panose="020F0502020204030204" pitchFamily="34" charset="0"/>
              <a:ea typeface="+mn-ea"/>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rgbClr val="000000"/>
              </a:solidFill>
              <a:latin typeface="Calibri" panose="020F0502020204030204" pitchFamily="34" charset="0"/>
              <a:ea typeface="+mn-ea"/>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rgbClr val="000000"/>
                </a:solidFill>
                <a:latin typeface="Calibri" panose="020F0502020204030204" pitchFamily="34" charset="0"/>
                <a:ea typeface="+mn-ea"/>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pitchFamily="2" charset="2"/>
              <a:buNone/>
            </a:pPr>
            <a:endParaRPr lang="en-US" altLang="en-US" sz="2000" b="1" i="1" dirty="0">
              <a:solidFill>
                <a:srgbClr val="000000"/>
              </a:solidFill>
              <a:latin typeface="Calibri" panose="020F0502020204030204" pitchFamily="34" charset="0"/>
              <a:ea typeface="+mn-ea"/>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rgbClr val="000000"/>
                </a:solidFill>
                <a:latin typeface="Times New Roman" panose="02020603050405020304" pitchFamily="18" charset="0"/>
                <a:ea typeface="+mn-ea"/>
                <a:cs typeface="Arial" panose="020B0604020202020204" pitchFamily="34" charset="0"/>
              </a:rPr>
              <a:t>Slide #4</a:t>
            </a:r>
            <a:endParaRPr lang="en-US" altLang="en-US" sz="2400" dirty="0">
              <a:solidFill>
                <a:srgbClr val="000000"/>
              </a:solidFill>
              <a:latin typeface="Times New Roman" panose="02020603050405020304" pitchFamily="18" charset="0"/>
              <a:ea typeface="+mn-ea"/>
              <a:cs typeface="Arial" panose="020B0604020202020204" pitchFamily="34" charset="0"/>
            </a:endParaRPr>
          </a:p>
        </p:txBody>
      </p:sp>
      <p:sp>
        <p:nvSpPr>
          <p:cNvPr id="3" name="Date Placeholder 2"/>
          <p:cNvSpPr>
            <a:spLocks noGrp="1"/>
          </p:cNvSpPr>
          <p:nvPr>
            <p:ph type="dt" sz="half" idx="10"/>
          </p:nvPr>
        </p:nvSpPr>
        <p:spPr/>
        <p:txBody>
          <a:bodyPr/>
          <a:lstStyle/>
          <a:p>
            <a:pPr>
              <a:defRPr/>
            </a:pPr>
            <a:r>
              <a:rPr lang="en-US" smtClean="0"/>
              <a:t>July 2019</a:t>
            </a:r>
            <a:endParaRPr lang="en-US" dirty="0"/>
          </a:p>
        </p:txBody>
      </p:sp>
      <p:sp>
        <p:nvSpPr>
          <p:cNvPr id="4" name="Footer Placeholder 3"/>
          <p:cNvSpPr>
            <a:spLocks noGrp="1"/>
          </p:cNvSpPr>
          <p:nvPr>
            <p:ph type="ftr" sz="quarter" idx="11"/>
          </p:nvPr>
        </p:nvSpPr>
        <p:spPr/>
        <p:txBody>
          <a:bodyPr/>
          <a:lstStyle/>
          <a:p>
            <a:pPr>
              <a:defRPr/>
            </a:pPr>
            <a:r>
              <a:rPr lang="en-US" smtClean="0"/>
              <a:t>Minyoung Park (Intel Corp.)</a:t>
            </a:r>
            <a:endParaRPr lang="en-US"/>
          </a:p>
        </p:txBody>
      </p:sp>
      <p:sp>
        <p:nvSpPr>
          <p:cNvPr id="5" name="Slide Number Placeholder 4"/>
          <p:cNvSpPr>
            <a:spLocks noGrp="1"/>
          </p:cNvSpPr>
          <p:nvPr>
            <p:ph type="sldNum" sz="quarter" idx="12"/>
          </p:nvPr>
        </p:nvSpPr>
        <p:spPr>
          <a:xfrm>
            <a:off x="5891924" y="6475413"/>
            <a:ext cx="509755" cy="184666"/>
          </a:xfrm>
        </p:spPr>
        <p:txBody>
          <a:bodyPr/>
          <a:lstStyle/>
          <a:p>
            <a:pPr>
              <a:defRPr/>
            </a:pPr>
            <a:r>
              <a:rPr lang="en-US" altLang="en-US" smtClean="0"/>
              <a:t>Slide </a:t>
            </a:r>
            <a:fld id="{7B0F4323-4460-4997-B543-454EB3AA50C1}" type="slidenum">
              <a:rPr lang="en-US" altLang="en-US" smtClean="0"/>
              <a:pPr>
                <a:defRPr/>
              </a:pPr>
              <a:t>18</a:t>
            </a:fld>
            <a:endParaRPr lang="en-US" altLang="en-US"/>
          </a:p>
        </p:txBody>
      </p:sp>
    </p:spTree>
    <p:extLst>
      <p:ext uri="{BB962C8B-B14F-4D97-AF65-F5344CB8AC3E}">
        <p14:creationId xmlns:p14="http://schemas.microsoft.com/office/powerpoint/2010/main" val="336360957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4"/>
          <p:cNvSpPr>
            <a:spLocks noGrp="1"/>
          </p:cNvSpPr>
          <p:nvPr>
            <p:ph type="title"/>
          </p:nvPr>
        </p:nvSpPr>
        <p:spPr/>
        <p:txBody>
          <a:bodyPr/>
          <a:lstStyle/>
          <a:p>
            <a:r>
              <a:rPr lang="en-US" altLang="en-US" smtClean="0"/>
              <a:t>Participation in IEEE 802 Meetings</a:t>
            </a:r>
          </a:p>
        </p:txBody>
      </p:sp>
      <p:sp>
        <p:nvSpPr>
          <p:cNvPr id="6" name="Content Placeholder 5"/>
          <p:cNvSpPr>
            <a:spLocks noGrp="1"/>
          </p:cNvSpPr>
          <p:nvPr>
            <p:ph idx="1"/>
          </p:nvPr>
        </p:nvSpPr>
        <p:spPr>
          <a:xfrm>
            <a:off x="929218" y="1600201"/>
            <a:ext cx="10348382" cy="4875213"/>
          </a:xfrm>
        </p:spPr>
        <p:txBody>
          <a:bodyPr/>
          <a:lstStyle/>
          <a:p>
            <a:pPr marL="0" indent="0" defTabSz="457200" eaLnBrk="1" hangingPunct="1">
              <a:spcBef>
                <a:spcPts val="600"/>
              </a:spcBef>
              <a:buSzPct val="100000"/>
              <a:buNone/>
              <a:defRPr/>
            </a:pPr>
            <a:r>
              <a:rPr lang="en-US" altLang="en-US" sz="1600" kern="1200" dirty="0">
                <a:ea typeface="MS Gothic" panose="020B0609070205080204" pitchFamily="49" charset="-128"/>
                <a:cs typeface="+mn-cs"/>
              </a:rPr>
              <a:t>Participation in any IEEE 802 meeting (Sponsor, Sponsor Subgroup, Working Group, Working Group Subgroup, etc.) </a:t>
            </a:r>
            <a:r>
              <a:rPr lang="en-GB" altLang="en-US" sz="1600" kern="1200" dirty="0">
                <a:ea typeface="MS Gothic" panose="020B0609070205080204" pitchFamily="49" charset="-128"/>
                <a:cs typeface="+mn-cs"/>
              </a:rPr>
              <a:t>is on an </a:t>
            </a:r>
            <a:r>
              <a:rPr lang="en-GB" altLang="en-US" sz="1600" kern="1200" dirty="0">
                <a:solidFill>
                  <a:srgbClr val="FF0000"/>
                </a:solidFill>
                <a:ea typeface="MS Gothic" panose="020B0609070205080204" pitchFamily="49" charset="-128"/>
                <a:cs typeface="+mn-cs"/>
              </a:rPr>
              <a:t>individual basis</a:t>
            </a:r>
          </a:p>
          <a:p>
            <a:pPr marL="0" indent="0" defTabSz="457200" eaLnBrk="1" hangingPunct="1">
              <a:spcBef>
                <a:spcPts val="600"/>
              </a:spcBef>
              <a:buSzPct val="100000"/>
              <a:buNone/>
              <a:defRPr/>
            </a:pPr>
            <a:r>
              <a:rPr lang="en-GB" altLang="en-US" sz="1400" i="1" kern="1200" dirty="0">
                <a:ea typeface="MS Gothic" panose="020B0609070205080204" pitchFamily="49" charset="-128"/>
                <a:cs typeface="+mn-cs"/>
              </a:rPr>
              <a:t>•     </a:t>
            </a:r>
            <a:r>
              <a:rPr lang="en-GB" altLang="en-US" sz="1400" kern="1200" dirty="0">
                <a:ea typeface="MS Gothic" panose="020B0609070205080204" pitchFamily="49" charset="-128"/>
                <a:cs typeface="+mn-cs"/>
              </a:rPr>
              <a:t>Participants in the IEEE standards development individual process shall act based on their qualifications and experience. (</a:t>
            </a:r>
            <a:r>
              <a:rPr lang="en-GB" altLang="en-US" sz="1400" u="sng" kern="1200" dirty="0">
                <a:ea typeface="MS Gothic" panose="020B0609070205080204" pitchFamily="49" charset="-128"/>
                <a:cs typeface="+mn-cs"/>
                <a:hlinkClick r:id="rId2"/>
              </a:rPr>
              <a:t>https://standards.ieee.org/develop/policies/bylaws/sb_bylaws.pdf</a:t>
            </a:r>
            <a:r>
              <a:rPr lang="en-GB" altLang="en-US" sz="1400" kern="1200" dirty="0">
                <a:ea typeface="MS Gothic" panose="020B0609070205080204" pitchFamily="49" charset="-128"/>
                <a:cs typeface="+mn-cs"/>
              </a:rPr>
              <a:t>section 5.2.1)</a:t>
            </a:r>
          </a:p>
          <a:p>
            <a:pPr marL="0" indent="0" defTabSz="457200" eaLnBrk="1" hangingPunct="1">
              <a:spcBef>
                <a:spcPts val="600"/>
              </a:spcBef>
              <a:buSzPct val="100000"/>
              <a:buNone/>
              <a:defRPr/>
            </a:pPr>
            <a:r>
              <a:rPr lang="en-GB" altLang="en-US" sz="1400" kern="1200" dirty="0">
                <a:ea typeface="MS Gothic" panose="020B0609070205080204" pitchFamily="49" charset="-128"/>
                <a:cs typeface="+mn-cs"/>
              </a:rPr>
              <a:t>•    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shall not direct the actions or votes of any other member of an IEEE 802 Working Group or retaliate against any other member for their actions or votes within IEEE 802 Working Group meetings, see </a:t>
            </a:r>
            <a:r>
              <a:rPr lang="en-GB" altLang="en-US" sz="1400" u="sng" kern="1200" dirty="0">
                <a:ea typeface="MS Gothic" panose="020B0609070205080204" pitchFamily="49" charset="-128"/>
                <a:cs typeface="+mn-cs"/>
                <a:hlinkClick r:id="rId3" invalidUrl="https://standards.ieee.org/develop/policies/bylaws/sb_bylaws.pdf section 5.2.1.3"/>
              </a:rPr>
              <a:t>https://standards.ieee.org/develop/policies/bylaws/sb_bylaws.pdf </a:t>
            </a:r>
            <a:r>
              <a:rPr lang="en-GB" altLang="en-US" sz="1400" kern="1200" dirty="0">
                <a:ea typeface="MS Gothic" panose="020B0609070205080204" pitchFamily="49" charset="-128"/>
                <a:cs typeface="+mn-cs"/>
              </a:rPr>
              <a:t> section 5.2.1.3 and the IEEE 802 LMSC Working Group Policies and Procedures, subclause 3.4.1 “Chair”, list item x.</a:t>
            </a:r>
          </a:p>
          <a:p>
            <a:pPr marL="0" indent="0" defTabSz="457200" eaLnBrk="1" hangingPunct="1">
              <a:spcBef>
                <a:spcPts val="600"/>
              </a:spcBef>
              <a:buSzPct val="100000"/>
              <a:buNone/>
              <a:defRPr/>
            </a:pPr>
            <a:r>
              <a:rPr lang="en-GB" altLang="en-US" sz="1600" kern="1200" dirty="0">
                <a:ea typeface="MS Gothic" panose="020B0609070205080204" pitchFamily="49" charset="-128"/>
                <a:cs typeface="+mn-cs"/>
              </a:rPr>
              <a:t>By participating in IEEE 802 meetings, you accept these requirements.  If you do not agree to these policies then you shall not participate.</a:t>
            </a:r>
          </a:p>
          <a:p>
            <a:pPr marL="0" indent="0" algn="ctr" defTabSz="457200" eaLnBrk="1" hangingPunct="1">
              <a:spcBef>
                <a:spcPts val="600"/>
              </a:spcBef>
              <a:buSzPct val="100000"/>
              <a:buNone/>
              <a:defRPr/>
            </a:pPr>
            <a:r>
              <a:rPr lang="en-GB" altLang="en-US" sz="1200" b="0" kern="1200" dirty="0">
                <a:ea typeface="MS Gothic" panose="020B0609070205080204" pitchFamily="49" charset="-128"/>
                <a:cs typeface="+mn-cs"/>
              </a:rPr>
              <a:t>(Latest revision of IEEE 802 LMSC Working Group Policies and Procedures: </a:t>
            </a:r>
            <a:r>
              <a:rPr lang="en-GB" altLang="en-US" sz="1200" b="0" kern="1200" dirty="0">
                <a:ea typeface="MS Gothic" panose="020B0609070205080204" pitchFamily="49" charset="-128"/>
                <a:cs typeface="+mn-cs"/>
                <a:hlinkClick r:id="rId4"/>
              </a:rPr>
              <a:t>http://www.ieee802.org/devdocs.shtml</a:t>
            </a:r>
            <a:r>
              <a:rPr lang="en-GB" altLang="en-US" sz="1200" b="0" kern="1200" dirty="0">
                <a:ea typeface="MS Gothic" panose="020B0609070205080204" pitchFamily="49" charset="-128"/>
                <a:cs typeface="+mn-cs"/>
              </a:rPr>
              <a:t>)</a:t>
            </a:r>
          </a:p>
          <a:p>
            <a:pPr marL="0" indent="0" defTabSz="457200" eaLnBrk="1" hangingPunct="1">
              <a:spcBef>
                <a:spcPts val="600"/>
              </a:spcBef>
              <a:buSzPct val="100000"/>
              <a:buNone/>
              <a:defRPr/>
            </a:pPr>
            <a:endParaRPr lang="en-GB" altLang="en-US" sz="1600" kern="1200" dirty="0">
              <a:ea typeface="MS Gothic" panose="020B0609070205080204" pitchFamily="49" charset="-128"/>
              <a:cs typeface="+mn-cs"/>
            </a:endParaRPr>
          </a:p>
          <a:p>
            <a:pPr>
              <a:defRPr/>
            </a:pPr>
            <a:endParaRPr lang="en-US" dirty="0"/>
          </a:p>
        </p:txBody>
      </p:sp>
      <p:sp>
        <p:nvSpPr>
          <p:cNvPr id="2" name="Date Placeholder 1"/>
          <p:cNvSpPr>
            <a:spLocks noGrp="1"/>
          </p:cNvSpPr>
          <p:nvPr>
            <p:ph type="dt" sz="quarter"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p:txBody>
          <a:bodyPr/>
          <a:lstStyle/>
          <a:p>
            <a:pPr>
              <a:defRPr/>
            </a:pPr>
            <a:r>
              <a:rPr lang="en-US" smtClean="0"/>
              <a:t>Minyoung Park (Intel Corp.)</a:t>
            </a:r>
            <a:endParaRPr lang="en-US"/>
          </a:p>
        </p:txBody>
      </p:sp>
      <p:sp>
        <p:nvSpPr>
          <p:cNvPr id="27654" name="Slide Number Placeholder 3"/>
          <p:cNvSpPr>
            <a:spLocks noGrp="1"/>
          </p:cNvSpPr>
          <p:nvPr>
            <p:ph type="sldNum" sz="quarter" idx="12"/>
          </p:nvPr>
        </p:nvSpPr>
        <p:spPr>
          <a:xfrm>
            <a:off x="5841122" y="6488386"/>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E412B227-2146-4F8F-B087-2992DD2D4ECD}" type="slidenum">
              <a:rPr lang="en-US" altLang="en-US" sz="1200" b="0"/>
              <a:pPr>
                <a:spcBef>
                  <a:spcPct val="0"/>
                </a:spcBef>
                <a:buFontTx/>
                <a:buNone/>
              </a:pPr>
              <a:t>19</a:t>
            </a:fld>
            <a:endParaRPr lang="en-US" altLang="en-US" sz="1200" b="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2243138" y="1068388"/>
            <a:ext cx="7772400" cy="1066800"/>
          </a:xfrm>
        </p:spPr>
        <p:txBody>
          <a:bodyPr/>
          <a:lstStyle/>
          <a:p>
            <a:r>
              <a:rPr lang="en-US" altLang="en-US" sz="3600" dirty="0">
                <a:solidFill>
                  <a:srgbClr val="0000FF"/>
                </a:solidFill>
                <a:cs typeface="Times New Roman" panose="02020603050405020304" pitchFamily="18" charset="0"/>
              </a:rPr>
              <a:t>IEEE 802.11 </a:t>
            </a:r>
            <a:r>
              <a:rPr lang="en-US" altLang="en-US" sz="3600" dirty="0" err="1">
                <a:solidFill>
                  <a:srgbClr val="0000FF"/>
                </a:solidFill>
                <a:cs typeface="Times New Roman" panose="02020603050405020304" pitchFamily="18" charset="0"/>
              </a:rPr>
              <a:t>TGba</a:t>
            </a:r>
            <a:r>
              <a:rPr lang="en-US" altLang="en-US" sz="3600" dirty="0">
                <a:solidFill>
                  <a:srgbClr val="0000FF"/>
                </a:solidFill>
                <a:cs typeface="Times New Roman" panose="02020603050405020304" pitchFamily="18" charset="0"/>
              </a:rPr>
              <a:t>:</a:t>
            </a:r>
            <a:br>
              <a:rPr lang="en-US" altLang="en-US" sz="3600" dirty="0">
                <a:solidFill>
                  <a:srgbClr val="0000FF"/>
                </a:solidFill>
                <a:cs typeface="Times New Roman" panose="02020603050405020304" pitchFamily="18" charset="0"/>
              </a:rPr>
            </a:br>
            <a:r>
              <a:rPr lang="en-US" altLang="en-US" sz="3600" dirty="0">
                <a:solidFill>
                  <a:srgbClr val="0000FF"/>
                </a:solidFill>
                <a:cs typeface="Times New Roman" panose="02020603050405020304" pitchFamily="18" charset="0"/>
              </a:rPr>
              <a:t>Wake-up Radio Operation</a:t>
            </a:r>
            <a:endParaRPr lang="en-US" altLang="en-US" sz="3600" dirty="0"/>
          </a:p>
        </p:txBody>
      </p:sp>
      <p:sp>
        <p:nvSpPr>
          <p:cNvPr id="6147" name="Content Placeholder 2"/>
          <p:cNvSpPr>
            <a:spLocks noGrp="1"/>
          </p:cNvSpPr>
          <p:nvPr>
            <p:ph idx="1"/>
          </p:nvPr>
        </p:nvSpPr>
        <p:spPr/>
        <p:txBody>
          <a:bodyPr/>
          <a:lstStyle/>
          <a:p>
            <a:pPr algn="ctr">
              <a:lnSpc>
                <a:spcPct val="90000"/>
              </a:lnSpc>
              <a:buFontTx/>
              <a:buNone/>
            </a:pPr>
            <a:endParaRPr lang="en-US" altLang="en-US" sz="3200" dirty="0">
              <a:cs typeface="Times New Roman" panose="02020603050405020304" pitchFamily="18" charset="0"/>
            </a:endParaRPr>
          </a:p>
          <a:p>
            <a:pPr algn="ctr">
              <a:lnSpc>
                <a:spcPct val="90000"/>
              </a:lnSpc>
              <a:buFontTx/>
              <a:buNone/>
            </a:pPr>
            <a:endParaRPr lang="en-US" altLang="en-US" sz="3200" dirty="0">
              <a:cs typeface="Times New Roman" panose="02020603050405020304" pitchFamily="18" charset="0"/>
            </a:endParaRPr>
          </a:p>
          <a:p>
            <a:pPr algn="ctr">
              <a:lnSpc>
                <a:spcPct val="90000"/>
              </a:lnSpc>
              <a:buFontTx/>
              <a:buNone/>
            </a:pPr>
            <a:r>
              <a:rPr lang="en-US" altLang="en-US" sz="3200" dirty="0">
                <a:cs typeface="Times New Roman" panose="02020603050405020304" pitchFamily="18" charset="0"/>
              </a:rPr>
              <a:t> </a:t>
            </a:r>
            <a:r>
              <a:rPr lang="en-US" altLang="en-US" sz="3200" dirty="0" smtClean="0">
                <a:cs typeface="Times New Roman" panose="02020603050405020304" pitchFamily="18" charset="0"/>
              </a:rPr>
              <a:t>Vienna, Austria</a:t>
            </a:r>
            <a:endParaRPr lang="en-US" altLang="en-US" sz="3200" dirty="0">
              <a:cs typeface="Times New Roman" panose="02020603050405020304" pitchFamily="18" charset="0"/>
            </a:endParaRPr>
          </a:p>
          <a:p>
            <a:pPr algn="ctr">
              <a:lnSpc>
                <a:spcPct val="90000"/>
              </a:lnSpc>
              <a:buFontTx/>
              <a:buNone/>
            </a:pPr>
            <a:r>
              <a:rPr lang="en-US" altLang="en-US" sz="3200" dirty="0" smtClean="0">
                <a:cs typeface="Times New Roman" panose="02020603050405020304" pitchFamily="18" charset="0"/>
              </a:rPr>
              <a:t>July 14-19, </a:t>
            </a:r>
            <a:r>
              <a:rPr lang="en-US" altLang="en-US" sz="3200" dirty="0">
                <a:cs typeface="Times New Roman" panose="02020603050405020304" pitchFamily="18" charset="0"/>
              </a:rPr>
              <a:t>2019</a:t>
            </a:r>
          </a:p>
          <a:p>
            <a:pPr algn="ctr">
              <a:lnSpc>
                <a:spcPct val="90000"/>
              </a:lnSpc>
              <a:buFontTx/>
              <a:buNone/>
            </a:pPr>
            <a:endParaRPr lang="en-US" altLang="en-US" sz="2000" dirty="0">
              <a:cs typeface="Times New Roman" panose="02020603050405020304" pitchFamily="18" charset="0"/>
            </a:endParaRPr>
          </a:p>
          <a:p>
            <a:pPr algn="ctr">
              <a:lnSpc>
                <a:spcPct val="90000"/>
              </a:lnSpc>
              <a:buFontTx/>
              <a:buNone/>
            </a:pPr>
            <a:r>
              <a:rPr lang="en-US" altLang="en-US" sz="2000" dirty="0">
                <a:cs typeface="Times New Roman" panose="02020603050405020304" pitchFamily="18" charset="0"/>
              </a:rPr>
              <a:t>Chair:  Minyoung Park (Intel)</a:t>
            </a:r>
          </a:p>
          <a:p>
            <a:pPr algn="ctr">
              <a:lnSpc>
                <a:spcPct val="90000"/>
              </a:lnSpc>
              <a:buFontTx/>
              <a:buNone/>
            </a:pPr>
            <a:r>
              <a:rPr lang="en-US" altLang="en-US" sz="2000" dirty="0">
                <a:cs typeface="Times New Roman" panose="02020603050405020304" pitchFamily="18" charset="0"/>
              </a:rPr>
              <a:t>Vice Chairs:  Yunsong Yang </a:t>
            </a:r>
            <a:r>
              <a:rPr lang="en-US" altLang="en-US" sz="2000" dirty="0" smtClean="0">
                <a:cs typeface="Times New Roman" panose="02020603050405020304" pitchFamily="18" charset="0"/>
              </a:rPr>
              <a:t>(</a:t>
            </a:r>
            <a:r>
              <a:rPr lang="en-US" altLang="en-US" sz="2000" dirty="0" err="1" smtClean="0">
                <a:cs typeface="Times New Roman" panose="02020603050405020304" pitchFamily="18" charset="0"/>
              </a:rPr>
              <a:t>Futurewei</a:t>
            </a:r>
            <a:r>
              <a:rPr lang="en-US" altLang="en-US" sz="2000" dirty="0">
                <a:cs typeface="Times New Roman" panose="02020603050405020304" pitchFamily="18" charset="0"/>
              </a:rPr>
              <a:t>), Eunsung Park (LGE)</a:t>
            </a:r>
          </a:p>
          <a:p>
            <a:pPr algn="ctr">
              <a:lnSpc>
                <a:spcPct val="90000"/>
              </a:lnSpc>
              <a:buFontTx/>
              <a:buNone/>
            </a:pPr>
            <a:r>
              <a:rPr lang="en-US" altLang="en-US" sz="2000" dirty="0"/>
              <a:t>Secretary: Leif Wilhelmsson (Ericsson)</a:t>
            </a:r>
          </a:p>
          <a:p>
            <a:pPr algn="ctr">
              <a:lnSpc>
                <a:spcPct val="90000"/>
              </a:lnSpc>
              <a:buFontTx/>
              <a:buNone/>
            </a:pPr>
            <a:r>
              <a:rPr lang="en-US" altLang="en-US" sz="2000" dirty="0"/>
              <a:t>Technical Editor: Po-Kai Huang (Intel)</a:t>
            </a:r>
          </a:p>
        </p:txBody>
      </p:sp>
      <p:sp>
        <p:nvSpPr>
          <p:cNvPr id="4" name="Date Placeholder 3"/>
          <p:cNvSpPr>
            <a:spLocks noGrp="1"/>
          </p:cNvSpPr>
          <p:nvPr>
            <p:ph type="dt" sz="quarter" idx="10"/>
          </p:nvPr>
        </p:nvSpPr>
        <p:spPr/>
        <p:txBody>
          <a:bodyPr/>
          <a:lstStyle/>
          <a:p>
            <a:pPr>
              <a:defRPr/>
            </a:pPr>
            <a:r>
              <a:rPr lang="en-US" smtClean="0"/>
              <a:t>July 2019</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150" name="Slide Number Placeholder 5"/>
          <p:cNvSpPr>
            <a:spLocks noGrp="1"/>
          </p:cNvSpPr>
          <p:nvPr>
            <p:ph type="sldNum" sz="quarter" idx="12"/>
          </p:nvPr>
        </p:nvSpPr>
        <p:spPr>
          <a:xfrm>
            <a:off x="5912932" y="6474897"/>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33C9D1D7-C3F4-4CEF-8AC8-35E757F249F7}" type="slidenum">
              <a:rPr lang="en-US" altLang="en-US" sz="1200" b="0"/>
              <a:pPr>
                <a:spcBef>
                  <a:spcPct val="0"/>
                </a:spcBef>
                <a:buFontTx/>
                <a:buNone/>
              </a:pPr>
              <a:t>2</a:t>
            </a:fld>
            <a:endParaRPr lang="en-US" altLang="en-US" sz="1200" b="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IEEE-SA policy documents</a:t>
            </a:r>
          </a:p>
        </p:txBody>
      </p:sp>
      <p:sp>
        <p:nvSpPr>
          <p:cNvPr id="28675" name="Content Placeholder 2"/>
          <p:cNvSpPr>
            <a:spLocks noGrp="1"/>
          </p:cNvSpPr>
          <p:nvPr>
            <p:ph idx="1"/>
          </p:nvPr>
        </p:nvSpPr>
        <p:spPr/>
        <p:txBody>
          <a:bodyPr/>
          <a:lstStyle/>
          <a:p>
            <a:r>
              <a:rPr lang="en-US" altLang="en-US" sz="1800"/>
              <a:t>IEEE Code of Ethics</a:t>
            </a:r>
          </a:p>
          <a:p>
            <a:pPr lvl="1"/>
            <a:r>
              <a:rPr lang="en-US" altLang="en-US" sz="1600">
                <a:hlinkClick r:id="rId2"/>
              </a:rPr>
              <a:t>http://www.ieee.org/about/corporate/governance/p7-8.html</a:t>
            </a:r>
            <a:r>
              <a:rPr lang="en-US" altLang="en-US" sz="1600"/>
              <a:t> </a:t>
            </a:r>
          </a:p>
          <a:p>
            <a:r>
              <a:rPr lang="en-US" altLang="en-US" sz="1800"/>
              <a:t>IEEE Standards Association (IEEE-SA) Affiliation FAQ</a:t>
            </a:r>
          </a:p>
          <a:p>
            <a:pPr lvl="1"/>
            <a:r>
              <a:rPr lang="en-US" altLang="en-US" sz="1600">
                <a:hlinkClick r:id="rId3"/>
              </a:rPr>
              <a:t>http://standards.ieee.org/faqs/affiliation.html</a:t>
            </a:r>
            <a:r>
              <a:rPr lang="en-US" altLang="en-US" sz="1600"/>
              <a:t> </a:t>
            </a:r>
          </a:p>
          <a:p>
            <a:r>
              <a:rPr lang="en-US" altLang="en-US" sz="1800"/>
              <a:t>Antitrust and Competition Policy</a:t>
            </a:r>
          </a:p>
          <a:p>
            <a:pPr lvl="1"/>
            <a:r>
              <a:rPr lang="en-US" altLang="en-US" sz="1600">
                <a:hlinkClick r:id="rId4"/>
              </a:rPr>
              <a:t>http://standards.ieee.org/resources/antitrust-guidelines.pdf</a:t>
            </a:r>
            <a:r>
              <a:rPr lang="en-US" altLang="en-US" sz="1600"/>
              <a:t>  </a:t>
            </a:r>
            <a:endParaRPr lang="en-US" altLang="en-US" sz="1600">
              <a:hlinkClick r:id="rId5"/>
            </a:endParaRPr>
          </a:p>
          <a:p>
            <a:r>
              <a:rPr lang="en-US" altLang="en-US" sz="1800"/>
              <a:t>Letter of Assurance Form</a:t>
            </a:r>
          </a:p>
          <a:p>
            <a:pPr lvl="1"/>
            <a:r>
              <a:rPr lang="en-US" altLang="en-US" sz="1600">
                <a:hlinkClick r:id="rId6"/>
              </a:rPr>
              <a:t>http://standards.ieee.org/develop/policies/bylaws/sect6-7.html#loa</a:t>
            </a:r>
            <a:r>
              <a:rPr lang="en-US" altLang="en-US" sz="1600"/>
              <a:t> </a:t>
            </a:r>
          </a:p>
          <a:p>
            <a:pPr lvl="1"/>
            <a:r>
              <a:rPr lang="en-US" altLang="en-US" sz="1600">
                <a:hlinkClick r:id="rId5"/>
              </a:rPr>
              <a:t>https://development.standards.ieee.org/myproject/Public//mytools/mob/loa.pdf</a:t>
            </a:r>
          </a:p>
          <a:p>
            <a:r>
              <a:rPr lang="en-US" altLang="en-US" sz="1800"/>
              <a:t>IEEE-SA Patent Committee FAQ &amp; Patent slides</a:t>
            </a:r>
          </a:p>
          <a:p>
            <a:pPr lvl="1"/>
            <a:r>
              <a:rPr lang="en-US" altLang="en-US" sz="1600">
                <a:hlinkClick r:id="rId7"/>
              </a:rPr>
              <a:t>http://standards.ieee.org/board/pat/faq.pdf</a:t>
            </a:r>
            <a:r>
              <a:rPr lang="en-US" altLang="en-US" sz="1600"/>
              <a:t> and </a:t>
            </a:r>
            <a:r>
              <a:rPr lang="en-US" altLang="en-US" sz="1600">
                <a:hlinkClick r:id="rId5"/>
              </a:rPr>
              <a:t>http://standards.ieee.org/board/pat/pat-slideset.ppt</a:t>
            </a:r>
            <a:r>
              <a:rPr lang="en-US" altLang="en-US" sz="1600"/>
              <a:t> </a:t>
            </a:r>
          </a:p>
          <a:p>
            <a:endParaRPr lang="en-GB" altLang="en-US" sz="1800"/>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2019</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28678" name="Slide Number Placeholder 5"/>
          <p:cNvSpPr>
            <a:spLocks noGrp="1"/>
          </p:cNvSpPr>
          <p:nvPr>
            <p:ph type="sldNum" sz="quarter" idx="12"/>
          </p:nvPr>
        </p:nvSpPr>
        <p:spPr>
          <a:xfrm>
            <a:off x="5841122"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2111C748-BB34-4569-AA97-01C58406E0B3}" type="slidenum">
              <a:rPr lang="en-US" altLang="en-US" sz="1200" b="0"/>
              <a:pPr>
                <a:spcBef>
                  <a:spcPct val="0"/>
                </a:spcBef>
                <a:buFontTx/>
                <a:buNone/>
              </a:pPr>
              <a:t>20</a:t>
            </a:fld>
            <a:endParaRPr lang="en-US" altLang="en-US" sz="1200" b="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Current IEEE-SA Rule documents</a:t>
            </a:r>
          </a:p>
        </p:txBody>
      </p:sp>
      <p:sp>
        <p:nvSpPr>
          <p:cNvPr id="29699" name="Content Placeholder 2"/>
          <p:cNvSpPr>
            <a:spLocks noGrp="1"/>
          </p:cNvSpPr>
          <p:nvPr>
            <p:ph idx="1"/>
          </p:nvPr>
        </p:nvSpPr>
        <p:spPr/>
        <p:txBody>
          <a:bodyPr/>
          <a:lstStyle/>
          <a:p>
            <a:r>
              <a:rPr lang="en-US" altLang="en-US" sz="1800"/>
              <a:t>The current version of the IEEE-SA Standards Board Bylaws is available at: </a:t>
            </a:r>
          </a:p>
          <a:p>
            <a:pPr lvl="1"/>
            <a:r>
              <a:rPr lang="en-US" altLang="en-US" sz="1600">
                <a:hlinkClick r:id="rId2"/>
              </a:rPr>
              <a:t>http://standards.ieee.org/develop/policies/bylaws/index.html</a:t>
            </a:r>
            <a:r>
              <a:rPr lang="en-US" altLang="en-US" sz="1600"/>
              <a:t> (HTML version) </a:t>
            </a:r>
          </a:p>
          <a:p>
            <a:pPr lvl="1"/>
            <a:r>
              <a:rPr lang="en-US" altLang="en-US" sz="1600">
                <a:hlinkClick r:id="rId3"/>
              </a:rPr>
              <a:t>http://standards.ieee.org/develop/policies/bylaws/sb_bylaws.pdf</a:t>
            </a:r>
            <a:r>
              <a:rPr lang="en-US" altLang="en-US" sz="1600"/>
              <a:t> (PDF version) </a:t>
            </a:r>
          </a:p>
          <a:p>
            <a:endParaRPr lang="en-US" altLang="en-US" sz="1800"/>
          </a:p>
          <a:p>
            <a:r>
              <a:rPr lang="en-US" altLang="en-US" sz="1800"/>
              <a:t>The current version of the IEEE-SA Standards Board Operations Manual is available at: </a:t>
            </a:r>
          </a:p>
          <a:p>
            <a:pPr lvl="1"/>
            <a:r>
              <a:rPr lang="en-US" altLang="en-US" sz="1600">
                <a:hlinkClick r:id="rId4"/>
              </a:rPr>
              <a:t>http://standards.ieee.org/develop/policies/opman/index.html</a:t>
            </a:r>
            <a:r>
              <a:rPr lang="en-US" altLang="en-US" sz="1600"/>
              <a:t> (HTML version) </a:t>
            </a:r>
          </a:p>
          <a:p>
            <a:pPr lvl="1"/>
            <a:r>
              <a:rPr lang="en-US" altLang="en-US" sz="1600">
                <a:hlinkClick r:id="rId5"/>
              </a:rPr>
              <a:t>http://standards.ieee.org/develop/policies/opman/sb_om.pdf</a:t>
            </a:r>
            <a:r>
              <a:rPr lang="en-US" altLang="en-US" sz="1600"/>
              <a:t> (PDF version)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2019</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29702" name="Slide Number Placeholder 5"/>
          <p:cNvSpPr>
            <a:spLocks noGrp="1"/>
          </p:cNvSpPr>
          <p:nvPr>
            <p:ph type="sldNum" sz="quarter" idx="12"/>
          </p:nvPr>
        </p:nvSpPr>
        <p:spPr>
          <a:xfrm>
            <a:off x="5841122"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4C615E78-C1C0-4857-B435-017C609339BB}" type="slidenum">
              <a:rPr lang="en-US" altLang="en-US" sz="1200" b="0"/>
              <a:pPr>
                <a:spcBef>
                  <a:spcPct val="0"/>
                </a:spcBef>
                <a:buFontTx/>
                <a:buNone/>
              </a:pPr>
              <a:t>21</a:t>
            </a:fld>
            <a:endParaRPr lang="en-US" altLang="en-US" sz="1200" b="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Current IEEE 802, 802.11 rules documents </a:t>
            </a:r>
          </a:p>
        </p:txBody>
      </p:sp>
      <p:sp>
        <p:nvSpPr>
          <p:cNvPr id="30723" name="Content Placeholder 2"/>
          <p:cNvSpPr>
            <a:spLocks noGrp="1"/>
          </p:cNvSpPr>
          <p:nvPr>
            <p:ph idx="1"/>
          </p:nvPr>
        </p:nvSpPr>
        <p:spPr/>
        <p:txBody>
          <a:bodyPr/>
          <a:lstStyle/>
          <a:p>
            <a:r>
              <a:rPr lang="en-US" altLang="en-US" sz="1800" dirty="0" smtClean="0"/>
              <a:t>IEEE 802 Policies &amp; Procedures </a:t>
            </a:r>
          </a:p>
          <a:p>
            <a:pPr lvl="1"/>
            <a:r>
              <a:rPr lang="en-US" altLang="en-US" sz="1600" dirty="0" smtClean="0"/>
              <a:t>(link to </a:t>
            </a:r>
            <a:r>
              <a:rPr lang="en-US" altLang="en-US" sz="1600" dirty="0" err="1" smtClean="0"/>
              <a:t>AudCom</a:t>
            </a:r>
            <a:r>
              <a:rPr lang="en-US" altLang="en-US" sz="1600" dirty="0" smtClean="0"/>
              <a:t>, approved by IEEE-SA Standards Board June 2014) </a:t>
            </a:r>
          </a:p>
          <a:p>
            <a:pPr lvl="1"/>
            <a:r>
              <a:rPr lang="en-US" altLang="en-US" sz="1600" dirty="0" smtClean="0">
                <a:hlinkClick r:id="rId2"/>
              </a:rPr>
              <a:t>http://standards.ieee.org/board/aud/LMSC.pdf</a:t>
            </a:r>
            <a:endParaRPr lang="en-US" altLang="en-US" sz="1600" dirty="0" smtClean="0"/>
          </a:p>
          <a:p>
            <a:r>
              <a:rPr lang="en-US" altLang="en-US" sz="1800" dirty="0" smtClean="0"/>
              <a:t>IEEE 802 Operations Manual (13 Nov 2015)</a:t>
            </a:r>
          </a:p>
          <a:p>
            <a:pPr lvl="1"/>
            <a:r>
              <a:rPr lang="en-US" altLang="en-US" sz="1600" dirty="0" smtClean="0">
                <a:hlinkClick r:id="rId3"/>
              </a:rPr>
              <a:t>http://www.ieee802.org/PNP/approved/IEEE_802_OM_v18.pdf</a:t>
            </a:r>
            <a:endParaRPr lang="en-US" altLang="en-US" sz="1600" dirty="0" smtClean="0"/>
          </a:p>
          <a:p>
            <a:r>
              <a:rPr lang="en-US" altLang="en-US" sz="1800" dirty="0" smtClean="0"/>
              <a:t>IEEE 802 Working Group Policies &amp;Procedures (13 Nov 2015) </a:t>
            </a:r>
          </a:p>
          <a:p>
            <a:pPr lvl="1"/>
            <a:r>
              <a:rPr lang="en-US" altLang="en-US" sz="1600" dirty="0" smtClean="0">
                <a:hlinkClick r:id="rId4"/>
              </a:rPr>
              <a:t>http://www.ieee802.org/PNP/approved/IEEE_802_WG_PandP_v18.1.pdf</a:t>
            </a:r>
            <a:r>
              <a:rPr lang="en-US" altLang="en-US" sz="1600" dirty="0" smtClean="0"/>
              <a:t> (editor update)</a:t>
            </a:r>
          </a:p>
          <a:p>
            <a:r>
              <a:rPr lang="en-US" altLang="en-US" sz="1800" dirty="0" smtClean="0"/>
              <a:t>IEEE 802 LMSC Chair's Guidelines (18 Mar 2016)</a:t>
            </a:r>
            <a:endParaRPr lang="en-US" altLang="en-US" sz="1800" dirty="0" smtClean="0">
              <a:hlinkClick r:id="rId5"/>
            </a:endParaRPr>
          </a:p>
          <a:p>
            <a:pPr lvl="1"/>
            <a:r>
              <a:rPr lang="en-US" altLang="en-US" sz="1600" dirty="0" smtClean="0">
                <a:hlinkClick r:id="rId6"/>
              </a:rPr>
              <a:t>http://www.ieee802.org/PNP/approved/IEEE_802_Chairs_guidelines_v23.pdf</a:t>
            </a:r>
          </a:p>
          <a:p>
            <a:r>
              <a:rPr lang="en-US" altLang="en-US" sz="1800" dirty="0" smtClean="0"/>
              <a:t>IEEE 802.11 WG OM: (13 Nov 2015)</a:t>
            </a:r>
          </a:p>
          <a:p>
            <a:pPr lvl="1"/>
            <a:r>
              <a:rPr lang="en-US" altLang="en-US" sz="1600" dirty="0" smtClean="0">
                <a:hlinkClick r:id="rId7"/>
              </a:rPr>
              <a:t>https://mentor.ieee.org/802.11/dcn/14/11-14-0629-14-0000-802-11-operations-manual.docx</a:t>
            </a:r>
            <a:r>
              <a:rPr lang="en-US" altLang="en-US" sz="1600" dirty="0" smtClean="0"/>
              <a:t>   </a:t>
            </a:r>
          </a:p>
          <a:p>
            <a:r>
              <a:rPr lang="en-US" altLang="en-US" sz="1800" dirty="0" smtClean="0"/>
              <a:t>Policies and Procedures hierarchy</a:t>
            </a:r>
          </a:p>
          <a:p>
            <a:pPr lvl="1"/>
            <a:r>
              <a:rPr lang="en-US" altLang="en-US" sz="1600" dirty="0" smtClean="0">
                <a:hlinkClick r:id="rId8"/>
              </a:rPr>
              <a:t>http://www.ieee802.org/11/Rules/rules.shtml</a:t>
            </a:r>
            <a:endParaRPr lang="en-US" altLang="en-US" sz="1600" dirty="0" smtClean="0"/>
          </a:p>
          <a:p>
            <a:pPr lvl="1"/>
            <a:r>
              <a:rPr lang="en-US" altLang="en-US" sz="1600" dirty="0" smtClean="0"/>
              <a:t>IEEE 802 Procedural document website: </a:t>
            </a:r>
            <a:r>
              <a:rPr lang="en-US" altLang="en-US" sz="1600" dirty="0" smtClean="0">
                <a:hlinkClick r:id="rId9"/>
              </a:rPr>
              <a:t>http://www.ieee802.org/devdocs.shtml</a:t>
            </a:r>
            <a:r>
              <a:rPr lang="en-US" altLang="en-US" sz="1600" dirty="0" smtClean="0"/>
              <a:t> </a:t>
            </a:r>
          </a:p>
          <a:p>
            <a:endParaRPr lang="en-US" altLang="en-US" sz="1800" dirty="0" smtClean="0"/>
          </a:p>
        </p:txBody>
      </p:sp>
      <p:sp>
        <p:nvSpPr>
          <p:cNvPr id="4" name="Date Placeholder 3"/>
          <p:cNvSpPr>
            <a:spLocks noGrp="1"/>
          </p:cNvSpPr>
          <p:nvPr>
            <p:ph type="dt" sz="quarter" idx="10"/>
          </p:nvPr>
        </p:nvSpPr>
        <p:spPr/>
        <p:txBody>
          <a:bodyPr/>
          <a:lstStyle/>
          <a:p>
            <a:r>
              <a:rPr lang="en-US" smtClean="0"/>
              <a:t>July 2019</a:t>
            </a:r>
            <a:endParaRPr lang="en-US"/>
          </a:p>
        </p:txBody>
      </p:sp>
      <p:sp>
        <p:nvSpPr>
          <p:cNvPr id="5" name="Footer Placeholder 4"/>
          <p:cNvSpPr>
            <a:spLocks noGrp="1"/>
          </p:cNvSpPr>
          <p:nvPr>
            <p:ph type="ftr" sz="quarter" idx="11"/>
          </p:nvPr>
        </p:nvSpPr>
        <p:spPr/>
        <p:txBody>
          <a:bodyPr/>
          <a:lstStyle/>
          <a:p>
            <a:r>
              <a:rPr lang="en-US" smtClean="0"/>
              <a:t>Minyoung Park (Intel Corp.)</a:t>
            </a:r>
            <a:endParaRPr lang="en-US"/>
          </a:p>
        </p:txBody>
      </p:sp>
      <p:sp>
        <p:nvSpPr>
          <p:cNvPr id="30726" name="Slide Number Placeholder 5"/>
          <p:cNvSpPr>
            <a:spLocks noGrp="1"/>
          </p:cNvSpPr>
          <p:nvPr>
            <p:ph type="sldNum" sz="quarter" idx="12"/>
          </p:nvPr>
        </p:nvSpPr>
        <p:spPr>
          <a:xfrm>
            <a:off x="5887915" y="6475413"/>
            <a:ext cx="517770" cy="184666"/>
          </a:xfrm>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buNone/>
            </a:pPr>
            <a:r>
              <a:rPr lang="en-US" altLang="en-US" sz="1200" b="0" dirty="0" smtClean="0"/>
              <a:t>Slide </a:t>
            </a:r>
            <a:fld id="{5429E2FB-F1B8-4C35-AA3D-F2B419234142}" type="slidenum">
              <a:rPr lang="en-US" altLang="en-US" sz="1200" b="0" smtClean="0"/>
              <a:pPr>
                <a:buNone/>
              </a:pPr>
              <a:t>22</a:t>
            </a:fld>
            <a:endParaRPr lang="en-US" altLang="en-US" sz="1200" b="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371600" y="685800"/>
            <a:ext cx="9372600" cy="1066800"/>
          </a:xfrm>
        </p:spPr>
        <p:txBody>
          <a:bodyPr/>
          <a:lstStyle/>
          <a:p>
            <a:r>
              <a:rPr lang="en-US" altLang="en-US" dirty="0" smtClean="0"/>
              <a:t>Summary from May 2019 Meeting and Teleconference Calls</a:t>
            </a:r>
          </a:p>
        </p:txBody>
      </p:sp>
      <p:sp>
        <p:nvSpPr>
          <p:cNvPr id="31747" name="Content Placeholder 2"/>
          <p:cNvSpPr>
            <a:spLocks noGrp="1"/>
          </p:cNvSpPr>
          <p:nvPr>
            <p:ph idx="1"/>
          </p:nvPr>
        </p:nvSpPr>
        <p:spPr>
          <a:xfrm>
            <a:off x="1143000" y="2590800"/>
            <a:ext cx="9753600" cy="3816005"/>
          </a:xfrm>
        </p:spPr>
        <p:txBody>
          <a:bodyPr/>
          <a:lstStyle/>
          <a:p>
            <a:pPr>
              <a:defRPr/>
            </a:pPr>
            <a:r>
              <a:rPr lang="en-US" altLang="en-US" dirty="0"/>
              <a:t>Resolved all the comments received on D2.0 (LB237)</a:t>
            </a:r>
          </a:p>
          <a:p>
            <a:pPr>
              <a:defRPr/>
            </a:pPr>
            <a:r>
              <a:rPr lang="en-US" altLang="en-US" dirty="0"/>
              <a:t>Approved WG recirculation letter ballot on </a:t>
            </a:r>
            <a:r>
              <a:rPr lang="en-US" altLang="en-US" dirty="0" smtClean="0"/>
              <a:t>D3.0</a:t>
            </a:r>
          </a:p>
          <a:p>
            <a:pPr>
              <a:defRPr/>
            </a:pPr>
            <a:r>
              <a:rPr lang="en-US" altLang="en-US" dirty="0" smtClean="0"/>
              <a:t>Started a 15-day WG recirculation letter ballot (LB241) on D3.0</a:t>
            </a:r>
          </a:p>
          <a:p>
            <a:pPr lvl="1">
              <a:defRPr/>
            </a:pPr>
            <a:r>
              <a:rPr lang="en-US" altLang="en-US" dirty="0" smtClean="0"/>
              <a:t>Results: 84% approve votes</a:t>
            </a:r>
          </a:p>
          <a:p>
            <a:pPr lvl="1">
              <a:defRPr/>
            </a:pPr>
            <a:r>
              <a:rPr lang="en-US" altLang="en-US" dirty="0" smtClean="0"/>
              <a:t>40 disapprove votes </a:t>
            </a:r>
          </a:p>
          <a:p>
            <a:pPr lvl="2">
              <a:defRPr/>
            </a:pPr>
            <a:r>
              <a:rPr lang="en-US" altLang="en-US" dirty="0" smtClean="0"/>
              <a:t>10 disapprove votes carried over from the previous WGLB (LB237)</a:t>
            </a:r>
          </a:p>
          <a:p>
            <a:pPr lvl="2">
              <a:defRPr/>
            </a:pPr>
            <a:r>
              <a:rPr lang="en-US" altLang="en-US" dirty="0" smtClean="0"/>
              <a:t>5 members changed their disapprove votes to approve</a:t>
            </a:r>
            <a:endParaRPr lang="en-US" altLang="en-US" dirty="0"/>
          </a:p>
          <a:p>
            <a:pPr>
              <a:defRPr/>
            </a:pPr>
            <a:r>
              <a:rPr lang="en-US" altLang="en-US" dirty="0"/>
              <a:t>Review TG timeline</a:t>
            </a:r>
          </a:p>
          <a:p>
            <a:r>
              <a:rPr lang="en-US" altLang="en-US" dirty="0"/>
              <a:t>Agenda: doc:11-19/617r11</a:t>
            </a:r>
          </a:p>
          <a:p>
            <a:endParaRPr lang="en-US" altLang="en-US" dirty="0"/>
          </a:p>
        </p:txBody>
      </p:sp>
      <p:sp>
        <p:nvSpPr>
          <p:cNvPr id="4" name="Date Placeholder 3"/>
          <p:cNvSpPr>
            <a:spLocks noGrp="1"/>
          </p:cNvSpPr>
          <p:nvPr>
            <p:ph type="dt" sz="quarter" idx="10"/>
          </p:nvPr>
        </p:nvSpPr>
        <p:spPr/>
        <p:txBody>
          <a:bodyPr/>
          <a:lstStyle/>
          <a:p>
            <a:pPr>
              <a:defRPr/>
            </a:pPr>
            <a:r>
              <a:rPr lang="en-US" smtClean="0"/>
              <a:t>July 2019</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31750" name="Slide Number Placeholder 5"/>
          <p:cNvSpPr>
            <a:spLocks noGrp="1"/>
          </p:cNvSpPr>
          <p:nvPr>
            <p:ph type="sldNum" sz="quarter" idx="12"/>
          </p:nvPr>
        </p:nvSpPr>
        <p:spPr>
          <a:xfrm>
            <a:off x="5879222" y="6475156"/>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458FE148-240D-4C73-8973-CD4B8EF27475}" type="slidenum">
              <a:rPr lang="en-US" altLang="en-US" sz="1200" b="0"/>
              <a:pPr>
                <a:spcBef>
                  <a:spcPct val="0"/>
                </a:spcBef>
                <a:buFontTx/>
                <a:buNone/>
              </a:pPr>
              <a:t>23</a:t>
            </a:fld>
            <a:endParaRPr lang="en-US" altLang="en-US" sz="1200" b="0" dirty="0"/>
          </a:p>
        </p:txBody>
      </p:sp>
    </p:spTree>
    <p:extLst>
      <p:ext uri="{BB962C8B-B14F-4D97-AF65-F5344CB8AC3E}">
        <p14:creationId xmlns:p14="http://schemas.microsoft.com/office/powerpoint/2010/main" val="16530655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Motion - Minutes</a:t>
            </a:r>
          </a:p>
        </p:txBody>
      </p:sp>
      <p:sp>
        <p:nvSpPr>
          <p:cNvPr id="38915" name="Content Placeholder 2"/>
          <p:cNvSpPr>
            <a:spLocks noGrp="1"/>
          </p:cNvSpPr>
          <p:nvPr>
            <p:ph idx="1"/>
          </p:nvPr>
        </p:nvSpPr>
        <p:spPr/>
        <p:txBody>
          <a:bodyPr/>
          <a:lstStyle/>
          <a:p>
            <a:r>
              <a:rPr lang="en-US" altLang="en-US" dirty="0" smtClean="0"/>
              <a:t>Approve TGba minutes of May 2019 meeting [doc: IEEE 802.11-19/956r2] and teleconference calls [doc: IEEE 802.11-19/1030r4]</a:t>
            </a:r>
          </a:p>
          <a:p>
            <a:endParaRPr lang="en-US" altLang="en-US" dirty="0" smtClean="0"/>
          </a:p>
          <a:p>
            <a:pPr lvl="1"/>
            <a:r>
              <a:rPr lang="en-US" altLang="en-US" dirty="0" smtClean="0"/>
              <a:t>Move: </a:t>
            </a:r>
            <a:r>
              <a:rPr lang="en-US" altLang="en-US" dirty="0" err="1" smtClean="0"/>
              <a:t>Eunsung</a:t>
            </a:r>
            <a:r>
              <a:rPr lang="en-US" altLang="en-US" dirty="0" smtClean="0"/>
              <a:t> Park</a:t>
            </a:r>
          </a:p>
          <a:p>
            <a:pPr lvl="1"/>
            <a:r>
              <a:rPr lang="en-US" altLang="en-US" dirty="0" smtClean="0"/>
              <a:t>Second: Steve Shellhammer</a:t>
            </a:r>
          </a:p>
          <a:p>
            <a:pPr lvl="1"/>
            <a:r>
              <a:rPr lang="en-US" altLang="en-US" dirty="0" smtClean="0"/>
              <a:t>Result: motion passes</a:t>
            </a:r>
          </a:p>
        </p:txBody>
      </p:sp>
      <p:sp>
        <p:nvSpPr>
          <p:cNvPr id="4" name="Date Placeholder 3"/>
          <p:cNvSpPr>
            <a:spLocks noGrp="1"/>
          </p:cNvSpPr>
          <p:nvPr>
            <p:ph type="dt" sz="quarter" idx="10"/>
          </p:nvPr>
        </p:nvSpPr>
        <p:spPr/>
        <p:txBody>
          <a:bodyPr/>
          <a:lstStyle/>
          <a:p>
            <a:pPr>
              <a:defRPr/>
            </a:pPr>
            <a:r>
              <a:rPr lang="en-US" smtClean="0"/>
              <a:t>July 2019</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38918" name="Slide Number Placeholder 5"/>
          <p:cNvSpPr>
            <a:spLocks noGrp="1"/>
          </p:cNvSpPr>
          <p:nvPr>
            <p:ph type="sldNum" sz="quarter" idx="12"/>
          </p:nvPr>
        </p:nvSpPr>
        <p:spPr>
          <a:xfrm>
            <a:off x="5841122"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6FBCA5AE-B283-44A5-90D0-A06C9F590448}" type="slidenum">
              <a:rPr lang="en-US" altLang="en-US" sz="1200" b="0"/>
              <a:pPr>
                <a:spcBef>
                  <a:spcPct val="0"/>
                </a:spcBef>
                <a:buFontTx/>
                <a:buNone/>
              </a:pPr>
              <a:t>24</a:t>
            </a:fld>
            <a:endParaRPr lang="en-US" altLang="en-US" sz="1200" b="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3001</a:t>
            </a:r>
            <a:endParaRPr lang="en-US" dirty="0"/>
          </a:p>
        </p:txBody>
      </p:sp>
      <p:sp>
        <p:nvSpPr>
          <p:cNvPr id="3" name="Content Placeholder 2"/>
          <p:cNvSpPr>
            <a:spLocks noGrp="1"/>
          </p:cNvSpPr>
          <p:nvPr>
            <p:ph idx="1"/>
          </p:nvPr>
        </p:nvSpPr>
        <p:spPr/>
        <p:txBody>
          <a:bodyPr/>
          <a:lstStyle/>
          <a:p>
            <a:r>
              <a:rPr lang="en-US" dirty="0"/>
              <a:t>Move to accept the comment resolutions in [11-19/1193r1] for the CIDs listed below:</a:t>
            </a:r>
            <a:br>
              <a:rPr lang="en-US" dirty="0"/>
            </a:br>
            <a:r>
              <a:rPr lang="en-US" dirty="0"/>
              <a:t>[3086, 3292, 3293, 3294]</a:t>
            </a:r>
            <a:endParaRPr lang="en-US" b="0" dirty="0"/>
          </a:p>
          <a:p>
            <a:endParaRPr lang="en-US" b="0" dirty="0" smtClean="0"/>
          </a:p>
          <a:p>
            <a:r>
              <a:rPr lang="en-US" b="0" dirty="0" smtClean="0"/>
              <a:t>Move: </a:t>
            </a:r>
            <a:r>
              <a:rPr lang="en-US" b="0" dirty="0" err="1" smtClean="0"/>
              <a:t>Eunsung</a:t>
            </a:r>
            <a:r>
              <a:rPr lang="en-US" b="0" dirty="0" smtClean="0"/>
              <a:t> Park</a:t>
            </a:r>
          </a:p>
          <a:p>
            <a:r>
              <a:rPr lang="en-US" b="0" dirty="0" smtClean="0"/>
              <a:t>Second:</a:t>
            </a:r>
          </a:p>
          <a:p>
            <a:r>
              <a:rPr lang="en-US" b="0" dirty="0" smtClean="0"/>
              <a:t>Result:</a:t>
            </a:r>
            <a:r>
              <a:rPr lang="en-US" b="0" dirty="0"/>
              <a:t> </a:t>
            </a:r>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25</a:t>
            </a:fld>
            <a:endParaRPr lang="en-US" altLang="en-US"/>
          </a:p>
        </p:txBody>
      </p:sp>
    </p:spTree>
    <p:extLst>
      <p:ext uri="{BB962C8B-B14F-4D97-AF65-F5344CB8AC3E}">
        <p14:creationId xmlns:p14="http://schemas.microsoft.com/office/powerpoint/2010/main" val="14383208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3002</a:t>
            </a:r>
            <a:endParaRPr lang="en-US" dirty="0"/>
          </a:p>
        </p:txBody>
      </p:sp>
      <p:sp>
        <p:nvSpPr>
          <p:cNvPr id="3" name="Content Placeholder 2"/>
          <p:cNvSpPr>
            <a:spLocks noGrp="1"/>
          </p:cNvSpPr>
          <p:nvPr>
            <p:ph idx="1"/>
          </p:nvPr>
        </p:nvSpPr>
        <p:spPr/>
        <p:txBody>
          <a:bodyPr/>
          <a:lstStyle/>
          <a:p>
            <a:r>
              <a:rPr lang="en-US" dirty="0" smtClean="0"/>
              <a:t>Move </a:t>
            </a:r>
            <a:r>
              <a:rPr lang="en-US" dirty="0"/>
              <a:t>to accept the comment resolutions in [11-19/1194r1] for the CIDs listed below:</a:t>
            </a:r>
            <a:br>
              <a:rPr lang="en-US" dirty="0"/>
            </a:br>
            <a:r>
              <a:rPr lang="en-US" dirty="0"/>
              <a:t>[3023, 3129, 3133, 3178, 3183, 3184, 3185, 3199, 3329, 3330]</a:t>
            </a:r>
            <a:endParaRPr lang="en-US" b="0" dirty="0"/>
          </a:p>
          <a:p>
            <a:endParaRPr lang="en-US" b="0" dirty="0" smtClean="0"/>
          </a:p>
          <a:p>
            <a:r>
              <a:rPr lang="en-US" b="0" dirty="0"/>
              <a:t>Move</a:t>
            </a:r>
            <a:r>
              <a:rPr lang="en-US" b="0" dirty="0" smtClean="0"/>
              <a:t>: </a:t>
            </a:r>
            <a:r>
              <a:rPr lang="en-US" b="0" dirty="0" err="1" smtClean="0"/>
              <a:t>Eunsung</a:t>
            </a:r>
            <a:r>
              <a:rPr lang="en-US" b="0" dirty="0" smtClean="0"/>
              <a:t> Park</a:t>
            </a:r>
            <a:endParaRPr lang="en-US" b="0" dirty="0"/>
          </a:p>
          <a:p>
            <a:r>
              <a:rPr lang="en-US" b="0" dirty="0"/>
              <a:t>Second:</a:t>
            </a:r>
          </a:p>
          <a:p>
            <a:r>
              <a:rPr lang="en-US" b="0" dirty="0"/>
              <a:t>Result: </a:t>
            </a:r>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26</a:t>
            </a:fld>
            <a:endParaRPr lang="en-US" altLang="en-US"/>
          </a:p>
        </p:txBody>
      </p:sp>
    </p:spTree>
    <p:extLst>
      <p:ext uri="{BB962C8B-B14F-4D97-AF65-F5344CB8AC3E}">
        <p14:creationId xmlns:p14="http://schemas.microsoft.com/office/powerpoint/2010/main" val="14926351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3003</a:t>
            </a:r>
            <a:endParaRPr lang="en-US" dirty="0"/>
          </a:p>
        </p:txBody>
      </p:sp>
      <p:sp>
        <p:nvSpPr>
          <p:cNvPr id="3" name="Content Placeholder 2"/>
          <p:cNvSpPr>
            <a:spLocks noGrp="1"/>
          </p:cNvSpPr>
          <p:nvPr>
            <p:ph idx="1"/>
          </p:nvPr>
        </p:nvSpPr>
        <p:spPr/>
        <p:txBody>
          <a:bodyPr/>
          <a:lstStyle/>
          <a:p>
            <a:r>
              <a:rPr lang="en-US" dirty="0"/>
              <a:t>Move to accept the comment resolutions in [11-19/1269r1] for the CIDs listed below:</a:t>
            </a:r>
            <a:br>
              <a:rPr lang="en-US" dirty="0"/>
            </a:br>
            <a:r>
              <a:rPr lang="en-US" dirty="0"/>
              <a:t>[3109, 3145]</a:t>
            </a:r>
            <a:endParaRPr lang="en-US" b="0" dirty="0"/>
          </a:p>
          <a:p>
            <a:endParaRPr lang="en-US" b="0" dirty="0"/>
          </a:p>
          <a:p>
            <a:endParaRPr lang="en-US" b="0" dirty="0" smtClean="0"/>
          </a:p>
          <a:p>
            <a:r>
              <a:rPr lang="en-US" b="0" dirty="0"/>
              <a:t>Move</a:t>
            </a:r>
            <a:r>
              <a:rPr lang="en-US" b="0" dirty="0" smtClean="0"/>
              <a:t>: </a:t>
            </a:r>
          </a:p>
          <a:p>
            <a:r>
              <a:rPr lang="en-US" b="0" dirty="0" smtClean="0"/>
              <a:t>Second</a:t>
            </a:r>
            <a:r>
              <a:rPr lang="en-US" b="0" dirty="0"/>
              <a:t>:</a:t>
            </a:r>
          </a:p>
          <a:p>
            <a:r>
              <a:rPr lang="en-US" b="0" dirty="0"/>
              <a:t>Result: </a:t>
            </a:r>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27</a:t>
            </a:fld>
            <a:endParaRPr lang="en-US" altLang="en-US"/>
          </a:p>
        </p:txBody>
      </p:sp>
    </p:spTree>
    <p:extLst>
      <p:ext uri="{BB962C8B-B14F-4D97-AF65-F5344CB8AC3E}">
        <p14:creationId xmlns:p14="http://schemas.microsoft.com/office/powerpoint/2010/main" val="7887459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3004</a:t>
            </a:r>
            <a:endParaRPr lang="en-US" dirty="0"/>
          </a:p>
        </p:txBody>
      </p:sp>
      <p:sp>
        <p:nvSpPr>
          <p:cNvPr id="3" name="Content Placeholder 2"/>
          <p:cNvSpPr>
            <a:spLocks noGrp="1"/>
          </p:cNvSpPr>
          <p:nvPr>
            <p:ph idx="1"/>
          </p:nvPr>
        </p:nvSpPr>
        <p:spPr/>
        <p:txBody>
          <a:bodyPr/>
          <a:lstStyle/>
          <a:p>
            <a:r>
              <a:rPr lang="en-US" dirty="0"/>
              <a:t>Move to accept the comment resolutions in [11-19/1067r1] for the CIDs listed below:</a:t>
            </a:r>
            <a:br>
              <a:rPr lang="en-US" dirty="0"/>
            </a:br>
            <a:r>
              <a:rPr lang="en-US" dirty="0"/>
              <a:t>[3044, 3062, 3073, 3190]</a:t>
            </a:r>
            <a:endParaRPr lang="en-US" b="0" dirty="0"/>
          </a:p>
          <a:p>
            <a:endParaRPr lang="en-US" b="0" dirty="0" smtClean="0"/>
          </a:p>
          <a:p>
            <a:r>
              <a:rPr lang="en-US" b="0" dirty="0"/>
              <a:t>Move</a:t>
            </a:r>
            <a:r>
              <a:rPr lang="en-US" b="0" dirty="0" smtClean="0"/>
              <a:t>: </a:t>
            </a:r>
            <a:r>
              <a:rPr lang="en-US" b="0" dirty="0" err="1" smtClean="0"/>
              <a:t>Rojan</a:t>
            </a:r>
            <a:r>
              <a:rPr lang="en-US" b="0" dirty="0" smtClean="0"/>
              <a:t> </a:t>
            </a:r>
            <a:r>
              <a:rPr lang="en-US" b="0" dirty="0" err="1" smtClean="0"/>
              <a:t>Chitrakar</a:t>
            </a:r>
            <a:endParaRPr lang="en-US" b="0" dirty="0" smtClean="0"/>
          </a:p>
          <a:p>
            <a:r>
              <a:rPr lang="en-US" b="0" dirty="0" smtClean="0"/>
              <a:t>Second</a:t>
            </a:r>
            <a:r>
              <a:rPr lang="en-US" b="0" dirty="0"/>
              <a:t>:</a:t>
            </a:r>
          </a:p>
          <a:p>
            <a:r>
              <a:rPr lang="en-US" b="0" dirty="0"/>
              <a:t>Result: </a:t>
            </a:r>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28</a:t>
            </a:fld>
            <a:endParaRPr lang="en-US" altLang="en-US"/>
          </a:p>
        </p:txBody>
      </p:sp>
    </p:spTree>
    <p:extLst>
      <p:ext uri="{BB962C8B-B14F-4D97-AF65-F5344CB8AC3E}">
        <p14:creationId xmlns:p14="http://schemas.microsoft.com/office/powerpoint/2010/main" val="5462096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3005</a:t>
            </a:r>
            <a:endParaRPr lang="en-US" dirty="0"/>
          </a:p>
        </p:txBody>
      </p:sp>
      <p:sp>
        <p:nvSpPr>
          <p:cNvPr id="3" name="Content Placeholder 2"/>
          <p:cNvSpPr>
            <a:spLocks noGrp="1"/>
          </p:cNvSpPr>
          <p:nvPr>
            <p:ph idx="1"/>
          </p:nvPr>
        </p:nvSpPr>
        <p:spPr/>
        <p:txBody>
          <a:bodyPr/>
          <a:lstStyle/>
          <a:p>
            <a:r>
              <a:rPr lang="en-US" dirty="0"/>
              <a:t>Move to accept the comment resolutions in [11-19/1068r3] for the CIDs listed below:</a:t>
            </a:r>
            <a:br>
              <a:rPr lang="en-US" dirty="0"/>
            </a:br>
            <a:r>
              <a:rPr lang="en-US" dirty="0"/>
              <a:t>[3148, 3166, 3167, 3196, 3357</a:t>
            </a:r>
            <a:r>
              <a:rPr lang="en-US" dirty="0" smtClean="0"/>
              <a:t>]</a:t>
            </a:r>
          </a:p>
          <a:p>
            <a:endParaRPr lang="en-US" b="0" dirty="0" smtClean="0"/>
          </a:p>
          <a:p>
            <a:r>
              <a:rPr lang="en-US" b="0" dirty="0"/>
              <a:t>Move</a:t>
            </a:r>
            <a:r>
              <a:rPr lang="en-US" b="0" dirty="0" smtClean="0"/>
              <a:t>: </a:t>
            </a:r>
            <a:r>
              <a:rPr lang="en-US" b="0" dirty="0" err="1" smtClean="0"/>
              <a:t>Rojan</a:t>
            </a:r>
            <a:r>
              <a:rPr lang="en-US" b="0" dirty="0" smtClean="0"/>
              <a:t> </a:t>
            </a:r>
            <a:r>
              <a:rPr lang="en-US" b="0" dirty="0" err="1" smtClean="0"/>
              <a:t>Chitrakar</a:t>
            </a:r>
            <a:endParaRPr lang="en-US" b="0" dirty="0" smtClean="0"/>
          </a:p>
          <a:p>
            <a:r>
              <a:rPr lang="en-US" b="0" dirty="0" smtClean="0"/>
              <a:t>Second</a:t>
            </a:r>
            <a:r>
              <a:rPr lang="en-US" b="0" dirty="0"/>
              <a:t>:</a:t>
            </a:r>
          </a:p>
          <a:p>
            <a:r>
              <a:rPr lang="en-US" b="0" dirty="0"/>
              <a:t>Result: </a:t>
            </a:r>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29</a:t>
            </a:fld>
            <a:endParaRPr lang="en-US" altLang="en-US"/>
          </a:p>
        </p:txBody>
      </p:sp>
    </p:spTree>
    <p:extLst>
      <p:ext uri="{BB962C8B-B14F-4D97-AF65-F5344CB8AC3E}">
        <p14:creationId xmlns:p14="http://schemas.microsoft.com/office/powerpoint/2010/main" val="38626937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Abstract</a:t>
            </a:r>
          </a:p>
        </p:txBody>
      </p:sp>
      <p:sp>
        <p:nvSpPr>
          <p:cNvPr id="7171" name="Content Placeholder 2"/>
          <p:cNvSpPr>
            <a:spLocks noGrp="1"/>
          </p:cNvSpPr>
          <p:nvPr>
            <p:ph idx="1"/>
          </p:nvPr>
        </p:nvSpPr>
        <p:spPr/>
        <p:txBody>
          <a:bodyPr/>
          <a:lstStyle/>
          <a:p>
            <a:r>
              <a:rPr lang="en-US" altLang="en-US" dirty="0" smtClean="0"/>
              <a:t>This presentation contains the IEEE 802.11 TGba Wake-up Radio (WUR) Operation agenda for the July 2019 session</a:t>
            </a:r>
          </a:p>
        </p:txBody>
      </p:sp>
      <p:sp>
        <p:nvSpPr>
          <p:cNvPr id="4" name="Date Placeholder 3"/>
          <p:cNvSpPr>
            <a:spLocks noGrp="1"/>
          </p:cNvSpPr>
          <p:nvPr>
            <p:ph type="dt" sz="quarter" idx="10"/>
          </p:nvPr>
        </p:nvSpPr>
        <p:spPr/>
        <p:txBody>
          <a:bodyPr/>
          <a:lstStyle/>
          <a:p>
            <a:pPr>
              <a:defRPr/>
            </a:pPr>
            <a:r>
              <a:rPr lang="en-US" smtClean="0"/>
              <a:t>July 2019</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7174" name="Slide Number Placeholder 5"/>
          <p:cNvSpPr>
            <a:spLocks noGrp="1"/>
          </p:cNvSpPr>
          <p:nvPr>
            <p:ph type="sldNum" sz="quarter" idx="12"/>
          </p:nvPr>
        </p:nvSpPr>
        <p:spPr>
          <a:xfrm>
            <a:off x="5879594" y="6475413"/>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01D07826-354B-4CAC-A364-D4170821854F}" type="slidenum">
              <a:rPr lang="en-US" altLang="en-US" sz="1200" b="0"/>
              <a:pPr>
                <a:spcBef>
                  <a:spcPct val="0"/>
                </a:spcBef>
                <a:buFontTx/>
                <a:buNone/>
              </a:pPr>
              <a:t>3</a:t>
            </a:fld>
            <a:endParaRPr lang="en-US" altLang="en-US" sz="1200" b="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3006</a:t>
            </a:r>
            <a:endParaRPr lang="en-US" dirty="0"/>
          </a:p>
        </p:txBody>
      </p:sp>
      <p:sp>
        <p:nvSpPr>
          <p:cNvPr id="3" name="Content Placeholder 2"/>
          <p:cNvSpPr>
            <a:spLocks noGrp="1"/>
          </p:cNvSpPr>
          <p:nvPr>
            <p:ph idx="1"/>
          </p:nvPr>
        </p:nvSpPr>
        <p:spPr/>
        <p:txBody>
          <a:bodyPr/>
          <a:lstStyle/>
          <a:p>
            <a:r>
              <a:rPr lang="en-US" dirty="0"/>
              <a:t>Move to accept the comment resolutions in [11-19/1069r1] for the CIDs listed below:</a:t>
            </a:r>
          </a:p>
          <a:p>
            <a:r>
              <a:rPr lang="en-US" dirty="0"/>
              <a:t>[3206, 3258, 3265, 3266, 3267, 3268, 3269, 3270, 3271, 3272, 3279, 3280, 3281, 3282, 3283, 3284, 3389, 3275, 3276]</a:t>
            </a:r>
            <a:endParaRPr lang="en-US" b="0" dirty="0" smtClean="0"/>
          </a:p>
          <a:p>
            <a:endParaRPr lang="en-US" b="0" dirty="0" smtClean="0"/>
          </a:p>
          <a:p>
            <a:r>
              <a:rPr lang="en-US" b="0" dirty="0" smtClean="0"/>
              <a:t>Move: </a:t>
            </a:r>
            <a:r>
              <a:rPr lang="en-US" b="0" dirty="0" err="1" smtClean="0"/>
              <a:t>Rojan</a:t>
            </a:r>
            <a:r>
              <a:rPr lang="en-US" b="0" dirty="0" smtClean="0"/>
              <a:t> </a:t>
            </a:r>
            <a:r>
              <a:rPr lang="en-US" b="0" dirty="0" err="1" smtClean="0"/>
              <a:t>Chitrakar</a:t>
            </a:r>
            <a:endParaRPr lang="en-US" b="0" dirty="0" smtClean="0"/>
          </a:p>
          <a:p>
            <a:r>
              <a:rPr lang="en-US" b="0" dirty="0" smtClean="0"/>
              <a:t>Second</a:t>
            </a:r>
            <a:r>
              <a:rPr lang="en-US" b="0" dirty="0"/>
              <a:t>:</a:t>
            </a:r>
          </a:p>
          <a:p>
            <a:r>
              <a:rPr lang="en-US" b="0" dirty="0"/>
              <a:t>Result: </a:t>
            </a:r>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30</a:t>
            </a:fld>
            <a:endParaRPr lang="en-US" altLang="en-US"/>
          </a:p>
        </p:txBody>
      </p:sp>
    </p:spTree>
    <p:extLst>
      <p:ext uri="{BB962C8B-B14F-4D97-AF65-F5344CB8AC3E}">
        <p14:creationId xmlns:p14="http://schemas.microsoft.com/office/powerpoint/2010/main" val="20187490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3007</a:t>
            </a:r>
            <a:endParaRPr lang="en-US" dirty="0"/>
          </a:p>
        </p:txBody>
      </p:sp>
      <p:sp>
        <p:nvSpPr>
          <p:cNvPr id="3" name="Content Placeholder 2"/>
          <p:cNvSpPr>
            <a:spLocks noGrp="1"/>
          </p:cNvSpPr>
          <p:nvPr>
            <p:ph idx="1"/>
          </p:nvPr>
        </p:nvSpPr>
        <p:spPr/>
        <p:txBody>
          <a:bodyPr/>
          <a:lstStyle/>
          <a:p>
            <a:r>
              <a:rPr lang="en-US" dirty="0"/>
              <a:t>Move to accept the comment resolutions in [11-19/1029r1] for the CIDs listed below:</a:t>
            </a:r>
          </a:p>
          <a:p>
            <a:r>
              <a:rPr lang="en-US" dirty="0"/>
              <a:t>[3079, 3108, 3118, 3197, 3376</a:t>
            </a:r>
            <a:r>
              <a:rPr lang="en-US" dirty="0" smtClean="0"/>
              <a:t>]</a:t>
            </a:r>
          </a:p>
          <a:p>
            <a:endParaRPr lang="en-US" b="0" dirty="0" smtClean="0"/>
          </a:p>
          <a:p>
            <a:r>
              <a:rPr lang="en-US" b="0" dirty="0" smtClean="0"/>
              <a:t>Move: Lei Huang</a:t>
            </a:r>
          </a:p>
          <a:p>
            <a:r>
              <a:rPr lang="en-US" b="0" dirty="0" smtClean="0"/>
              <a:t>Second</a:t>
            </a:r>
            <a:r>
              <a:rPr lang="en-US" b="0" dirty="0"/>
              <a:t>:</a:t>
            </a:r>
          </a:p>
          <a:p>
            <a:r>
              <a:rPr lang="en-US" b="0" dirty="0"/>
              <a:t>Result: </a:t>
            </a:r>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31</a:t>
            </a:fld>
            <a:endParaRPr lang="en-US" altLang="en-US"/>
          </a:p>
        </p:txBody>
      </p:sp>
    </p:spTree>
    <p:extLst>
      <p:ext uri="{BB962C8B-B14F-4D97-AF65-F5344CB8AC3E}">
        <p14:creationId xmlns:p14="http://schemas.microsoft.com/office/powerpoint/2010/main" val="7938005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3008</a:t>
            </a:r>
            <a:endParaRPr lang="en-US" dirty="0"/>
          </a:p>
        </p:txBody>
      </p:sp>
      <p:sp>
        <p:nvSpPr>
          <p:cNvPr id="3" name="Content Placeholder 2"/>
          <p:cNvSpPr>
            <a:spLocks noGrp="1"/>
          </p:cNvSpPr>
          <p:nvPr>
            <p:ph idx="1"/>
          </p:nvPr>
        </p:nvSpPr>
        <p:spPr/>
        <p:txBody>
          <a:bodyPr/>
          <a:lstStyle/>
          <a:p>
            <a:r>
              <a:rPr lang="en-US" dirty="0"/>
              <a:t>Move to accept the comment resolutions in [11-19/1176r0] for the CIDs listed below:</a:t>
            </a:r>
          </a:p>
          <a:p>
            <a:r>
              <a:rPr lang="en-US" dirty="0"/>
              <a:t>[3093, 3142</a:t>
            </a:r>
            <a:r>
              <a:rPr lang="en-US" dirty="0" smtClean="0"/>
              <a:t>]</a:t>
            </a:r>
          </a:p>
          <a:p>
            <a:endParaRPr lang="en-US" b="0" dirty="0" smtClean="0"/>
          </a:p>
          <a:p>
            <a:r>
              <a:rPr lang="en-US" b="0" dirty="0" smtClean="0"/>
              <a:t>Move: Lei Huang</a:t>
            </a:r>
          </a:p>
          <a:p>
            <a:r>
              <a:rPr lang="en-US" b="0" dirty="0" smtClean="0"/>
              <a:t>Second</a:t>
            </a:r>
            <a:r>
              <a:rPr lang="en-US" b="0" dirty="0"/>
              <a:t>:</a:t>
            </a:r>
          </a:p>
          <a:p>
            <a:r>
              <a:rPr lang="en-US" b="0" dirty="0"/>
              <a:t>Result: </a:t>
            </a:r>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32</a:t>
            </a:fld>
            <a:endParaRPr lang="en-US" altLang="en-US"/>
          </a:p>
        </p:txBody>
      </p:sp>
    </p:spTree>
    <p:extLst>
      <p:ext uri="{BB962C8B-B14F-4D97-AF65-F5344CB8AC3E}">
        <p14:creationId xmlns:p14="http://schemas.microsoft.com/office/powerpoint/2010/main" val="650682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3009</a:t>
            </a:r>
            <a:endParaRPr lang="en-US" dirty="0"/>
          </a:p>
        </p:txBody>
      </p:sp>
      <p:sp>
        <p:nvSpPr>
          <p:cNvPr id="3" name="Content Placeholder 2"/>
          <p:cNvSpPr>
            <a:spLocks noGrp="1"/>
          </p:cNvSpPr>
          <p:nvPr>
            <p:ph idx="1"/>
          </p:nvPr>
        </p:nvSpPr>
        <p:spPr/>
        <p:txBody>
          <a:bodyPr/>
          <a:lstStyle/>
          <a:p>
            <a:r>
              <a:rPr lang="en-US" dirty="0"/>
              <a:t>Move to accept the comment resolutions in [11-19-1202r1] for the CIDs listed below:</a:t>
            </a:r>
          </a:p>
          <a:p>
            <a:r>
              <a:rPr lang="en-US" dirty="0"/>
              <a:t>[3010, 3040, 3053, 3057, 3080, 3081, 3094, 3121, 3308, 3401</a:t>
            </a:r>
            <a:r>
              <a:rPr lang="en-US" dirty="0" smtClean="0"/>
              <a:t>]</a:t>
            </a:r>
          </a:p>
          <a:p>
            <a:endParaRPr lang="en-US" b="0" dirty="0" smtClean="0"/>
          </a:p>
          <a:p>
            <a:r>
              <a:rPr lang="en-US" b="0" dirty="0" smtClean="0"/>
              <a:t>Move: Suhwook Kim</a:t>
            </a:r>
          </a:p>
          <a:p>
            <a:r>
              <a:rPr lang="en-US" b="0" dirty="0" smtClean="0"/>
              <a:t>Second</a:t>
            </a:r>
            <a:r>
              <a:rPr lang="en-US" b="0" dirty="0"/>
              <a:t>:</a:t>
            </a:r>
          </a:p>
          <a:p>
            <a:r>
              <a:rPr lang="en-US" b="0" dirty="0"/>
              <a:t>Result: </a:t>
            </a:r>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33</a:t>
            </a:fld>
            <a:endParaRPr lang="en-US" altLang="en-US"/>
          </a:p>
        </p:txBody>
      </p:sp>
    </p:spTree>
    <p:extLst>
      <p:ext uri="{BB962C8B-B14F-4D97-AF65-F5344CB8AC3E}">
        <p14:creationId xmlns:p14="http://schemas.microsoft.com/office/powerpoint/2010/main" val="13674722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3010</a:t>
            </a:r>
            <a:endParaRPr lang="en-US" dirty="0"/>
          </a:p>
        </p:txBody>
      </p:sp>
      <p:sp>
        <p:nvSpPr>
          <p:cNvPr id="3" name="Content Placeholder 2"/>
          <p:cNvSpPr>
            <a:spLocks noGrp="1"/>
          </p:cNvSpPr>
          <p:nvPr>
            <p:ph idx="1"/>
          </p:nvPr>
        </p:nvSpPr>
        <p:spPr/>
        <p:txBody>
          <a:bodyPr/>
          <a:lstStyle/>
          <a:p>
            <a:r>
              <a:rPr lang="en-US" dirty="0"/>
              <a:t>Move to accept the editorial comment resolution in </a:t>
            </a:r>
            <a:r>
              <a:rPr lang="en-US" dirty="0" smtClean="0"/>
              <a:t>11-19/1025r1</a:t>
            </a:r>
            <a:endParaRPr lang="en-US" dirty="0"/>
          </a:p>
          <a:p>
            <a:pPr lvl="1"/>
            <a:endParaRPr lang="en-US" dirty="0"/>
          </a:p>
          <a:p>
            <a:pPr lvl="1"/>
            <a:endParaRPr lang="en-US" dirty="0"/>
          </a:p>
          <a:p>
            <a:pPr lvl="1"/>
            <a:endParaRPr lang="en-US" dirty="0"/>
          </a:p>
          <a:p>
            <a:pPr lvl="1"/>
            <a:r>
              <a:rPr lang="en-US" dirty="0"/>
              <a:t>Move: Po-Kai Huang</a:t>
            </a:r>
          </a:p>
          <a:p>
            <a:pPr lvl="1"/>
            <a:r>
              <a:rPr lang="en-US" dirty="0"/>
              <a:t>Second:</a:t>
            </a:r>
          </a:p>
          <a:p>
            <a:pPr lvl="1"/>
            <a:r>
              <a:rPr lang="en-US" dirty="0"/>
              <a:t>Result:</a:t>
            </a:r>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34</a:t>
            </a:fld>
            <a:endParaRPr lang="en-US" altLang="en-US"/>
          </a:p>
        </p:txBody>
      </p:sp>
    </p:spTree>
    <p:extLst>
      <p:ext uri="{BB962C8B-B14F-4D97-AF65-F5344CB8AC3E}">
        <p14:creationId xmlns:p14="http://schemas.microsoft.com/office/powerpoint/2010/main" val="9033057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3011</a:t>
            </a:r>
            <a:endParaRPr lang="en-US" dirty="0"/>
          </a:p>
        </p:txBody>
      </p:sp>
      <p:sp>
        <p:nvSpPr>
          <p:cNvPr id="3" name="Content Placeholder 2"/>
          <p:cNvSpPr>
            <a:spLocks noGrp="1"/>
          </p:cNvSpPr>
          <p:nvPr>
            <p:ph idx="1"/>
          </p:nvPr>
        </p:nvSpPr>
        <p:spPr/>
        <p:txBody>
          <a:bodyPr/>
          <a:lstStyle/>
          <a:p>
            <a:r>
              <a:rPr lang="en-US" dirty="0"/>
              <a:t>Move to accept the comment resolution in </a:t>
            </a:r>
            <a:r>
              <a:rPr lang="en-US" dirty="0" smtClean="0"/>
              <a:t>11-19/1049r1 </a:t>
            </a:r>
            <a:r>
              <a:rPr lang="en-US" dirty="0"/>
              <a:t>for CIDs listed below:</a:t>
            </a:r>
          </a:p>
          <a:p>
            <a:pPr lvl="1"/>
            <a:r>
              <a:rPr lang="en-GB" dirty="0"/>
              <a:t>3042, 3076, 3146, 3246, 3363, 3364</a:t>
            </a:r>
            <a:endParaRPr lang="en-US" dirty="0"/>
          </a:p>
          <a:p>
            <a:pPr lvl="1"/>
            <a:endParaRPr lang="en-US" dirty="0"/>
          </a:p>
          <a:p>
            <a:pPr lvl="1"/>
            <a:endParaRPr lang="en-US" dirty="0"/>
          </a:p>
          <a:p>
            <a:pPr lvl="1"/>
            <a:r>
              <a:rPr lang="en-US" dirty="0"/>
              <a:t>Move: Po-Kai Huang</a:t>
            </a:r>
          </a:p>
          <a:p>
            <a:pPr lvl="1"/>
            <a:r>
              <a:rPr lang="en-US" dirty="0"/>
              <a:t>Second:</a:t>
            </a:r>
          </a:p>
          <a:p>
            <a:pPr lvl="1"/>
            <a:r>
              <a:rPr lang="en-US" dirty="0"/>
              <a:t>Result:</a:t>
            </a:r>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35</a:t>
            </a:fld>
            <a:endParaRPr lang="en-US" altLang="en-US"/>
          </a:p>
        </p:txBody>
      </p:sp>
    </p:spTree>
    <p:extLst>
      <p:ext uri="{BB962C8B-B14F-4D97-AF65-F5344CB8AC3E}">
        <p14:creationId xmlns:p14="http://schemas.microsoft.com/office/powerpoint/2010/main" val="14624191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3012</a:t>
            </a:r>
            <a:endParaRPr lang="en-US" dirty="0"/>
          </a:p>
        </p:txBody>
      </p:sp>
      <p:sp>
        <p:nvSpPr>
          <p:cNvPr id="3" name="Content Placeholder 2"/>
          <p:cNvSpPr>
            <a:spLocks noGrp="1"/>
          </p:cNvSpPr>
          <p:nvPr>
            <p:ph idx="1"/>
          </p:nvPr>
        </p:nvSpPr>
        <p:spPr/>
        <p:txBody>
          <a:bodyPr/>
          <a:lstStyle/>
          <a:p>
            <a:r>
              <a:rPr lang="en-US" dirty="0"/>
              <a:t>Move to accept the comment resolution in </a:t>
            </a:r>
            <a:r>
              <a:rPr lang="en-US" dirty="0" smtClean="0"/>
              <a:t>11-19/1050r0 </a:t>
            </a:r>
            <a:r>
              <a:rPr lang="en-US" dirty="0"/>
              <a:t>for CIDs listed below:</a:t>
            </a:r>
          </a:p>
          <a:p>
            <a:pPr lvl="1"/>
            <a:r>
              <a:rPr lang="en-GB" altLang="ko-KR" dirty="0">
                <a:latin typeface="Times New Roman" panose="02020603050405020304" pitchFamily="18" charset="0"/>
                <a:ea typeface="Malgun Gothic" panose="020B0503020000020004" pitchFamily="34" charset="-127"/>
                <a:cs typeface="Times New Roman" panose="02020603050405020304" pitchFamily="18" charset="0"/>
              </a:rPr>
              <a:t>3033, 3107, 3110</a:t>
            </a:r>
            <a:endParaRPr lang="en-GB" altLang="ko-KR" sz="4000" dirty="0">
              <a:latin typeface="Arial" panose="020B0604020202020204" pitchFamily="34" charset="0"/>
            </a:endParaRPr>
          </a:p>
          <a:p>
            <a:pPr lvl="1"/>
            <a:endParaRPr lang="en-US" dirty="0"/>
          </a:p>
          <a:p>
            <a:pPr lvl="1"/>
            <a:endParaRPr lang="en-US" dirty="0"/>
          </a:p>
          <a:p>
            <a:pPr lvl="1"/>
            <a:r>
              <a:rPr lang="en-US" dirty="0"/>
              <a:t>Move: Po-Kai Huang</a:t>
            </a:r>
          </a:p>
          <a:p>
            <a:pPr lvl="1"/>
            <a:r>
              <a:rPr lang="en-US" dirty="0"/>
              <a:t>Second:</a:t>
            </a:r>
          </a:p>
          <a:p>
            <a:pPr lvl="1"/>
            <a:r>
              <a:rPr lang="en-US" dirty="0"/>
              <a:t>Result:</a:t>
            </a:r>
          </a:p>
          <a:p>
            <a:endParaRPr lang="en-US" b="0" dirty="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36</a:t>
            </a:fld>
            <a:endParaRPr lang="en-US" altLang="en-US"/>
          </a:p>
        </p:txBody>
      </p:sp>
    </p:spTree>
    <p:extLst>
      <p:ext uri="{BB962C8B-B14F-4D97-AF65-F5344CB8AC3E}">
        <p14:creationId xmlns:p14="http://schemas.microsoft.com/office/powerpoint/2010/main" val="16859292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3013</a:t>
            </a:r>
            <a:endParaRPr lang="en-US" dirty="0"/>
          </a:p>
        </p:txBody>
      </p:sp>
      <p:sp>
        <p:nvSpPr>
          <p:cNvPr id="3" name="Content Placeholder 2"/>
          <p:cNvSpPr>
            <a:spLocks noGrp="1"/>
          </p:cNvSpPr>
          <p:nvPr>
            <p:ph idx="1"/>
          </p:nvPr>
        </p:nvSpPr>
        <p:spPr/>
        <p:txBody>
          <a:bodyPr/>
          <a:lstStyle/>
          <a:p>
            <a:r>
              <a:rPr lang="en-US" dirty="0"/>
              <a:t>Move to accept the comment resolution in </a:t>
            </a:r>
            <a:r>
              <a:rPr lang="en-US" dirty="0" smtClean="0"/>
              <a:t>11-19/1052r3 </a:t>
            </a:r>
            <a:r>
              <a:rPr lang="en-US" dirty="0"/>
              <a:t>for CIDs listed below:</a:t>
            </a:r>
          </a:p>
          <a:p>
            <a:pPr lvl="1"/>
            <a:r>
              <a:rPr lang="en-GB" dirty="0"/>
              <a:t>3039, 3061, 3087, 3155, 3380, 3105, 3144, 3157, 3201, 3158, 3159, 3379</a:t>
            </a:r>
            <a:endParaRPr lang="en-US" dirty="0"/>
          </a:p>
          <a:p>
            <a:pPr lvl="1"/>
            <a:endParaRPr lang="en-US" dirty="0"/>
          </a:p>
          <a:p>
            <a:pPr lvl="1"/>
            <a:endParaRPr lang="en-US" dirty="0"/>
          </a:p>
          <a:p>
            <a:pPr lvl="1"/>
            <a:r>
              <a:rPr lang="en-US" dirty="0"/>
              <a:t>Move: Po-Kai Huang</a:t>
            </a:r>
          </a:p>
          <a:p>
            <a:pPr lvl="1"/>
            <a:r>
              <a:rPr lang="en-US" dirty="0"/>
              <a:t>Second:</a:t>
            </a:r>
          </a:p>
          <a:p>
            <a:pPr lvl="1"/>
            <a:r>
              <a:rPr lang="en-US" dirty="0"/>
              <a:t>Result:</a:t>
            </a:r>
          </a:p>
          <a:p>
            <a:endParaRPr lang="en-US" b="0" dirty="0" smtClean="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37</a:t>
            </a:fld>
            <a:endParaRPr lang="en-US" altLang="en-US"/>
          </a:p>
        </p:txBody>
      </p:sp>
    </p:spTree>
    <p:extLst>
      <p:ext uri="{BB962C8B-B14F-4D97-AF65-F5344CB8AC3E}">
        <p14:creationId xmlns:p14="http://schemas.microsoft.com/office/powerpoint/2010/main" val="731088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3014</a:t>
            </a:r>
            <a:endParaRPr lang="en-US" dirty="0"/>
          </a:p>
        </p:txBody>
      </p:sp>
      <p:sp>
        <p:nvSpPr>
          <p:cNvPr id="3" name="Content Placeholder 2"/>
          <p:cNvSpPr>
            <a:spLocks noGrp="1"/>
          </p:cNvSpPr>
          <p:nvPr>
            <p:ph idx="1"/>
          </p:nvPr>
        </p:nvSpPr>
        <p:spPr/>
        <p:txBody>
          <a:bodyPr/>
          <a:lstStyle/>
          <a:p>
            <a:r>
              <a:rPr lang="en-US" dirty="0"/>
              <a:t>Move to accept the comment resolution in </a:t>
            </a:r>
            <a:r>
              <a:rPr lang="en-US" dirty="0" smtClean="0"/>
              <a:t>11-19/1124r1 </a:t>
            </a:r>
            <a:r>
              <a:rPr lang="en-US" dirty="0"/>
              <a:t>for CIDs listed below:</a:t>
            </a:r>
          </a:p>
          <a:p>
            <a:pPr lvl="1"/>
            <a:r>
              <a:rPr lang="en-GB" dirty="0"/>
              <a:t>3029</a:t>
            </a:r>
            <a:endParaRPr lang="en-US" dirty="0"/>
          </a:p>
          <a:p>
            <a:pPr lvl="1"/>
            <a:endParaRPr lang="en-US" dirty="0"/>
          </a:p>
          <a:p>
            <a:pPr lvl="1"/>
            <a:r>
              <a:rPr lang="en-US" dirty="0"/>
              <a:t>Move: Po-Kai Huang</a:t>
            </a:r>
          </a:p>
          <a:p>
            <a:pPr lvl="1"/>
            <a:r>
              <a:rPr lang="en-US" dirty="0"/>
              <a:t>Second:</a:t>
            </a:r>
          </a:p>
          <a:p>
            <a:pPr lvl="1"/>
            <a:r>
              <a:rPr lang="en-US" dirty="0"/>
              <a:t>Result:</a:t>
            </a:r>
          </a:p>
          <a:p>
            <a:endParaRPr lang="en-US" b="0" dirty="0" smtClean="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38</a:t>
            </a:fld>
            <a:endParaRPr lang="en-US" altLang="en-US"/>
          </a:p>
        </p:txBody>
      </p:sp>
    </p:spTree>
    <p:extLst>
      <p:ext uri="{BB962C8B-B14F-4D97-AF65-F5344CB8AC3E}">
        <p14:creationId xmlns:p14="http://schemas.microsoft.com/office/powerpoint/2010/main" val="15049402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3015</a:t>
            </a:r>
            <a:endParaRPr lang="en-US" dirty="0"/>
          </a:p>
        </p:txBody>
      </p:sp>
      <p:sp>
        <p:nvSpPr>
          <p:cNvPr id="3" name="Content Placeholder 2"/>
          <p:cNvSpPr>
            <a:spLocks noGrp="1"/>
          </p:cNvSpPr>
          <p:nvPr>
            <p:ph idx="1"/>
          </p:nvPr>
        </p:nvSpPr>
        <p:spPr/>
        <p:txBody>
          <a:bodyPr/>
          <a:lstStyle/>
          <a:p>
            <a:r>
              <a:rPr lang="en-US" dirty="0"/>
              <a:t>Move to accept the comment resolutions in [11-19/1179r2] for the CIDs listed below:</a:t>
            </a:r>
          </a:p>
          <a:p>
            <a:r>
              <a:rPr lang="en-US" dirty="0"/>
              <a:t>[3130,3131,3232,3233,3234,3333,3334,3335,3336,3337,3338,3339]</a:t>
            </a:r>
          </a:p>
          <a:p>
            <a:endParaRPr lang="en-US" dirty="0"/>
          </a:p>
          <a:p>
            <a:endParaRPr lang="en-US" dirty="0"/>
          </a:p>
          <a:p>
            <a:r>
              <a:rPr lang="en-US" dirty="0"/>
              <a:t>Move: Leif Wilhelmsson</a:t>
            </a:r>
          </a:p>
          <a:p>
            <a:r>
              <a:rPr lang="en-US" dirty="0"/>
              <a:t>Second: Steve Shellhammer</a:t>
            </a:r>
          </a:p>
          <a:p>
            <a:r>
              <a:rPr lang="en-US" dirty="0"/>
              <a:t>Result:</a:t>
            </a:r>
            <a:endParaRPr lang="en-US" b="0" dirty="0" smtClean="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39</a:t>
            </a:fld>
            <a:endParaRPr lang="en-US" altLang="en-US"/>
          </a:p>
        </p:txBody>
      </p:sp>
    </p:spTree>
    <p:extLst>
      <p:ext uri="{BB962C8B-B14F-4D97-AF65-F5344CB8AC3E}">
        <p14:creationId xmlns:p14="http://schemas.microsoft.com/office/powerpoint/2010/main" val="22097269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Meeting Protocol</a:t>
            </a:r>
          </a:p>
        </p:txBody>
      </p:sp>
      <p:sp>
        <p:nvSpPr>
          <p:cNvPr id="8195" name="Content Placeholder 2"/>
          <p:cNvSpPr>
            <a:spLocks noGrp="1"/>
          </p:cNvSpPr>
          <p:nvPr>
            <p:ph idx="1"/>
          </p:nvPr>
        </p:nvSpPr>
        <p:spPr/>
        <p:txBody>
          <a:bodyPr/>
          <a:lstStyle/>
          <a:p>
            <a:r>
              <a:rPr lang="en-US" altLang="zh-CN" smtClean="0"/>
              <a:t>Please announce your </a:t>
            </a:r>
            <a:r>
              <a:rPr lang="en-US" altLang="zh-CN" u="sng" smtClean="0"/>
              <a:t>name</a:t>
            </a:r>
            <a:r>
              <a:rPr lang="en-US" altLang="zh-CN" smtClean="0"/>
              <a:t> and </a:t>
            </a:r>
            <a:r>
              <a:rPr lang="en-US" altLang="zh-CN" u="sng" smtClean="0"/>
              <a:t>affiliation</a:t>
            </a:r>
            <a:r>
              <a:rPr lang="en-US" altLang="zh-CN" smtClean="0"/>
              <a:t> when you first address the group during a meeting slot</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2019</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8198" name="Slide Number Placeholder 5"/>
          <p:cNvSpPr>
            <a:spLocks noGrp="1"/>
          </p:cNvSpPr>
          <p:nvPr>
            <p:ph type="sldNum" sz="quarter" idx="12"/>
          </p:nvPr>
        </p:nvSpPr>
        <p:spPr>
          <a:xfrm>
            <a:off x="5879594" y="6462727"/>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A1786542-6B9C-4A56-8B17-DC4883078DD8}" type="slidenum">
              <a:rPr lang="en-US" altLang="en-US" sz="1200" b="0"/>
              <a:pPr>
                <a:spcBef>
                  <a:spcPct val="0"/>
                </a:spcBef>
                <a:buFontTx/>
                <a:buNone/>
              </a:pPr>
              <a:t>4</a:t>
            </a:fld>
            <a:endParaRPr lang="en-US" altLang="en-US" sz="1200" b="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3016</a:t>
            </a:r>
            <a:endParaRPr lang="en-US" dirty="0"/>
          </a:p>
        </p:txBody>
      </p:sp>
      <p:sp>
        <p:nvSpPr>
          <p:cNvPr id="3" name="Content Placeholder 2"/>
          <p:cNvSpPr>
            <a:spLocks noGrp="1"/>
          </p:cNvSpPr>
          <p:nvPr>
            <p:ph idx="1"/>
          </p:nvPr>
        </p:nvSpPr>
        <p:spPr/>
        <p:txBody>
          <a:bodyPr/>
          <a:lstStyle/>
          <a:p>
            <a:r>
              <a:rPr lang="en-US" dirty="0"/>
              <a:t>Move to accept the comment resolutions in [</a:t>
            </a:r>
            <a:r>
              <a:rPr lang="en-US" dirty="0" smtClean="0"/>
              <a:t>11-19/1077r1] </a:t>
            </a:r>
            <a:r>
              <a:rPr lang="en-US" dirty="0"/>
              <a:t>for the CIDs listed below:</a:t>
            </a:r>
          </a:p>
          <a:p>
            <a:r>
              <a:rPr lang="en-US" dirty="0"/>
              <a:t>[3112, 3172, 3026, 3027</a:t>
            </a:r>
            <a:r>
              <a:rPr lang="en-US" dirty="0" smtClean="0"/>
              <a:t>, </a:t>
            </a:r>
            <a:r>
              <a:rPr lang="en-US" dirty="0"/>
              <a:t>3194, 3035, 3066, 3067, 3106, 3164, 3165, 3173, 3195, 3203, 3237, 3263, 3354, 3355, 3384]</a:t>
            </a:r>
          </a:p>
          <a:p>
            <a:endParaRPr lang="en-US" dirty="0"/>
          </a:p>
          <a:p>
            <a:endParaRPr lang="en-US" dirty="0"/>
          </a:p>
          <a:p>
            <a:r>
              <a:rPr lang="en-US" dirty="0"/>
              <a:t>Move: </a:t>
            </a:r>
            <a:r>
              <a:rPr lang="en-US" dirty="0" smtClean="0"/>
              <a:t>Minyoung Park</a:t>
            </a:r>
            <a:endParaRPr lang="en-US" dirty="0"/>
          </a:p>
          <a:p>
            <a:r>
              <a:rPr lang="en-US" dirty="0"/>
              <a:t>Second</a:t>
            </a:r>
            <a:r>
              <a:rPr lang="en-US" dirty="0" smtClean="0"/>
              <a:t>: </a:t>
            </a:r>
            <a:endParaRPr lang="en-US" dirty="0"/>
          </a:p>
          <a:p>
            <a:r>
              <a:rPr lang="en-US" dirty="0"/>
              <a:t>Result:</a:t>
            </a:r>
            <a:endParaRPr lang="en-US" b="0" dirty="0" smtClean="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40</a:t>
            </a:fld>
            <a:endParaRPr lang="en-US" altLang="en-US"/>
          </a:p>
        </p:txBody>
      </p:sp>
    </p:spTree>
    <p:extLst>
      <p:ext uri="{BB962C8B-B14F-4D97-AF65-F5344CB8AC3E}">
        <p14:creationId xmlns:p14="http://schemas.microsoft.com/office/powerpoint/2010/main" val="13599643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3017</a:t>
            </a:r>
            <a:endParaRPr lang="en-US" dirty="0"/>
          </a:p>
        </p:txBody>
      </p:sp>
      <p:sp>
        <p:nvSpPr>
          <p:cNvPr id="3" name="Content Placeholder 2"/>
          <p:cNvSpPr>
            <a:spLocks noGrp="1"/>
          </p:cNvSpPr>
          <p:nvPr>
            <p:ph idx="1"/>
          </p:nvPr>
        </p:nvSpPr>
        <p:spPr/>
        <p:txBody>
          <a:bodyPr/>
          <a:lstStyle/>
          <a:p>
            <a:r>
              <a:rPr lang="en-US" dirty="0"/>
              <a:t>Move to accept the comment resolutions in [</a:t>
            </a:r>
            <a:r>
              <a:rPr lang="en-US" dirty="0" smtClean="0"/>
              <a:t>11-19/1084r1] </a:t>
            </a:r>
            <a:r>
              <a:rPr lang="en-US" dirty="0"/>
              <a:t>for the CIDs listed below:</a:t>
            </a:r>
          </a:p>
          <a:p>
            <a:r>
              <a:rPr lang="en-US" dirty="0"/>
              <a:t>[3120, 3221, 3222, 3274]</a:t>
            </a:r>
          </a:p>
          <a:p>
            <a:endParaRPr lang="en-US" dirty="0"/>
          </a:p>
          <a:p>
            <a:endParaRPr lang="en-US" dirty="0"/>
          </a:p>
          <a:p>
            <a:r>
              <a:rPr lang="en-US" dirty="0"/>
              <a:t>Move: </a:t>
            </a:r>
            <a:r>
              <a:rPr lang="en-US" dirty="0" smtClean="0"/>
              <a:t>Minyoung Park</a:t>
            </a:r>
            <a:endParaRPr lang="en-US" dirty="0"/>
          </a:p>
          <a:p>
            <a:r>
              <a:rPr lang="en-US" dirty="0"/>
              <a:t>Second</a:t>
            </a:r>
            <a:r>
              <a:rPr lang="en-US" dirty="0" smtClean="0"/>
              <a:t>: </a:t>
            </a:r>
            <a:endParaRPr lang="en-US" dirty="0"/>
          </a:p>
          <a:p>
            <a:r>
              <a:rPr lang="en-US" dirty="0"/>
              <a:t>Result:</a:t>
            </a:r>
            <a:endParaRPr lang="en-US" b="0" dirty="0" smtClean="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41</a:t>
            </a:fld>
            <a:endParaRPr lang="en-US" altLang="en-US"/>
          </a:p>
        </p:txBody>
      </p:sp>
    </p:spTree>
    <p:extLst>
      <p:ext uri="{BB962C8B-B14F-4D97-AF65-F5344CB8AC3E}">
        <p14:creationId xmlns:p14="http://schemas.microsoft.com/office/powerpoint/2010/main" val="76460505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3018</a:t>
            </a:r>
            <a:endParaRPr lang="en-US" dirty="0"/>
          </a:p>
        </p:txBody>
      </p:sp>
      <p:sp>
        <p:nvSpPr>
          <p:cNvPr id="3" name="Content Placeholder 2"/>
          <p:cNvSpPr>
            <a:spLocks noGrp="1"/>
          </p:cNvSpPr>
          <p:nvPr>
            <p:ph idx="1"/>
          </p:nvPr>
        </p:nvSpPr>
        <p:spPr/>
        <p:txBody>
          <a:bodyPr/>
          <a:lstStyle/>
          <a:p>
            <a:r>
              <a:rPr lang="en-US" dirty="0"/>
              <a:t>Move to accept the comment resolutions in [</a:t>
            </a:r>
            <a:r>
              <a:rPr lang="en-US" dirty="0" smtClean="0"/>
              <a:t>11-19/1086r2] </a:t>
            </a:r>
            <a:r>
              <a:rPr lang="en-US" dirty="0"/>
              <a:t>for the CIDs listed below:</a:t>
            </a:r>
          </a:p>
          <a:p>
            <a:r>
              <a:rPr lang="en-US" dirty="0"/>
              <a:t>[3071, 3072, 3311, 3358]</a:t>
            </a:r>
          </a:p>
          <a:p>
            <a:endParaRPr lang="en-US" dirty="0"/>
          </a:p>
          <a:p>
            <a:endParaRPr lang="en-US" dirty="0"/>
          </a:p>
          <a:p>
            <a:r>
              <a:rPr lang="en-US" dirty="0"/>
              <a:t>Move: </a:t>
            </a:r>
            <a:r>
              <a:rPr lang="en-US" dirty="0" smtClean="0"/>
              <a:t>Minyoung Park</a:t>
            </a:r>
            <a:endParaRPr lang="en-US" dirty="0"/>
          </a:p>
          <a:p>
            <a:r>
              <a:rPr lang="en-US" dirty="0"/>
              <a:t>Second</a:t>
            </a:r>
            <a:r>
              <a:rPr lang="en-US" dirty="0" smtClean="0"/>
              <a:t>: </a:t>
            </a:r>
            <a:endParaRPr lang="en-US" dirty="0"/>
          </a:p>
          <a:p>
            <a:r>
              <a:rPr lang="en-US" dirty="0"/>
              <a:t>Result:</a:t>
            </a:r>
            <a:endParaRPr lang="en-US" b="0" dirty="0" smtClean="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42</a:t>
            </a:fld>
            <a:endParaRPr lang="en-US" altLang="en-US"/>
          </a:p>
        </p:txBody>
      </p:sp>
    </p:spTree>
    <p:extLst>
      <p:ext uri="{BB962C8B-B14F-4D97-AF65-F5344CB8AC3E}">
        <p14:creationId xmlns:p14="http://schemas.microsoft.com/office/powerpoint/2010/main" val="251205579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3019</a:t>
            </a:r>
            <a:endParaRPr lang="en-US" dirty="0"/>
          </a:p>
        </p:txBody>
      </p:sp>
      <p:sp>
        <p:nvSpPr>
          <p:cNvPr id="3" name="Content Placeholder 2"/>
          <p:cNvSpPr>
            <a:spLocks noGrp="1"/>
          </p:cNvSpPr>
          <p:nvPr>
            <p:ph idx="1"/>
          </p:nvPr>
        </p:nvSpPr>
        <p:spPr/>
        <p:txBody>
          <a:bodyPr/>
          <a:lstStyle/>
          <a:p>
            <a:r>
              <a:rPr lang="en-US" dirty="0"/>
              <a:t>Move to accept the comment resolutions in [</a:t>
            </a:r>
            <a:r>
              <a:rPr lang="en-US" dirty="0" smtClean="0"/>
              <a:t>11-19/1087r1] </a:t>
            </a:r>
            <a:r>
              <a:rPr lang="en-US" dirty="0"/>
              <a:t>for the CIDs listed below:</a:t>
            </a:r>
          </a:p>
          <a:p>
            <a:r>
              <a:rPr lang="en-US" dirty="0"/>
              <a:t>[3180, 3181, 3182, 3186, 3189, 3192, 3193]</a:t>
            </a:r>
          </a:p>
          <a:p>
            <a:endParaRPr lang="en-US" dirty="0"/>
          </a:p>
          <a:p>
            <a:endParaRPr lang="en-US" dirty="0"/>
          </a:p>
          <a:p>
            <a:r>
              <a:rPr lang="en-US" dirty="0"/>
              <a:t>Move: </a:t>
            </a:r>
            <a:r>
              <a:rPr lang="en-US" dirty="0" smtClean="0"/>
              <a:t>Minyoung Park</a:t>
            </a:r>
            <a:endParaRPr lang="en-US" dirty="0"/>
          </a:p>
          <a:p>
            <a:r>
              <a:rPr lang="en-US" dirty="0"/>
              <a:t>Second</a:t>
            </a:r>
            <a:r>
              <a:rPr lang="en-US" dirty="0" smtClean="0"/>
              <a:t>: </a:t>
            </a:r>
            <a:endParaRPr lang="en-US" dirty="0"/>
          </a:p>
          <a:p>
            <a:r>
              <a:rPr lang="en-US" dirty="0"/>
              <a:t>Result:</a:t>
            </a:r>
            <a:endParaRPr lang="en-US" b="0" dirty="0" smtClean="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43</a:t>
            </a:fld>
            <a:endParaRPr lang="en-US" altLang="en-US"/>
          </a:p>
        </p:txBody>
      </p:sp>
    </p:spTree>
    <p:extLst>
      <p:ext uri="{BB962C8B-B14F-4D97-AF65-F5344CB8AC3E}">
        <p14:creationId xmlns:p14="http://schemas.microsoft.com/office/powerpoint/2010/main" val="351922873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smtClean="0"/>
              <a:t># 3020</a:t>
            </a:r>
            <a:endParaRPr lang="en-US" dirty="0"/>
          </a:p>
        </p:txBody>
      </p:sp>
      <p:sp>
        <p:nvSpPr>
          <p:cNvPr id="3" name="Content Placeholder 2"/>
          <p:cNvSpPr>
            <a:spLocks noGrp="1"/>
          </p:cNvSpPr>
          <p:nvPr>
            <p:ph idx="1"/>
          </p:nvPr>
        </p:nvSpPr>
        <p:spPr/>
        <p:txBody>
          <a:bodyPr/>
          <a:lstStyle/>
          <a:p>
            <a:r>
              <a:rPr lang="en-US" dirty="0"/>
              <a:t>Move to accept the comment resolutions in </a:t>
            </a:r>
            <a:r>
              <a:rPr lang="en-US" dirty="0" smtClean="0"/>
              <a:t>[doc number] </a:t>
            </a:r>
            <a:r>
              <a:rPr lang="en-US" dirty="0"/>
              <a:t>for the CIDs listed below:</a:t>
            </a:r>
          </a:p>
          <a:p>
            <a:r>
              <a:rPr lang="en-US" dirty="0" smtClean="0"/>
              <a:t>[</a:t>
            </a:r>
            <a:r>
              <a:rPr lang="en-US" dirty="0" err="1" smtClean="0"/>
              <a:t>cids</a:t>
            </a:r>
            <a:r>
              <a:rPr lang="en-US" dirty="0" smtClean="0"/>
              <a:t>]</a:t>
            </a:r>
            <a:endParaRPr lang="en-US" dirty="0"/>
          </a:p>
          <a:p>
            <a:endParaRPr lang="en-US" dirty="0"/>
          </a:p>
          <a:p>
            <a:endParaRPr lang="en-US" dirty="0"/>
          </a:p>
          <a:p>
            <a:r>
              <a:rPr lang="en-US" dirty="0"/>
              <a:t>Move</a:t>
            </a:r>
            <a:r>
              <a:rPr lang="en-US" dirty="0" smtClean="0"/>
              <a:t>:</a:t>
            </a:r>
            <a:endParaRPr lang="en-US" dirty="0"/>
          </a:p>
          <a:p>
            <a:r>
              <a:rPr lang="en-US" dirty="0"/>
              <a:t>Second</a:t>
            </a:r>
            <a:r>
              <a:rPr lang="en-US" dirty="0" smtClean="0"/>
              <a:t>: </a:t>
            </a:r>
            <a:endParaRPr lang="en-US" dirty="0"/>
          </a:p>
          <a:p>
            <a:r>
              <a:rPr lang="en-US" dirty="0"/>
              <a:t>Result:</a:t>
            </a:r>
            <a:endParaRPr lang="en-US" b="0" dirty="0" smtClean="0"/>
          </a:p>
          <a:p>
            <a:endParaRPr lang="en-US" dirty="0"/>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44</a:t>
            </a:fld>
            <a:endParaRPr lang="en-US" altLang="en-US"/>
          </a:p>
        </p:txBody>
      </p:sp>
    </p:spTree>
    <p:extLst>
      <p:ext uri="{BB962C8B-B14F-4D97-AF65-F5344CB8AC3E}">
        <p14:creationId xmlns:p14="http://schemas.microsoft.com/office/powerpoint/2010/main" val="118281851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6"/>
          <p:cNvSpPr>
            <a:spLocks noGrp="1"/>
          </p:cNvSpPr>
          <p:nvPr>
            <p:ph idx="1"/>
          </p:nvPr>
        </p:nvSpPr>
        <p:spPr>
          <a:xfrm>
            <a:off x="2666999" y="1447800"/>
            <a:ext cx="7239000" cy="5027613"/>
          </a:xfrm>
        </p:spPr>
        <p:txBody>
          <a:bodyPr/>
          <a:lstStyle/>
          <a:p>
            <a:r>
              <a:rPr lang="en-US" altLang="en-US" sz="1200" dirty="0" smtClean="0"/>
              <a:t>2017:</a:t>
            </a:r>
            <a:endParaRPr lang="en-US" altLang="en-US" sz="1200" dirty="0"/>
          </a:p>
          <a:p>
            <a:pPr lvl="1"/>
            <a:r>
              <a:rPr lang="en-US" altLang="en-US" sz="1200" b="1" dirty="0"/>
              <a:t>January</a:t>
            </a:r>
            <a:r>
              <a:rPr lang="en-US" altLang="en-US" sz="1200" dirty="0"/>
              <a:t>: </a:t>
            </a:r>
            <a:r>
              <a:rPr lang="en-US" altLang="en-US" sz="1200" dirty="0" err="1"/>
              <a:t>TGba</a:t>
            </a:r>
            <a:r>
              <a:rPr lang="en-US" altLang="en-US" sz="1200" dirty="0"/>
              <a:t> formation meeting</a:t>
            </a:r>
          </a:p>
          <a:p>
            <a:r>
              <a:rPr lang="en-US" altLang="en-US" sz="1400" dirty="0" smtClean="0"/>
              <a:t>2018:</a:t>
            </a:r>
            <a:endParaRPr lang="en-US" altLang="en-US" sz="1400" dirty="0"/>
          </a:p>
          <a:p>
            <a:pPr lvl="1"/>
            <a:r>
              <a:rPr lang="en-US" altLang="en-US" sz="1400" b="1" dirty="0"/>
              <a:t>January</a:t>
            </a:r>
            <a:r>
              <a:rPr lang="en-US" altLang="en-US" sz="1400" dirty="0"/>
              <a:t>: </a:t>
            </a:r>
            <a:r>
              <a:rPr lang="en-US" altLang="en-US" sz="1400" dirty="0" err="1"/>
              <a:t>TGba</a:t>
            </a:r>
            <a:r>
              <a:rPr lang="en-US" altLang="en-US" sz="1400" dirty="0"/>
              <a:t> Draft 0.1</a:t>
            </a:r>
            <a:endParaRPr lang="en-US" altLang="en-US" sz="1400" b="1" dirty="0"/>
          </a:p>
          <a:p>
            <a:pPr lvl="1"/>
            <a:r>
              <a:rPr lang="en-US" altLang="en-US" sz="1400" b="1" dirty="0"/>
              <a:t>September</a:t>
            </a:r>
            <a:r>
              <a:rPr lang="en-US" altLang="en-US" sz="1400" dirty="0"/>
              <a:t>: </a:t>
            </a:r>
            <a:r>
              <a:rPr lang="en-US" altLang="en-US" sz="1400" dirty="0" err="1"/>
              <a:t>TGba</a:t>
            </a:r>
            <a:r>
              <a:rPr lang="en-US" altLang="en-US" sz="1400" dirty="0"/>
              <a:t> Draft </a:t>
            </a:r>
            <a:r>
              <a:rPr lang="en-US" altLang="en-US" sz="1400" dirty="0" smtClean="0"/>
              <a:t>1.0</a:t>
            </a:r>
          </a:p>
          <a:p>
            <a:pPr lvl="1"/>
            <a:r>
              <a:rPr lang="en-US" altLang="en-US" sz="1400" dirty="0" smtClean="0"/>
              <a:t>October: Initial WG letter ballot on </a:t>
            </a:r>
            <a:r>
              <a:rPr lang="en-US" altLang="en-US" sz="1400" dirty="0" err="1" smtClean="0"/>
              <a:t>TGba</a:t>
            </a:r>
            <a:r>
              <a:rPr lang="en-US" altLang="en-US" sz="1400" dirty="0" smtClean="0"/>
              <a:t> Draft1.0</a:t>
            </a:r>
            <a:endParaRPr lang="en-US" altLang="en-US" sz="1400" dirty="0"/>
          </a:p>
          <a:p>
            <a:pPr lvl="1"/>
            <a:r>
              <a:rPr lang="en-US" altLang="en-US" sz="1400" b="1" dirty="0"/>
              <a:t>November</a:t>
            </a:r>
            <a:r>
              <a:rPr lang="en-US" altLang="en-US" sz="1400" dirty="0"/>
              <a:t>: Comment resolution on </a:t>
            </a:r>
            <a:r>
              <a:rPr lang="en-US" altLang="en-US" sz="1400" dirty="0" err="1"/>
              <a:t>TGba</a:t>
            </a:r>
            <a:r>
              <a:rPr lang="en-US" altLang="en-US" sz="1400" dirty="0"/>
              <a:t> Draft1.0</a:t>
            </a:r>
          </a:p>
          <a:p>
            <a:r>
              <a:rPr lang="en-US" altLang="en-US" sz="1600" dirty="0"/>
              <a:t>2019:</a:t>
            </a:r>
          </a:p>
          <a:p>
            <a:pPr lvl="1"/>
            <a:r>
              <a:rPr lang="en-US" altLang="en-US" sz="1600" b="1" dirty="0"/>
              <a:t>January</a:t>
            </a:r>
            <a:r>
              <a:rPr lang="en-US" altLang="en-US" sz="1600" dirty="0"/>
              <a:t>: </a:t>
            </a:r>
            <a:r>
              <a:rPr lang="en-US" altLang="en-US" sz="1600" dirty="0" err="1"/>
              <a:t>TGba</a:t>
            </a:r>
            <a:r>
              <a:rPr lang="en-US" altLang="en-US" sz="1600" dirty="0"/>
              <a:t> Draft 2.0</a:t>
            </a:r>
          </a:p>
          <a:p>
            <a:pPr lvl="1"/>
            <a:r>
              <a:rPr lang="en-US" altLang="en-US" sz="1600" b="1" dirty="0"/>
              <a:t>March</a:t>
            </a:r>
            <a:r>
              <a:rPr lang="en-US" altLang="en-US" sz="1600" dirty="0"/>
              <a:t>: Comment resolution on D2.0</a:t>
            </a:r>
          </a:p>
          <a:p>
            <a:pPr lvl="1"/>
            <a:r>
              <a:rPr lang="en-US" altLang="en-US" sz="1600" b="1" dirty="0"/>
              <a:t>May</a:t>
            </a:r>
            <a:r>
              <a:rPr lang="en-US" altLang="en-US" sz="1600" dirty="0"/>
              <a:t>: </a:t>
            </a:r>
            <a:r>
              <a:rPr lang="en-US" altLang="en-US" sz="1600" dirty="0" err="1"/>
              <a:t>TGba</a:t>
            </a:r>
            <a:r>
              <a:rPr lang="en-US" altLang="en-US" sz="1600" dirty="0"/>
              <a:t> Draft 3.0 – WG Recirculation LB</a:t>
            </a:r>
          </a:p>
          <a:p>
            <a:pPr lvl="1"/>
            <a:r>
              <a:rPr lang="en-US" altLang="en-US" sz="1600" b="1" dirty="0"/>
              <a:t>July</a:t>
            </a:r>
            <a:r>
              <a:rPr lang="en-US" altLang="en-US" sz="1600" dirty="0"/>
              <a:t>: Comment resolution on </a:t>
            </a:r>
            <a:r>
              <a:rPr lang="en-US" altLang="en-US" sz="1600" dirty="0" smtClean="0"/>
              <a:t>D3.0</a:t>
            </a:r>
          </a:p>
          <a:p>
            <a:pPr lvl="1"/>
            <a:r>
              <a:rPr lang="en-US" altLang="en-US" sz="1600" dirty="0" smtClean="0"/>
              <a:t>August: Formation </a:t>
            </a:r>
            <a:r>
              <a:rPr lang="en-US" altLang="en-US" sz="1600" dirty="0"/>
              <a:t>of sponsor ballot </a:t>
            </a:r>
            <a:r>
              <a:rPr lang="en-US" altLang="en-US" sz="1600" dirty="0" smtClean="0"/>
              <a:t>pool (invitation open till Aug. 7)</a:t>
            </a:r>
            <a:endParaRPr lang="en-US" altLang="en-US" sz="1600" dirty="0"/>
          </a:p>
          <a:p>
            <a:pPr lvl="1"/>
            <a:r>
              <a:rPr lang="en-US" altLang="en-US" sz="1600" b="1" dirty="0"/>
              <a:t>September</a:t>
            </a:r>
            <a:r>
              <a:rPr lang="en-US" altLang="en-US" sz="1600" dirty="0"/>
              <a:t>: </a:t>
            </a:r>
            <a:r>
              <a:rPr lang="en-US" altLang="en-US" sz="1600" dirty="0" err="1" smtClean="0"/>
              <a:t>TGba</a:t>
            </a:r>
            <a:r>
              <a:rPr lang="en-US" altLang="en-US" sz="1600" dirty="0" smtClean="0"/>
              <a:t> </a:t>
            </a:r>
            <a:r>
              <a:rPr lang="en-US" altLang="en-US" sz="1600" dirty="0"/>
              <a:t>Draft </a:t>
            </a:r>
            <a:r>
              <a:rPr lang="en-US" altLang="en-US" sz="1600" dirty="0" smtClean="0"/>
              <a:t>4.0 – WG Recirculation LB</a:t>
            </a:r>
            <a:endParaRPr lang="en-US" altLang="en-US" sz="1600" dirty="0"/>
          </a:p>
          <a:p>
            <a:pPr lvl="1"/>
            <a:r>
              <a:rPr lang="en-US" altLang="en-US" sz="1600" dirty="0" smtClean="0"/>
              <a:t>October: MDR/MEC </a:t>
            </a:r>
            <a:r>
              <a:rPr lang="en-US" altLang="en-US" sz="1600" dirty="0"/>
              <a:t>done</a:t>
            </a:r>
            <a:endParaRPr lang="en-US" altLang="en-US" sz="1600" b="1" dirty="0" smtClean="0"/>
          </a:p>
          <a:p>
            <a:pPr lvl="1"/>
            <a:r>
              <a:rPr lang="en-US" altLang="en-US" sz="1600" b="1" dirty="0" smtClean="0"/>
              <a:t>November</a:t>
            </a:r>
            <a:r>
              <a:rPr lang="en-US" altLang="en-US" sz="1600" dirty="0"/>
              <a:t>: </a:t>
            </a:r>
            <a:r>
              <a:rPr lang="en-US" altLang="en-US" sz="1600" dirty="0" err="1" smtClean="0"/>
              <a:t>TGba</a:t>
            </a:r>
            <a:r>
              <a:rPr lang="en-US" altLang="en-US" sz="1600" dirty="0" smtClean="0"/>
              <a:t> </a:t>
            </a:r>
            <a:r>
              <a:rPr lang="en-US" altLang="en-US" sz="1600" dirty="0"/>
              <a:t>Draft </a:t>
            </a:r>
            <a:r>
              <a:rPr lang="en-US" altLang="en-US" sz="1600" dirty="0" smtClean="0"/>
              <a:t>5.0 (</a:t>
            </a:r>
            <a:r>
              <a:rPr lang="en-US" altLang="en-US" sz="1600" u="sng" dirty="0" smtClean="0"/>
              <a:t>unchanged draft</a:t>
            </a:r>
            <a:r>
              <a:rPr lang="en-US" altLang="en-US" sz="1600" dirty="0" smtClean="0"/>
              <a:t>), </a:t>
            </a:r>
            <a:r>
              <a:rPr lang="en-US" altLang="en-US" sz="1600" dirty="0" smtClean="0">
                <a:solidFill>
                  <a:srgbClr val="FF0000"/>
                </a:solidFill>
              </a:rPr>
              <a:t>Sponsor </a:t>
            </a:r>
            <a:r>
              <a:rPr lang="en-US" altLang="en-US" sz="1600" dirty="0">
                <a:solidFill>
                  <a:srgbClr val="FF0000"/>
                </a:solidFill>
              </a:rPr>
              <a:t>ballot</a:t>
            </a:r>
          </a:p>
          <a:p>
            <a:r>
              <a:rPr lang="en-US" altLang="en-US" sz="1800" dirty="0"/>
              <a:t>2020:</a:t>
            </a:r>
          </a:p>
          <a:p>
            <a:pPr lvl="1"/>
            <a:r>
              <a:rPr lang="en-US" altLang="en-US" sz="1800" b="1" dirty="0"/>
              <a:t>September</a:t>
            </a:r>
            <a:r>
              <a:rPr lang="en-US" altLang="en-US" sz="1800" dirty="0"/>
              <a:t>: </a:t>
            </a:r>
            <a:r>
              <a:rPr lang="en-US" altLang="en-US" sz="1800" dirty="0" err="1"/>
              <a:t>RevCom</a:t>
            </a:r>
            <a:endParaRPr lang="en-US" altLang="en-US" sz="1800" dirty="0"/>
          </a:p>
        </p:txBody>
      </p:sp>
      <p:sp>
        <p:nvSpPr>
          <p:cNvPr id="41987" name="Title 1"/>
          <p:cNvSpPr>
            <a:spLocks noGrp="1"/>
          </p:cNvSpPr>
          <p:nvPr>
            <p:ph type="title"/>
          </p:nvPr>
        </p:nvSpPr>
        <p:spPr/>
        <p:txBody>
          <a:bodyPr/>
          <a:lstStyle/>
          <a:p>
            <a:r>
              <a:rPr lang="en-US" altLang="en-US" dirty="0" err="1" smtClean="0"/>
              <a:t>TGba</a:t>
            </a:r>
            <a:r>
              <a:rPr lang="en-US" altLang="en-US" dirty="0" smtClean="0"/>
              <a:t> Timeline</a:t>
            </a:r>
            <a:br>
              <a:rPr lang="en-US" altLang="en-US" dirty="0" smtClean="0"/>
            </a:br>
            <a:endParaRPr lang="en-US" altLang="en-US" dirty="0" smtClean="0"/>
          </a:p>
        </p:txBody>
      </p:sp>
      <p:sp>
        <p:nvSpPr>
          <p:cNvPr id="4" name="Date Placeholder 3"/>
          <p:cNvSpPr>
            <a:spLocks noGrp="1"/>
          </p:cNvSpPr>
          <p:nvPr>
            <p:ph type="dt" sz="quarter" idx="10"/>
          </p:nvPr>
        </p:nvSpPr>
        <p:spPr/>
        <p:txBody>
          <a:bodyPr/>
          <a:lstStyle/>
          <a:p>
            <a:pPr>
              <a:defRPr/>
            </a:pPr>
            <a:r>
              <a:rPr lang="en-US" smtClean="0"/>
              <a:t>July 2019</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41990" name="Slide Number Placeholder 5"/>
          <p:cNvSpPr>
            <a:spLocks noGrp="1"/>
          </p:cNvSpPr>
          <p:nvPr>
            <p:ph type="sldNum" sz="quarter" idx="12"/>
          </p:nvPr>
        </p:nvSpPr>
        <p:spPr>
          <a:xfrm>
            <a:off x="6031622"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04FF03CB-C896-4D9C-8EF4-239AB973C5F4}" type="slidenum">
              <a:rPr lang="en-US" altLang="en-US" sz="1200" b="0"/>
              <a:pPr>
                <a:spcBef>
                  <a:spcPct val="0"/>
                </a:spcBef>
                <a:buFontTx/>
                <a:buNone/>
              </a:pPr>
              <a:t>45</a:t>
            </a:fld>
            <a:endParaRPr lang="en-US" altLang="en-US" sz="1200" b="0" dirty="0"/>
          </a:p>
        </p:txBody>
      </p:sp>
      <p:grpSp>
        <p:nvGrpSpPr>
          <p:cNvPr id="6" name="Group 5"/>
          <p:cNvGrpSpPr/>
          <p:nvPr/>
        </p:nvGrpSpPr>
        <p:grpSpPr>
          <a:xfrm>
            <a:off x="1752600" y="4063873"/>
            <a:ext cx="1249131" cy="636978"/>
            <a:chOff x="-182331" y="3020622"/>
            <a:chExt cx="1249131" cy="636978"/>
          </a:xfrm>
        </p:grpSpPr>
        <p:sp>
          <p:nvSpPr>
            <p:cNvPr id="2" name="Right Arrow 1"/>
            <p:cNvSpPr/>
            <p:nvPr/>
          </p:nvSpPr>
          <p:spPr bwMode="auto">
            <a:xfrm>
              <a:off x="457200" y="3276600"/>
              <a:ext cx="609600" cy="381000"/>
            </a:xfrm>
            <a:prstGeom prst="rightArrow">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en-US"/>
            </a:p>
          </p:txBody>
        </p:sp>
        <p:sp>
          <p:nvSpPr>
            <p:cNvPr id="3" name="TextBox 2"/>
            <p:cNvSpPr txBox="1"/>
            <p:nvPr/>
          </p:nvSpPr>
          <p:spPr>
            <a:xfrm>
              <a:off x="-182331" y="3020622"/>
              <a:ext cx="1107611" cy="307777"/>
            </a:xfrm>
            <a:prstGeom prst="rect">
              <a:avLst/>
            </a:prstGeom>
            <a:noFill/>
          </p:spPr>
          <p:txBody>
            <a:bodyPr wrap="none" rtlCol="0">
              <a:spAutoFit/>
            </a:bodyPr>
            <a:lstStyle/>
            <a:p>
              <a:r>
                <a:rPr lang="en-US" sz="1400" b="1" dirty="0"/>
                <a:t>We are here</a:t>
              </a:r>
            </a:p>
          </p:txBody>
        </p:sp>
      </p:grpSp>
    </p:spTree>
    <p:extLst>
      <p:ext uri="{BB962C8B-B14F-4D97-AF65-F5344CB8AC3E}">
        <p14:creationId xmlns:p14="http://schemas.microsoft.com/office/powerpoint/2010/main" val="229287908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7"/>
          <p:cNvSpPr>
            <a:spLocks noGrp="1"/>
          </p:cNvSpPr>
          <p:nvPr>
            <p:ph type="title"/>
          </p:nvPr>
        </p:nvSpPr>
        <p:spPr/>
        <p:txBody>
          <a:bodyPr/>
          <a:lstStyle/>
          <a:p>
            <a:r>
              <a:rPr lang="en-US" altLang="en-US" dirty="0" smtClean="0"/>
              <a:t>Goal for September 2019</a:t>
            </a:r>
          </a:p>
        </p:txBody>
      </p:sp>
      <p:sp>
        <p:nvSpPr>
          <p:cNvPr id="33795" name="Content Placeholder 8"/>
          <p:cNvSpPr>
            <a:spLocks noGrp="1"/>
          </p:cNvSpPr>
          <p:nvPr>
            <p:ph idx="1"/>
          </p:nvPr>
        </p:nvSpPr>
        <p:spPr>
          <a:xfrm>
            <a:off x="2047876" y="2133600"/>
            <a:ext cx="8162925" cy="4114800"/>
          </a:xfrm>
        </p:spPr>
        <p:txBody>
          <a:bodyPr/>
          <a:lstStyle/>
          <a:p>
            <a:pPr>
              <a:defRPr/>
            </a:pPr>
            <a:r>
              <a:rPr lang="en-US" altLang="en-US" dirty="0" smtClean="0"/>
              <a:t>Complete comment resolution on D3.0 (LB241) </a:t>
            </a:r>
          </a:p>
          <a:p>
            <a:pPr>
              <a:defRPr/>
            </a:pPr>
            <a:r>
              <a:rPr lang="en-US" altLang="en-US" dirty="0" smtClean="0"/>
              <a:t>Approve a WG recirculation letter ballot on D4.0</a:t>
            </a:r>
          </a:p>
          <a:p>
            <a:pPr>
              <a:defRPr/>
            </a:pPr>
            <a:r>
              <a:rPr lang="en-US" altLang="en-US" dirty="0" smtClean="0"/>
              <a:t>Review timeline</a:t>
            </a:r>
            <a:endParaRPr lang="en-US" altLang="en-US" dirty="0"/>
          </a:p>
          <a:p>
            <a:pPr>
              <a:defRPr/>
            </a:pPr>
            <a:endParaRPr lang="en-US" altLang="en-US" dirty="0" smtClean="0"/>
          </a:p>
          <a:p>
            <a:pPr>
              <a:defRPr/>
            </a:pPr>
            <a:endParaRPr lang="en-US" altLang="en-US" dirty="0" smtClean="0"/>
          </a:p>
          <a:p>
            <a:pPr marL="0" indent="0">
              <a:buNone/>
              <a:defRPr/>
            </a:pPr>
            <a:endParaRPr lang="en-US" altLang="en-US" dirty="0" smtClean="0"/>
          </a:p>
          <a:p>
            <a:pPr>
              <a:defRPr/>
            </a:pPr>
            <a:endParaRPr lang="en-US" altLang="en-US" dirty="0" smtClean="0"/>
          </a:p>
        </p:txBody>
      </p:sp>
      <p:sp>
        <p:nvSpPr>
          <p:cNvPr id="5" name="Date Placeholder 4"/>
          <p:cNvSpPr>
            <a:spLocks noGrp="1"/>
          </p:cNvSpPr>
          <p:nvPr>
            <p:ph type="dt" sz="quarter" idx="10"/>
          </p:nvPr>
        </p:nvSpPr>
        <p:spPr/>
        <p:txBody>
          <a:bodyPr/>
          <a:lstStyle/>
          <a:p>
            <a:pPr>
              <a:defRPr/>
            </a:pPr>
            <a:r>
              <a:rPr lang="en-US" smtClean="0"/>
              <a:t>July 2019</a:t>
            </a:r>
            <a:endParaRPr lang="en-US"/>
          </a:p>
        </p:txBody>
      </p:sp>
      <p:sp>
        <p:nvSpPr>
          <p:cNvPr id="6" name="Footer Placeholder 5"/>
          <p:cNvSpPr>
            <a:spLocks noGrp="1"/>
          </p:cNvSpPr>
          <p:nvPr>
            <p:ph type="ftr" sz="quarter" idx="11"/>
          </p:nvPr>
        </p:nvSpPr>
        <p:spPr/>
        <p:txBody>
          <a:bodyPr/>
          <a:lstStyle/>
          <a:p>
            <a:pPr>
              <a:defRPr/>
            </a:pPr>
            <a:r>
              <a:rPr lang="en-US" smtClean="0"/>
              <a:t>Minyoung Park (Intel Corp.)</a:t>
            </a:r>
            <a:endParaRPr lang="en-US"/>
          </a:p>
        </p:txBody>
      </p:sp>
      <p:sp>
        <p:nvSpPr>
          <p:cNvPr id="43014" name="Slide Number Placeholder 6"/>
          <p:cNvSpPr>
            <a:spLocks noGrp="1"/>
          </p:cNvSpPr>
          <p:nvPr>
            <p:ph type="sldNum" sz="quarter" idx="12"/>
          </p:nvPr>
        </p:nvSpPr>
        <p:spPr>
          <a:xfrm>
            <a:off x="5874460"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9C08EAE7-1D40-41D7-9B52-6E64E0A4FB7D}" type="slidenum">
              <a:rPr lang="en-US" altLang="en-US" sz="1200" b="0"/>
              <a:pPr>
                <a:spcBef>
                  <a:spcPct val="0"/>
                </a:spcBef>
                <a:buFontTx/>
                <a:buNone/>
              </a:pPr>
              <a:t>46</a:t>
            </a:fld>
            <a:endParaRPr lang="en-US" altLang="en-US" sz="1200" b="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Teleconference Call Schedule</a:t>
            </a:r>
          </a:p>
        </p:txBody>
      </p:sp>
      <p:sp>
        <p:nvSpPr>
          <p:cNvPr id="45059" name="Content Placeholder 2"/>
          <p:cNvSpPr>
            <a:spLocks noGrp="1"/>
          </p:cNvSpPr>
          <p:nvPr>
            <p:ph idx="1"/>
          </p:nvPr>
        </p:nvSpPr>
        <p:spPr>
          <a:xfrm>
            <a:off x="2220912" y="1981200"/>
            <a:ext cx="7761288" cy="4114800"/>
          </a:xfrm>
        </p:spPr>
        <p:txBody>
          <a:bodyPr/>
          <a:lstStyle/>
          <a:p>
            <a:pPr marL="342900" lvl="1" indent="-342900">
              <a:buFontTx/>
              <a:buChar char="•"/>
              <a:defRPr/>
            </a:pPr>
            <a:r>
              <a:rPr lang="en-US" altLang="en-US" sz="2800" b="1" dirty="0"/>
              <a:t>Proposed schedule </a:t>
            </a:r>
            <a:r>
              <a:rPr lang="en-US" altLang="en-US" sz="2800" b="1" dirty="0" smtClean="0"/>
              <a:t>:</a:t>
            </a:r>
            <a:endParaRPr lang="en-US" altLang="en-US" sz="2800" b="1" dirty="0"/>
          </a:p>
          <a:p>
            <a:pPr marL="685800" lvl="2" indent="-342900">
              <a:defRPr/>
            </a:pPr>
            <a:r>
              <a:rPr lang="en-US" altLang="en-US" sz="2400" b="1" dirty="0" smtClean="0"/>
              <a:t>TBD</a:t>
            </a:r>
            <a:endParaRPr lang="en-US" altLang="en-US" sz="2400" b="1" baseline="30000" dirty="0"/>
          </a:p>
          <a:p>
            <a:pPr marL="685800" lvl="2" indent="-342900">
              <a:defRPr/>
            </a:pPr>
            <a:endParaRPr lang="en-US" altLang="en-US" sz="2400" b="1" dirty="0"/>
          </a:p>
          <a:p>
            <a:pPr marL="685800" lvl="2" indent="-342900">
              <a:defRPr/>
            </a:pPr>
            <a:endParaRPr lang="en-US" altLang="en-US" sz="2400" b="1" dirty="0"/>
          </a:p>
          <a:p>
            <a:pPr marL="342900" lvl="2" indent="0">
              <a:buNone/>
              <a:defRPr/>
            </a:pPr>
            <a:endParaRPr lang="en-US" altLang="en-US" sz="2400" b="1" dirty="0"/>
          </a:p>
          <a:p>
            <a:pPr marL="685800" lvl="2" indent="-342900">
              <a:defRPr/>
            </a:pPr>
            <a:endParaRPr lang="en-US" altLang="en-US" sz="2400" b="1" dirty="0"/>
          </a:p>
          <a:p>
            <a:pPr marL="685800" lvl="2" indent="-342900">
              <a:defRPr/>
            </a:pPr>
            <a:endParaRPr lang="en-US" altLang="en-US" sz="2400" b="1" dirty="0"/>
          </a:p>
          <a:p>
            <a:pPr marL="0" lvl="1" indent="0">
              <a:buNone/>
              <a:defRPr/>
            </a:pPr>
            <a:endParaRPr lang="en-US" altLang="en-US" sz="2800" b="1" dirty="0"/>
          </a:p>
          <a:p>
            <a:pPr marL="685800" lvl="2" indent="-342900">
              <a:defRPr/>
            </a:pPr>
            <a:endParaRPr lang="en-US" altLang="en-US" sz="2400" b="1" dirty="0"/>
          </a:p>
          <a:p>
            <a:pPr marL="342900" lvl="2" indent="0">
              <a:buNone/>
              <a:defRPr/>
            </a:pPr>
            <a:endParaRPr lang="en-US" altLang="en-US" sz="2400" b="1" dirty="0"/>
          </a:p>
          <a:p>
            <a:pPr marL="685800" lvl="2" indent="-342900">
              <a:defRPr/>
            </a:pPr>
            <a:endParaRPr lang="en-US" altLang="en-US" sz="2400" dirty="0"/>
          </a:p>
          <a:p>
            <a:pPr>
              <a:defRPr/>
            </a:pPr>
            <a:endParaRPr lang="en-US" altLang="en-US" sz="2800" dirty="0"/>
          </a:p>
        </p:txBody>
      </p:sp>
      <p:sp>
        <p:nvSpPr>
          <p:cNvPr id="4" name="Date Placeholder 3"/>
          <p:cNvSpPr>
            <a:spLocks noGrp="1"/>
          </p:cNvSpPr>
          <p:nvPr>
            <p:ph type="dt" sz="quarter" idx="10"/>
          </p:nvPr>
        </p:nvSpPr>
        <p:spPr/>
        <p:txBody>
          <a:bodyPr/>
          <a:lstStyle/>
          <a:p>
            <a:pPr>
              <a:defRPr/>
            </a:pPr>
            <a:r>
              <a:rPr lang="en-US" smtClean="0"/>
              <a:t>July 2019</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44038" name="Slide Number Placeholder 5"/>
          <p:cNvSpPr>
            <a:spLocks noGrp="1"/>
          </p:cNvSpPr>
          <p:nvPr>
            <p:ph type="sldNum" sz="quarter" idx="12"/>
          </p:nvPr>
        </p:nvSpPr>
        <p:spPr>
          <a:xfrm>
            <a:off x="5841122" y="6474897"/>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B496DE5F-04F6-4F73-9507-E002E5E77515}" type="slidenum">
              <a:rPr lang="en-US" altLang="en-US" sz="1200" b="0"/>
              <a:pPr>
                <a:spcBef>
                  <a:spcPct val="0"/>
                </a:spcBef>
                <a:buFontTx/>
                <a:buNone/>
              </a:pPr>
              <a:t>47</a:t>
            </a:fld>
            <a:endParaRPr lang="en-US" altLang="en-US" sz="1200" b="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Backup Slides</a:t>
            </a:r>
          </a:p>
        </p:txBody>
      </p:sp>
      <p:sp>
        <p:nvSpPr>
          <p:cNvPr id="4" name="Date Placeholder 3"/>
          <p:cNvSpPr>
            <a:spLocks noGrp="1"/>
          </p:cNvSpPr>
          <p:nvPr>
            <p:ph type="dt" sz="quarter"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47109" name="Slide Number Placeholder 5"/>
          <p:cNvSpPr>
            <a:spLocks noGrp="1"/>
          </p:cNvSpPr>
          <p:nvPr>
            <p:ph type="sldNum" sz="quarter" idx="12"/>
          </p:nvPr>
        </p:nvSpPr>
        <p:spPr>
          <a:xfrm>
            <a:off x="5841122"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083018CA-7B52-4439-8DDB-3820FF6E9ED4}" type="slidenum">
              <a:rPr lang="en-US" altLang="en-US" sz="1200" b="0"/>
              <a:pPr>
                <a:spcBef>
                  <a:spcPct val="0"/>
                </a:spcBef>
                <a:buFontTx/>
                <a:buNone/>
              </a:pPr>
              <a:t>48</a:t>
            </a:fld>
            <a:endParaRPr lang="en-US" altLang="en-US" sz="1200" b="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130" name="Straight Arrow Connector 74"/>
          <p:cNvCxnSpPr>
            <a:cxnSpLocks noChangeShapeType="1"/>
          </p:cNvCxnSpPr>
          <p:nvPr/>
        </p:nvCxnSpPr>
        <p:spPr bwMode="auto">
          <a:xfrm>
            <a:off x="7543800" y="4525963"/>
            <a:ext cx="533400"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1" name="TextBox 63"/>
          <p:cNvSpPr txBox="1">
            <a:spLocks noChangeArrowheads="1"/>
          </p:cNvSpPr>
          <p:nvPr/>
        </p:nvSpPr>
        <p:spPr bwMode="auto">
          <a:xfrm>
            <a:off x="6294439" y="4237039"/>
            <a:ext cx="534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a:t>
            </a:r>
          </a:p>
        </p:txBody>
      </p:sp>
      <p:cxnSp>
        <p:nvCxnSpPr>
          <p:cNvPr id="48132" name="Straight Arrow Connector 26"/>
          <p:cNvCxnSpPr>
            <a:cxnSpLocks noChangeShapeType="1"/>
          </p:cNvCxnSpPr>
          <p:nvPr/>
        </p:nvCxnSpPr>
        <p:spPr bwMode="auto">
          <a:xfrm>
            <a:off x="2620964" y="2614614"/>
            <a:ext cx="350837" cy="657225"/>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33" name="Straight Arrow Connector 24"/>
          <p:cNvCxnSpPr>
            <a:cxnSpLocks noChangeShapeType="1"/>
            <a:endCxn id="48139" idx="0"/>
          </p:cNvCxnSpPr>
          <p:nvPr/>
        </p:nvCxnSpPr>
        <p:spPr bwMode="auto">
          <a:xfrm>
            <a:off x="3086100" y="2854326"/>
            <a:ext cx="0" cy="4175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4" name="Title 1"/>
          <p:cNvSpPr>
            <a:spLocks noGrp="1"/>
          </p:cNvSpPr>
          <p:nvPr>
            <p:ph type="title"/>
          </p:nvPr>
        </p:nvSpPr>
        <p:spPr/>
        <p:txBody>
          <a:bodyPr/>
          <a:lstStyle/>
          <a:p>
            <a:r>
              <a:rPr lang="en-US" altLang="en-US" smtClean="0"/>
              <a:t>Proposed TGba Spec Development Process</a:t>
            </a:r>
          </a:p>
        </p:txBody>
      </p:sp>
      <p:sp>
        <p:nvSpPr>
          <p:cNvPr id="4" name="Date Placeholder 3"/>
          <p:cNvSpPr>
            <a:spLocks noGrp="1"/>
          </p:cNvSpPr>
          <p:nvPr>
            <p:ph type="dt" sz="quarter"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48137" name="Slide Number Placeholder 5"/>
          <p:cNvSpPr>
            <a:spLocks noGrp="1"/>
          </p:cNvSpPr>
          <p:nvPr>
            <p:ph type="sldNum" sz="quarter" idx="12"/>
          </p:nvPr>
        </p:nvSpPr>
        <p:spPr>
          <a:xfrm>
            <a:off x="5841122" y="6480176"/>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7EC835E8-722F-4746-945F-29194E29C236}" type="slidenum">
              <a:rPr lang="en-US" altLang="en-US" sz="1200" b="0"/>
              <a:pPr>
                <a:spcBef>
                  <a:spcPct val="0"/>
                </a:spcBef>
                <a:buFontTx/>
                <a:buNone/>
              </a:pPr>
              <a:t>49</a:t>
            </a:fld>
            <a:endParaRPr lang="en-US" altLang="en-US" sz="1200" b="0" dirty="0"/>
          </a:p>
        </p:txBody>
      </p:sp>
      <p:sp>
        <p:nvSpPr>
          <p:cNvPr id="48138" name="TextBox 12"/>
          <p:cNvSpPr txBox="1">
            <a:spLocks noChangeArrowheads="1"/>
          </p:cNvSpPr>
          <p:nvPr/>
        </p:nvSpPr>
        <p:spPr bwMode="auto">
          <a:xfrm rot="2214236">
            <a:off x="2332039" y="2609851"/>
            <a:ext cx="338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39" name="Diamond 15"/>
          <p:cNvSpPr>
            <a:spLocks noChangeArrowheads="1"/>
          </p:cNvSpPr>
          <p:nvPr/>
        </p:nvSpPr>
        <p:spPr bwMode="auto">
          <a:xfrm>
            <a:off x="2427289" y="3271839"/>
            <a:ext cx="1317625" cy="568325"/>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40" name="TextBox 16"/>
          <p:cNvSpPr txBox="1">
            <a:spLocks noChangeArrowheads="1"/>
          </p:cNvSpPr>
          <p:nvPr/>
        </p:nvSpPr>
        <p:spPr bwMode="auto">
          <a:xfrm>
            <a:off x="2605089" y="3429001"/>
            <a:ext cx="1036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Consensus?</a:t>
            </a:r>
          </a:p>
        </p:txBody>
      </p:sp>
      <p:cxnSp>
        <p:nvCxnSpPr>
          <p:cNvPr id="48141" name="Straight Arrow Connector 18"/>
          <p:cNvCxnSpPr>
            <a:cxnSpLocks noChangeShapeType="1"/>
            <a:stCxn id="48139" idx="2"/>
          </p:cNvCxnSpPr>
          <p:nvPr/>
        </p:nvCxnSpPr>
        <p:spPr bwMode="auto">
          <a:xfrm>
            <a:off x="3086100" y="3840163"/>
            <a:ext cx="0" cy="2857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2" name="Straight Arrow Connector 22"/>
          <p:cNvCxnSpPr>
            <a:cxnSpLocks noChangeShapeType="1"/>
          </p:cNvCxnSpPr>
          <p:nvPr/>
        </p:nvCxnSpPr>
        <p:spPr bwMode="auto">
          <a:xfrm flipH="1">
            <a:off x="3171826" y="2955926"/>
            <a:ext cx="180975" cy="3159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43" name="TextBox 27"/>
          <p:cNvSpPr txBox="1">
            <a:spLocks noChangeArrowheads="1"/>
          </p:cNvSpPr>
          <p:nvPr/>
        </p:nvSpPr>
        <p:spPr bwMode="auto">
          <a:xfrm>
            <a:off x="2832100" y="2894014"/>
            <a:ext cx="338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44" name="TextBox 28"/>
          <p:cNvSpPr txBox="1">
            <a:spLocks noChangeArrowheads="1"/>
          </p:cNvSpPr>
          <p:nvPr/>
        </p:nvSpPr>
        <p:spPr bwMode="auto">
          <a:xfrm>
            <a:off x="3062289" y="3776664"/>
            <a:ext cx="17160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(TG approval)</a:t>
            </a:r>
          </a:p>
        </p:txBody>
      </p:sp>
      <p:sp>
        <p:nvSpPr>
          <p:cNvPr id="48145" name="TextBox 41"/>
          <p:cNvSpPr txBox="1">
            <a:spLocks noChangeArrowheads="1"/>
          </p:cNvSpPr>
          <p:nvPr/>
        </p:nvSpPr>
        <p:spPr bwMode="auto">
          <a:xfrm>
            <a:off x="2073276" y="3554414"/>
            <a:ext cx="434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cxnSp>
        <p:nvCxnSpPr>
          <p:cNvPr id="48146" name="Straight Arrow Connector 43"/>
          <p:cNvCxnSpPr>
            <a:cxnSpLocks noChangeShapeType="1"/>
          </p:cNvCxnSpPr>
          <p:nvPr/>
        </p:nvCxnSpPr>
        <p:spPr bwMode="auto">
          <a:xfrm>
            <a:off x="1703389" y="2543175"/>
            <a:ext cx="369887"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7" name="Elbow Connector 45"/>
          <p:cNvCxnSpPr>
            <a:cxnSpLocks noChangeShapeType="1"/>
            <a:stCxn id="48139" idx="1"/>
          </p:cNvCxnSpPr>
          <p:nvPr/>
        </p:nvCxnSpPr>
        <p:spPr bwMode="auto">
          <a:xfrm rot="10800000">
            <a:off x="1676400" y="2552700"/>
            <a:ext cx="750888" cy="1003300"/>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8148" name="Flowchart: Document 52"/>
          <p:cNvSpPr>
            <a:spLocks noChangeArrowheads="1"/>
          </p:cNvSpPr>
          <p:nvPr/>
        </p:nvSpPr>
        <p:spPr bwMode="auto">
          <a:xfrm>
            <a:off x="2081213" y="201453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49" name="Flowchart: Document 53"/>
          <p:cNvSpPr>
            <a:spLocks noChangeArrowheads="1"/>
          </p:cNvSpPr>
          <p:nvPr/>
        </p:nvSpPr>
        <p:spPr bwMode="auto">
          <a:xfrm>
            <a:off x="2224088" y="2112963"/>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0" name="Flowchart: Document 54"/>
          <p:cNvSpPr>
            <a:spLocks noChangeArrowheads="1"/>
          </p:cNvSpPr>
          <p:nvPr/>
        </p:nvSpPr>
        <p:spPr bwMode="auto">
          <a:xfrm>
            <a:off x="2633663" y="224948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1" name="Flowchart: Document 55"/>
          <p:cNvSpPr>
            <a:spLocks noChangeArrowheads="1"/>
          </p:cNvSpPr>
          <p:nvPr/>
        </p:nvSpPr>
        <p:spPr bwMode="auto">
          <a:xfrm>
            <a:off x="2874963" y="2381250"/>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grpSp>
        <p:nvGrpSpPr>
          <p:cNvPr id="48152" name="Group 61"/>
          <p:cNvGrpSpPr>
            <a:grpSpLocks/>
          </p:cNvGrpSpPr>
          <p:nvPr/>
        </p:nvGrpSpPr>
        <p:grpSpPr bwMode="auto">
          <a:xfrm>
            <a:off x="4267200" y="4086225"/>
            <a:ext cx="2057400" cy="889000"/>
            <a:chOff x="3429000" y="4114558"/>
            <a:chExt cx="2057400" cy="888909"/>
          </a:xfrm>
        </p:grpSpPr>
        <p:sp>
          <p:nvSpPr>
            <p:cNvPr id="48163" name="Diamond 57"/>
            <p:cNvSpPr>
              <a:spLocks noChangeArrowheads="1"/>
            </p:cNvSpPr>
            <p:nvPr/>
          </p:nvSpPr>
          <p:spPr bwMode="auto">
            <a:xfrm>
              <a:off x="3429000" y="4114558"/>
              <a:ext cx="2057400" cy="888909"/>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64" name="TextBox 58"/>
            <p:cNvSpPr txBox="1">
              <a:spLocks noChangeArrowheads="1"/>
            </p:cNvSpPr>
            <p:nvPr/>
          </p:nvSpPr>
          <p:spPr bwMode="auto">
            <a:xfrm>
              <a:off x="3548554" y="4264803"/>
              <a:ext cx="184210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SFD has enough</a:t>
              </a:r>
              <a:br>
                <a:rPr lang="en-US" altLang="en-US" sz="1400" b="0"/>
              </a:br>
              <a:r>
                <a:rPr lang="en-US" altLang="en-US" sz="1400" b="0"/>
                <a:t> details for TGba Spec </a:t>
              </a:r>
            </a:p>
            <a:p>
              <a:pPr algn="ctr">
                <a:spcBef>
                  <a:spcPct val="0"/>
                </a:spcBef>
                <a:buFontTx/>
                <a:buNone/>
              </a:pPr>
              <a:r>
                <a:rPr lang="en-US" altLang="en-US" sz="1400" b="0"/>
                <a:t>D0.1?</a:t>
              </a:r>
            </a:p>
          </p:txBody>
        </p:sp>
      </p:grpSp>
      <p:cxnSp>
        <p:nvCxnSpPr>
          <p:cNvPr id="48153" name="Straight Arrow Connector 60"/>
          <p:cNvCxnSpPr>
            <a:cxnSpLocks noChangeShapeType="1"/>
            <a:endCxn id="48163" idx="1"/>
          </p:cNvCxnSpPr>
          <p:nvPr/>
        </p:nvCxnSpPr>
        <p:spPr bwMode="auto">
          <a:xfrm>
            <a:off x="3733800" y="4525963"/>
            <a:ext cx="533400" cy="4762"/>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4" name="Straight Arrow Connector 62"/>
          <p:cNvCxnSpPr>
            <a:cxnSpLocks noChangeShapeType="1"/>
          </p:cNvCxnSpPr>
          <p:nvPr/>
        </p:nvCxnSpPr>
        <p:spPr bwMode="auto">
          <a:xfrm>
            <a:off x="6324601" y="4525963"/>
            <a:ext cx="474663"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5" name="Elbow Connector 65"/>
          <p:cNvCxnSpPr>
            <a:cxnSpLocks noChangeShapeType="1"/>
            <a:stCxn id="48163" idx="2"/>
          </p:cNvCxnSpPr>
          <p:nvPr/>
        </p:nvCxnSpPr>
        <p:spPr bwMode="auto">
          <a:xfrm rot="5400000">
            <a:off x="3896520" y="4163220"/>
            <a:ext cx="587375" cy="2211387"/>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8156" name="Straight Arrow Connector 67"/>
          <p:cNvCxnSpPr>
            <a:cxnSpLocks noChangeShapeType="1"/>
          </p:cNvCxnSpPr>
          <p:nvPr/>
        </p:nvCxnSpPr>
        <p:spPr bwMode="auto">
          <a:xfrm flipV="1">
            <a:off x="3084514" y="5302250"/>
            <a:ext cx="1587" cy="2603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57" name="TextBox 68"/>
          <p:cNvSpPr txBox="1">
            <a:spLocks noChangeArrowheads="1"/>
          </p:cNvSpPr>
          <p:nvPr/>
        </p:nvSpPr>
        <p:spPr bwMode="auto">
          <a:xfrm>
            <a:off x="5295901" y="4940300"/>
            <a:ext cx="434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sp>
        <p:nvSpPr>
          <p:cNvPr id="48158" name="Flowchart: Document 69"/>
          <p:cNvSpPr>
            <a:spLocks noChangeArrowheads="1"/>
          </p:cNvSpPr>
          <p:nvPr/>
        </p:nvSpPr>
        <p:spPr bwMode="auto">
          <a:xfrm>
            <a:off x="2481264" y="4137026"/>
            <a:ext cx="1252537" cy="1141413"/>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Spec Framework Document (SFD)</a:t>
            </a:r>
          </a:p>
        </p:txBody>
      </p:sp>
      <p:sp>
        <p:nvSpPr>
          <p:cNvPr id="48159" name="Flowchart: Document 72"/>
          <p:cNvSpPr>
            <a:spLocks noChangeArrowheads="1"/>
          </p:cNvSpPr>
          <p:nvPr/>
        </p:nvSpPr>
        <p:spPr bwMode="auto">
          <a:xfrm>
            <a:off x="6781800" y="4135439"/>
            <a:ext cx="1023938" cy="941387"/>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0.1</a:t>
            </a:r>
          </a:p>
        </p:txBody>
      </p:sp>
      <p:cxnSp>
        <p:nvCxnSpPr>
          <p:cNvPr id="48160" name="Straight Arrow Connector 79"/>
          <p:cNvCxnSpPr>
            <a:cxnSpLocks noChangeShapeType="1"/>
          </p:cNvCxnSpPr>
          <p:nvPr/>
        </p:nvCxnSpPr>
        <p:spPr bwMode="auto">
          <a:xfrm>
            <a:off x="8882063" y="4505325"/>
            <a:ext cx="474662"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61" name="Flowchart: Document 80"/>
          <p:cNvSpPr>
            <a:spLocks noChangeArrowheads="1"/>
          </p:cNvSpPr>
          <p:nvPr/>
        </p:nvSpPr>
        <p:spPr bwMode="auto">
          <a:xfrm>
            <a:off x="9339264" y="4114800"/>
            <a:ext cx="1023937" cy="939800"/>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1.0</a:t>
            </a:r>
          </a:p>
        </p:txBody>
      </p:sp>
      <p:sp>
        <p:nvSpPr>
          <p:cNvPr id="48162" name="Rectangle 75"/>
          <p:cNvSpPr>
            <a:spLocks noChangeArrowheads="1"/>
          </p:cNvSpPr>
          <p:nvPr/>
        </p:nvSpPr>
        <p:spPr bwMode="auto">
          <a:xfrm>
            <a:off x="8077200" y="4135438"/>
            <a:ext cx="990600" cy="804862"/>
          </a:xfrm>
          <a:prstGeom prst="rect">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b="0"/>
              <a:t>Comment collection/</a:t>
            </a:r>
          </a:p>
          <a:p>
            <a:pPr>
              <a:spcBef>
                <a:spcPct val="0"/>
              </a:spcBef>
              <a:buFontTx/>
              <a:buNone/>
            </a:pPr>
            <a:r>
              <a:rPr lang="en-US" altLang="en-US" sz="1400" b="0"/>
              <a:t>Resolution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zh-CN" smtClean="0"/>
              <a:t>Attendance</a:t>
            </a:r>
            <a:endParaRPr lang="en-US" altLang="en-US" smtClean="0"/>
          </a:p>
        </p:txBody>
      </p:sp>
      <p:sp>
        <p:nvSpPr>
          <p:cNvPr id="3" name="Content Placeholder 2"/>
          <p:cNvSpPr>
            <a:spLocks noGrp="1"/>
          </p:cNvSpPr>
          <p:nvPr>
            <p:ph idx="1"/>
          </p:nvPr>
        </p:nvSpPr>
        <p:spPr/>
        <p:txBody>
          <a:bodyPr/>
          <a:lstStyle/>
          <a:p>
            <a:pPr>
              <a:defRPr/>
            </a:pPr>
            <a:r>
              <a:rPr lang="en-US" altLang="zh-CN" dirty="0" smtClean="0">
                <a:hlinkClick r:id="rId2"/>
              </a:rPr>
              <a:t>http://newton.meeting.verilan.com</a:t>
            </a:r>
            <a:endParaRPr lang="en-US" altLang="zh-CN" dirty="0" smtClean="0"/>
          </a:p>
          <a:p>
            <a:pPr>
              <a:defRPr/>
            </a:pPr>
            <a:endParaRPr lang="en-US" altLang="zh-CN" dirty="0" smtClean="0"/>
          </a:p>
          <a:p>
            <a:pPr marL="457200" indent="-457200">
              <a:buFontTx/>
              <a:buAutoNum type="arabicPeriod"/>
              <a:defRPr/>
            </a:pPr>
            <a:r>
              <a:rPr lang="en-US" altLang="zh-CN" dirty="0" smtClean="0"/>
              <a:t>Register</a:t>
            </a:r>
          </a:p>
          <a:p>
            <a:pPr marL="457200" indent="-457200">
              <a:buFontTx/>
              <a:buAutoNum type="arabicPeriod"/>
              <a:defRPr/>
            </a:pPr>
            <a:r>
              <a:rPr lang="en-US" altLang="zh-CN" dirty="0" smtClean="0"/>
              <a:t>Indicate attendance</a:t>
            </a:r>
          </a:p>
          <a:p>
            <a:pPr>
              <a:defRPr/>
            </a:pPr>
            <a:endParaRPr lang="en-US" dirty="0"/>
          </a:p>
        </p:txBody>
      </p:sp>
      <p:sp>
        <p:nvSpPr>
          <p:cNvPr id="4" name="Date Placeholder 3"/>
          <p:cNvSpPr>
            <a:spLocks noGrp="1"/>
          </p:cNvSpPr>
          <p:nvPr>
            <p:ph type="dt" sz="quarter" idx="10"/>
          </p:nvPr>
        </p:nvSpPr>
        <p:spPr/>
        <p:txBody>
          <a:bodyPr/>
          <a:lstStyle/>
          <a:p>
            <a:pPr>
              <a:defRPr/>
            </a:pPr>
            <a:r>
              <a:rPr lang="en-US" smtClean="0"/>
              <a:t>July 2019</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9222" name="Slide Number Placeholder 5"/>
          <p:cNvSpPr>
            <a:spLocks noGrp="1"/>
          </p:cNvSpPr>
          <p:nvPr>
            <p:ph type="sldNum" sz="quarter" idx="12"/>
          </p:nvPr>
        </p:nvSpPr>
        <p:spPr>
          <a:xfrm>
            <a:off x="5879594" y="6474897"/>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0EA93470-B795-4BC8-B7E4-942636225AF8}" type="slidenum">
              <a:rPr lang="en-US" altLang="en-US" sz="1200" b="0"/>
              <a:pPr>
                <a:spcBef>
                  <a:spcPct val="0"/>
                </a:spcBef>
                <a:buFontTx/>
                <a:buNone/>
              </a:pPr>
              <a:t>5</a:t>
            </a:fld>
            <a:endParaRPr lang="en-US" altLang="en-US" sz="1200" b="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[Template] Motion #?</a:t>
            </a:r>
            <a:endParaRPr lang="en-US" dirty="0"/>
          </a:p>
        </p:txBody>
      </p:sp>
      <p:sp>
        <p:nvSpPr>
          <p:cNvPr id="9" name="Content Placeholder 8"/>
          <p:cNvSpPr>
            <a:spLocks noGrp="1"/>
          </p:cNvSpPr>
          <p:nvPr>
            <p:ph idx="1"/>
          </p:nvPr>
        </p:nvSpPr>
        <p:spPr/>
        <p:txBody>
          <a:bodyPr/>
          <a:lstStyle/>
          <a:p>
            <a:r>
              <a:rPr lang="en-US" dirty="0"/>
              <a:t>Move to accept the comment resolution </a:t>
            </a:r>
            <a:r>
              <a:rPr lang="en-US" dirty="0" smtClean="0"/>
              <a:t>in [Doc. Number] for CIDs listed below:</a:t>
            </a:r>
          </a:p>
          <a:p>
            <a:pPr lvl="1"/>
            <a:r>
              <a:rPr lang="en-US" dirty="0" smtClean="0"/>
              <a:t>[List CIDs here]</a:t>
            </a:r>
          </a:p>
          <a:p>
            <a:pPr lvl="1"/>
            <a:endParaRPr lang="en-US" dirty="0"/>
          </a:p>
          <a:p>
            <a:pPr lvl="1"/>
            <a:endParaRPr lang="en-US" dirty="0" smtClean="0"/>
          </a:p>
          <a:p>
            <a:pPr lvl="1"/>
            <a:r>
              <a:rPr lang="en-US" dirty="0" smtClean="0"/>
              <a:t>Move:</a:t>
            </a:r>
          </a:p>
          <a:p>
            <a:pPr lvl="1"/>
            <a:r>
              <a:rPr lang="en-US" dirty="0" smtClean="0"/>
              <a:t>Second:</a:t>
            </a:r>
          </a:p>
          <a:p>
            <a:pPr lvl="1"/>
            <a:r>
              <a:rPr lang="en-US" dirty="0" smtClean="0"/>
              <a:t>Result:</a:t>
            </a:r>
            <a:endParaRPr lang="en-US" dirty="0"/>
          </a:p>
        </p:txBody>
      </p:sp>
      <p:sp>
        <p:nvSpPr>
          <p:cNvPr id="5" name="Date Placeholder 4"/>
          <p:cNvSpPr>
            <a:spLocks noGrp="1"/>
          </p:cNvSpPr>
          <p:nvPr>
            <p:ph type="dt" sz="half" idx="10"/>
          </p:nvPr>
        </p:nvSpPr>
        <p:spPr/>
        <p:txBody>
          <a:bodyPr/>
          <a:lstStyle/>
          <a:p>
            <a:pPr>
              <a:defRPr/>
            </a:pPr>
            <a:r>
              <a:rPr lang="en-US" smtClean="0"/>
              <a:t>July 2019</a:t>
            </a:r>
            <a:endParaRPr lang="en-US" dirty="0"/>
          </a:p>
        </p:txBody>
      </p:sp>
      <p:sp>
        <p:nvSpPr>
          <p:cNvPr id="6" name="Footer Placeholder 5"/>
          <p:cNvSpPr>
            <a:spLocks noGrp="1"/>
          </p:cNvSpPr>
          <p:nvPr>
            <p:ph type="ftr" sz="quarter" idx="11"/>
          </p:nvPr>
        </p:nvSpPr>
        <p:spPr/>
        <p:txBody>
          <a:bodyPr/>
          <a:lstStyle/>
          <a:p>
            <a:pPr>
              <a:defRPr/>
            </a:pPr>
            <a:r>
              <a:rPr lang="en-US" smtClean="0"/>
              <a:t>Minyoung Park (Intel Corp.)</a:t>
            </a:r>
            <a:endParaRPr lang="en-US"/>
          </a:p>
        </p:txBody>
      </p:sp>
      <p:sp>
        <p:nvSpPr>
          <p:cNvPr id="7" name="Slide Number Placeholder 6"/>
          <p:cNvSpPr>
            <a:spLocks noGrp="1"/>
          </p:cNvSpPr>
          <p:nvPr>
            <p:ph type="sldNum" sz="quarter" idx="12"/>
          </p:nvPr>
        </p:nvSpPr>
        <p:spPr>
          <a:xfrm>
            <a:off x="5841122" y="6475413"/>
            <a:ext cx="509755" cy="184666"/>
          </a:xfrm>
        </p:spPr>
        <p:txBody>
          <a:bodyPr/>
          <a:lstStyle/>
          <a:p>
            <a:pPr>
              <a:defRPr/>
            </a:pPr>
            <a:r>
              <a:rPr lang="en-US" altLang="en-US" dirty="0" smtClean="0"/>
              <a:t>Slide </a:t>
            </a:r>
            <a:fld id="{B3AADB1E-8AB1-401D-93B7-30E1984F35A9}" type="slidenum">
              <a:rPr lang="en-US" altLang="en-US" smtClean="0"/>
              <a:pPr>
                <a:defRPr/>
              </a:pPr>
              <a:t>50</a:t>
            </a:fld>
            <a:endParaRPr lang="en-US" altLang="en-US" dirty="0"/>
          </a:p>
        </p:txBody>
      </p:sp>
    </p:spTree>
    <p:extLst>
      <p:ext uri="{BB962C8B-B14F-4D97-AF65-F5344CB8AC3E}">
        <p14:creationId xmlns:p14="http://schemas.microsoft.com/office/powerpoint/2010/main" val="2066974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zh-CN" smtClean="0"/>
              <a:t>Attendance, Voting &amp; Document Status</a:t>
            </a:r>
            <a:endParaRPr lang="en-US" altLang="en-US" smtClean="0"/>
          </a:p>
        </p:txBody>
      </p:sp>
      <p:sp>
        <p:nvSpPr>
          <p:cNvPr id="10243" name="Content Placeholder 2"/>
          <p:cNvSpPr>
            <a:spLocks noGrp="1"/>
          </p:cNvSpPr>
          <p:nvPr>
            <p:ph idx="1"/>
          </p:nvPr>
        </p:nvSpPr>
        <p:spPr/>
        <p:txBody>
          <a:bodyPr/>
          <a:lstStyle/>
          <a:p>
            <a:r>
              <a:rPr lang="en-US" altLang="zh-CN" smtClean="0"/>
              <a:t>Make sure your badges are correct </a:t>
            </a:r>
          </a:p>
          <a:p>
            <a:endParaRPr lang="en-US" altLang="zh-CN" smtClean="0"/>
          </a:p>
          <a:p>
            <a:r>
              <a:rPr lang="en-US" altLang="zh-CN" smtClean="0"/>
              <a:t>If you plan to make a submission be sure it does not contain company logos or advertising</a:t>
            </a:r>
          </a:p>
          <a:p>
            <a:endParaRPr lang="en-US" altLang="zh-CN" smtClean="0"/>
          </a:p>
          <a:p>
            <a:r>
              <a:rPr lang="en-US" altLang="zh-CN" smtClean="0"/>
              <a:t>Questions on Voting status, Ballot pool, Access to Reflector, Documentation,  member</a:t>
            </a:r>
            <a:r>
              <a:rPr lang="ja-JP" altLang="en-US" smtClean="0"/>
              <a:t>’</a:t>
            </a:r>
            <a:r>
              <a:rPr lang="en-US" altLang="ja-JP" smtClean="0"/>
              <a:t>s area</a:t>
            </a:r>
          </a:p>
          <a:p>
            <a:pPr lvl="1"/>
            <a:r>
              <a:rPr lang="en-US" altLang="zh-CN" smtClean="0"/>
              <a:t>see Jon Rosdahl –  </a:t>
            </a:r>
            <a:r>
              <a:rPr lang="en-US" altLang="zh-CN" smtClean="0">
                <a:hlinkClick r:id="rId2"/>
              </a:rPr>
              <a:t>jrosdahl@ieee.org</a:t>
            </a:r>
            <a:endParaRPr lang="en-US" altLang="zh-CN" smtClean="0"/>
          </a:p>
          <a:p>
            <a:pPr lvl="1"/>
            <a:endParaRPr lang="en-US" altLang="zh-CN" smtClean="0"/>
          </a:p>
          <a:p>
            <a:r>
              <a:rPr lang="en-US" altLang="zh-CN" smtClean="0"/>
              <a:t>Cell Phones Silent or Off</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2019</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10246" name="Slide Number Placeholder 5"/>
          <p:cNvSpPr>
            <a:spLocks noGrp="1"/>
          </p:cNvSpPr>
          <p:nvPr>
            <p:ph type="sldNum" sz="quarter" idx="12"/>
          </p:nvPr>
        </p:nvSpPr>
        <p:spPr>
          <a:xfrm>
            <a:off x="5879594" y="6475413"/>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205ED895-A1BC-46F9-8DC0-8704ED42B469}" type="slidenum">
              <a:rPr lang="en-US" altLang="en-US" sz="1200" b="0"/>
              <a:pPr>
                <a:spcBef>
                  <a:spcPct val="0"/>
                </a:spcBef>
                <a:buFontTx/>
                <a:buNone/>
              </a:pPr>
              <a:t>6</a:t>
            </a:fld>
            <a:endParaRPr lang="en-US" altLang="en-US" sz="1200" b="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TGba Schedule for the Week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809160280"/>
              </p:ext>
            </p:extLst>
          </p:nvPr>
        </p:nvGraphicFramePr>
        <p:xfrm>
          <a:off x="1909872" y="1828800"/>
          <a:ext cx="8397240" cy="2667000"/>
        </p:xfrm>
        <a:graphic>
          <a:graphicData uri="http://schemas.openxmlformats.org/drawingml/2006/table">
            <a:tbl>
              <a:tblPr firstRow="1" bandRow="1">
                <a:tableStyleId>{073A0DAA-6AF3-43AB-8588-CEC1D06C72B9}</a:tableStyleId>
              </a:tblPr>
              <a:tblGrid>
                <a:gridCol w="1554480"/>
                <a:gridCol w="1762760"/>
                <a:gridCol w="1762760"/>
                <a:gridCol w="1762760"/>
                <a:gridCol w="1554480"/>
              </a:tblGrid>
              <a:tr h="444500">
                <a:tc>
                  <a:txBody>
                    <a:bodyPr/>
                    <a:lstStyle/>
                    <a:p>
                      <a:pPr algn="ct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smtClean="0"/>
                        <a:t>Monday</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smtClean="0"/>
                        <a:t>Tuesday</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smtClean="0"/>
                        <a:t>Wednesday</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smtClean="0"/>
                        <a:t>Thursday</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444500">
                <a:tc>
                  <a:txBody>
                    <a:bodyPr/>
                    <a:lstStyle/>
                    <a:p>
                      <a:pPr algn="ctr"/>
                      <a:r>
                        <a:rPr lang="en-US" sz="1800" dirty="0" smtClean="0"/>
                        <a:t>AM1</a:t>
                      </a: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b="1" kern="1200" dirty="0" err="1" smtClean="0">
                          <a:solidFill>
                            <a:schemeClr val="tx1"/>
                          </a:solidFill>
                          <a:latin typeface="+mn-lt"/>
                          <a:ea typeface="+mn-ea"/>
                          <a:cs typeface="+mn-cs"/>
                        </a:rPr>
                        <a:t>TGba</a:t>
                      </a:r>
                      <a:endParaRPr lang="en-US" sz="1800" b="1" kern="1200" dirty="0">
                        <a:solidFill>
                          <a:schemeClr val="tx1"/>
                        </a:solidFill>
                        <a:latin typeface="+mn-lt"/>
                        <a:ea typeface="+mn-ea"/>
                        <a:cs typeface="+mn-cs"/>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solidFill>
                            <a:schemeClr val="tx1"/>
                          </a:solidFill>
                        </a:rPr>
                        <a:t>TGba</a:t>
                      </a:r>
                      <a:endParaRPr lang="en-US" sz="1800" b="1" dirty="0" smtClean="0"/>
                    </a:p>
                  </a:txBody>
                  <a:tcPr marT="45742" marB="45742"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solidFill>
                          <a:schemeClr val="tx1"/>
                        </a:solidFill>
                      </a:endParaRPr>
                    </a:p>
                  </a:txBody>
                  <a:tcPr marT="45742" marB="45742"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444500">
                <a:tc>
                  <a:txBody>
                    <a:bodyPr/>
                    <a:lstStyle/>
                    <a:p>
                      <a:pPr algn="ctr"/>
                      <a:r>
                        <a:rPr lang="en-US" sz="1800" dirty="0" smtClean="0"/>
                        <a:t>AM2</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solidFill>
                            <a:schemeClr val="tx1"/>
                          </a:solidFill>
                        </a:rPr>
                        <a:t>TGba</a:t>
                      </a:r>
                      <a:endParaRPr lang="en-US" sz="1800" b="1" dirty="0" smtClean="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444500">
                <a:tc>
                  <a:txBody>
                    <a:bodyPr/>
                    <a:lstStyle/>
                    <a:p>
                      <a:pPr algn="ctr"/>
                      <a:r>
                        <a:rPr lang="en-US" sz="1800" dirty="0" smtClean="0"/>
                        <a:t>PM1</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b="1" dirty="0" err="1" smtClean="0">
                          <a:solidFill>
                            <a:schemeClr val="tx1"/>
                          </a:solidFill>
                        </a:rPr>
                        <a:t>TGba</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p>
                  </a:txBody>
                  <a:tcPr marT="45742" marB="45742"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b="1" dirty="0" err="1" smtClean="0">
                          <a:solidFill>
                            <a:schemeClr val="tx1"/>
                          </a:solidFill>
                        </a:rPr>
                        <a:t>TGba</a:t>
                      </a:r>
                      <a:endParaRPr lang="en-US" sz="1800" b="1" dirty="0"/>
                    </a:p>
                  </a:txBody>
                  <a:tcPr marT="45742" marB="45742"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444500">
                <a:tc>
                  <a:txBody>
                    <a:bodyPr/>
                    <a:lstStyle/>
                    <a:p>
                      <a:pPr algn="ctr"/>
                      <a:r>
                        <a:rPr lang="en-US" sz="1800" dirty="0" smtClean="0"/>
                        <a:t>PM2</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b="1" dirty="0" err="1" smtClean="0"/>
                        <a:t>TGba</a:t>
                      </a: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solidFill>
                          <a:schemeClr val="tx1"/>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444500">
                <a:tc>
                  <a:txBody>
                    <a:bodyPr/>
                    <a:lstStyle/>
                    <a:p>
                      <a:pPr algn="ctr"/>
                      <a:r>
                        <a:rPr lang="en-US" sz="1800" dirty="0" smtClean="0"/>
                        <a:t>EVE</a:t>
                      </a:r>
                      <a:endParaRPr lang="en-US" sz="1800"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solidFill>
                          <a:srgbClr val="FF0000"/>
                        </a:solidFill>
                      </a:endParaRPr>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dirty="0"/>
                    </a:p>
                  </a:txBody>
                  <a:tcPr marT="45742" marB="4574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4" name="Date Placeholder 3"/>
          <p:cNvSpPr>
            <a:spLocks noGrp="1"/>
          </p:cNvSpPr>
          <p:nvPr>
            <p:ph type="dt" sz="quarter" idx="10"/>
          </p:nvPr>
        </p:nvSpPr>
        <p:spPr/>
        <p:txBody>
          <a:bodyPr/>
          <a:lstStyle/>
          <a:p>
            <a:pPr>
              <a:defRPr/>
            </a:pPr>
            <a:r>
              <a:rPr lang="en-US" smtClean="0"/>
              <a:t>July 2019</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11313" name="Slide Number Placeholder 5"/>
          <p:cNvSpPr>
            <a:spLocks noGrp="1"/>
          </p:cNvSpPr>
          <p:nvPr>
            <p:ph type="sldNum" sz="quarter" idx="12"/>
          </p:nvPr>
        </p:nvSpPr>
        <p:spPr>
          <a:xfrm>
            <a:off x="5879594" y="6474897"/>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820D640C-C722-4D77-8FC8-47D537D1240F}" type="slidenum">
              <a:rPr lang="en-US" altLang="en-US" sz="1200" b="0"/>
              <a:pPr>
                <a:spcBef>
                  <a:spcPct val="0"/>
                </a:spcBef>
                <a:buFontTx/>
                <a:buNone/>
              </a:pPr>
              <a:t>7</a:t>
            </a:fld>
            <a:endParaRPr lang="en-US" altLang="en-US" sz="1200" b="0" dirty="0"/>
          </a:p>
        </p:txBody>
      </p:sp>
      <p:graphicFrame>
        <p:nvGraphicFramePr>
          <p:cNvPr id="2" name="Table 1"/>
          <p:cNvGraphicFramePr>
            <a:graphicFrameLocks noGrp="1"/>
          </p:cNvGraphicFramePr>
          <p:nvPr>
            <p:extLst>
              <p:ext uri="{D42A27DB-BD31-4B8C-83A1-F6EECF244321}">
                <p14:modId xmlns:p14="http://schemas.microsoft.com/office/powerpoint/2010/main" val="1653515816"/>
              </p:ext>
            </p:extLst>
          </p:nvPr>
        </p:nvGraphicFramePr>
        <p:xfrm>
          <a:off x="1909873" y="4906491"/>
          <a:ext cx="3629025" cy="1362075"/>
        </p:xfrm>
        <a:graphic>
          <a:graphicData uri="http://schemas.openxmlformats.org/drawingml/2006/table">
            <a:tbl>
              <a:tblPr/>
              <a:tblGrid>
                <a:gridCol w="625541"/>
                <a:gridCol w="1197844"/>
                <a:gridCol w="598922"/>
                <a:gridCol w="603359"/>
                <a:gridCol w="603359"/>
              </a:tblGrid>
              <a:tr h="161925">
                <a:tc gridSpan="3">
                  <a:txBody>
                    <a:bodyPr/>
                    <a:lstStyle/>
                    <a:p>
                      <a:pPr algn="l" fontAlgn="b"/>
                      <a:r>
                        <a:rPr lang="en-US" sz="1200" b="1" i="0" u="none" strike="noStrike" dirty="0">
                          <a:effectLst/>
                          <a:latin typeface="Arial" panose="020B0604020202020204" pitchFamily="34" charset="0"/>
                        </a:rPr>
                        <a:t>Nominal </a:t>
                      </a:r>
                      <a:r>
                        <a:rPr lang="en-US" sz="1200" b="1" i="0" u="none" strike="noStrike" dirty="0" err="1">
                          <a:effectLst/>
                          <a:latin typeface="Arial" panose="020B0604020202020204" pitchFamily="34" charset="0"/>
                        </a:rPr>
                        <a:t>Timeblocks</a:t>
                      </a:r>
                      <a:r>
                        <a:rPr lang="en-US" sz="1200" b="1" i="0" u="none" strike="noStrike" dirty="0">
                          <a:effectLst/>
                          <a:latin typeface="Arial" panose="020B0604020202020204" pitchFamily="34" charset="0"/>
                        </a:rPr>
                        <a: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ctr"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ctr"/>
                      <a:endParaRPr lang="en-US" sz="1200" b="0" i="0" u="none" strike="noStrike">
                        <a:effectLst/>
                        <a:latin typeface="Arial" panose="020B0604020202020204" pitchFamily="34" charset="0"/>
                      </a:endParaRPr>
                    </a:p>
                  </a:txBody>
                  <a:tcPr marL="9525" marR="9525" marT="9525" marB="0" anchor="ctr">
                    <a:lnL>
                      <a:noFill/>
                    </a:lnL>
                    <a:lnR>
                      <a:noFill/>
                    </a:lnR>
                    <a:lnT>
                      <a:noFill/>
                    </a:lnT>
                    <a:lnB>
                      <a:noFill/>
                    </a:lnB>
                  </a:tcPr>
                </a:tc>
              </a:tr>
              <a:tr h="190500">
                <a:tc>
                  <a:txBody>
                    <a:bodyPr/>
                    <a:lstStyle/>
                    <a:p>
                      <a:pPr algn="l" fontAlgn="b"/>
                      <a:r>
                        <a:rPr lang="en-US" sz="1200" b="1" i="0" u="none" strike="noStrike">
                          <a:effectLst/>
                          <a:latin typeface="Arial" panose="020B0604020202020204" pitchFamily="34" charset="0"/>
                        </a:rPr>
                        <a:t>AM0</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7am to 8am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0700 to 0800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AM1</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8am to 10am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0800 to 1000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dirty="0">
                          <a:effectLst/>
                          <a:latin typeface="Arial" panose="020B0604020202020204" pitchFamily="34" charset="0"/>
                        </a:rPr>
                        <a:t>AM2</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10:30am to 12:30pm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1030 to 1230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PM1</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1:30pm to 3:30pm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1330 to 1530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PM2</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4pm to 6pm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1600 to 1800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EVE</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7:30pm-9:30pm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1930 to 2130</a:t>
                      </a:r>
                    </a:p>
                  </a:txBody>
                  <a:tcPr marL="9525" marR="9525" marT="9525" marB="0" anchor="b">
                    <a:lnL>
                      <a:noFill/>
                    </a:lnL>
                    <a:lnR>
                      <a:noFill/>
                    </a:lnR>
                    <a:lnT>
                      <a:noFill/>
                    </a:lnT>
                    <a:lnB>
                      <a:noFill/>
                    </a:lnB>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Main Agenda Items for the Week</a:t>
            </a:r>
          </a:p>
        </p:txBody>
      </p:sp>
      <p:sp>
        <p:nvSpPr>
          <p:cNvPr id="12291" name="Content Placeholder 2"/>
          <p:cNvSpPr>
            <a:spLocks noGrp="1"/>
          </p:cNvSpPr>
          <p:nvPr>
            <p:ph idx="1"/>
          </p:nvPr>
        </p:nvSpPr>
        <p:spPr>
          <a:xfrm>
            <a:off x="914400" y="2057401"/>
            <a:ext cx="10363200" cy="4341813"/>
          </a:xfrm>
        </p:spPr>
        <p:txBody>
          <a:bodyPr/>
          <a:lstStyle/>
          <a:p>
            <a:pPr>
              <a:defRPr/>
            </a:pPr>
            <a:r>
              <a:rPr lang="en-US" altLang="en-US" dirty="0" smtClean="0"/>
              <a:t>Comment assignments for any remaining CIDs</a:t>
            </a:r>
          </a:p>
          <a:p>
            <a:pPr>
              <a:defRPr/>
            </a:pPr>
            <a:endParaRPr lang="en-US" altLang="en-US" dirty="0" smtClean="0"/>
          </a:p>
          <a:p>
            <a:pPr>
              <a:defRPr/>
            </a:pPr>
            <a:r>
              <a:rPr lang="en-US" altLang="en-US" dirty="0" smtClean="0"/>
              <a:t>Comment resolution on </a:t>
            </a:r>
            <a:r>
              <a:rPr lang="en-US" altLang="en-US" dirty="0" err="1" smtClean="0"/>
              <a:t>TGba</a:t>
            </a:r>
            <a:r>
              <a:rPr lang="en-US" altLang="en-US" dirty="0" smtClean="0"/>
              <a:t> D3.0 (LB241)</a:t>
            </a:r>
          </a:p>
          <a:p>
            <a:pPr>
              <a:defRPr/>
            </a:pPr>
            <a:endParaRPr lang="en-US" altLang="en-US" dirty="0" smtClean="0"/>
          </a:p>
          <a:p>
            <a:pPr>
              <a:defRPr/>
            </a:pPr>
            <a:r>
              <a:rPr lang="en-US" altLang="en-US" dirty="0" smtClean="0"/>
              <a:t>Review </a:t>
            </a:r>
            <a:r>
              <a:rPr lang="en-US" altLang="en-US" dirty="0"/>
              <a:t>TG timeline</a:t>
            </a:r>
            <a:endParaRPr lang="en-US" altLang="en-US" sz="2000" dirty="0"/>
          </a:p>
          <a:p>
            <a:endParaRPr lang="en-US" altLang="en-US" sz="2000" dirty="0"/>
          </a:p>
        </p:txBody>
      </p:sp>
      <p:sp>
        <p:nvSpPr>
          <p:cNvPr id="4" name="Date Placeholder 3"/>
          <p:cNvSpPr>
            <a:spLocks noGrp="1"/>
          </p:cNvSpPr>
          <p:nvPr>
            <p:ph type="dt" sz="quarter" idx="10"/>
          </p:nvPr>
        </p:nvSpPr>
        <p:spPr/>
        <p:txBody>
          <a:bodyPr/>
          <a:lstStyle/>
          <a:p>
            <a:pPr>
              <a:defRPr/>
            </a:pPr>
            <a:r>
              <a:rPr lang="en-US" smtClean="0"/>
              <a:t>July 2019</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12294" name="Slide Number Placeholder 5"/>
          <p:cNvSpPr>
            <a:spLocks noGrp="1"/>
          </p:cNvSpPr>
          <p:nvPr>
            <p:ph type="sldNum" sz="quarter" idx="12"/>
          </p:nvPr>
        </p:nvSpPr>
        <p:spPr>
          <a:xfrm>
            <a:off x="5879594" y="6475413"/>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DA0A6492-A455-4AD2-A19D-A4E84B1CCB2D}" type="slidenum">
              <a:rPr lang="en-US" altLang="en-US" sz="1200" b="0"/>
              <a:pPr>
                <a:spcBef>
                  <a:spcPct val="0"/>
                </a:spcBef>
                <a:buFontTx/>
                <a:buNone/>
              </a:pPr>
              <a:t>8</a:t>
            </a:fld>
            <a:endParaRPr lang="en-US" altLang="en-US" sz="1200" b="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209800" y="685800"/>
            <a:ext cx="7772400" cy="534988"/>
          </a:xfrm>
        </p:spPr>
        <p:txBody>
          <a:bodyPr/>
          <a:lstStyle/>
          <a:p>
            <a:r>
              <a:rPr lang="en-US" altLang="en-US" dirty="0" smtClean="0"/>
              <a:t>Call for Submissions</a:t>
            </a:r>
          </a:p>
        </p:txBody>
      </p:sp>
      <p:sp>
        <p:nvSpPr>
          <p:cNvPr id="6" name="Content Placeholder 5"/>
          <p:cNvSpPr>
            <a:spLocks noGrp="1"/>
          </p:cNvSpPr>
          <p:nvPr>
            <p:ph idx="1"/>
          </p:nvPr>
        </p:nvSpPr>
        <p:spPr>
          <a:xfrm>
            <a:off x="929217" y="1524001"/>
            <a:ext cx="10462683" cy="4951413"/>
          </a:xfrm>
        </p:spPr>
        <p:txBody>
          <a:bodyPr/>
          <a:lstStyle/>
          <a:p>
            <a:pPr>
              <a:defRPr/>
            </a:pPr>
            <a:r>
              <a:rPr lang="en-US" dirty="0" smtClean="0"/>
              <a:t>Call for submissions sent out on July 8</a:t>
            </a:r>
            <a:r>
              <a:rPr lang="en-US" baseline="30000" dirty="0" smtClean="0"/>
              <a:t>th</a:t>
            </a:r>
            <a:r>
              <a:rPr lang="en-US" dirty="0" smtClean="0"/>
              <a:t> : </a:t>
            </a:r>
          </a:p>
          <a:p>
            <a:pPr lvl="1">
              <a:defRPr/>
            </a:pPr>
            <a:r>
              <a:rPr lang="en-US" b="0" dirty="0" smtClean="0"/>
              <a:t>Received </a:t>
            </a:r>
            <a:r>
              <a:rPr lang="en-US" dirty="0" smtClean="0"/>
              <a:t>21 s</a:t>
            </a:r>
            <a:r>
              <a:rPr lang="en-US" b="0" dirty="0" smtClean="0"/>
              <a:t>ubmissions (updated on </a:t>
            </a:r>
            <a:r>
              <a:rPr lang="en-US" dirty="0" smtClean="0"/>
              <a:t>July 14</a:t>
            </a:r>
            <a:r>
              <a:rPr lang="en-US" baseline="30000" dirty="0" smtClean="0"/>
              <a:t>th</a:t>
            </a:r>
            <a:r>
              <a:rPr lang="en-US" dirty="0" smtClean="0"/>
              <a:t> </a:t>
            </a:r>
            <a:r>
              <a:rPr lang="en-US" b="0" dirty="0" smtClean="0"/>
              <a:t>)</a:t>
            </a:r>
          </a:p>
          <a:p>
            <a:pPr>
              <a:defRPr/>
            </a:pPr>
            <a:endParaRPr lang="en-US" dirty="0" smtClean="0"/>
          </a:p>
          <a:p>
            <a:pPr>
              <a:defRPr/>
            </a:pPr>
            <a:r>
              <a:rPr lang="en-US" dirty="0" smtClean="0"/>
              <a:t>Grouped submissions by topics</a:t>
            </a:r>
          </a:p>
          <a:p>
            <a:pPr lvl="1">
              <a:defRPr/>
            </a:pPr>
            <a:r>
              <a:rPr lang="en-US" dirty="0" smtClean="0"/>
              <a:t>PHY</a:t>
            </a:r>
          </a:p>
          <a:p>
            <a:pPr lvl="1">
              <a:defRPr/>
            </a:pPr>
            <a:r>
              <a:rPr lang="en-US" dirty="0" smtClean="0"/>
              <a:t>MAC/Joint</a:t>
            </a:r>
          </a:p>
          <a:p>
            <a:pPr lvl="2">
              <a:defRPr/>
            </a:pPr>
            <a:endParaRPr lang="en-US" dirty="0" smtClean="0"/>
          </a:p>
          <a:p>
            <a:pPr lvl="1">
              <a:defRPr/>
            </a:pPr>
            <a:endParaRPr lang="en-US" b="0" dirty="0" smtClean="0"/>
          </a:p>
          <a:p>
            <a:pPr marL="1200150" lvl="2" indent="-342900">
              <a:buFont typeface="+mj-lt"/>
              <a:buAutoNum type="arabicPeriod"/>
            </a:pPr>
            <a:endParaRPr lang="en-US" sz="2000" dirty="0"/>
          </a:p>
        </p:txBody>
      </p:sp>
      <p:sp>
        <p:nvSpPr>
          <p:cNvPr id="4" name="Date Placeholder 3"/>
          <p:cNvSpPr>
            <a:spLocks noGrp="1"/>
          </p:cNvSpPr>
          <p:nvPr>
            <p:ph type="dt" sz="quarter" idx="10"/>
          </p:nvPr>
        </p:nvSpPr>
        <p:spPr/>
        <p:txBody>
          <a:bodyPr/>
          <a:lstStyle/>
          <a:p>
            <a:pPr>
              <a:defRPr/>
            </a:pPr>
            <a:r>
              <a:rPr lang="en-US" smtClean="0"/>
              <a:t>July 2019</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13318" name="Slide Number Placeholder 5"/>
          <p:cNvSpPr>
            <a:spLocks noGrp="1"/>
          </p:cNvSpPr>
          <p:nvPr>
            <p:ph type="sldNum" sz="quarter" idx="12"/>
          </p:nvPr>
        </p:nvSpPr>
        <p:spPr>
          <a:xfrm>
            <a:off x="5944152" y="6488386"/>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DF0D70E5-9AF7-4A30-B6FF-66C7C50BAA31}" type="slidenum">
              <a:rPr lang="en-US" altLang="en-US" sz="1200" b="0"/>
              <a:pPr>
                <a:spcBef>
                  <a:spcPct val="0"/>
                </a:spcBef>
                <a:buFontTx/>
                <a:buNone/>
              </a:pPr>
              <a:t>9</a:t>
            </a:fld>
            <a:endParaRPr lang="en-US" altLang="en-US" sz="1200" b="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154386</TotalTime>
  <Words>2924</Words>
  <Application>Microsoft Office PowerPoint</Application>
  <PresentationFormat>Widescreen</PresentationFormat>
  <Paragraphs>757</Paragraphs>
  <Slides>50</Slides>
  <Notes>13</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60" baseType="lpstr">
      <vt:lpstr>Malgun Gothic</vt:lpstr>
      <vt:lpstr>Monotype Sorts</vt:lpstr>
      <vt:lpstr>MS Gothic</vt:lpstr>
      <vt:lpstr>MS PGothic</vt:lpstr>
      <vt:lpstr>Arial</vt:lpstr>
      <vt:lpstr>Calibri</vt:lpstr>
      <vt:lpstr>Helvetica</vt:lpstr>
      <vt:lpstr>Times New Roman</vt:lpstr>
      <vt:lpstr>802-11-Submission</vt:lpstr>
      <vt:lpstr>Document</vt:lpstr>
      <vt:lpstr>July 2019  TGba Agenda</vt:lpstr>
      <vt:lpstr>IEEE 802.11 TGba: Wake-up Radio Operation</vt:lpstr>
      <vt:lpstr>Abstract</vt:lpstr>
      <vt:lpstr>Meeting Protocol</vt:lpstr>
      <vt:lpstr>Attendance</vt:lpstr>
      <vt:lpstr>Attendance, Voting &amp; Document Status</vt:lpstr>
      <vt:lpstr>TGba Schedule for the Week</vt:lpstr>
      <vt:lpstr>Main Agenda Items for the Week</vt:lpstr>
      <vt:lpstr>Call for Submissions</vt:lpstr>
      <vt:lpstr>PHY - CR </vt:lpstr>
      <vt:lpstr>MAC/Joint - CR</vt:lpstr>
      <vt:lpstr>Monday AM1 – Ad-hoc Agenda</vt:lpstr>
      <vt:lpstr>Agenda</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IEEE-SA policy documents</vt:lpstr>
      <vt:lpstr>Current IEEE-SA Rule documents</vt:lpstr>
      <vt:lpstr>Current IEEE 802, 802.11 rules documents </vt:lpstr>
      <vt:lpstr>Summary from May 2019 Meeting and Teleconference Calls</vt:lpstr>
      <vt:lpstr>Motion - Minutes</vt:lpstr>
      <vt:lpstr>Motion # 3001</vt:lpstr>
      <vt:lpstr>Motion # 3002</vt:lpstr>
      <vt:lpstr>Motion # 3003</vt:lpstr>
      <vt:lpstr>Motion # 3004</vt:lpstr>
      <vt:lpstr>Motion # 3005</vt:lpstr>
      <vt:lpstr>Motion # 3006</vt:lpstr>
      <vt:lpstr>Motion # 3007</vt:lpstr>
      <vt:lpstr>Motion # 3008</vt:lpstr>
      <vt:lpstr>Motion # 3009</vt:lpstr>
      <vt:lpstr>Motion # 3010</vt:lpstr>
      <vt:lpstr>Motion # 3011</vt:lpstr>
      <vt:lpstr>Motion # 3012</vt:lpstr>
      <vt:lpstr>Motion # 3013</vt:lpstr>
      <vt:lpstr>Motion # 3014</vt:lpstr>
      <vt:lpstr>Motion # 3015</vt:lpstr>
      <vt:lpstr>Motion # 3016</vt:lpstr>
      <vt:lpstr>Motion # 3017</vt:lpstr>
      <vt:lpstr>Motion # 3018</vt:lpstr>
      <vt:lpstr>Motion # 3019</vt:lpstr>
      <vt:lpstr>Motion # 3020</vt:lpstr>
      <vt:lpstr>TGba Timeline </vt:lpstr>
      <vt:lpstr>Goal for September 2019</vt:lpstr>
      <vt:lpstr>Teleconference Call Schedule</vt:lpstr>
      <vt:lpstr>Backup Slides</vt:lpstr>
      <vt:lpstr>Proposed TGba Spec Development Process</vt:lpstr>
      <vt:lpstr>[Template] Motion #?</vt:lpstr>
    </vt:vector>
  </TitlesOfParts>
  <Manager/>
  <Company>Marvell Semiconductor Inc.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11-19/988r1</dc:title>
  <dc:subject>Submission</dc:subject>
  <dc:creator>minyoung.park@intel.com</dc:creator>
  <cp:keywords>July 2018, CTPClassification=CTP_NT</cp:keywords>
  <dc:description>TGba Agenda July 2018</dc:description>
  <cp:lastModifiedBy>Park, Minyoung</cp:lastModifiedBy>
  <cp:revision>5488</cp:revision>
  <cp:lastPrinted>2014-11-04T15:04:57Z</cp:lastPrinted>
  <dcterms:created xsi:type="dcterms:W3CDTF">2007-04-17T18:10:23Z</dcterms:created>
  <dcterms:modified xsi:type="dcterms:W3CDTF">2019-07-17T21:51:15Z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NSCPROP_SA">
    <vt:lpwstr>C:\Users\minyoung.p\Documents\IEEE 802.11 WG\TGba\2017\November\11-17-1223-09-00ba-september-2017-tgba-agenda.pptx</vt:lpwstr>
  </property>
  <property fmtid="{D5CDD505-2E9C-101B-9397-08002B2CF9AE}" pid="27" name="_readonly">
    <vt:lpwstr/>
  </property>
  <property fmtid="{D5CDD505-2E9C-101B-9397-08002B2CF9AE}" pid="28" name="_change">
    <vt:lpwstr/>
  </property>
  <property fmtid="{D5CDD505-2E9C-101B-9397-08002B2CF9AE}" pid="29" name="_full-control">
    <vt:lpwstr/>
  </property>
  <property fmtid="{D5CDD505-2E9C-101B-9397-08002B2CF9AE}" pid="30" name="sflag">
    <vt:lpwstr>1531426985</vt:lpwstr>
  </property>
  <property fmtid="{D5CDD505-2E9C-101B-9397-08002B2CF9AE}" pid="31" name="TitusGUID">
    <vt:lpwstr>7edbcb7c-d946-456c-9588-048fe92cc77b</vt:lpwstr>
  </property>
  <property fmtid="{D5CDD505-2E9C-101B-9397-08002B2CF9AE}" pid="32" name="CTP_TimeStamp">
    <vt:lpwstr>2019-07-17 21:51:15Z</vt:lpwstr>
  </property>
  <property fmtid="{D5CDD505-2E9C-101B-9397-08002B2CF9AE}" pid="33" name="CTP_BU">
    <vt:lpwstr>NA</vt:lpwstr>
  </property>
  <property fmtid="{D5CDD505-2E9C-101B-9397-08002B2CF9AE}" pid="34" name="CTP_IDSID">
    <vt:lpwstr>NA</vt:lpwstr>
  </property>
  <property fmtid="{D5CDD505-2E9C-101B-9397-08002B2CF9AE}" pid="35" name="CTP_WWID">
    <vt:lpwstr>NA</vt:lpwstr>
  </property>
  <property fmtid="{D5CDD505-2E9C-101B-9397-08002B2CF9AE}" pid="36" name="CTPClassification">
    <vt:lpwstr>CTP_NT</vt:lpwstr>
  </property>
</Properties>
</file>