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9"/>
  </p:notesMasterIdLst>
  <p:handoutMasterIdLst>
    <p:handoutMasterId r:id="rId40"/>
  </p:handoutMasterIdLst>
  <p:sldIdLst>
    <p:sldId id="256" r:id="rId2"/>
    <p:sldId id="257" r:id="rId3"/>
    <p:sldId id="258" r:id="rId4"/>
    <p:sldId id="259" r:id="rId5"/>
    <p:sldId id="260" r:id="rId6"/>
    <p:sldId id="261" r:id="rId7"/>
    <p:sldId id="263" r:id="rId8"/>
    <p:sldId id="264" r:id="rId9"/>
    <p:sldId id="265" r:id="rId10"/>
    <p:sldId id="266" r:id="rId11"/>
    <p:sldId id="270" r:id="rId12"/>
    <p:sldId id="267" r:id="rId13"/>
    <p:sldId id="299" r:id="rId14"/>
    <p:sldId id="269" r:id="rId15"/>
    <p:sldId id="306" r:id="rId16"/>
    <p:sldId id="307" r:id="rId17"/>
    <p:sldId id="335" r:id="rId18"/>
    <p:sldId id="271" r:id="rId19"/>
    <p:sldId id="273" r:id="rId20"/>
    <p:sldId id="291" r:id="rId21"/>
    <p:sldId id="325" r:id="rId22"/>
    <p:sldId id="308" r:id="rId23"/>
    <p:sldId id="334" r:id="rId24"/>
    <p:sldId id="326" r:id="rId25"/>
    <p:sldId id="333" r:id="rId26"/>
    <p:sldId id="311" r:id="rId27"/>
    <p:sldId id="327" r:id="rId28"/>
    <p:sldId id="330" r:id="rId29"/>
    <p:sldId id="336" r:id="rId30"/>
    <p:sldId id="331" r:id="rId31"/>
    <p:sldId id="297" r:id="rId32"/>
    <p:sldId id="332" r:id="rId33"/>
    <p:sldId id="286" r:id="rId34"/>
    <p:sldId id="305" r:id="rId35"/>
    <p:sldId id="298" r:id="rId36"/>
    <p:sldId id="324" r:id="rId37"/>
    <p:sldId id="323" r:id="rId38"/>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2623" autoAdjust="0"/>
    <p:restoredTop sz="94660"/>
  </p:normalViewPr>
  <p:slideViewPr>
    <p:cSldViewPr>
      <p:cViewPr varScale="1">
        <p:scale>
          <a:sx n="114" d="100"/>
          <a:sy n="114" d="100"/>
        </p:scale>
        <p:origin x="1122" y="102"/>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5580"/>
    </p:cViewPr>
  </p:sorterViewPr>
  <p:notesViewPr>
    <p:cSldViewPr>
      <p:cViewPr varScale="1">
        <p:scale>
          <a:sx n="84" d="100"/>
          <a:sy n="84" d="100"/>
        </p:scale>
        <p:origin x="381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7/1/2019</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5</a:t>
            </a:fld>
            <a:endParaRPr lang="en-US"/>
          </a:p>
        </p:txBody>
      </p:sp>
    </p:spTree>
    <p:extLst>
      <p:ext uri="{BB962C8B-B14F-4D97-AF65-F5344CB8AC3E}">
        <p14:creationId xmlns:p14="http://schemas.microsoft.com/office/powerpoint/2010/main" val="1302644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July 2019</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July 2019</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July 2019</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July 2019</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dirty="0"/>
              <a:t>July 2019</a:t>
            </a:r>
            <a:endParaRPr lang="en-GB" dirty="0"/>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dirty="0"/>
              <a:t>Alfred Asterjadhi, Qualcomm Inc.</a:t>
            </a:r>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July 2019</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July 2019</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May 2019</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May 2019</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July 2019</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a:t>
            </a:r>
            <a:r>
              <a:rPr kumimoji="0" lang="en-GB" sz="1800" b="1"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rPr>
              <a:t>IEEE 802.11-19/0986r1</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1/dcn/19/11-19-1075-01-00be-telephone-conference-meeting-minutes-june-2019.docx" TargetMode="External"/><Relationship Id="rId2" Type="http://schemas.openxmlformats.org/officeDocument/2006/relationships/hyperlink" Target="https://mentor.ieee.org/802.11/dcn/19/11-19-0957-01-00be-meeting-minutes-may-2019.docx"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s://ieeexplore.ieee.org/xpl/tocresult.jsp?isnumber=8412445" TargetMode="External"/><Relationship Id="rId2" Type="http://schemas.openxmlformats.org/officeDocument/2006/relationships/hyperlink" Target="https://mentor.ieee.org/802.11/dcn/18/11-18-2027-00-0000-overview-of-ieee-802-1-tsn-and-ietf-detnet.pdf" TargetMode="External"/><Relationship Id="rId1" Type="http://schemas.openxmlformats.org/officeDocument/2006/relationships/slideLayout" Target="../slideLayouts/slideLayout2.xml"/><Relationship Id="rId4" Type="http://schemas.openxmlformats.org/officeDocument/2006/relationships/hyperlink" Target="https://1.ieee802.org/november-2018-plenary-meeting-in-bangkok-thailand-tsn-tg-agenda/" TargetMode="Externa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3" Type="http://schemas.openxmlformats.org/officeDocument/2006/relationships/hyperlink" Target="https://development.standards.ieee.org/P1102800033/par" TargetMode="External"/><Relationship Id="rId2" Type="http://schemas.openxmlformats.org/officeDocument/2006/relationships/hyperlink" Target="http://www.ieee802.org/11/Reports/tgbe_update.htm" TargetMode="External"/><Relationship Id="rId1" Type="http://schemas.openxmlformats.org/officeDocument/2006/relationships/slideLayout" Target="../slideLayouts/slideLayout2.xml"/><Relationship Id="rId4" Type="http://schemas.openxmlformats.org/officeDocument/2006/relationships/hyperlink" Target="https://mentor.ieee.org/802-ec/dcn/19/ec-19-0063-00-ACSD-p802-11be.docx" TargetMode="External"/></Relationships>
</file>

<file path=ppt/slides/_rels/slide4.xml.rels><?xml version="1.0" encoding="UTF-8" standalone="yes"?>
<Relationships xmlns="http://schemas.openxmlformats.org/package/2006/relationships"><Relationship Id="rId2" Type="http://schemas.openxmlformats.org/officeDocument/2006/relationships/hyperlink" Target="https://imat.ieee.org/my-site/home"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mailto:jrosdahl@ieee.org"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July 2019</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Alfred Asterjadhi, Qualcomm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TGbe July 2019 Meeting Agenda</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2019-06-09</a:t>
            </a:r>
          </a:p>
        </p:txBody>
      </p:sp>
      <p:graphicFrame>
        <p:nvGraphicFramePr>
          <p:cNvPr id="3075" name="Object 3"/>
          <p:cNvGraphicFramePr>
            <a:graphicFrameLocks noChangeAspect="1"/>
          </p:cNvGraphicFramePr>
          <p:nvPr>
            <p:extLst>
              <p:ext uri="{D42A27DB-BD31-4B8C-83A1-F6EECF244321}">
                <p14:modId xmlns:p14="http://schemas.microsoft.com/office/powerpoint/2010/main" val="3420385986"/>
              </p:ext>
            </p:extLst>
          </p:nvPr>
        </p:nvGraphicFramePr>
        <p:xfrm>
          <a:off x="461963" y="2486025"/>
          <a:ext cx="8540750" cy="2503488"/>
        </p:xfrm>
        <a:graphic>
          <a:graphicData uri="http://schemas.openxmlformats.org/presentationml/2006/ole">
            <mc:AlternateContent xmlns:mc="http://schemas.openxmlformats.org/markup-compatibility/2006">
              <mc:Choice xmlns:v="urn:schemas-microsoft-com:vml" Requires="v">
                <p:oleObj spid="_x0000_s4281" name="Document" r:id="rId4" imgW="8552553" imgH="2514074" progId="Word.Document.8">
                  <p:embed/>
                </p:oleObj>
              </mc:Choice>
              <mc:Fallback>
                <p:oleObj name="Document" r:id="rId4" imgW="8552553" imgH="2514074" progId="Word.Document.8">
                  <p:embed/>
                  <p:pic>
                    <p:nvPicPr>
                      <p:cNvPr id="0" name="Picture 3"/>
                      <p:cNvPicPr>
                        <a:picLocks noChangeAspect="1" noChangeArrowheads="1"/>
                      </p:cNvPicPr>
                      <p:nvPr/>
                    </p:nvPicPr>
                    <p:blipFill>
                      <a:blip r:embed="rId5"/>
                      <a:srcRect/>
                      <a:stretch>
                        <a:fillRect/>
                      </a:stretch>
                    </p:blipFill>
                    <p:spPr bwMode="auto">
                      <a:xfrm>
                        <a:off x="461963" y="2486025"/>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July 2019</a:t>
            </a:r>
            <a:endParaRPr lang="en-GB" dirty="0"/>
          </a:p>
        </p:txBody>
      </p:sp>
      <p:sp>
        <p:nvSpPr>
          <p:cNvPr id="7" name="Text Box 6">
            <a:extLst>
              <a:ext uri="{FF2B5EF4-FFF2-40B4-BE49-F238E27FC236}">
                <a16:creationId xmlns:a16="http://schemas.microsoft.com/office/drawing/2014/main" id="{57DA6E08-8FB1-471F-A676-D991CFB1BF03}"/>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4001778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July 2019</a:t>
            </a:r>
            <a:endParaRPr lang="en-GB" dirty="0"/>
          </a:p>
        </p:txBody>
      </p:sp>
      <p:sp>
        <p:nvSpPr>
          <p:cNvPr id="7" name="Text Box 6">
            <a:extLst>
              <a:ext uri="{FF2B5EF4-FFF2-40B4-BE49-F238E27FC236}">
                <a16:creationId xmlns:a16="http://schemas.microsoft.com/office/drawing/2014/main" id="{8D33EFAA-89A7-4404-92FC-62A75CBC2FC0}"/>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#5</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33878637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Items for the Week</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800" dirty="0"/>
              <a:t>Call to order</a:t>
            </a:r>
          </a:p>
          <a:p>
            <a:pPr>
              <a:buFont typeface="Arial" panose="020B0604020202020204" pitchFamily="34" charset="0"/>
              <a:buChar char="•"/>
            </a:pPr>
            <a:r>
              <a:rPr lang="en-GB" altLang="en-US" sz="1800" dirty="0"/>
              <a:t>IEEE-SA policies and IPR policies</a:t>
            </a:r>
          </a:p>
          <a:p>
            <a:pPr>
              <a:buFont typeface="Arial" panose="020B0604020202020204" pitchFamily="34" charset="0"/>
              <a:buChar char="•"/>
            </a:pPr>
            <a:r>
              <a:rPr lang="en-US" sz="1800" dirty="0"/>
              <a:t>Summary from May 2019 meeting</a:t>
            </a:r>
          </a:p>
          <a:p>
            <a:pPr>
              <a:buFont typeface="Arial" panose="020B0604020202020204" pitchFamily="34" charset="0"/>
              <a:buChar char="•"/>
            </a:pPr>
            <a:r>
              <a:rPr lang="en-US" sz="1800" dirty="0"/>
              <a:t>Approve TGbe minutes from May meeting</a:t>
            </a:r>
          </a:p>
          <a:p>
            <a:pPr>
              <a:buFont typeface="Arial" panose="020B0604020202020204" pitchFamily="34" charset="0"/>
              <a:buChar char="•"/>
            </a:pPr>
            <a:r>
              <a:rPr lang="en-US" sz="1800" dirty="0"/>
              <a:t>Presentation of submissions</a:t>
            </a:r>
          </a:p>
          <a:p>
            <a:pPr>
              <a:buFont typeface="Arial" panose="020B0604020202020204" pitchFamily="34" charset="0"/>
              <a:buChar char="•"/>
            </a:pPr>
            <a:r>
              <a:rPr lang="en-US" sz="1800" dirty="0"/>
              <a:t>TG documents</a:t>
            </a:r>
          </a:p>
          <a:p>
            <a:pPr>
              <a:buFont typeface="Arial" panose="020B0604020202020204" pitchFamily="34" charset="0"/>
              <a:buChar char="•"/>
            </a:pPr>
            <a:r>
              <a:rPr lang="en-US" altLang="en-US" sz="1800" dirty="0"/>
              <a:t>Goals for September 2019</a:t>
            </a:r>
          </a:p>
          <a:p>
            <a:pPr>
              <a:buFont typeface="Arial" panose="020B0604020202020204" pitchFamily="34" charset="0"/>
              <a:buChar char="•"/>
            </a:pPr>
            <a:r>
              <a:rPr lang="en-US" sz="1800" dirty="0"/>
              <a:t>Teleconference Plan</a:t>
            </a:r>
          </a:p>
          <a:p>
            <a:pPr>
              <a:buFont typeface="Arial" panose="020B0604020202020204" pitchFamily="34" charset="0"/>
              <a:buChar char="•"/>
            </a:pPr>
            <a:r>
              <a:rPr lang="en-US" sz="1800" dirty="0"/>
              <a:t>Any other business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July 2019</a:t>
            </a:r>
            <a:endParaRPr lang="en-GB" dirty="0"/>
          </a:p>
        </p:txBody>
      </p:sp>
    </p:spTree>
    <p:extLst>
      <p:ext uri="{BB962C8B-B14F-4D97-AF65-F5344CB8AC3E}">
        <p14:creationId xmlns:p14="http://schemas.microsoft.com/office/powerpoint/2010/main" val="1328320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037EA-01CD-49B6-9BB5-232DD9A4DDC5}"/>
              </a:ext>
            </a:extLst>
          </p:cNvPr>
          <p:cNvSpPr>
            <a:spLocks noGrp="1"/>
          </p:cNvSpPr>
          <p:nvPr>
            <p:ph type="title"/>
          </p:nvPr>
        </p:nvSpPr>
        <p:spPr/>
        <p:txBody>
          <a:bodyPr/>
          <a:lstStyle/>
          <a:p>
            <a:r>
              <a:rPr lang="en-US" dirty="0"/>
              <a:t>TGbe Agenda</a:t>
            </a:r>
          </a:p>
        </p:txBody>
      </p:sp>
      <p:sp>
        <p:nvSpPr>
          <p:cNvPr id="3" name="Content Placeholder 2">
            <a:extLst>
              <a:ext uri="{FF2B5EF4-FFF2-40B4-BE49-F238E27FC236}">
                <a16:creationId xmlns:a16="http://schemas.microsoft.com/office/drawing/2014/main" id="{3857177C-4F12-41D1-AB93-6925069E5DB9}"/>
              </a:ext>
            </a:extLst>
          </p:cNvPr>
          <p:cNvSpPr>
            <a:spLocks noGrp="1"/>
          </p:cNvSpPr>
          <p:nvPr>
            <p:ph idx="1"/>
          </p:nvPr>
        </p:nvSpPr>
        <p:spPr>
          <a:xfrm>
            <a:off x="685800" y="1447800"/>
            <a:ext cx="4267199" cy="5027613"/>
          </a:xfrm>
        </p:spPr>
        <p:txBody>
          <a:bodyPr/>
          <a:lstStyle/>
          <a:p>
            <a:pPr lvl="0">
              <a:lnSpc>
                <a:spcPct val="80000"/>
              </a:lnSpc>
              <a:buFont typeface="Arial" panose="020B0604020202020204" pitchFamily="34" charset="0"/>
              <a:buChar char="•"/>
            </a:pPr>
            <a:r>
              <a:rPr lang="en-US" altLang="en-US" sz="1600" dirty="0"/>
              <a:t>Monday PM2 (16:00-18:00)</a:t>
            </a:r>
          </a:p>
          <a:p>
            <a:pPr lvl="1">
              <a:lnSpc>
                <a:spcPct val="80000"/>
              </a:lnSpc>
              <a:buFont typeface="Arial" panose="020B0604020202020204" pitchFamily="34" charset="0"/>
              <a:buChar char="•"/>
            </a:pPr>
            <a:r>
              <a:rPr lang="en-US" altLang="en-US" sz="1400" dirty="0"/>
              <a:t>Call meeting to order </a:t>
            </a:r>
          </a:p>
          <a:p>
            <a:pPr lvl="1">
              <a:buFont typeface="Arial" panose="020B0604020202020204" pitchFamily="34" charset="0"/>
              <a:buChar char="•"/>
            </a:pPr>
            <a:r>
              <a:rPr lang="en-US" altLang="en-US" sz="1400" dirty="0"/>
              <a:t>IEEE-SA IPR policy and Procedure</a:t>
            </a:r>
          </a:p>
          <a:p>
            <a:pPr lvl="1">
              <a:lnSpc>
                <a:spcPct val="80000"/>
              </a:lnSpc>
              <a:buFont typeface="Arial" panose="020B0604020202020204" pitchFamily="34" charset="0"/>
              <a:buChar char="•"/>
            </a:pPr>
            <a:r>
              <a:rPr lang="en-US" altLang="en-US" sz="1400" dirty="0"/>
              <a:t>Set and approve agenda</a:t>
            </a:r>
          </a:p>
          <a:p>
            <a:pPr lvl="1">
              <a:lnSpc>
                <a:spcPct val="80000"/>
              </a:lnSpc>
              <a:buFont typeface="Arial" panose="020B0604020202020204" pitchFamily="34" charset="0"/>
              <a:buChar char="•"/>
            </a:pPr>
            <a:r>
              <a:rPr lang="en-US" altLang="en-US" sz="1400" dirty="0"/>
              <a:t>Summary from May 2019 meeting</a:t>
            </a:r>
          </a:p>
          <a:p>
            <a:pPr lvl="1">
              <a:lnSpc>
                <a:spcPct val="80000"/>
              </a:lnSpc>
              <a:buFont typeface="Arial" panose="020B0604020202020204" pitchFamily="34" charset="0"/>
              <a:buChar char="•"/>
            </a:pPr>
            <a:r>
              <a:rPr lang="en-US" altLang="en-US" sz="1400" dirty="0"/>
              <a:t>Approve TG minutes</a:t>
            </a:r>
          </a:p>
          <a:p>
            <a:pPr lvl="1">
              <a:lnSpc>
                <a:spcPct val="80000"/>
              </a:lnSpc>
              <a:buFont typeface="Arial" panose="020B0604020202020204" pitchFamily="34" charset="0"/>
              <a:buChar char="•"/>
            </a:pPr>
            <a:r>
              <a:rPr lang="en-US" altLang="en-US" sz="1400" dirty="0"/>
              <a:t>Presentation of submissions</a:t>
            </a:r>
          </a:p>
          <a:p>
            <a:pPr lvl="1">
              <a:lnSpc>
                <a:spcPct val="80000"/>
              </a:lnSpc>
              <a:buFont typeface="Arial" panose="020B0604020202020204" pitchFamily="34" charset="0"/>
              <a:buChar char="•"/>
            </a:pPr>
            <a:r>
              <a:rPr lang="en-US" altLang="en-US" sz="1400" dirty="0"/>
              <a:t>Recess</a:t>
            </a:r>
          </a:p>
          <a:p>
            <a:pPr>
              <a:lnSpc>
                <a:spcPct val="80000"/>
              </a:lnSpc>
              <a:buFont typeface="Arial" panose="020B0604020202020204" pitchFamily="34" charset="0"/>
              <a:buChar char="•"/>
            </a:pPr>
            <a:r>
              <a:rPr lang="en-US" altLang="en-US" sz="1600" dirty="0"/>
              <a:t>Tuesday EVE (19:30-21:30)</a:t>
            </a:r>
          </a:p>
          <a:p>
            <a:pPr lvl="1">
              <a:lnSpc>
                <a:spcPct val="80000"/>
              </a:lnSpc>
              <a:buFont typeface="Arial" panose="020B0604020202020204" pitchFamily="34" charset="0"/>
              <a:buChar char="•"/>
            </a:pPr>
            <a:r>
              <a:rPr lang="en-US" altLang="en-US" sz="1400" dirty="0"/>
              <a:t>Joint meeting with 802.1 TSN</a:t>
            </a:r>
          </a:p>
          <a:p>
            <a:pPr lvl="1">
              <a:lnSpc>
                <a:spcPct val="80000"/>
              </a:lnSpc>
              <a:buFont typeface="Arial" panose="020B0604020202020204" pitchFamily="34" charset="0"/>
              <a:buChar char="•"/>
            </a:pPr>
            <a:r>
              <a:rPr lang="en-US" altLang="en-US" sz="1400" dirty="0"/>
              <a:t>Call meeting to order</a:t>
            </a:r>
          </a:p>
          <a:p>
            <a:pPr lvl="1">
              <a:buFont typeface="Arial" panose="020B0604020202020204" pitchFamily="34" charset="0"/>
              <a:buChar char="•"/>
            </a:pPr>
            <a:r>
              <a:rPr lang="en-US" altLang="en-US" sz="1400" dirty="0"/>
              <a:t>IEEE-SA IPR policy and Procedure</a:t>
            </a:r>
          </a:p>
          <a:p>
            <a:pPr lvl="1">
              <a:buFont typeface="Arial" panose="020B0604020202020204" pitchFamily="34" charset="0"/>
              <a:buChar char="•"/>
            </a:pPr>
            <a:r>
              <a:rPr lang="en-US" altLang="en-US" sz="1400" dirty="0"/>
              <a:t>Agenda Setup</a:t>
            </a:r>
          </a:p>
          <a:p>
            <a:pPr lvl="1">
              <a:lnSpc>
                <a:spcPct val="80000"/>
              </a:lnSpc>
              <a:buFont typeface="Arial" panose="020B0604020202020204" pitchFamily="34" charset="0"/>
              <a:buChar char="•"/>
            </a:pPr>
            <a:r>
              <a:rPr lang="en-US" altLang="en-US" sz="1400" dirty="0"/>
              <a:t>Presentation of submissions</a:t>
            </a:r>
          </a:p>
          <a:p>
            <a:pPr lvl="1">
              <a:lnSpc>
                <a:spcPct val="80000"/>
              </a:lnSpc>
              <a:buFont typeface="Arial" panose="020B0604020202020204" pitchFamily="34" charset="0"/>
              <a:buChar char="•"/>
            </a:pPr>
            <a:r>
              <a:rPr lang="en-US" altLang="en-US" sz="1400" dirty="0"/>
              <a:t>Recess</a:t>
            </a:r>
          </a:p>
          <a:p>
            <a:pPr>
              <a:lnSpc>
                <a:spcPct val="80000"/>
              </a:lnSpc>
              <a:buFont typeface="Arial" panose="020B0604020202020204" pitchFamily="34" charset="0"/>
              <a:buChar char="•"/>
            </a:pPr>
            <a:r>
              <a:rPr lang="en-US" altLang="en-US" sz="1600" dirty="0"/>
              <a:t>Wednesday AM1 (8:00-10:00)</a:t>
            </a:r>
          </a:p>
          <a:p>
            <a:pPr lvl="1">
              <a:lnSpc>
                <a:spcPct val="80000"/>
              </a:lnSpc>
              <a:buFont typeface="Arial" panose="020B0604020202020204" pitchFamily="34" charset="0"/>
              <a:buChar char="•"/>
            </a:pPr>
            <a:r>
              <a:rPr lang="en-US" altLang="en-US" sz="1400" dirty="0"/>
              <a:t>Call meeting to order </a:t>
            </a:r>
          </a:p>
          <a:p>
            <a:pPr lvl="1">
              <a:buFont typeface="Arial" panose="020B0604020202020204" pitchFamily="34" charset="0"/>
              <a:buChar char="•"/>
            </a:pPr>
            <a:r>
              <a:rPr lang="en-US" altLang="en-US" sz="1400" dirty="0"/>
              <a:t>IEEE-SA IPR policy and Procedure</a:t>
            </a:r>
          </a:p>
          <a:p>
            <a:pPr lvl="1">
              <a:lnSpc>
                <a:spcPct val="80000"/>
              </a:lnSpc>
              <a:buFont typeface="Arial" panose="020B0604020202020204" pitchFamily="34" charset="0"/>
              <a:buChar char="•"/>
            </a:pPr>
            <a:r>
              <a:rPr lang="en-US" altLang="en-US" sz="1400" dirty="0"/>
              <a:t>Presentation of submissions</a:t>
            </a:r>
          </a:p>
          <a:p>
            <a:pPr lvl="1">
              <a:lnSpc>
                <a:spcPct val="80000"/>
              </a:lnSpc>
              <a:buFont typeface="Arial" panose="020B0604020202020204" pitchFamily="34" charset="0"/>
              <a:buChar char="•"/>
            </a:pPr>
            <a:r>
              <a:rPr lang="en-US" altLang="en-US" sz="1400" dirty="0"/>
              <a:t>Recess</a:t>
            </a:r>
          </a:p>
        </p:txBody>
      </p:sp>
      <p:sp>
        <p:nvSpPr>
          <p:cNvPr id="4" name="Slide Number Placeholder 3">
            <a:extLst>
              <a:ext uri="{FF2B5EF4-FFF2-40B4-BE49-F238E27FC236}">
                <a16:creationId xmlns:a16="http://schemas.microsoft.com/office/drawing/2014/main" id="{6522C11D-C12B-4B7A-85DF-78FA6C9B6EEF}"/>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8CF711A5-48A8-4157-9E93-9477756656B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0CC6A47-9E51-42BD-BB16-60BC57819042}"/>
              </a:ext>
            </a:extLst>
          </p:cNvPr>
          <p:cNvSpPr>
            <a:spLocks noGrp="1"/>
          </p:cNvSpPr>
          <p:nvPr>
            <p:ph type="dt" idx="15"/>
          </p:nvPr>
        </p:nvSpPr>
        <p:spPr/>
        <p:txBody>
          <a:bodyPr/>
          <a:lstStyle/>
          <a:p>
            <a:r>
              <a:rPr lang="en-US" dirty="0"/>
              <a:t>July 2019</a:t>
            </a:r>
            <a:endParaRPr lang="en-GB" dirty="0"/>
          </a:p>
        </p:txBody>
      </p:sp>
      <p:sp>
        <p:nvSpPr>
          <p:cNvPr id="7" name="Content Placeholder 2">
            <a:extLst>
              <a:ext uri="{FF2B5EF4-FFF2-40B4-BE49-F238E27FC236}">
                <a16:creationId xmlns:a16="http://schemas.microsoft.com/office/drawing/2014/main" id="{A33ECB10-7819-4C82-A0B2-418AAFBED5A3}"/>
              </a:ext>
            </a:extLst>
          </p:cNvPr>
          <p:cNvSpPr txBox="1">
            <a:spLocks/>
          </p:cNvSpPr>
          <p:nvPr/>
        </p:nvSpPr>
        <p:spPr bwMode="auto">
          <a:xfrm>
            <a:off x="4883151" y="1447799"/>
            <a:ext cx="3659187" cy="50276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nSpc>
                <a:spcPct val="80000"/>
              </a:lnSpc>
              <a:buFont typeface="Arial" panose="020B0604020202020204" pitchFamily="34" charset="0"/>
              <a:buChar char="•"/>
            </a:pPr>
            <a:r>
              <a:rPr lang="en-US" altLang="en-US" sz="1600" dirty="0"/>
              <a:t>Thursday AM1 (08:00-10:00)</a:t>
            </a:r>
          </a:p>
          <a:p>
            <a:pPr lvl="1">
              <a:lnSpc>
                <a:spcPct val="80000"/>
              </a:lnSpc>
              <a:buFont typeface="Arial" panose="020B0604020202020204" pitchFamily="34" charset="0"/>
              <a:buChar char="•"/>
            </a:pPr>
            <a:r>
              <a:rPr lang="en-US" altLang="en-US" sz="1400" dirty="0"/>
              <a:t>Call meeting to order </a:t>
            </a:r>
          </a:p>
          <a:p>
            <a:pPr lvl="1">
              <a:buFont typeface="Arial" panose="020B0604020202020204" pitchFamily="34" charset="0"/>
              <a:buChar char="•"/>
            </a:pPr>
            <a:r>
              <a:rPr lang="en-US" altLang="en-US" sz="1400" dirty="0"/>
              <a:t>IEEE-SA IPR policy and Procedure</a:t>
            </a:r>
          </a:p>
          <a:p>
            <a:pPr lvl="1">
              <a:lnSpc>
                <a:spcPct val="80000"/>
              </a:lnSpc>
              <a:buFont typeface="Arial" panose="020B0604020202020204" pitchFamily="34" charset="0"/>
              <a:buChar char="•"/>
            </a:pPr>
            <a:r>
              <a:rPr lang="en-US" altLang="en-US" sz="1400" dirty="0"/>
              <a:t>TG Documents</a:t>
            </a:r>
          </a:p>
          <a:p>
            <a:pPr lvl="1">
              <a:lnSpc>
                <a:spcPct val="80000"/>
              </a:lnSpc>
              <a:buFont typeface="Arial" panose="020B0604020202020204" pitchFamily="34" charset="0"/>
              <a:buChar char="•"/>
            </a:pPr>
            <a:r>
              <a:rPr lang="en-US" altLang="en-US" sz="1400" dirty="0"/>
              <a:t>Presentation of submissions</a:t>
            </a:r>
          </a:p>
          <a:p>
            <a:pPr lvl="1">
              <a:lnSpc>
                <a:spcPct val="80000"/>
              </a:lnSpc>
              <a:buFont typeface="Arial" panose="020B0604020202020204" pitchFamily="34" charset="0"/>
              <a:buChar char="•"/>
            </a:pPr>
            <a:r>
              <a:rPr lang="en-US" altLang="en-US" sz="1400" dirty="0"/>
              <a:t>Recess</a:t>
            </a:r>
            <a:endParaRPr lang="en-US" altLang="en-US" sz="1600" kern="0" dirty="0"/>
          </a:p>
          <a:p>
            <a:pPr>
              <a:lnSpc>
                <a:spcPct val="80000"/>
              </a:lnSpc>
              <a:buFont typeface="Arial" panose="020B0604020202020204" pitchFamily="34" charset="0"/>
              <a:buChar char="•"/>
            </a:pPr>
            <a:r>
              <a:rPr lang="en-US" altLang="en-US" sz="1600" kern="0" dirty="0"/>
              <a:t>Thursday PM1 (13:30-15:30)</a:t>
            </a:r>
          </a:p>
          <a:p>
            <a:pPr lvl="1">
              <a:lnSpc>
                <a:spcPct val="80000"/>
              </a:lnSpc>
              <a:buFont typeface="Arial" panose="020B0604020202020204" pitchFamily="34" charset="0"/>
              <a:buChar char="•"/>
            </a:pPr>
            <a:r>
              <a:rPr lang="en-US" altLang="en-US" sz="1400" dirty="0"/>
              <a:t>Call meeting to order </a:t>
            </a:r>
          </a:p>
          <a:p>
            <a:pPr lvl="1">
              <a:buFont typeface="Arial" panose="020B0604020202020204" pitchFamily="34" charset="0"/>
              <a:buChar char="•"/>
            </a:pPr>
            <a:r>
              <a:rPr lang="en-US" altLang="en-US" sz="1400" dirty="0"/>
              <a:t>IEEE-SA IPR policy and Procedure</a:t>
            </a:r>
          </a:p>
          <a:p>
            <a:pPr lvl="1">
              <a:lnSpc>
                <a:spcPct val="80000"/>
              </a:lnSpc>
              <a:buFont typeface="Arial" panose="020B0604020202020204" pitchFamily="34" charset="0"/>
              <a:buChar char="•"/>
            </a:pPr>
            <a:r>
              <a:rPr lang="en-US" altLang="en-US" sz="1400" dirty="0"/>
              <a:t>Presentation of submissions</a:t>
            </a:r>
          </a:p>
          <a:p>
            <a:pPr lvl="1">
              <a:lnSpc>
                <a:spcPct val="80000"/>
              </a:lnSpc>
              <a:buFont typeface="Arial" panose="020B0604020202020204" pitchFamily="34" charset="0"/>
              <a:buChar char="•"/>
            </a:pPr>
            <a:r>
              <a:rPr lang="en-US" altLang="en-US" sz="1400" dirty="0"/>
              <a:t>Teleconference Plan</a:t>
            </a:r>
          </a:p>
          <a:p>
            <a:pPr lvl="1">
              <a:lnSpc>
                <a:spcPct val="80000"/>
              </a:lnSpc>
              <a:buFont typeface="Arial" panose="020B0604020202020204" pitchFamily="34" charset="0"/>
              <a:buChar char="•"/>
            </a:pPr>
            <a:r>
              <a:rPr lang="en-US" altLang="en-US" sz="1400" dirty="0"/>
              <a:t>Goals for September 2019</a:t>
            </a:r>
          </a:p>
          <a:p>
            <a:pPr lvl="1">
              <a:lnSpc>
                <a:spcPct val="80000"/>
              </a:lnSpc>
              <a:buFont typeface="Arial" panose="020B0604020202020204" pitchFamily="34" charset="0"/>
              <a:buChar char="•"/>
            </a:pPr>
            <a:r>
              <a:rPr lang="en-US" altLang="en-US" sz="1400" dirty="0"/>
              <a:t>Any other business</a:t>
            </a:r>
          </a:p>
          <a:p>
            <a:pPr lvl="1">
              <a:lnSpc>
                <a:spcPct val="80000"/>
              </a:lnSpc>
              <a:buFont typeface="Arial" panose="020B0604020202020204" pitchFamily="34" charset="0"/>
              <a:buChar char="•"/>
            </a:pPr>
            <a:r>
              <a:rPr lang="en-US" altLang="en-US" sz="1400" dirty="0"/>
              <a:t>Adjourn</a:t>
            </a:r>
          </a:p>
        </p:txBody>
      </p:sp>
    </p:spTree>
    <p:extLst>
      <p:ext uri="{BB962C8B-B14F-4D97-AF65-F5344CB8AC3E}">
        <p14:creationId xmlns:p14="http://schemas.microsoft.com/office/powerpoint/2010/main" val="22432284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TGbe Schedule</a:t>
            </a:r>
          </a:p>
        </p:txBody>
      </p:sp>
      <p:sp>
        <p:nvSpPr>
          <p:cNvPr id="6" name="Date Placeholder 5"/>
          <p:cNvSpPr>
            <a:spLocks noGrp="1"/>
          </p:cNvSpPr>
          <p:nvPr>
            <p:ph type="dt" idx="10"/>
          </p:nvPr>
        </p:nvSpPr>
        <p:spPr/>
        <p:txBody>
          <a:bodyPr/>
          <a:lstStyle/>
          <a:p>
            <a:r>
              <a:rPr lang="en-US" dirty="0"/>
              <a:t>July 2019</a:t>
            </a:r>
            <a:endParaRPr lang="en-GB" dirty="0"/>
          </a:p>
        </p:txBody>
      </p:sp>
      <p:sp>
        <p:nvSpPr>
          <p:cNvPr id="5" name="Footer Placeholder 4"/>
          <p:cNvSpPr>
            <a:spLocks noGrp="1"/>
          </p:cNvSpPr>
          <p:nvPr>
            <p:ph type="ftr" idx="11"/>
          </p:nvPr>
        </p:nvSpPr>
        <p:spPr/>
        <p:txBody>
          <a:bodyPr/>
          <a:lstStyle/>
          <a:p>
            <a:r>
              <a:rPr lang="en-GB" dirty="0"/>
              <a:t>Alfred Asterjadhi, Qualcomm Inc.</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3987729625"/>
              </p:ext>
            </p:extLst>
          </p:nvPr>
        </p:nvGraphicFramePr>
        <p:xfrm>
          <a:off x="914400" y="2324154"/>
          <a:ext cx="7086600" cy="2225040"/>
        </p:xfrm>
        <a:graphic>
          <a:graphicData uri="http://schemas.openxmlformats.org/drawingml/2006/table">
            <a:tbl>
              <a:tblPr firstRow="1" bandRow="1">
                <a:tableStyleId>{616DA210-FB5B-4158-B5E0-FEB733F419BA}</a:tableStyleId>
              </a:tblPr>
              <a:tblGrid>
                <a:gridCol w="1417320">
                  <a:extLst>
                    <a:ext uri="{9D8B030D-6E8A-4147-A177-3AD203B41FA5}">
                      <a16:colId xmlns:a16="http://schemas.microsoft.com/office/drawing/2014/main" val="20000"/>
                    </a:ext>
                  </a:extLst>
                </a:gridCol>
                <a:gridCol w="1417320">
                  <a:extLst>
                    <a:ext uri="{9D8B030D-6E8A-4147-A177-3AD203B41FA5}">
                      <a16:colId xmlns:a16="http://schemas.microsoft.com/office/drawing/2014/main" val="20001"/>
                    </a:ext>
                  </a:extLst>
                </a:gridCol>
                <a:gridCol w="1417320">
                  <a:extLst>
                    <a:ext uri="{9D8B030D-6E8A-4147-A177-3AD203B41FA5}">
                      <a16:colId xmlns:a16="http://schemas.microsoft.com/office/drawing/2014/main" val="20002"/>
                    </a:ext>
                  </a:extLst>
                </a:gridCol>
                <a:gridCol w="1417320">
                  <a:extLst>
                    <a:ext uri="{9D8B030D-6E8A-4147-A177-3AD203B41FA5}">
                      <a16:colId xmlns:a16="http://schemas.microsoft.com/office/drawing/2014/main" val="20004"/>
                    </a:ext>
                  </a:extLst>
                </a:gridCol>
                <a:gridCol w="1417320">
                  <a:extLst>
                    <a:ext uri="{9D8B030D-6E8A-4147-A177-3AD203B41FA5}">
                      <a16:colId xmlns:a16="http://schemas.microsoft.com/office/drawing/2014/main" val="20006"/>
                    </a:ext>
                  </a:extLst>
                </a:gridCol>
              </a:tblGrid>
              <a:tr h="342846">
                <a:tc>
                  <a:txBody>
                    <a:bodyPr/>
                    <a:lstStyle/>
                    <a:p>
                      <a:pPr algn="ctr"/>
                      <a:endParaRPr lang="en-US" dirty="0"/>
                    </a:p>
                  </a:txBody>
                  <a:tcPr/>
                </a:tc>
                <a:tc>
                  <a:txBody>
                    <a:bodyPr/>
                    <a:lstStyle/>
                    <a:p>
                      <a:pPr algn="ctr"/>
                      <a:r>
                        <a:rPr lang="en-US" dirty="0"/>
                        <a:t>Monday</a:t>
                      </a:r>
                    </a:p>
                  </a:txBody>
                  <a:tcPr/>
                </a:tc>
                <a:tc>
                  <a:txBody>
                    <a:bodyPr/>
                    <a:lstStyle/>
                    <a:p>
                      <a:pPr algn="ctr"/>
                      <a:r>
                        <a:rPr lang="en-US" dirty="0"/>
                        <a:t>Tuesday</a:t>
                      </a:r>
                    </a:p>
                  </a:txBody>
                  <a:tcPr/>
                </a:tc>
                <a:tc>
                  <a:txBody>
                    <a:bodyPr/>
                    <a:lstStyle/>
                    <a:p>
                      <a:pPr algn="ctr"/>
                      <a:r>
                        <a:rPr lang="en-US" dirty="0"/>
                        <a:t>Wednesday</a:t>
                      </a:r>
                    </a:p>
                  </a:txBody>
                  <a:tcPr/>
                </a:tc>
                <a:tc>
                  <a:txBody>
                    <a:bodyPr/>
                    <a:lstStyle/>
                    <a:p>
                      <a:pPr algn="ctr"/>
                      <a:r>
                        <a:rPr lang="en-US" dirty="0"/>
                        <a:t>Thursday</a:t>
                      </a:r>
                    </a:p>
                  </a:txBody>
                  <a:tcPr/>
                </a:tc>
                <a:extLst>
                  <a:ext uri="{0D108BD9-81ED-4DB2-BD59-A6C34878D82A}">
                    <a16:rowId xmlns:a16="http://schemas.microsoft.com/office/drawing/2014/main" val="10000"/>
                  </a:ext>
                </a:extLst>
              </a:tr>
              <a:tr h="340451">
                <a:tc>
                  <a:txBody>
                    <a:bodyPr/>
                    <a:lstStyle/>
                    <a:p>
                      <a:pPr algn="ctr"/>
                      <a:r>
                        <a:rPr lang="en-US" dirty="0"/>
                        <a:t>AM 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dirty="0"/>
                    </a:p>
                  </a:txBody>
                  <a:tcPr/>
                </a:tc>
                <a:tc>
                  <a:txBody>
                    <a:bodyPr/>
                    <a:lstStyle/>
                    <a:p>
                      <a:pPr algn="ctr"/>
                      <a:endParaRPr lang="en-US" sz="1800" b="1" dirty="0"/>
                    </a:p>
                  </a:txBody>
                  <a:tcPr/>
                </a:tc>
                <a:tc>
                  <a:txBody>
                    <a:bodyPr/>
                    <a:lstStyle/>
                    <a:p>
                      <a:pPr algn="ctr"/>
                      <a:r>
                        <a:rPr lang="en-US" sz="1800" b="1" dirty="0"/>
                        <a:t>TGbe</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t>TGbe</a:t>
                      </a:r>
                      <a:endParaRPr lang="en-US" dirty="0"/>
                    </a:p>
                  </a:txBody>
                  <a:tcPr/>
                </a:tc>
                <a:extLst>
                  <a:ext uri="{0D108BD9-81ED-4DB2-BD59-A6C34878D82A}">
                    <a16:rowId xmlns:a16="http://schemas.microsoft.com/office/drawing/2014/main" val="10001"/>
                  </a:ext>
                </a:extLst>
              </a:tr>
              <a:tr h="396240">
                <a:tc>
                  <a:txBody>
                    <a:bodyPr/>
                    <a:lstStyle/>
                    <a:p>
                      <a:pPr algn="ctr"/>
                      <a:r>
                        <a:rPr lang="en-US" dirty="0"/>
                        <a:t>AM 2</a:t>
                      </a:r>
                    </a:p>
                  </a:txBody>
                  <a:tcPr/>
                </a:tc>
                <a:tc>
                  <a:txBody>
                    <a:bodyPr/>
                    <a:lstStyle/>
                    <a:p>
                      <a:pPr algn="ctr"/>
                      <a:endParaRPr lang="en-US" sz="1800" b="1" dirty="0"/>
                    </a:p>
                  </a:txBody>
                  <a:tcPr/>
                </a:tc>
                <a:tc>
                  <a:txBody>
                    <a:bodyPr/>
                    <a:lstStyle/>
                    <a:p>
                      <a:pPr algn="ctr"/>
                      <a:endParaRPr lang="en-US" sz="1200" b="1" dirty="0"/>
                    </a:p>
                  </a:txBody>
                  <a:tcPr/>
                </a:tc>
                <a:tc>
                  <a:txBody>
                    <a:bodyPr/>
                    <a:lstStyle/>
                    <a:p>
                      <a:pPr algn="ctr"/>
                      <a:endParaRPr lang="en-US" sz="1800"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b="1" dirty="0"/>
                    </a:p>
                  </a:txBody>
                  <a:tcPr/>
                </a:tc>
                <a:extLst>
                  <a:ext uri="{0D108BD9-81ED-4DB2-BD59-A6C34878D82A}">
                    <a16:rowId xmlns:a16="http://schemas.microsoft.com/office/drawing/2014/main" val="10002"/>
                  </a:ext>
                </a:extLst>
              </a:tr>
              <a:tr h="365759">
                <a:tc>
                  <a:txBody>
                    <a:bodyPr/>
                    <a:lstStyle/>
                    <a:p>
                      <a:pPr algn="ctr"/>
                      <a:r>
                        <a:rPr lang="en-US" dirty="0"/>
                        <a:t>PM 1</a:t>
                      </a:r>
                    </a:p>
                  </a:txBody>
                  <a:tcPr/>
                </a:tc>
                <a:tc>
                  <a:txBody>
                    <a:bodyPr/>
                    <a:lstStyle/>
                    <a:p>
                      <a:pPr algn="ctr"/>
                      <a:endParaRPr lang="en-US" sz="1800" b="1" dirty="0"/>
                    </a:p>
                  </a:txBody>
                  <a:tcPr/>
                </a:tc>
                <a:tc>
                  <a:txBody>
                    <a:bodyPr/>
                    <a:lstStyle/>
                    <a:p>
                      <a:pPr algn="ctr"/>
                      <a:endParaRPr lang="en-US" sz="1800" b="1" dirty="0"/>
                    </a:p>
                  </a:txBody>
                  <a:tcPr/>
                </a:tc>
                <a:tc>
                  <a:txBody>
                    <a:bodyPr/>
                    <a:lstStyle/>
                    <a:p>
                      <a:pPr algn="ctr"/>
                      <a:endParaRPr lang="en-US" sz="1800"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t>TGbe</a:t>
                      </a:r>
                      <a:endParaRPr lang="en-US" dirty="0"/>
                    </a:p>
                  </a:txBody>
                  <a:tcPr/>
                </a:tc>
                <a:extLst>
                  <a:ext uri="{0D108BD9-81ED-4DB2-BD59-A6C34878D82A}">
                    <a16:rowId xmlns:a16="http://schemas.microsoft.com/office/drawing/2014/main" val="10003"/>
                  </a:ext>
                </a:extLst>
              </a:tr>
              <a:tr h="365759">
                <a:tc>
                  <a:txBody>
                    <a:bodyPr/>
                    <a:lstStyle/>
                    <a:p>
                      <a:pPr algn="ctr"/>
                      <a:r>
                        <a:rPr lang="en-US" dirty="0"/>
                        <a:t>PM</a:t>
                      </a:r>
                      <a:r>
                        <a:rPr lang="en-US" baseline="0" dirty="0"/>
                        <a:t> 2</a:t>
                      </a:r>
                      <a:endParaRPr 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1" dirty="0"/>
                        <a:t> </a:t>
                      </a:r>
                      <a:r>
                        <a:rPr lang="en-US" sz="1800" b="1" dirty="0"/>
                        <a:t>TGbe</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prstClr val="black"/>
                        </a:solidFill>
                        <a:effectLst/>
                        <a:uLnTx/>
                        <a:uFillTx/>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prstClr val="black"/>
                        </a:solidFill>
                        <a:effectLst/>
                        <a:uLnTx/>
                        <a:uFillTx/>
                        <a:latin typeface="+mn-lt"/>
                        <a:ea typeface="+mn-ea"/>
                        <a:cs typeface="+mn-cs"/>
                      </a:endParaRPr>
                    </a:p>
                  </a:txBody>
                  <a:tcPr/>
                </a:tc>
                <a:tc>
                  <a:txBody>
                    <a:bodyPr/>
                    <a:lstStyle/>
                    <a:p>
                      <a:pPr algn="ctr"/>
                      <a:endParaRPr lang="en-US" dirty="0"/>
                    </a:p>
                  </a:txBody>
                  <a:tcPr/>
                </a:tc>
                <a:extLst>
                  <a:ext uri="{0D108BD9-81ED-4DB2-BD59-A6C34878D82A}">
                    <a16:rowId xmlns:a16="http://schemas.microsoft.com/office/drawing/2014/main" val="10004"/>
                  </a:ext>
                </a:extLst>
              </a:tr>
              <a:tr h="349405">
                <a:tc>
                  <a:txBody>
                    <a:bodyPr/>
                    <a:lstStyle/>
                    <a:p>
                      <a:pPr algn="ctr"/>
                      <a:r>
                        <a:rPr lang="en-US" dirty="0"/>
                        <a:t>EVE</a:t>
                      </a:r>
                    </a:p>
                  </a:txBody>
                  <a:tcPr/>
                </a:tc>
                <a:tc>
                  <a:txBody>
                    <a:bodyPr/>
                    <a:lstStyle/>
                    <a:p>
                      <a:pPr algn="ctr"/>
                      <a:endParaRPr lang="en-US"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t>TGbe/TSN</a:t>
                      </a:r>
                    </a:p>
                  </a:txBody>
                  <a:tcPr/>
                </a:tc>
                <a:tc>
                  <a:txBody>
                    <a:bodyPr/>
                    <a:lstStyle/>
                    <a:p>
                      <a:pPr algn="ctr"/>
                      <a:endParaRPr lang="en-US" dirty="0"/>
                    </a:p>
                  </a:txBody>
                  <a:tcPr/>
                </a:tc>
                <a:tc>
                  <a:txBody>
                    <a:bodyPr/>
                    <a:lstStyle/>
                    <a:p>
                      <a:pPr algn="ctr"/>
                      <a:endParaRPr lang="en-US" dirty="0"/>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97681885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400560-2F71-48F7-9551-0E992B7BE3DF}"/>
              </a:ext>
            </a:extLst>
          </p:cNvPr>
          <p:cNvSpPr>
            <a:spLocks noGrp="1"/>
          </p:cNvSpPr>
          <p:nvPr>
            <p:ph type="title"/>
          </p:nvPr>
        </p:nvSpPr>
        <p:spPr/>
        <p:txBody>
          <a:bodyPr/>
          <a:lstStyle/>
          <a:p>
            <a:r>
              <a:rPr lang="en-US" dirty="0">
                <a:solidFill>
                  <a:schemeClr val="tx1"/>
                </a:solidFill>
              </a:rPr>
              <a:t>Past Submissions’ List</a:t>
            </a:r>
          </a:p>
        </p:txBody>
      </p:sp>
      <p:sp>
        <p:nvSpPr>
          <p:cNvPr id="3" name="Date Placeholder 2">
            <a:extLst>
              <a:ext uri="{FF2B5EF4-FFF2-40B4-BE49-F238E27FC236}">
                <a16:creationId xmlns:a16="http://schemas.microsoft.com/office/drawing/2014/main" id="{9725A78A-215D-400F-BE14-BB73395F3A54}"/>
              </a:ext>
            </a:extLst>
          </p:cNvPr>
          <p:cNvSpPr>
            <a:spLocks noGrp="1"/>
          </p:cNvSpPr>
          <p:nvPr>
            <p:ph type="dt" idx="10"/>
          </p:nvPr>
        </p:nvSpPr>
        <p:spPr/>
        <p:txBody>
          <a:bodyPr/>
          <a:lstStyle/>
          <a:p>
            <a:r>
              <a:rPr lang="en-US" dirty="0"/>
              <a:t>July 2019</a:t>
            </a:r>
            <a:endParaRPr lang="en-GB" dirty="0"/>
          </a:p>
        </p:txBody>
      </p:sp>
      <p:sp>
        <p:nvSpPr>
          <p:cNvPr id="4" name="Footer Placeholder 3">
            <a:extLst>
              <a:ext uri="{FF2B5EF4-FFF2-40B4-BE49-F238E27FC236}">
                <a16:creationId xmlns:a16="http://schemas.microsoft.com/office/drawing/2014/main" id="{90BE9790-E2C9-4EDA-8CFD-6926CC24B2B6}"/>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6A97DCD4-A0CF-44B6-86F6-4EB3D9A6671B}"/>
              </a:ext>
            </a:extLst>
          </p:cNvPr>
          <p:cNvSpPr>
            <a:spLocks noGrp="1"/>
          </p:cNvSpPr>
          <p:nvPr>
            <p:ph type="sldNum" idx="12"/>
          </p:nvPr>
        </p:nvSpPr>
        <p:spPr/>
        <p:txBody>
          <a:bodyPr/>
          <a:lstStyle/>
          <a:p>
            <a:r>
              <a:rPr lang="en-GB"/>
              <a:t>Slide </a:t>
            </a:r>
            <a:fld id="{06B781AF-4CCF-49B0-A572-DE54FBE5D942}" type="slidenum">
              <a:rPr lang="en-GB" smtClean="0"/>
              <a:pPr/>
              <a:t>15</a:t>
            </a:fld>
            <a:endParaRPr lang="en-GB"/>
          </a:p>
        </p:txBody>
      </p:sp>
      <p:graphicFrame>
        <p:nvGraphicFramePr>
          <p:cNvPr id="7" name="Table 6">
            <a:extLst>
              <a:ext uri="{FF2B5EF4-FFF2-40B4-BE49-F238E27FC236}">
                <a16:creationId xmlns:a16="http://schemas.microsoft.com/office/drawing/2014/main" id="{073023CA-DF2E-4924-A0B8-A46705FA4CC2}"/>
              </a:ext>
            </a:extLst>
          </p:cNvPr>
          <p:cNvGraphicFramePr>
            <a:graphicFrameLocks noGrp="1"/>
          </p:cNvGraphicFramePr>
          <p:nvPr>
            <p:extLst>
              <p:ext uri="{D42A27DB-BD31-4B8C-83A1-F6EECF244321}">
                <p14:modId xmlns:p14="http://schemas.microsoft.com/office/powerpoint/2010/main" val="1776638962"/>
              </p:ext>
            </p:extLst>
          </p:nvPr>
        </p:nvGraphicFramePr>
        <p:xfrm>
          <a:off x="734662" y="1751013"/>
          <a:ext cx="7778595" cy="4601909"/>
        </p:xfrm>
        <a:graphic>
          <a:graphicData uri="http://schemas.openxmlformats.org/drawingml/2006/table">
            <a:tbl>
              <a:tblPr firstRow="1" bandRow="1">
                <a:tableStyleId>{8799B23B-EC83-4686-B30A-512413B5E67A}</a:tableStyleId>
              </a:tblPr>
              <a:tblGrid>
                <a:gridCol w="549593">
                  <a:extLst>
                    <a:ext uri="{9D8B030D-6E8A-4147-A177-3AD203B41FA5}">
                      <a16:colId xmlns:a16="http://schemas.microsoft.com/office/drawing/2014/main" val="20000"/>
                    </a:ext>
                  </a:extLst>
                </a:gridCol>
                <a:gridCol w="4034854">
                  <a:extLst>
                    <a:ext uri="{9D8B030D-6E8A-4147-A177-3AD203B41FA5}">
                      <a16:colId xmlns:a16="http://schemas.microsoft.com/office/drawing/2014/main" val="20001"/>
                    </a:ext>
                  </a:extLst>
                </a:gridCol>
                <a:gridCol w="1329840">
                  <a:extLst>
                    <a:ext uri="{9D8B030D-6E8A-4147-A177-3AD203B41FA5}">
                      <a16:colId xmlns:a16="http://schemas.microsoft.com/office/drawing/2014/main" val="20002"/>
                    </a:ext>
                  </a:extLst>
                </a:gridCol>
                <a:gridCol w="932154">
                  <a:extLst>
                    <a:ext uri="{9D8B030D-6E8A-4147-A177-3AD203B41FA5}">
                      <a16:colId xmlns:a16="http://schemas.microsoft.com/office/drawing/2014/main" val="20004"/>
                    </a:ext>
                  </a:extLst>
                </a:gridCol>
                <a:gridCol w="932154">
                  <a:extLst>
                    <a:ext uri="{9D8B030D-6E8A-4147-A177-3AD203B41FA5}">
                      <a16:colId xmlns:a16="http://schemas.microsoft.com/office/drawing/2014/main" val="163670971"/>
                    </a:ext>
                  </a:extLst>
                </a:gridCol>
              </a:tblGrid>
              <a:tr h="287019">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SPs?</a:t>
                      </a:r>
                    </a:p>
                  </a:txBody>
                  <a:tcPr/>
                </a:tc>
                <a:extLst>
                  <a:ext uri="{0D108BD9-81ED-4DB2-BD59-A6C34878D82A}">
                    <a16:rowId xmlns:a16="http://schemas.microsoft.com/office/drawing/2014/main" val="10000"/>
                  </a:ext>
                </a:extLst>
              </a:tr>
              <a:tr h="255168">
                <a:tc>
                  <a:txBody>
                    <a:bodyPr/>
                    <a:lstStyle/>
                    <a:p>
                      <a:pPr algn="ctr"/>
                      <a:r>
                        <a:rPr lang="en-US" sz="1200" b="0" kern="1200" dirty="0">
                          <a:solidFill>
                            <a:schemeClr val="tx1"/>
                          </a:solidFill>
                          <a:latin typeface="+mn-lt"/>
                          <a:ea typeface="+mn-ea"/>
                          <a:cs typeface="+mn-cs"/>
                        </a:rPr>
                        <a:t>762</a:t>
                      </a:r>
                    </a:p>
                  </a:txBody>
                  <a:tcPr anchor="ctr"/>
                </a:tc>
                <a:tc>
                  <a:txBody>
                    <a:bodyPr/>
                    <a:lstStyle/>
                    <a:p>
                      <a:r>
                        <a:rPr lang="en-US" sz="1200" b="0" kern="1200" dirty="0">
                          <a:solidFill>
                            <a:schemeClr val="tx1"/>
                          </a:solidFill>
                          <a:latin typeface="+mn-lt"/>
                          <a:ea typeface="+mn-ea"/>
                          <a:cs typeface="+mn-cs"/>
                        </a:rPr>
                        <a:t>Latency analysis for EHT</a:t>
                      </a:r>
                    </a:p>
                  </a:txBody>
                  <a:tcPr/>
                </a:tc>
                <a:tc>
                  <a:txBody>
                    <a:bodyPr/>
                    <a:lstStyle/>
                    <a:p>
                      <a:pPr algn="ctr"/>
                      <a:r>
                        <a:rPr lang="en-US" sz="1200" b="0" kern="1200" dirty="0">
                          <a:solidFill>
                            <a:schemeClr val="tx1"/>
                          </a:solidFill>
                          <a:latin typeface="+mn-lt"/>
                          <a:ea typeface="+mn-ea"/>
                          <a:cs typeface="+mn-cs"/>
                        </a:rPr>
                        <a:t>Suhwook Kim</a:t>
                      </a:r>
                    </a:p>
                  </a:txBody>
                  <a:tcPr/>
                </a:tc>
                <a:tc>
                  <a:txBody>
                    <a:bodyPr/>
                    <a:lstStyle/>
                    <a:p>
                      <a:pPr algn="ctr"/>
                      <a:r>
                        <a:rPr lang="en-US" sz="1200" b="0" kern="1200" dirty="0">
                          <a:solidFill>
                            <a:schemeClr val="tx1"/>
                          </a:solidFill>
                          <a:latin typeface="+mn-lt"/>
                          <a:ea typeface="+mn-ea"/>
                          <a:cs typeface="+mn-cs"/>
                        </a:rPr>
                        <a:t>Pending</a:t>
                      </a: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886480229"/>
                  </a:ext>
                </a:extLst>
              </a:tr>
              <a:tr h="255168">
                <a:tc>
                  <a:txBody>
                    <a:bodyPr/>
                    <a:lstStyle/>
                    <a:p>
                      <a:pPr algn="ctr"/>
                      <a:r>
                        <a:rPr lang="en-US" sz="1200" b="0" kern="1200" dirty="0">
                          <a:solidFill>
                            <a:schemeClr val="tx1"/>
                          </a:solidFill>
                          <a:latin typeface="+mn-lt"/>
                          <a:ea typeface="+mn-ea"/>
                          <a:cs typeface="+mn-cs"/>
                        </a:rPr>
                        <a:t>763</a:t>
                      </a:r>
                    </a:p>
                  </a:txBody>
                  <a:tcPr/>
                </a:tc>
                <a:tc>
                  <a:txBody>
                    <a:bodyPr/>
                    <a:lstStyle/>
                    <a:p>
                      <a:r>
                        <a:rPr lang="en-US" sz="1200" b="0" kern="1200" dirty="0">
                          <a:solidFill>
                            <a:schemeClr val="tx1"/>
                          </a:solidFill>
                          <a:latin typeface="+mn-lt"/>
                          <a:ea typeface="+mn-ea"/>
                          <a:cs typeface="+mn-cs"/>
                        </a:rPr>
                        <a:t>Measurements for Distributed MU-MIMO</a:t>
                      </a:r>
                    </a:p>
                  </a:txBody>
                  <a:tcPr anchor="ctr"/>
                </a:tc>
                <a:tc>
                  <a:txBody>
                    <a:bodyPr/>
                    <a:lstStyle/>
                    <a:p>
                      <a:pPr algn="ctr"/>
                      <a:r>
                        <a:rPr lang="en-US" sz="1200" b="0" kern="1200" dirty="0">
                          <a:solidFill>
                            <a:schemeClr val="tx1"/>
                          </a:solidFill>
                          <a:latin typeface="+mn-lt"/>
                          <a:ea typeface="+mn-ea"/>
                          <a:cs typeface="+mn-cs"/>
                        </a:rPr>
                        <a:t>Miguel Lopez </a:t>
                      </a:r>
                    </a:p>
                  </a:txBody>
                  <a:tcPr anchor="ctr"/>
                </a:tc>
                <a:tc>
                  <a:txBody>
                    <a:bodyPr/>
                    <a:lstStyle/>
                    <a:p>
                      <a:pPr algn="ctr"/>
                      <a:r>
                        <a:rPr lang="en-US" sz="1200" b="0" kern="1200" dirty="0">
                          <a:solidFill>
                            <a:schemeClr val="tx1"/>
                          </a:solidFill>
                          <a:latin typeface="+mn-lt"/>
                          <a:ea typeface="+mn-ea"/>
                          <a:cs typeface="+mn-cs"/>
                        </a:rPr>
                        <a:t>Pending</a:t>
                      </a: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2154053030"/>
                  </a:ext>
                </a:extLst>
              </a:tr>
              <a:tr h="255168">
                <a:tc>
                  <a:txBody>
                    <a:bodyPr/>
                    <a:lstStyle/>
                    <a:p>
                      <a:pPr algn="ctr"/>
                      <a:r>
                        <a:rPr lang="en-US" sz="1200" b="0" kern="1200" dirty="0">
                          <a:solidFill>
                            <a:schemeClr val="tx1"/>
                          </a:solidFill>
                          <a:latin typeface="+mn-lt"/>
                          <a:ea typeface="+mn-ea"/>
                          <a:cs typeface="+mn-cs"/>
                        </a:rPr>
                        <a:t>764</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Multi-Link Aggregation - Gain Analysis</a:t>
                      </a:r>
                    </a:p>
                  </a:txBody>
                  <a:tcPr/>
                </a:tc>
                <a:tc>
                  <a:txBody>
                    <a:bodyPr/>
                    <a:lstStyle/>
                    <a:p>
                      <a:pPr algn="ctr"/>
                      <a:r>
                        <a:rPr lang="en-US" sz="1200" b="0" kern="1200" dirty="0">
                          <a:solidFill>
                            <a:schemeClr val="tx1"/>
                          </a:solidFill>
                          <a:latin typeface="+mn-lt"/>
                          <a:ea typeface="+mn-ea"/>
                          <a:cs typeface="+mn-cs"/>
                        </a:rPr>
                        <a:t>Abhishek Patil</a:t>
                      </a:r>
                    </a:p>
                  </a:txBody>
                  <a:tcPr/>
                </a:tc>
                <a:tc>
                  <a:txBody>
                    <a:bodyPr/>
                    <a:lstStyle/>
                    <a:p>
                      <a:pPr algn="ctr"/>
                      <a:r>
                        <a:rPr lang="en-US" sz="1200" b="0" kern="1200" dirty="0">
                          <a:solidFill>
                            <a:schemeClr val="tx1"/>
                          </a:solidFill>
                          <a:latin typeface="+mn-lt"/>
                          <a:ea typeface="+mn-ea"/>
                          <a:cs typeface="+mn-cs"/>
                        </a:rPr>
                        <a:t>Pending</a:t>
                      </a: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2503138227"/>
                  </a:ext>
                </a:extLst>
              </a:tr>
              <a:tr h="255168">
                <a:tc>
                  <a:txBody>
                    <a:bodyPr/>
                    <a:lstStyle/>
                    <a:p>
                      <a:pPr algn="ctr"/>
                      <a:r>
                        <a:rPr lang="en-US" sz="1200" b="0" kern="1200" dirty="0">
                          <a:solidFill>
                            <a:schemeClr val="tx1"/>
                          </a:solidFill>
                          <a:latin typeface="+mn-lt"/>
                          <a:ea typeface="+mn-ea"/>
                          <a:cs typeface="+mn-cs"/>
                        </a:rPr>
                        <a:t>773</a:t>
                      </a:r>
                    </a:p>
                  </a:txBody>
                  <a:tcPr/>
                </a:tc>
                <a:tc>
                  <a:txBody>
                    <a:bodyPr/>
                    <a:lstStyle/>
                    <a:p>
                      <a:pPr algn="l"/>
                      <a:r>
                        <a:rPr lang="en-US" sz="1200" b="0" kern="1200" dirty="0">
                          <a:solidFill>
                            <a:schemeClr val="tx1"/>
                          </a:solidFill>
                          <a:latin typeface="+mn-lt"/>
                          <a:ea typeface="+mn-ea"/>
                          <a:cs typeface="+mn-cs"/>
                        </a:rPr>
                        <a:t>Multi-link Operation Framework</a:t>
                      </a:r>
                    </a:p>
                  </a:txBody>
                  <a:tcPr/>
                </a:tc>
                <a:tc>
                  <a:txBody>
                    <a:bodyPr/>
                    <a:lstStyle/>
                    <a:p>
                      <a:pPr algn="ctr"/>
                      <a:r>
                        <a:rPr lang="en-US" sz="1200" b="0" kern="1200" dirty="0">
                          <a:solidFill>
                            <a:schemeClr val="tx1"/>
                          </a:solidFill>
                          <a:latin typeface="+mn-lt"/>
                          <a:ea typeface="+mn-ea"/>
                          <a:cs typeface="+mn-cs"/>
                        </a:rPr>
                        <a:t>Po-Kai Huang</a:t>
                      </a:r>
                    </a:p>
                  </a:txBody>
                  <a:tcPr/>
                </a:tc>
                <a:tc>
                  <a:txBody>
                    <a:bodyPr/>
                    <a:lstStyle/>
                    <a:p>
                      <a:pPr algn="ctr"/>
                      <a:r>
                        <a:rPr lang="en-US" sz="1200" b="0" kern="1200" dirty="0">
                          <a:solidFill>
                            <a:schemeClr val="tx1"/>
                          </a:solidFill>
                          <a:latin typeface="+mn-lt"/>
                          <a:ea typeface="+mn-ea"/>
                          <a:cs typeface="+mn-cs"/>
                        </a:rPr>
                        <a:t>Pending</a:t>
                      </a: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10003"/>
                  </a:ext>
                </a:extLst>
              </a:tr>
              <a:tr h="292510">
                <a:tc>
                  <a:txBody>
                    <a:bodyPr/>
                    <a:lstStyle/>
                    <a:p>
                      <a:pPr algn="ctr"/>
                      <a:r>
                        <a:rPr lang="en-US" sz="1200" b="0" kern="1200" dirty="0">
                          <a:solidFill>
                            <a:schemeClr val="tx1"/>
                          </a:solidFill>
                          <a:latin typeface="+mn-lt"/>
                          <a:ea typeface="+mn-ea"/>
                          <a:cs typeface="+mn-cs"/>
                        </a:rPr>
                        <a:t>779</a:t>
                      </a:r>
                    </a:p>
                  </a:txBody>
                  <a:tcPr/>
                </a:tc>
                <a:tc>
                  <a:txBody>
                    <a:bodyPr/>
                    <a:lstStyle/>
                    <a:p>
                      <a:pPr algn="l"/>
                      <a:r>
                        <a:rPr lang="fr-FR" sz="1200" b="0" kern="1200" dirty="0">
                          <a:solidFill>
                            <a:schemeClr val="tx1"/>
                          </a:solidFill>
                          <a:latin typeface="+mn-lt"/>
                          <a:ea typeface="+mn-ea"/>
                          <a:cs typeface="+mn-cs"/>
                        </a:rPr>
                        <a:t>Performance Investigation on Multi-AP Transmission</a:t>
                      </a:r>
                      <a:endParaRPr lang="en-US" sz="1200" b="0" kern="120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Eunsung Park</a:t>
                      </a:r>
                    </a:p>
                  </a:txBody>
                  <a:tcPr/>
                </a:tc>
                <a:tc>
                  <a:txBody>
                    <a:bodyPr/>
                    <a:lstStyle/>
                    <a:p>
                      <a:pPr algn="ctr"/>
                      <a:r>
                        <a:rPr lang="en-US" sz="1200" b="0" kern="1200" dirty="0">
                          <a:solidFill>
                            <a:schemeClr val="tx1"/>
                          </a:solidFill>
                          <a:latin typeface="+mn-lt"/>
                          <a:ea typeface="+mn-ea"/>
                          <a:cs typeface="+mn-cs"/>
                        </a:rPr>
                        <a:t>Pending</a:t>
                      </a: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10005"/>
                  </a:ext>
                </a:extLst>
              </a:tr>
              <a:tr h="292510">
                <a:tc>
                  <a:txBody>
                    <a:bodyPr/>
                    <a:lstStyle/>
                    <a:p>
                      <a:pPr algn="ctr"/>
                      <a:r>
                        <a:rPr lang="en-US" sz="1200" b="0" kern="1200" dirty="0">
                          <a:solidFill>
                            <a:schemeClr val="tx1"/>
                          </a:solidFill>
                          <a:latin typeface="+mn-lt"/>
                          <a:ea typeface="+mn-ea"/>
                          <a:cs typeface="+mn-cs"/>
                        </a:rPr>
                        <a:t>792</a:t>
                      </a:r>
                    </a:p>
                  </a:txBody>
                  <a:tcPr/>
                </a:tc>
                <a:tc>
                  <a:txBody>
                    <a:bodyPr/>
                    <a:lstStyle/>
                    <a:p>
                      <a:pPr algn="l"/>
                      <a:r>
                        <a:rPr lang="en-US" sz="1200" b="0" kern="1200" dirty="0">
                          <a:solidFill>
                            <a:schemeClr val="tx1"/>
                          </a:solidFill>
                          <a:latin typeface="+mn-lt"/>
                          <a:ea typeface="+mn-ea"/>
                          <a:cs typeface="+mn-cs"/>
                        </a:rPr>
                        <a:t>Comparisons of HARQ transmission schemes for 11be</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Yan Zhang</a:t>
                      </a:r>
                    </a:p>
                  </a:txBody>
                  <a:tcPr/>
                </a:tc>
                <a:tc>
                  <a:txBody>
                    <a:bodyPr/>
                    <a:lstStyle/>
                    <a:p>
                      <a:pPr algn="ctr"/>
                      <a:r>
                        <a:rPr lang="en-US" sz="1200" b="0" kern="1200" dirty="0">
                          <a:solidFill>
                            <a:schemeClr val="tx1"/>
                          </a:solidFill>
                          <a:latin typeface="+mn-lt"/>
                          <a:ea typeface="+mn-ea"/>
                          <a:cs typeface="+mn-cs"/>
                        </a:rPr>
                        <a:t>Pending</a:t>
                      </a: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3765737835"/>
                  </a:ext>
                </a:extLst>
              </a:tr>
              <a:tr h="292510">
                <a:tc>
                  <a:txBody>
                    <a:bodyPr/>
                    <a:lstStyle/>
                    <a:p>
                      <a:pPr algn="ctr"/>
                      <a:r>
                        <a:rPr lang="en-US" sz="1200" b="0" kern="1200" dirty="0">
                          <a:solidFill>
                            <a:schemeClr val="tx1"/>
                          </a:solidFill>
                          <a:latin typeface="+mn-lt"/>
                          <a:ea typeface="+mn-ea"/>
                          <a:cs typeface="+mn-cs"/>
                        </a:rPr>
                        <a:t>797</a:t>
                      </a:r>
                    </a:p>
                  </a:txBody>
                  <a:tcPr/>
                </a:tc>
                <a:tc>
                  <a:txBody>
                    <a:bodyPr/>
                    <a:lstStyle/>
                    <a:p>
                      <a:pPr algn="l"/>
                      <a:r>
                        <a:rPr lang="en-US" sz="1200" b="0" kern="1200" dirty="0">
                          <a:solidFill>
                            <a:schemeClr val="tx1"/>
                          </a:solidFill>
                          <a:latin typeface="+mn-lt"/>
                          <a:ea typeface="+mn-ea"/>
                          <a:cs typeface="+mn-cs"/>
                        </a:rPr>
                        <a:t>11be 320MHz channelization and tone plan</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Bin Tian</a:t>
                      </a:r>
                    </a:p>
                  </a:txBody>
                  <a:tcPr/>
                </a:tc>
                <a:tc>
                  <a:txBody>
                    <a:bodyPr/>
                    <a:lstStyle/>
                    <a:p>
                      <a:pPr algn="ctr"/>
                      <a:r>
                        <a:rPr lang="en-US" sz="1200" b="0" kern="1200" dirty="0">
                          <a:solidFill>
                            <a:schemeClr val="tx1"/>
                          </a:solidFill>
                          <a:latin typeface="+mn-lt"/>
                          <a:ea typeface="+mn-ea"/>
                          <a:cs typeface="+mn-cs"/>
                        </a:rPr>
                        <a:t>Pending</a:t>
                      </a: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1751318475"/>
                  </a:ext>
                </a:extLst>
              </a:tr>
              <a:tr h="292510">
                <a:tc>
                  <a:txBody>
                    <a:bodyPr/>
                    <a:lstStyle/>
                    <a:p>
                      <a:pPr algn="ctr"/>
                      <a:r>
                        <a:rPr lang="en-US" sz="1200" b="0" kern="1200" dirty="0">
                          <a:solidFill>
                            <a:schemeClr val="tx1"/>
                          </a:solidFill>
                          <a:latin typeface="+mn-lt"/>
                          <a:ea typeface="+mn-ea"/>
                          <a:cs typeface="+mn-cs"/>
                        </a:rPr>
                        <a:t>798</a:t>
                      </a:r>
                    </a:p>
                  </a:txBody>
                  <a:tcPr/>
                </a:tc>
                <a:tc>
                  <a:txBody>
                    <a:bodyPr/>
                    <a:lstStyle/>
                    <a:p>
                      <a:r>
                        <a:rPr lang="en-US" sz="1200" b="0" kern="1200" dirty="0">
                          <a:solidFill>
                            <a:schemeClr val="tx1"/>
                          </a:solidFill>
                          <a:latin typeface="+mn-lt"/>
                          <a:ea typeface="+mn-ea"/>
                          <a:cs typeface="+mn-cs"/>
                        </a:rPr>
                        <a:t>HARQ Simulation Results</a:t>
                      </a:r>
                    </a:p>
                  </a:txBody>
                  <a:tcPr anchor="ctr"/>
                </a:tc>
                <a:tc>
                  <a:txBody>
                    <a:bodyPr/>
                    <a:lstStyle/>
                    <a:p>
                      <a:pPr algn="ctr"/>
                      <a:r>
                        <a:rPr lang="en-US" sz="1200" b="0" kern="1200" dirty="0">
                          <a:solidFill>
                            <a:schemeClr val="tx1"/>
                          </a:solidFill>
                          <a:latin typeface="+mn-lt"/>
                          <a:ea typeface="+mn-ea"/>
                          <a:cs typeface="+mn-cs"/>
                        </a:rPr>
                        <a:t>Ron Porat</a:t>
                      </a:r>
                    </a:p>
                  </a:txBody>
                  <a:tcPr anchor="ctr"/>
                </a:tc>
                <a:tc>
                  <a:txBody>
                    <a:bodyPr/>
                    <a:lstStyle/>
                    <a:p>
                      <a:pPr algn="ctr"/>
                      <a:r>
                        <a:rPr lang="en-US" sz="1200" b="0" kern="1200" dirty="0">
                          <a:solidFill>
                            <a:schemeClr val="tx1"/>
                          </a:solidFill>
                          <a:latin typeface="+mn-lt"/>
                          <a:ea typeface="+mn-ea"/>
                          <a:cs typeface="+mn-cs"/>
                        </a:rPr>
                        <a:t>Pending</a:t>
                      </a: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2893580246"/>
                  </a:ext>
                </a:extLst>
              </a:tr>
              <a:tr h="292510">
                <a:tc>
                  <a:txBody>
                    <a:bodyPr/>
                    <a:lstStyle/>
                    <a:p>
                      <a:pPr algn="ctr"/>
                      <a:r>
                        <a:rPr lang="en-US" sz="1200" b="0" kern="1200" dirty="0">
                          <a:solidFill>
                            <a:schemeClr val="tx1"/>
                          </a:solidFill>
                          <a:latin typeface="+mn-lt"/>
                          <a:ea typeface="+mn-ea"/>
                          <a:cs typeface="+mn-cs"/>
                        </a:rPr>
                        <a:t>799</a:t>
                      </a:r>
                    </a:p>
                  </a:txBody>
                  <a:tcPr/>
                </a:tc>
                <a:tc>
                  <a:txBody>
                    <a:bodyPr/>
                    <a:lstStyle/>
                    <a:p>
                      <a:r>
                        <a:rPr lang="en-US" sz="1200" b="0" kern="1200" dirty="0">
                          <a:solidFill>
                            <a:schemeClr val="tx1"/>
                          </a:solidFill>
                          <a:latin typeface="+mn-lt"/>
                          <a:ea typeface="+mn-ea"/>
                          <a:cs typeface="+mn-cs"/>
                        </a:rPr>
                        <a:t>Comparison of CBF and JT</a:t>
                      </a:r>
                    </a:p>
                  </a:txBody>
                  <a:tcPr anchor="ctr"/>
                </a:tc>
                <a:tc>
                  <a:txBody>
                    <a:bodyPr/>
                    <a:lstStyle/>
                    <a:p>
                      <a:pPr algn="ctr"/>
                      <a:r>
                        <a:rPr lang="en-US" sz="1200" b="0" kern="1200" dirty="0">
                          <a:solidFill>
                            <a:schemeClr val="tx1"/>
                          </a:solidFill>
                          <a:latin typeface="+mn-lt"/>
                          <a:ea typeface="+mn-ea"/>
                          <a:cs typeface="+mn-cs"/>
                        </a:rPr>
                        <a:t>Ron Porat</a:t>
                      </a:r>
                    </a:p>
                  </a:txBody>
                  <a:tcPr/>
                </a:tc>
                <a:tc>
                  <a:txBody>
                    <a:bodyPr/>
                    <a:lstStyle/>
                    <a:p>
                      <a:pPr algn="ctr"/>
                      <a:r>
                        <a:rPr lang="en-US" sz="1200" b="0" kern="1200" dirty="0">
                          <a:solidFill>
                            <a:schemeClr val="tx1"/>
                          </a:solidFill>
                          <a:latin typeface="+mn-lt"/>
                          <a:ea typeface="+mn-ea"/>
                          <a:cs typeface="+mn-cs"/>
                        </a:rPr>
                        <a:t>Pending</a:t>
                      </a: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2005269518"/>
                  </a:ext>
                </a:extLst>
              </a:tr>
              <a:tr h="292510">
                <a:tc>
                  <a:txBody>
                    <a:bodyPr/>
                    <a:lstStyle/>
                    <a:p>
                      <a:pPr algn="ctr"/>
                      <a:r>
                        <a:rPr lang="en-US" sz="1200" b="0" kern="1200" dirty="0">
                          <a:solidFill>
                            <a:schemeClr val="tx1"/>
                          </a:solidFill>
                          <a:latin typeface="+mn-lt"/>
                          <a:ea typeface="+mn-ea"/>
                          <a:cs typeface="+mn-cs"/>
                        </a:rPr>
                        <a:t>804</a:t>
                      </a:r>
                    </a:p>
                  </a:txBody>
                  <a:tcPr anchor="ctr"/>
                </a:tc>
                <a:tc>
                  <a:txBody>
                    <a:bodyPr/>
                    <a:lstStyle/>
                    <a:p>
                      <a:r>
                        <a:rPr lang="en-US" sz="1200" b="0" kern="1200" dirty="0">
                          <a:solidFill>
                            <a:schemeClr val="tx1"/>
                          </a:solidFill>
                          <a:latin typeface="+mn-lt"/>
                          <a:ea typeface="+mn-ea"/>
                          <a:cs typeface="+mn-cs"/>
                        </a:rPr>
                        <a:t>Multi-AP Transmission Procedure</a:t>
                      </a:r>
                    </a:p>
                  </a:txBody>
                  <a:tcPr/>
                </a:tc>
                <a:tc>
                  <a:txBody>
                    <a:bodyPr/>
                    <a:lstStyle/>
                    <a:p>
                      <a:pPr algn="ctr"/>
                      <a:r>
                        <a:rPr lang="en-US" sz="1200" b="0" kern="1200" dirty="0">
                          <a:solidFill>
                            <a:schemeClr val="tx1"/>
                          </a:solidFill>
                          <a:latin typeface="+mn-lt"/>
                          <a:ea typeface="+mn-ea"/>
                          <a:cs typeface="+mn-cs"/>
                        </a:rPr>
                        <a:t>Sungjin Park</a:t>
                      </a:r>
                    </a:p>
                  </a:txBody>
                  <a:tcPr/>
                </a:tc>
                <a:tc>
                  <a:txBody>
                    <a:bodyPr/>
                    <a:lstStyle/>
                    <a:p>
                      <a:pPr algn="ctr"/>
                      <a:r>
                        <a:rPr lang="en-US" sz="1200" b="0" kern="1200" dirty="0">
                          <a:solidFill>
                            <a:schemeClr val="tx1"/>
                          </a:solidFill>
                          <a:latin typeface="+mn-lt"/>
                          <a:ea typeface="+mn-ea"/>
                          <a:cs typeface="+mn-cs"/>
                        </a:rPr>
                        <a:t>Pending</a:t>
                      </a: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3208064659"/>
                  </a:ext>
                </a:extLst>
              </a:tr>
              <a:tr h="292510">
                <a:tc>
                  <a:txBody>
                    <a:bodyPr/>
                    <a:lstStyle/>
                    <a:p>
                      <a:pPr algn="ctr"/>
                      <a:r>
                        <a:rPr lang="en-US" sz="1200" b="0" kern="1200" dirty="0">
                          <a:solidFill>
                            <a:schemeClr val="tx1"/>
                          </a:solidFill>
                          <a:latin typeface="+mn-lt"/>
                          <a:ea typeface="+mn-ea"/>
                          <a:cs typeface="+mn-cs"/>
                        </a:rPr>
                        <a:t>805</a:t>
                      </a:r>
                    </a:p>
                  </a:txBody>
                  <a:tcPr anchor="ctr"/>
                </a:tc>
                <a:tc>
                  <a:txBody>
                    <a:bodyPr/>
                    <a:lstStyle/>
                    <a:p>
                      <a:r>
                        <a:rPr lang="en-US" sz="1200" b="0" kern="1200" dirty="0">
                          <a:solidFill>
                            <a:schemeClr val="tx1"/>
                          </a:solidFill>
                          <a:latin typeface="+mn-lt"/>
                          <a:ea typeface="+mn-ea"/>
                          <a:cs typeface="+mn-cs"/>
                        </a:rPr>
                        <a:t>Consideration on feedback overhead</a:t>
                      </a:r>
                    </a:p>
                  </a:txBody>
                  <a:tcPr anchor="ctr"/>
                </a:tc>
                <a:tc>
                  <a:txBody>
                    <a:bodyPr/>
                    <a:lstStyle/>
                    <a:p>
                      <a:pPr algn="ctr"/>
                      <a:r>
                        <a:rPr lang="en-US" sz="1200" b="0" kern="1200" dirty="0">
                          <a:solidFill>
                            <a:schemeClr val="tx1"/>
                          </a:solidFill>
                          <a:latin typeface="+mn-lt"/>
                          <a:ea typeface="+mn-ea"/>
                          <a:cs typeface="+mn-cs"/>
                        </a:rPr>
                        <a:t>Sunwoong Yun</a:t>
                      </a:r>
                    </a:p>
                  </a:txBody>
                  <a:tcPr anchor="ctr"/>
                </a:tc>
                <a:tc>
                  <a:txBody>
                    <a:bodyPr/>
                    <a:lstStyle/>
                    <a:p>
                      <a:pPr algn="ctr"/>
                      <a:r>
                        <a:rPr lang="en-US" sz="1200" b="0" kern="1200" dirty="0">
                          <a:solidFill>
                            <a:schemeClr val="tx1"/>
                          </a:solidFill>
                          <a:latin typeface="+mn-lt"/>
                          <a:ea typeface="+mn-ea"/>
                          <a:cs typeface="+mn-cs"/>
                        </a:rPr>
                        <a:t>Pending</a:t>
                      </a: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2256479019"/>
                  </a:ext>
                </a:extLst>
              </a:tr>
              <a:tr h="292510">
                <a:tc>
                  <a:txBody>
                    <a:bodyPr/>
                    <a:lstStyle/>
                    <a:p>
                      <a:pPr algn="ctr"/>
                      <a:r>
                        <a:rPr lang="en-US" sz="1200" b="0" kern="1200" dirty="0">
                          <a:solidFill>
                            <a:schemeClr val="tx1"/>
                          </a:solidFill>
                          <a:latin typeface="+mn-lt"/>
                          <a:ea typeface="+mn-ea"/>
                          <a:cs typeface="+mn-cs"/>
                        </a:rPr>
                        <a:t>806</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Enabling persistent allocation for EHT</a:t>
                      </a:r>
                    </a:p>
                  </a:txBody>
                  <a:tcPr/>
                </a:tc>
                <a:tc>
                  <a:txBody>
                    <a:bodyPr/>
                    <a:lstStyle/>
                    <a:p>
                      <a:pPr algn="ctr"/>
                      <a:r>
                        <a:rPr lang="en-US" sz="1200" b="0" kern="1200" dirty="0">
                          <a:solidFill>
                            <a:schemeClr val="tx1"/>
                          </a:solidFill>
                          <a:latin typeface="+mn-lt"/>
                          <a:ea typeface="+mn-ea"/>
                          <a:cs typeface="+mn-cs"/>
                        </a:rPr>
                        <a:t>Lei Huang</a:t>
                      </a:r>
                    </a:p>
                  </a:txBody>
                  <a:tcPr/>
                </a:tc>
                <a:tc>
                  <a:txBody>
                    <a:bodyPr/>
                    <a:lstStyle/>
                    <a:p>
                      <a:pPr algn="ctr"/>
                      <a:r>
                        <a:rPr lang="en-US" sz="1200" b="0" kern="1200" dirty="0">
                          <a:solidFill>
                            <a:schemeClr val="tx1"/>
                          </a:solidFill>
                          <a:latin typeface="+mn-lt"/>
                          <a:ea typeface="+mn-ea"/>
                          <a:cs typeface="+mn-cs"/>
                        </a:rPr>
                        <a:t>Pending</a:t>
                      </a: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3290359045"/>
                  </a:ext>
                </a:extLst>
              </a:tr>
              <a:tr h="292510">
                <a:tc>
                  <a:txBody>
                    <a:bodyPr/>
                    <a:lstStyle/>
                    <a:p>
                      <a:pPr algn="ctr"/>
                      <a:r>
                        <a:rPr lang="en-US" sz="1200" b="0" kern="1200" dirty="0">
                          <a:solidFill>
                            <a:schemeClr val="tx1"/>
                          </a:solidFill>
                          <a:latin typeface="+mn-lt"/>
                          <a:ea typeface="+mn-ea"/>
                          <a:cs typeface="+mn-cs"/>
                        </a:rPr>
                        <a:t>810</a:t>
                      </a:r>
                    </a:p>
                  </a:txBody>
                  <a:tcPr anchor="ctr"/>
                </a:tc>
                <a:tc>
                  <a:txBody>
                    <a:bodyPr/>
                    <a:lstStyle/>
                    <a:p>
                      <a:pPr algn="l"/>
                      <a:r>
                        <a:rPr lang="en-US" sz="1200" b="0" kern="1200" dirty="0">
                          <a:solidFill>
                            <a:schemeClr val="tx1"/>
                          </a:solidFill>
                          <a:latin typeface="+mn-lt"/>
                          <a:ea typeface="+mn-ea"/>
                          <a:cs typeface="+mn-cs"/>
                        </a:rPr>
                        <a:t>Discussion on 6GHz band support </a:t>
                      </a:r>
                    </a:p>
                  </a:txBody>
                  <a:tcPr anchor="ctr"/>
                </a:tc>
                <a:tc>
                  <a:txBody>
                    <a:bodyPr/>
                    <a:lstStyle/>
                    <a:p>
                      <a:pPr algn="ctr"/>
                      <a:r>
                        <a:rPr lang="en-US" sz="1200" b="0" kern="1200" dirty="0">
                          <a:solidFill>
                            <a:schemeClr val="tx1"/>
                          </a:solidFill>
                          <a:latin typeface="+mn-lt"/>
                          <a:ea typeface="+mn-ea"/>
                          <a:cs typeface="+mn-cs"/>
                        </a:rPr>
                        <a:t>Yusuke Tanaka</a:t>
                      </a:r>
                    </a:p>
                  </a:txBody>
                  <a:tcPr/>
                </a:tc>
                <a:tc>
                  <a:txBody>
                    <a:bodyPr/>
                    <a:lstStyle/>
                    <a:p>
                      <a:pPr algn="ctr"/>
                      <a:r>
                        <a:rPr lang="en-US" sz="1200" b="0" kern="1200" dirty="0">
                          <a:solidFill>
                            <a:schemeClr val="tx1"/>
                          </a:solidFill>
                          <a:latin typeface="+mn-lt"/>
                          <a:ea typeface="+mn-ea"/>
                          <a:cs typeface="+mn-cs"/>
                        </a:rPr>
                        <a:t>Pending</a:t>
                      </a: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1345018319"/>
                  </a:ext>
                </a:extLst>
              </a:tr>
              <a:tr h="292510">
                <a:tc>
                  <a:txBody>
                    <a:bodyPr/>
                    <a:lstStyle/>
                    <a:p>
                      <a:pPr algn="ctr"/>
                      <a:r>
                        <a:rPr lang="en-US" sz="1200" b="0" kern="1200" dirty="0">
                          <a:solidFill>
                            <a:schemeClr val="tx1"/>
                          </a:solidFill>
                          <a:latin typeface="+mn-lt"/>
                          <a:ea typeface="+mn-ea"/>
                          <a:cs typeface="+mn-cs"/>
                        </a:rPr>
                        <a:t>824</a:t>
                      </a:r>
                    </a:p>
                  </a:txBody>
                  <a:tcPr anchor="ctr"/>
                </a:tc>
                <a:tc>
                  <a:txBody>
                    <a:bodyPr/>
                    <a:lstStyle/>
                    <a:p>
                      <a:pPr algn="l"/>
                      <a:r>
                        <a:rPr lang="en-US" sz="1200" b="0" kern="1200" dirty="0">
                          <a:solidFill>
                            <a:schemeClr val="tx1"/>
                          </a:solidFill>
                          <a:latin typeface="+mn-lt"/>
                          <a:ea typeface="+mn-ea"/>
                          <a:cs typeface="+mn-cs"/>
                        </a:rPr>
                        <a:t>Multi-band Operation Performance</a:t>
                      </a:r>
                    </a:p>
                  </a:txBody>
                  <a:tcPr anchor="ctr"/>
                </a:tc>
                <a:tc>
                  <a:txBody>
                    <a:bodyPr/>
                    <a:lstStyle/>
                    <a:p>
                      <a:pPr algn="ctr"/>
                      <a:r>
                        <a:rPr lang="en-US" sz="1200" b="0" kern="1200" dirty="0">
                          <a:solidFill>
                            <a:schemeClr val="tx1"/>
                          </a:solidFill>
                          <a:latin typeface="+mn-lt"/>
                          <a:ea typeface="+mn-ea"/>
                          <a:cs typeface="+mn-cs"/>
                        </a:rPr>
                        <a:t>Sharan Naribole</a:t>
                      </a:r>
                    </a:p>
                  </a:txBody>
                  <a:tcPr/>
                </a:tc>
                <a:tc>
                  <a:txBody>
                    <a:bodyPr/>
                    <a:lstStyle/>
                    <a:p>
                      <a:pPr algn="ctr"/>
                      <a:r>
                        <a:rPr lang="en-US" sz="1200" b="0" kern="1200" dirty="0">
                          <a:solidFill>
                            <a:schemeClr val="tx1"/>
                          </a:solidFill>
                          <a:latin typeface="+mn-lt"/>
                          <a:ea typeface="+mn-ea"/>
                          <a:cs typeface="+mn-cs"/>
                        </a:rPr>
                        <a:t>Pending</a:t>
                      </a: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2822455358"/>
                  </a:ext>
                </a:extLst>
              </a:tr>
              <a:tr h="292510">
                <a:tc>
                  <a:txBody>
                    <a:bodyPr/>
                    <a:lstStyle/>
                    <a:p>
                      <a:pPr algn="ctr"/>
                      <a:r>
                        <a:rPr lang="en-US" sz="1200" b="0" kern="1200" dirty="0">
                          <a:solidFill>
                            <a:schemeClr val="tx1"/>
                          </a:solidFill>
                          <a:latin typeface="+mn-lt"/>
                          <a:ea typeface="+mn-ea"/>
                          <a:cs typeface="+mn-cs"/>
                        </a:rPr>
                        <a:t>828</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Feedback Overhead Analysis for 16 Spatial Stream MIMO</a:t>
                      </a:r>
                    </a:p>
                  </a:txBody>
                  <a:tcPr/>
                </a:tc>
                <a:tc>
                  <a:txBody>
                    <a:bodyPr/>
                    <a:lstStyle/>
                    <a:p>
                      <a:pPr algn="ctr"/>
                      <a:r>
                        <a:rPr lang="en-US" sz="1200" b="0" kern="1200" dirty="0">
                          <a:solidFill>
                            <a:schemeClr val="tx1"/>
                          </a:solidFill>
                          <a:latin typeface="+mn-lt"/>
                          <a:ea typeface="+mn-ea"/>
                          <a:cs typeface="+mn-cs"/>
                        </a:rPr>
                        <a:t>Li-Hsiang Sun </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Pending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717626181"/>
                  </a:ext>
                </a:extLst>
              </a:tr>
            </a:tbl>
          </a:graphicData>
        </a:graphic>
      </p:graphicFrame>
    </p:spTree>
    <p:extLst>
      <p:ext uri="{BB962C8B-B14F-4D97-AF65-F5344CB8AC3E}">
        <p14:creationId xmlns:p14="http://schemas.microsoft.com/office/powerpoint/2010/main" val="136070174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400560-2F71-48F7-9551-0E992B7BE3DF}"/>
              </a:ext>
            </a:extLst>
          </p:cNvPr>
          <p:cNvSpPr>
            <a:spLocks noGrp="1"/>
          </p:cNvSpPr>
          <p:nvPr>
            <p:ph type="title"/>
          </p:nvPr>
        </p:nvSpPr>
        <p:spPr/>
        <p:txBody>
          <a:bodyPr/>
          <a:lstStyle/>
          <a:p>
            <a:r>
              <a:rPr lang="en-US" dirty="0">
                <a:solidFill>
                  <a:schemeClr val="tx1"/>
                </a:solidFill>
              </a:rPr>
              <a:t>Past Submissions’ List (cont.)</a:t>
            </a:r>
          </a:p>
        </p:txBody>
      </p:sp>
      <p:sp>
        <p:nvSpPr>
          <p:cNvPr id="3" name="Date Placeholder 2">
            <a:extLst>
              <a:ext uri="{FF2B5EF4-FFF2-40B4-BE49-F238E27FC236}">
                <a16:creationId xmlns:a16="http://schemas.microsoft.com/office/drawing/2014/main" id="{9725A78A-215D-400F-BE14-BB73395F3A54}"/>
              </a:ext>
            </a:extLst>
          </p:cNvPr>
          <p:cNvSpPr>
            <a:spLocks noGrp="1"/>
          </p:cNvSpPr>
          <p:nvPr>
            <p:ph type="dt" idx="10"/>
          </p:nvPr>
        </p:nvSpPr>
        <p:spPr/>
        <p:txBody>
          <a:bodyPr/>
          <a:lstStyle/>
          <a:p>
            <a:r>
              <a:rPr lang="en-US" dirty="0"/>
              <a:t>July 2019</a:t>
            </a:r>
            <a:endParaRPr lang="en-GB" dirty="0"/>
          </a:p>
        </p:txBody>
      </p:sp>
      <p:sp>
        <p:nvSpPr>
          <p:cNvPr id="4" name="Footer Placeholder 3">
            <a:extLst>
              <a:ext uri="{FF2B5EF4-FFF2-40B4-BE49-F238E27FC236}">
                <a16:creationId xmlns:a16="http://schemas.microsoft.com/office/drawing/2014/main" id="{90BE9790-E2C9-4EDA-8CFD-6926CC24B2B6}"/>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6A97DCD4-A0CF-44B6-86F6-4EB3D9A6671B}"/>
              </a:ext>
            </a:extLst>
          </p:cNvPr>
          <p:cNvSpPr>
            <a:spLocks noGrp="1"/>
          </p:cNvSpPr>
          <p:nvPr>
            <p:ph type="sldNum" idx="12"/>
          </p:nvPr>
        </p:nvSpPr>
        <p:spPr/>
        <p:txBody>
          <a:bodyPr/>
          <a:lstStyle/>
          <a:p>
            <a:r>
              <a:rPr lang="en-GB"/>
              <a:t>Slide </a:t>
            </a:r>
            <a:fld id="{06B781AF-4CCF-49B0-A572-DE54FBE5D942}" type="slidenum">
              <a:rPr lang="en-GB" smtClean="0"/>
              <a:pPr/>
              <a:t>16</a:t>
            </a:fld>
            <a:endParaRPr lang="en-GB"/>
          </a:p>
        </p:txBody>
      </p:sp>
      <p:graphicFrame>
        <p:nvGraphicFramePr>
          <p:cNvPr id="7" name="Table 6">
            <a:extLst>
              <a:ext uri="{FF2B5EF4-FFF2-40B4-BE49-F238E27FC236}">
                <a16:creationId xmlns:a16="http://schemas.microsoft.com/office/drawing/2014/main" id="{073023CA-DF2E-4924-A0B8-A46705FA4CC2}"/>
              </a:ext>
            </a:extLst>
          </p:cNvPr>
          <p:cNvGraphicFramePr>
            <a:graphicFrameLocks noGrp="1"/>
          </p:cNvGraphicFramePr>
          <p:nvPr>
            <p:extLst>
              <p:ext uri="{D42A27DB-BD31-4B8C-83A1-F6EECF244321}">
                <p14:modId xmlns:p14="http://schemas.microsoft.com/office/powerpoint/2010/main" val="398044115"/>
              </p:ext>
            </p:extLst>
          </p:nvPr>
        </p:nvGraphicFramePr>
        <p:xfrm>
          <a:off x="762000" y="1752600"/>
          <a:ext cx="7564413" cy="4620099"/>
        </p:xfrm>
        <a:graphic>
          <a:graphicData uri="http://schemas.openxmlformats.org/drawingml/2006/table">
            <a:tbl>
              <a:tblPr firstRow="1" bandRow="1">
                <a:tableStyleId>{8799B23B-EC83-4686-B30A-512413B5E67A}</a:tableStyleId>
              </a:tblPr>
              <a:tblGrid>
                <a:gridCol w="549593">
                  <a:extLst>
                    <a:ext uri="{9D8B030D-6E8A-4147-A177-3AD203B41FA5}">
                      <a16:colId xmlns:a16="http://schemas.microsoft.com/office/drawing/2014/main" val="20000"/>
                    </a:ext>
                  </a:extLst>
                </a:gridCol>
                <a:gridCol w="4143693">
                  <a:extLst>
                    <a:ext uri="{9D8B030D-6E8A-4147-A177-3AD203B41FA5}">
                      <a16:colId xmlns:a16="http://schemas.microsoft.com/office/drawing/2014/main" val="20001"/>
                    </a:ext>
                  </a:extLst>
                </a:gridCol>
                <a:gridCol w="1217930">
                  <a:extLst>
                    <a:ext uri="{9D8B030D-6E8A-4147-A177-3AD203B41FA5}">
                      <a16:colId xmlns:a16="http://schemas.microsoft.com/office/drawing/2014/main" val="20002"/>
                    </a:ext>
                  </a:extLst>
                </a:gridCol>
                <a:gridCol w="721043">
                  <a:extLst>
                    <a:ext uri="{9D8B030D-6E8A-4147-A177-3AD203B41FA5}">
                      <a16:colId xmlns:a16="http://schemas.microsoft.com/office/drawing/2014/main" val="20004"/>
                    </a:ext>
                  </a:extLst>
                </a:gridCol>
                <a:gridCol w="932154">
                  <a:extLst>
                    <a:ext uri="{9D8B030D-6E8A-4147-A177-3AD203B41FA5}">
                      <a16:colId xmlns:a16="http://schemas.microsoft.com/office/drawing/2014/main" val="2805290190"/>
                    </a:ext>
                  </a:extLst>
                </a:gridCol>
              </a:tblGrid>
              <a:tr h="287019">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SPs?</a:t>
                      </a:r>
                    </a:p>
                  </a:txBody>
                  <a:tcPr/>
                </a:tc>
                <a:extLst>
                  <a:ext uri="{0D108BD9-81ED-4DB2-BD59-A6C34878D82A}">
                    <a16:rowId xmlns:a16="http://schemas.microsoft.com/office/drawing/2014/main" val="10000"/>
                  </a:ext>
                </a:extLst>
              </a:tr>
              <a:tr h="255168">
                <a:tc>
                  <a:txBody>
                    <a:bodyPr/>
                    <a:lstStyle/>
                    <a:p>
                      <a:pPr algn="ctr"/>
                      <a:r>
                        <a:rPr lang="en-US" sz="1200" b="0" kern="1200" dirty="0">
                          <a:solidFill>
                            <a:schemeClr val="tx1"/>
                          </a:solidFill>
                          <a:latin typeface="+mn-lt"/>
                          <a:ea typeface="+mn-ea"/>
                          <a:cs typeface="+mn-cs"/>
                        </a:rPr>
                        <a:t>832</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Performance Evaluation of 16 Spatial Stream based MU-MIMO</a:t>
                      </a:r>
                    </a:p>
                  </a:txBody>
                  <a:tcPr/>
                </a:tc>
                <a:tc>
                  <a:txBody>
                    <a:bodyPr/>
                    <a:lstStyle/>
                    <a:p>
                      <a:pPr algn="ctr"/>
                      <a:r>
                        <a:rPr lang="en-US" sz="1200" b="0" kern="1200" dirty="0" err="1">
                          <a:solidFill>
                            <a:schemeClr val="tx1"/>
                          </a:solidFill>
                          <a:latin typeface="+mn-lt"/>
                          <a:ea typeface="+mn-ea"/>
                          <a:cs typeface="+mn-cs"/>
                        </a:rPr>
                        <a:t>Junghoon</a:t>
                      </a:r>
                      <a:r>
                        <a:rPr lang="en-US" sz="1200" b="0" kern="1200" dirty="0">
                          <a:solidFill>
                            <a:schemeClr val="tx1"/>
                          </a:solidFill>
                          <a:latin typeface="+mn-lt"/>
                          <a:ea typeface="+mn-ea"/>
                          <a:cs typeface="+mn-cs"/>
                        </a:rPr>
                        <a:t> Suh</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Pending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942160162"/>
                  </a:ext>
                </a:extLst>
              </a:tr>
              <a:tr h="255168">
                <a:tc>
                  <a:txBody>
                    <a:bodyPr/>
                    <a:lstStyle/>
                    <a:p>
                      <a:pPr algn="ctr"/>
                      <a:r>
                        <a:rPr lang="en-US" sz="1200" b="0" kern="1200" dirty="0">
                          <a:solidFill>
                            <a:schemeClr val="tx1"/>
                          </a:solidFill>
                          <a:latin typeface="+mn-lt"/>
                          <a:ea typeface="+mn-ea"/>
                          <a:cs typeface="+mn-cs"/>
                        </a:rPr>
                        <a:t>833</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SOMA Updates</a:t>
                      </a:r>
                    </a:p>
                  </a:txBody>
                  <a:tcPr/>
                </a:tc>
                <a:tc>
                  <a:txBody>
                    <a:bodyPr/>
                    <a:lstStyle/>
                    <a:p>
                      <a:pPr algn="ctr"/>
                      <a:r>
                        <a:rPr lang="en-US" sz="1200" b="0" kern="1200" dirty="0" err="1">
                          <a:solidFill>
                            <a:schemeClr val="tx1"/>
                          </a:solidFill>
                          <a:latin typeface="+mn-lt"/>
                          <a:ea typeface="+mn-ea"/>
                          <a:cs typeface="+mn-cs"/>
                        </a:rPr>
                        <a:t>Junghoon</a:t>
                      </a:r>
                      <a:r>
                        <a:rPr lang="en-US" sz="1200" b="0" kern="1200" dirty="0">
                          <a:solidFill>
                            <a:schemeClr val="tx1"/>
                          </a:solidFill>
                          <a:latin typeface="+mn-lt"/>
                          <a:ea typeface="+mn-ea"/>
                          <a:cs typeface="+mn-cs"/>
                        </a:rPr>
                        <a:t> Suh</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Pending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10003"/>
                  </a:ext>
                </a:extLst>
              </a:tr>
              <a:tr h="255168">
                <a:tc>
                  <a:txBody>
                    <a:bodyPr/>
                    <a:lstStyle/>
                    <a:p>
                      <a:pPr algn="ctr"/>
                      <a:r>
                        <a:rPr lang="en-US" sz="1200" b="0" kern="1200" dirty="0">
                          <a:solidFill>
                            <a:schemeClr val="tx1"/>
                          </a:solidFill>
                          <a:latin typeface="+mn-lt"/>
                          <a:ea typeface="+mn-ea"/>
                          <a:cs typeface="+mn-cs"/>
                        </a:rPr>
                        <a:t>873</a:t>
                      </a:r>
                    </a:p>
                  </a:txBody>
                  <a:tcPr/>
                </a:tc>
                <a:tc>
                  <a:txBody>
                    <a:bodyPr/>
                    <a:lstStyle/>
                    <a:p>
                      <a:pPr algn="l"/>
                      <a:r>
                        <a:rPr lang="en-US" sz="1200" b="0" kern="1200" dirty="0">
                          <a:solidFill>
                            <a:schemeClr val="tx1"/>
                          </a:solidFill>
                          <a:latin typeface="+mn-lt"/>
                          <a:ea typeface="+mn-ea"/>
                          <a:cs typeface="+mn-cs"/>
                        </a:rPr>
                        <a:t>HARQ Framing</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noProof="0" dirty="0">
                          <a:solidFill>
                            <a:schemeClr val="tx1"/>
                          </a:solidFill>
                          <a:latin typeface="+mn-lt"/>
                          <a:ea typeface="+mn-ea"/>
                          <a:cs typeface="+mn-cs"/>
                        </a:rPr>
                        <a:t>Imran Latif</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noProof="0" dirty="0">
                          <a:solidFill>
                            <a:schemeClr val="tx1"/>
                          </a:solidFill>
                          <a:latin typeface="+mn-lt"/>
                          <a:ea typeface="+mn-ea"/>
                          <a:cs typeface="+mn-cs"/>
                        </a:rPr>
                        <a:t>Pending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noProof="0" dirty="0">
                        <a:solidFill>
                          <a:schemeClr val="tx1"/>
                        </a:solidFill>
                        <a:latin typeface="+mn-lt"/>
                        <a:ea typeface="+mn-ea"/>
                        <a:cs typeface="+mn-cs"/>
                      </a:endParaRPr>
                    </a:p>
                  </a:txBody>
                  <a:tcPr/>
                </a:tc>
                <a:extLst>
                  <a:ext uri="{0D108BD9-81ED-4DB2-BD59-A6C34878D82A}">
                    <a16:rowId xmlns:a16="http://schemas.microsoft.com/office/drawing/2014/main" val="10004"/>
                  </a:ext>
                </a:extLst>
              </a:tr>
              <a:tr h="292510">
                <a:tc>
                  <a:txBody>
                    <a:bodyPr/>
                    <a:lstStyle/>
                    <a:p>
                      <a:pPr algn="ctr"/>
                      <a:endParaRPr lang="en-US" sz="1200" b="0" kern="1200" dirty="0">
                        <a:solidFill>
                          <a:schemeClr val="tx1"/>
                        </a:solidFill>
                        <a:latin typeface="+mn-lt"/>
                        <a:ea typeface="+mn-ea"/>
                        <a:cs typeface="+mn-cs"/>
                      </a:endParaRPr>
                    </a:p>
                  </a:txBody>
                  <a:tcPr/>
                </a:tc>
                <a:tc>
                  <a:txBody>
                    <a:bodyPr/>
                    <a:lstStyle/>
                    <a:p>
                      <a:pPr algn="l"/>
                      <a:endParaRPr lang="en-US" sz="1200" b="0" kern="120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a:tc>
                <a:tc>
                  <a:txBody>
                    <a:bodyPr/>
                    <a:lstStyle/>
                    <a:p>
                      <a:pPr algn="ctr"/>
                      <a:endParaRPr lang="en-US" sz="1200" b="0" kern="1200" dirty="0">
                        <a:solidFill>
                          <a:schemeClr val="tx1"/>
                        </a:solidFill>
                        <a:latin typeface="+mn-lt"/>
                        <a:ea typeface="+mn-ea"/>
                        <a:cs typeface="+mn-cs"/>
                      </a:endParaRP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10005"/>
                  </a:ext>
                </a:extLst>
              </a:tr>
              <a:tr h="292510">
                <a:tc>
                  <a:txBody>
                    <a:bodyPr/>
                    <a:lstStyle/>
                    <a:p>
                      <a:pPr algn="ctr"/>
                      <a:endParaRPr lang="en-US" sz="1200" b="0" kern="1200" dirty="0">
                        <a:solidFill>
                          <a:schemeClr val="tx1"/>
                        </a:solidFill>
                        <a:latin typeface="+mn-lt"/>
                        <a:ea typeface="+mn-ea"/>
                        <a:cs typeface="+mn-cs"/>
                      </a:endParaRPr>
                    </a:p>
                  </a:txBody>
                  <a:tcPr/>
                </a:tc>
                <a:tc>
                  <a:txBody>
                    <a:bodyPr/>
                    <a:lstStyle/>
                    <a:p>
                      <a:pPr algn="l"/>
                      <a:endParaRPr lang="en-US" sz="1200" b="0" kern="120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a:tc>
                <a:tc>
                  <a:txBody>
                    <a:bodyPr/>
                    <a:lstStyle/>
                    <a:p>
                      <a:pPr algn="ctr"/>
                      <a:endParaRPr lang="en-US" sz="1200" b="0" kern="1200" dirty="0">
                        <a:solidFill>
                          <a:schemeClr val="tx1"/>
                        </a:solidFill>
                        <a:latin typeface="+mn-lt"/>
                        <a:ea typeface="+mn-ea"/>
                        <a:cs typeface="+mn-cs"/>
                      </a:endParaRP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3765737835"/>
                  </a:ext>
                </a:extLst>
              </a:tr>
              <a:tr h="292510">
                <a:tc>
                  <a:txBody>
                    <a:bodyPr/>
                    <a:lstStyle/>
                    <a:p>
                      <a:pPr algn="ctr"/>
                      <a:endParaRPr lang="en-US" sz="1200" b="0" kern="1200" dirty="0">
                        <a:solidFill>
                          <a:schemeClr val="tx1"/>
                        </a:solidFill>
                        <a:latin typeface="+mn-lt"/>
                        <a:ea typeface="+mn-ea"/>
                        <a:cs typeface="+mn-cs"/>
                      </a:endParaRPr>
                    </a:p>
                  </a:txBody>
                  <a:tcPr/>
                </a:tc>
                <a:tc>
                  <a:txBody>
                    <a:bodyPr/>
                    <a:lstStyle/>
                    <a:p>
                      <a:pPr algn="l"/>
                      <a:endParaRPr lang="en-US" sz="1200" b="0" kern="120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a:tc>
                <a:tc>
                  <a:txBody>
                    <a:bodyPr/>
                    <a:lstStyle/>
                    <a:p>
                      <a:pPr algn="ctr"/>
                      <a:endParaRPr lang="en-US" sz="1200" b="0" kern="1200" dirty="0">
                        <a:solidFill>
                          <a:schemeClr val="tx1"/>
                        </a:solidFill>
                        <a:latin typeface="+mn-lt"/>
                        <a:ea typeface="+mn-ea"/>
                        <a:cs typeface="+mn-cs"/>
                      </a:endParaRP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1751318475"/>
                  </a:ext>
                </a:extLst>
              </a:tr>
              <a:tr h="292510">
                <a:tc>
                  <a:txBody>
                    <a:bodyPr/>
                    <a:lstStyle/>
                    <a:p>
                      <a:pPr algn="ctr"/>
                      <a:endParaRPr lang="en-US" sz="1200" b="0" kern="1200" dirty="0">
                        <a:solidFill>
                          <a:schemeClr val="tx1"/>
                        </a:solidFill>
                        <a:latin typeface="+mn-lt"/>
                        <a:ea typeface="+mn-ea"/>
                        <a:cs typeface="+mn-cs"/>
                      </a:endParaRPr>
                    </a:p>
                  </a:txBody>
                  <a:tcPr/>
                </a:tc>
                <a:tc>
                  <a:txBody>
                    <a:bodyPr/>
                    <a:lstStyle/>
                    <a:p>
                      <a:pPr algn="l"/>
                      <a:endParaRPr lang="en-US" sz="1200" b="0" kern="120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a:tc>
                <a:tc>
                  <a:txBody>
                    <a:bodyPr/>
                    <a:lstStyle/>
                    <a:p>
                      <a:pPr algn="ctr"/>
                      <a:endParaRPr lang="en-US" sz="1200" b="0" kern="1200" dirty="0">
                        <a:solidFill>
                          <a:schemeClr val="tx1"/>
                        </a:solidFill>
                        <a:latin typeface="+mn-lt"/>
                        <a:ea typeface="+mn-ea"/>
                        <a:cs typeface="+mn-cs"/>
                      </a:endParaRP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1211899792"/>
                  </a:ext>
                </a:extLst>
              </a:tr>
              <a:tr h="292510">
                <a:tc>
                  <a:txBody>
                    <a:bodyPr/>
                    <a:lstStyle/>
                    <a:p>
                      <a:pPr algn="ctr"/>
                      <a:endParaRPr lang="en-US" sz="1200" b="0" kern="1200" dirty="0">
                        <a:solidFill>
                          <a:schemeClr val="tx1"/>
                        </a:solidFill>
                        <a:latin typeface="+mn-lt"/>
                        <a:ea typeface="+mn-ea"/>
                        <a:cs typeface="+mn-cs"/>
                      </a:endParaRPr>
                    </a:p>
                  </a:txBody>
                  <a:tcPr/>
                </a:tc>
                <a:tc>
                  <a:txBody>
                    <a:bodyPr/>
                    <a:lstStyle/>
                    <a:p>
                      <a:pPr algn="l"/>
                      <a:endParaRPr lang="en-US" sz="1200" b="0" kern="120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a:tc>
                <a:tc>
                  <a:txBody>
                    <a:bodyPr/>
                    <a:lstStyle/>
                    <a:p>
                      <a:pPr algn="ctr"/>
                      <a:endParaRPr lang="en-US" sz="1200" b="0" kern="1200" dirty="0">
                        <a:solidFill>
                          <a:schemeClr val="tx1"/>
                        </a:solidFill>
                        <a:latin typeface="+mn-lt"/>
                        <a:ea typeface="+mn-ea"/>
                        <a:cs typeface="+mn-cs"/>
                      </a:endParaRP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3562672658"/>
                  </a:ext>
                </a:extLst>
              </a:tr>
              <a:tr h="292510">
                <a:tc>
                  <a:txBody>
                    <a:bodyPr/>
                    <a:lstStyle/>
                    <a:p>
                      <a:pPr algn="ctr"/>
                      <a:endParaRPr lang="en-US" sz="1200" b="0" kern="1200" dirty="0">
                        <a:solidFill>
                          <a:schemeClr val="tx1"/>
                        </a:solidFill>
                        <a:latin typeface="+mn-lt"/>
                        <a:ea typeface="+mn-ea"/>
                        <a:cs typeface="+mn-cs"/>
                      </a:endParaRPr>
                    </a:p>
                  </a:txBody>
                  <a:tcPr/>
                </a:tc>
                <a:tc>
                  <a:txBody>
                    <a:bodyPr/>
                    <a:lstStyle/>
                    <a:p>
                      <a:pPr algn="l"/>
                      <a:endParaRPr lang="en-US" sz="1200" b="0" kern="120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a:tc>
                <a:tc>
                  <a:txBody>
                    <a:bodyPr/>
                    <a:lstStyle/>
                    <a:p>
                      <a:pPr algn="ctr"/>
                      <a:endParaRPr lang="en-US" sz="1200" b="0" kern="1200" dirty="0">
                        <a:solidFill>
                          <a:schemeClr val="tx1"/>
                        </a:solidFill>
                        <a:latin typeface="+mn-lt"/>
                        <a:ea typeface="+mn-ea"/>
                        <a:cs typeface="+mn-cs"/>
                      </a:endParaRP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3369950697"/>
                  </a:ext>
                </a:extLst>
              </a:tr>
              <a:tr h="292510">
                <a:tc>
                  <a:txBody>
                    <a:bodyPr/>
                    <a:lstStyle/>
                    <a:p>
                      <a:pPr algn="ctr"/>
                      <a:endParaRPr lang="en-US" sz="1200" b="0" kern="1200" dirty="0">
                        <a:solidFill>
                          <a:schemeClr val="tx1"/>
                        </a:solidFill>
                        <a:latin typeface="+mn-lt"/>
                        <a:ea typeface="+mn-ea"/>
                        <a:cs typeface="+mn-cs"/>
                      </a:endParaRPr>
                    </a:p>
                  </a:txBody>
                  <a:tcPr/>
                </a:tc>
                <a:tc>
                  <a:txBody>
                    <a:bodyPr/>
                    <a:lstStyle/>
                    <a:p>
                      <a:pPr algn="l"/>
                      <a:endParaRPr lang="en-US" sz="1200" b="0" kern="120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a:tc>
                <a:tc>
                  <a:txBody>
                    <a:bodyPr/>
                    <a:lstStyle/>
                    <a:p>
                      <a:pPr algn="ctr"/>
                      <a:endParaRPr lang="en-US" sz="1200" b="0" kern="1200" dirty="0">
                        <a:solidFill>
                          <a:schemeClr val="tx1"/>
                        </a:solidFill>
                        <a:latin typeface="+mn-lt"/>
                        <a:ea typeface="+mn-ea"/>
                        <a:cs typeface="+mn-cs"/>
                      </a:endParaRP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3575665778"/>
                  </a:ext>
                </a:extLst>
              </a:tr>
              <a:tr h="292510">
                <a:tc>
                  <a:txBody>
                    <a:bodyPr/>
                    <a:lstStyle/>
                    <a:p>
                      <a:pPr algn="ctr"/>
                      <a:endParaRPr lang="en-US" sz="1200" b="0" kern="1200" dirty="0">
                        <a:solidFill>
                          <a:schemeClr val="tx1"/>
                        </a:solidFill>
                        <a:latin typeface="+mn-lt"/>
                        <a:ea typeface="+mn-ea"/>
                        <a:cs typeface="+mn-cs"/>
                      </a:endParaRPr>
                    </a:p>
                  </a:txBody>
                  <a:tcPr/>
                </a:tc>
                <a:tc>
                  <a:txBody>
                    <a:bodyPr/>
                    <a:lstStyle/>
                    <a:p>
                      <a:pPr algn="l"/>
                      <a:endParaRPr lang="en-US" sz="1200" b="0" kern="120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a:tc>
                <a:tc>
                  <a:txBody>
                    <a:bodyPr/>
                    <a:lstStyle/>
                    <a:p>
                      <a:pPr algn="ctr"/>
                      <a:endParaRPr lang="en-US" sz="1200" b="0" kern="1200" dirty="0">
                        <a:solidFill>
                          <a:schemeClr val="tx1"/>
                        </a:solidFill>
                        <a:latin typeface="+mn-lt"/>
                        <a:ea typeface="+mn-ea"/>
                        <a:cs typeface="+mn-cs"/>
                      </a:endParaRP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3656549911"/>
                  </a:ext>
                </a:extLst>
              </a:tr>
              <a:tr h="292510">
                <a:tc>
                  <a:txBody>
                    <a:bodyPr/>
                    <a:lstStyle/>
                    <a:p>
                      <a:pPr algn="ctr"/>
                      <a:endParaRPr lang="en-US" sz="1200" b="0" kern="1200" dirty="0">
                        <a:solidFill>
                          <a:schemeClr val="tx1"/>
                        </a:solidFill>
                        <a:latin typeface="+mn-lt"/>
                        <a:ea typeface="+mn-ea"/>
                        <a:cs typeface="+mn-cs"/>
                      </a:endParaRPr>
                    </a:p>
                  </a:txBody>
                  <a:tcPr/>
                </a:tc>
                <a:tc>
                  <a:txBody>
                    <a:bodyPr/>
                    <a:lstStyle/>
                    <a:p>
                      <a:pPr algn="l"/>
                      <a:endParaRPr lang="en-US" sz="1200" b="0" kern="120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a:tc>
                <a:tc>
                  <a:txBody>
                    <a:bodyPr/>
                    <a:lstStyle/>
                    <a:p>
                      <a:pPr algn="ctr"/>
                      <a:endParaRPr lang="en-US" sz="1200" b="0" kern="1200" dirty="0">
                        <a:solidFill>
                          <a:schemeClr val="tx1"/>
                        </a:solidFill>
                        <a:latin typeface="+mn-lt"/>
                        <a:ea typeface="+mn-ea"/>
                        <a:cs typeface="+mn-cs"/>
                      </a:endParaRP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3170315652"/>
                  </a:ext>
                </a:extLst>
              </a:tr>
              <a:tr h="292510">
                <a:tc>
                  <a:txBody>
                    <a:bodyPr/>
                    <a:lstStyle/>
                    <a:p>
                      <a:pPr algn="ctr"/>
                      <a:endParaRPr lang="en-US" sz="1200" b="0" kern="1200" dirty="0">
                        <a:solidFill>
                          <a:schemeClr val="tx1"/>
                        </a:solidFill>
                        <a:latin typeface="+mn-lt"/>
                        <a:ea typeface="+mn-ea"/>
                        <a:cs typeface="+mn-cs"/>
                      </a:endParaRPr>
                    </a:p>
                  </a:txBody>
                  <a:tcPr/>
                </a:tc>
                <a:tc>
                  <a:txBody>
                    <a:bodyPr/>
                    <a:lstStyle/>
                    <a:p>
                      <a:pPr algn="l"/>
                      <a:endParaRPr lang="en-US" sz="1200" b="0" kern="120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a:tc>
                <a:tc>
                  <a:txBody>
                    <a:bodyPr/>
                    <a:lstStyle/>
                    <a:p>
                      <a:pPr algn="ctr"/>
                      <a:endParaRPr lang="en-US" sz="1200" b="0" kern="1200" dirty="0">
                        <a:solidFill>
                          <a:schemeClr val="tx1"/>
                        </a:solidFill>
                        <a:latin typeface="+mn-lt"/>
                        <a:ea typeface="+mn-ea"/>
                        <a:cs typeface="+mn-cs"/>
                      </a:endParaRP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3840040463"/>
                  </a:ext>
                </a:extLst>
              </a:tr>
              <a:tr h="292510">
                <a:tc>
                  <a:txBody>
                    <a:bodyPr/>
                    <a:lstStyle/>
                    <a:p>
                      <a:pPr algn="ctr"/>
                      <a:endParaRPr lang="en-US" sz="1200" b="0" kern="1200" dirty="0">
                        <a:solidFill>
                          <a:schemeClr val="tx1"/>
                        </a:solidFill>
                        <a:latin typeface="+mn-lt"/>
                        <a:ea typeface="+mn-ea"/>
                        <a:cs typeface="+mn-cs"/>
                      </a:endParaRPr>
                    </a:p>
                  </a:txBody>
                  <a:tcPr/>
                </a:tc>
                <a:tc>
                  <a:txBody>
                    <a:bodyPr/>
                    <a:lstStyle/>
                    <a:p>
                      <a:pPr algn="l"/>
                      <a:endParaRPr lang="en-US" sz="1200" b="0" kern="120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a:tc>
                <a:tc>
                  <a:txBody>
                    <a:bodyPr/>
                    <a:lstStyle/>
                    <a:p>
                      <a:pPr algn="ctr"/>
                      <a:endParaRPr lang="en-US" sz="1200" b="0" kern="1200" dirty="0">
                        <a:solidFill>
                          <a:schemeClr val="tx1"/>
                        </a:solidFill>
                        <a:latin typeface="+mn-lt"/>
                        <a:ea typeface="+mn-ea"/>
                        <a:cs typeface="+mn-cs"/>
                      </a:endParaRP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1694239243"/>
                  </a:ext>
                </a:extLst>
              </a:tr>
              <a:tr h="292510">
                <a:tc>
                  <a:txBody>
                    <a:bodyPr/>
                    <a:lstStyle/>
                    <a:p>
                      <a:pPr algn="ctr"/>
                      <a:endParaRPr lang="en-US" sz="1200" b="0" kern="1200" dirty="0">
                        <a:solidFill>
                          <a:schemeClr val="tx1"/>
                        </a:solidFill>
                        <a:latin typeface="+mn-lt"/>
                        <a:ea typeface="+mn-ea"/>
                        <a:cs typeface="+mn-cs"/>
                      </a:endParaRPr>
                    </a:p>
                  </a:txBody>
                  <a:tcPr/>
                </a:tc>
                <a:tc>
                  <a:txBody>
                    <a:bodyPr/>
                    <a:lstStyle/>
                    <a:p>
                      <a:pPr algn="l"/>
                      <a:endParaRPr lang="en-US" sz="1200" b="0" kern="120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a:tc>
                <a:tc>
                  <a:txBody>
                    <a:bodyPr/>
                    <a:lstStyle/>
                    <a:p>
                      <a:pPr algn="ctr"/>
                      <a:endParaRPr lang="en-US" sz="1200" b="0" kern="1200" dirty="0">
                        <a:solidFill>
                          <a:schemeClr val="tx1"/>
                        </a:solidFill>
                        <a:latin typeface="+mn-lt"/>
                        <a:ea typeface="+mn-ea"/>
                        <a:cs typeface="+mn-cs"/>
                      </a:endParaRP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2793034543"/>
                  </a:ext>
                </a:extLst>
              </a:tr>
            </a:tbl>
          </a:graphicData>
        </a:graphic>
      </p:graphicFrame>
    </p:spTree>
    <p:extLst>
      <p:ext uri="{BB962C8B-B14F-4D97-AF65-F5344CB8AC3E}">
        <p14:creationId xmlns:p14="http://schemas.microsoft.com/office/powerpoint/2010/main" val="333777678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a:t>July 2019</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17</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075417728"/>
              </p:ext>
            </p:extLst>
          </p:nvPr>
        </p:nvGraphicFramePr>
        <p:xfrm>
          <a:off x="762000" y="1752600"/>
          <a:ext cx="7564413" cy="4620099"/>
        </p:xfrm>
        <a:graphic>
          <a:graphicData uri="http://schemas.openxmlformats.org/drawingml/2006/table">
            <a:tbl>
              <a:tblPr firstRow="1" bandRow="1">
                <a:tableStyleId>{ED083AE6-46FA-4A59-8FB0-9F97EB10719F}</a:tableStyleId>
              </a:tblPr>
              <a:tblGrid>
                <a:gridCol w="549593">
                  <a:extLst>
                    <a:ext uri="{9D8B030D-6E8A-4147-A177-3AD203B41FA5}">
                      <a16:colId xmlns:a16="http://schemas.microsoft.com/office/drawing/2014/main" val="20000"/>
                    </a:ext>
                  </a:extLst>
                </a:gridCol>
                <a:gridCol w="4143693">
                  <a:extLst>
                    <a:ext uri="{9D8B030D-6E8A-4147-A177-3AD203B41FA5}">
                      <a16:colId xmlns:a16="http://schemas.microsoft.com/office/drawing/2014/main" val="20001"/>
                    </a:ext>
                  </a:extLst>
                </a:gridCol>
                <a:gridCol w="1217930">
                  <a:extLst>
                    <a:ext uri="{9D8B030D-6E8A-4147-A177-3AD203B41FA5}">
                      <a16:colId xmlns:a16="http://schemas.microsoft.com/office/drawing/2014/main" val="20002"/>
                    </a:ext>
                  </a:extLst>
                </a:gridCol>
                <a:gridCol w="721043">
                  <a:extLst>
                    <a:ext uri="{9D8B030D-6E8A-4147-A177-3AD203B41FA5}">
                      <a16:colId xmlns:a16="http://schemas.microsoft.com/office/drawing/2014/main" val="20004"/>
                    </a:ext>
                  </a:extLst>
                </a:gridCol>
                <a:gridCol w="932154">
                  <a:extLst>
                    <a:ext uri="{9D8B030D-6E8A-4147-A177-3AD203B41FA5}">
                      <a16:colId xmlns:a16="http://schemas.microsoft.com/office/drawing/2014/main" val="2805290190"/>
                    </a:ext>
                  </a:extLst>
                </a:gridCol>
              </a:tblGrid>
              <a:tr h="287019">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SPs?</a:t>
                      </a:r>
                    </a:p>
                  </a:txBody>
                  <a:tcPr/>
                </a:tc>
                <a:extLst>
                  <a:ext uri="{0D108BD9-81ED-4DB2-BD59-A6C34878D82A}">
                    <a16:rowId xmlns:a16="http://schemas.microsoft.com/office/drawing/2014/main" val="10000"/>
                  </a:ext>
                </a:extLst>
              </a:tr>
              <a:tr h="255168">
                <a:tc>
                  <a:txBody>
                    <a:bodyPr/>
                    <a:lstStyle/>
                    <a:p>
                      <a:pPr algn="ctr"/>
                      <a:endParaRPr lang="en-US" sz="1200" b="0" kern="1200" dirty="0">
                        <a:solidFill>
                          <a:schemeClr val="tx1"/>
                        </a:solidFill>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a:tc>
                <a:tc>
                  <a:txBody>
                    <a:bodyPr/>
                    <a:lstStyle/>
                    <a:p>
                      <a:pPr algn="ctr"/>
                      <a:endParaRPr lang="en-US" sz="1200" b="0" kern="120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942160162"/>
                  </a:ext>
                </a:extLst>
              </a:tr>
              <a:tr h="255168">
                <a:tc>
                  <a:txBody>
                    <a:bodyPr/>
                    <a:lstStyle/>
                    <a:p>
                      <a:pPr algn="ctr"/>
                      <a:endParaRPr lang="en-US" sz="1200" b="0" kern="1200" dirty="0">
                        <a:solidFill>
                          <a:schemeClr val="tx1"/>
                        </a:solidFill>
                        <a:latin typeface="+mn-lt"/>
                        <a:ea typeface="+mn-ea"/>
                        <a:cs typeface="+mn-cs"/>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a:tc>
                <a:tc>
                  <a:txBody>
                    <a:bodyPr/>
                    <a:lstStyle/>
                    <a:p>
                      <a:pPr algn="ctr"/>
                      <a:endParaRPr lang="en-US" sz="1200" b="0" kern="120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10003"/>
                  </a:ext>
                </a:extLst>
              </a:tr>
              <a:tr h="255168">
                <a:tc>
                  <a:txBody>
                    <a:bodyPr/>
                    <a:lstStyle/>
                    <a:p>
                      <a:pPr algn="ctr"/>
                      <a:endParaRPr lang="en-US" sz="1200" b="0" kern="1200" dirty="0">
                        <a:solidFill>
                          <a:schemeClr val="tx1"/>
                        </a:solidFill>
                        <a:latin typeface="+mn-lt"/>
                        <a:ea typeface="+mn-ea"/>
                        <a:cs typeface="+mn-cs"/>
                      </a:endParaRPr>
                    </a:p>
                  </a:txBody>
                  <a:tcPr/>
                </a:tc>
                <a:tc>
                  <a:txBody>
                    <a:bodyPr/>
                    <a:lstStyle/>
                    <a:p>
                      <a:pPr algn="l"/>
                      <a:endParaRPr lang="en-US" sz="1200" b="0" kern="1200" dirty="0">
                        <a:solidFill>
                          <a:schemeClr val="tx1"/>
                        </a:solidFill>
                        <a:latin typeface="+mn-lt"/>
                        <a:ea typeface="+mn-ea"/>
                        <a:cs typeface="+mn-cs"/>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noProof="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noProof="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noProof="0" dirty="0">
                        <a:solidFill>
                          <a:schemeClr val="tx1"/>
                        </a:solidFill>
                        <a:latin typeface="+mn-lt"/>
                        <a:ea typeface="+mn-ea"/>
                        <a:cs typeface="+mn-cs"/>
                      </a:endParaRPr>
                    </a:p>
                  </a:txBody>
                  <a:tcPr/>
                </a:tc>
                <a:extLst>
                  <a:ext uri="{0D108BD9-81ED-4DB2-BD59-A6C34878D82A}">
                    <a16:rowId xmlns:a16="http://schemas.microsoft.com/office/drawing/2014/main" val="10004"/>
                  </a:ext>
                </a:extLst>
              </a:tr>
              <a:tr h="292510">
                <a:tc>
                  <a:txBody>
                    <a:bodyPr/>
                    <a:lstStyle/>
                    <a:p>
                      <a:pPr algn="ctr"/>
                      <a:endParaRPr lang="en-US" sz="1200" b="0" kern="1200" dirty="0">
                        <a:solidFill>
                          <a:schemeClr val="tx1"/>
                        </a:solidFill>
                        <a:latin typeface="+mn-lt"/>
                        <a:ea typeface="+mn-ea"/>
                        <a:cs typeface="+mn-cs"/>
                      </a:endParaRPr>
                    </a:p>
                  </a:txBody>
                  <a:tcPr/>
                </a:tc>
                <a:tc>
                  <a:txBody>
                    <a:bodyPr/>
                    <a:lstStyle/>
                    <a:p>
                      <a:pPr algn="l"/>
                      <a:endParaRPr lang="en-US" sz="1200" b="0" kern="120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a:tc>
                <a:tc>
                  <a:txBody>
                    <a:bodyPr/>
                    <a:lstStyle/>
                    <a:p>
                      <a:pPr algn="ctr"/>
                      <a:endParaRPr lang="en-US" sz="1200" b="0" kern="1200" dirty="0">
                        <a:solidFill>
                          <a:schemeClr val="tx1"/>
                        </a:solidFill>
                        <a:latin typeface="+mn-lt"/>
                        <a:ea typeface="+mn-ea"/>
                        <a:cs typeface="+mn-cs"/>
                      </a:endParaRP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10005"/>
                  </a:ext>
                </a:extLst>
              </a:tr>
              <a:tr h="292510">
                <a:tc>
                  <a:txBody>
                    <a:bodyPr/>
                    <a:lstStyle/>
                    <a:p>
                      <a:pPr algn="ctr"/>
                      <a:endParaRPr lang="en-US" sz="1200" b="0" kern="1200" dirty="0">
                        <a:solidFill>
                          <a:schemeClr val="tx1"/>
                        </a:solidFill>
                        <a:latin typeface="+mn-lt"/>
                        <a:ea typeface="+mn-ea"/>
                        <a:cs typeface="+mn-cs"/>
                      </a:endParaRPr>
                    </a:p>
                  </a:txBody>
                  <a:tcPr/>
                </a:tc>
                <a:tc>
                  <a:txBody>
                    <a:bodyPr/>
                    <a:lstStyle/>
                    <a:p>
                      <a:pPr algn="l"/>
                      <a:endParaRPr lang="en-US" sz="1200" b="0" kern="120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a:tc>
                <a:tc>
                  <a:txBody>
                    <a:bodyPr/>
                    <a:lstStyle/>
                    <a:p>
                      <a:pPr algn="ctr"/>
                      <a:endParaRPr lang="en-US" sz="1200" b="0" kern="1200" dirty="0">
                        <a:solidFill>
                          <a:schemeClr val="tx1"/>
                        </a:solidFill>
                        <a:latin typeface="+mn-lt"/>
                        <a:ea typeface="+mn-ea"/>
                        <a:cs typeface="+mn-cs"/>
                      </a:endParaRP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3765737835"/>
                  </a:ext>
                </a:extLst>
              </a:tr>
              <a:tr h="292510">
                <a:tc>
                  <a:txBody>
                    <a:bodyPr/>
                    <a:lstStyle/>
                    <a:p>
                      <a:pPr algn="ctr"/>
                      <a:endParaRPr lang="en-US" sz="1200" b="0" kern="1200" dirty="0">
                        <a:solidFill>
                          <a:schemeClr val="tx1"/>
                        </a:solidFill>
                        <a:latin typeface="+mn-lt"/>
                        <a:ea typeface="+mn-ea"/>
                        <a:cs typeface="+mn-cs"/>
                      </a:endParaRPr>
                    </a:p>
                  </a:txBody>
                  <a:tcPr/>
                </a:tc>
                <a:tc>
                  <a:txBody>
                    <a:bodyPr/>
                    <a:lstStyle/>
                    <a:p>
                      <a:pPr algn="l"/>
                      <a:endParaRPr lang="en-US" sz="1200" b="0" kern="120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a:tc>
                <a:tc>
                  <a:txBody>
                    <a:bodyPr/>
                    <a:lstStyle/>
                    <a:p>
                      <a:pPr algn="ctr"/>
                      <a:endParaRPr lang="en-US" sz="1200" b="0" kern="1200" dirty="0">
                        <a:solidFill>
                          <a:schemeClr val="tx1"/>
                        </a:solidFill>
                        <a:latin typeface="+mn-lt"/>
                        <a:ea typeface="+mn-ea"/>
                        <a:cs typeface="+mn-cs"/>
                      </a:endParaRP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1751318475"/>
                  </a:ext>
                </a:extLst>
              </a:tr>
              <a:tr h="292510">
                <a:tc>
                  <a:txBody>
                    <a:bodyPr/>
                    <a:lstStyle/>
                    <a:p>
                      <a:pPr algn="ctr"/>
                      <a:endParaRPr lang="en-US" sz="1200" b="0" kern="1200" dirty="0">
                        <a:solidFill>
                          <a:schemeClr val="tx1"/>
                        </a:solidFill>
                        <a:latin typeface="+mn-lt"/>
                        <a:ea typeface="+mn-ea"/>
                        <a:cs typeface="+mn-cs"/>
                      </a:endParaRPr>
                    </a:p>
                  </a:txBody>
                  <a:tcPr/>
                </a:tc>
                <a:tc>
                  <a:txBody>
                    <a:bodyPr/>
                    <a:lstStyle/>
                    <a:p>
                      <a:pPr algn="l"/>
                      <a:endParaRPr lang="en-US" sz="1200" b="0" kern="120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a:tc>
                <a:tc>
                  <a:txBody>
                    <a:bodyPr/>
                    <a:lstStyle/>
                    <a:p>
                      <a:pPr algn="ctr"/>
                      <a:endParaRPr lang="en-US" sz="1200" b="0" kern="1200" dirty="0">
                        <a:solidFill>
                          <a:schemeClr val="tx1"/>
                        </a:solidFill>
                        <a:latin typeface="+mn-lt"/>
                        <a:ea typeface="+mn-ea"/>
                        <a:cs typeface="+mn-cs"/>
                      </a:endParaRP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1211899792"/>
                  </a:ext>
                </a:extLst>
              </a:tr>
              <a:tr h="292510">
                <a:tc>
                  <a:txBody>
                    <a:bodyPr/>
                    <a:lstStyle/>
                    <a:p>
                      <a:pPr algn="ctr"/>
                      <a:endParaRPr lang="en-US" sz="1200" b="0" kern="1200" dirty="0">
                        <a:solidFill>
                          <a:schemeClr val="tx1"/>
                        </a:solidFill>
                        <a:latin typeface="+mn-lt"/>
                        <a:ea typeface="+mn-ea"/>
                        <a:cs typeface="+mn-cs"/>
                      </a:endParaRPr>
                    </a:p>
                  </a:txBody>
                  <a:tcPr/>
                </a:tc>
                <a:tc>
                  <a:txBody>
                    <a:bodyPr/>
                    <a:lstStyle/>
                    <a:p>
                      <a:pPr algn="l"/>
                      <a:endParaRPr lang="en-US" sz="1200" b="0" kern="120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a:tc>
                <a:tc>
                  <a:txBody>
                    <a:bodyPr/>
                    <a:lstStyle/>
                    <a:p>
                      <a:pPr algn="ctr"/>
                      <a:endParaRPr lang="en-US" sz="1200" b="0" kern="1200" dirty="0">
                        <a:solidFill>
                          <a:schemeClr val="tx1"/>
                        </a:solidFill>
                        <a:latin typeface="+mn-lt"/>
                        <a:ea typeface="+mn-ea"/>
                        <a:cs typeface="+mn-cs"/>
                      </a:endParaRP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3562672658"/>
                  </a:ext>
                </a:extLst>
              </a:tr>
              <a:tr h="292510">
                <a:tc>
                  <a:txBody>
                    <a:bodyPr/>
                    <a:lstStyle/>
                    <a:p>
                      <a:pPr algn="ctr"/>
                      <a:endParaRPr lang="en-US" sz="1200" b="0" kern="1200" dirty="0">
                        <a:solidFill>
                          <a:schemeClr val="tx1"/>
                        </a:solidFill>
                        <a:latin typeface="+mn-lt"/>
                        <a:ea typeface="+mn-ea"/>
                        <a:cs typeface="+mn-cs"/>
                      </a:endParaRPr>
                    </a:p>
                  </a:txBody>
                  <a:tcPr/>
                </a:tc>
                <a:tc>
                  <a:txBody>
                    <a:bodyPr/>
                    <a:lstStyle/>
                    <a:p>
                      <a:pPr algn="l"/>
                      <a:endParaRPr lang="en-US" sz="1200" b="0" kern="120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a:tc>
                <a:tc>
                  <a:txBody>
                    <a:bodyPr/>
                    <a:lstStyle/>
                    <a:p>
                      <a:pPr algn="ctr"/>
                      <a:endParaRPr lang="en-US" sz="1200" b="0" kern="1200" dirty="0">
                        <a:solidFill>
                          <a:schemeClr val="tx1"/>
                        </a:solidFill>
                        <a:latin typeface="+mn-lt"/>
                        <a:ea typeface="+mn-ea"/>
                        <a:cs typeface="+mn-cs"/>
                      </a:endParaRP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3369950697"/>
                  </a:ext>
                </a:extLst>
              </a:tr>
              <a:tr h="292510">
                <a:tc>
                  <a:txBody>
                    <a:bodyPr/>
                    <a:lstStyle/>
                    <a:p>
                      <a:pPr algn="ctr"/>
                      <a:endParaRPr lang="en-US" sz="1200" b="0" kern="1200" dirty="0">
                        <a:solidFill>
                          <a:schemeClr val="tx1"/>
                        </a:solidFill>
                        <a:latin typeface="+mn-lt"/>
                        <a:ea typeface="+mn-ea"/>
                        <a:cs typeface="+mn-cs"/>
                      </a:endParaRPr>
                    </a:p>
                  </a:txBody>
                  <a:tcPr/>
                </a:tc>
                <a:tc>
                  <a:txBody>
                    <a:bodyPr/>
                    <a:lstStyle/>
                    <a:p>
                      <a:pPr algn="l"/>
                      <a:endParaRPr lang="en-US" sz="1200" b="0" kern="120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a:tc>
                <a:tc>
                  <a:txBody>
                    <a:bodyPr/>
                    <a:lstStyle/>
                    <a:p>
                      <a:pPr algn="ctr"/>
                      <a:endParaRPr lang="en-US" sz="1200" b="0" kern="1200" dirty="0">
                        <a:solidFill>
                          <a:schemeClr val="tx1"/>
                        </a:solidFill>
                        <a:latin typeface="+mn-lt"/>
                        <a:ea typeface="+mn-ea"/>
                        <a:cs typeface="+mn-cs"/>
                      </a:endParaRP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3575665778"/>
                  </a:ext>
                </a:extLst>
              </a:tr>
              <a:tr h="292510">
                <a:tc>
                  <a:txBody>
                    <a:bodyPr/>
                    <a:lstStyle/>
                    <a:p>
                      <a:pPr algn="ctr"/>
                      <a:endParaRPr lang="en-US" sz="1200" b="0" kern="1200" dirty="0">
                        <a:solidFill>
                          <a:schemeClr val="tx1"/>
                        </a:solidFill>
                        <a:latin typeface="+mn-lt"/>
                        <a:ea typeface="+mn-ea"/>
                        <a:cs typeface="+mn-cs"/>
                      </a:endParaRPr>
                    </a:p>
                  </a:txBody>
                  <a:tcPr/>
                </a:tc>
                <a:tc>
                  <a:txBody>
                    <a:bodyPr/>
                    <a:lstStyle/>
                    <a:p>
                      <a:pPr algn="l"/>
                      <a:endParaRPr lang="en-US" sz="1200" b="0" kern="120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a:tc>
                <a:tc>
                  <a:txBody>
                    <a:bodyPr/>
                    <a:lstStyle/>
                    <a:p>
                      <a:pPr algn="ctr"/>
                      <a:endParaRPr lang="en-US" sz="1200" b="0" kern="1200" dirty="0">
                        <a:solidFill>
                          <a:schemeClr val="tx1"/>
                        </a:solidFill>
                        <a:latin typeface="+mn-lt"/>
                        <a:ea typeface="+mn-ea"/>
                        <a:cs typeface="+mn-cs"/>
                      </a:endParaRP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3656549911"/>
                  </a:ext>
                </a:extLst>
              </a:tr>
              <a:tr h="292510">
                <a:tc>
                  <a:txBody>
                    <a:bodyPr/>
                    <a:lstStyle/>
                    <a:p>
                      <a:pPr algn="ctr"/>
                      <a:endParaRPr lang="en-US" sz="1200" b="0" kern="1200" dirty="0">
                        <a:solidFill>
                          <a:schemeClr val="tx1"/>
                        </a:solidFill>
                        <a:latin typeface="+mn-lt"/>
                        <a:ea typeface="+mn-ea"/>
                        <a:cs typeface="+mn-cs"/>
                      </a:endParaRPr>
                    </a:p>
                  </a:txBody>
                  <a:tcPr/>
                </a:tc>
                <a:tc>
                  <a:txBody>
                    <a:bodyPr/>
                    <a:lstStyle/>
                    <a:p>
                      <a:pPr algn="l"/>
                      <a:endParaRPr lang="en-US" sz="1200" b="0" kern="120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a:tc>
                <a:tc>
                  <a:txBody>
                    <a:bodyPr/>
                    <a:lstStyle/>
                    <a:p>
                      <a:pPr algn="ctr"/>
                      <a:endParaRPr lang="en-US" sz="1200" b="0" kern="1200" dirty="0">
                        <a:solidFill>
                          <a:schemeClr val="tx1"/>
                        </a:solidFill>
                        <a:latin typeface="+mn-lt"/>
                        <a:ea typeface="+mn-ea"/>
                        <a:cs typeface="+mn-cs"/>
                      </a:endParaRP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3170315652"/>
                  </a:ext>
                </a:extLst>
              </a:tr>
              <a:tr h="292510">
                <a:tc>
                  <a:txBody>
                    <a:bodyPr/>
                    <a:lstStyle/>
                    <a:p>
                      <a:pPr algn="ctr"/>
                      <a:endParaRPr lang="en-US" sz="1200" b="0" kern="1200" dirty="0">
                        <a:solidFill>
                          <a:schemeClr val="tx1"/>
                        </a:solidFill>
                        <a:latin typeface="+mn-lt"/>
                        <a:ea typeface="+mn-ea"/>
                        <a:cs typeface="+mn-cs"/>
                      </a:endParaRPr>
                    </a:p>
                  </a:txBody>
                  <a:tcPr/>
                </a:tc>
                <a:tc>
                  <a:txBody>
                    <a:bodyPr/>
                    <a:lstStyle/>
                    <a:p>
                      <a:pPr algn="l"/>
                      <a:endParaRPr lang="en-US" sz="1200" b="0" kern="120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a:tc>
                <a:tc>
                  <a:txBody>
                    <a:bodyPr/>
                    <a:lstStyle/>
                    <a:p>
                      <a:pPr algn="ctr"/>
                      <a:endParaRPr lang="en-US" sz="1200" b="0" kern="1200" dirty="0">
                        <a:solidFill>
                          <a:schemeClr val="tx1"/>
                        </a:solidFill>
                        <a:latin typeface="+mn-lt"/>
                        <a:ea typeface="+mn-ea"/>
                        <a:cs typeface="+mn-cs"/>
                      </a:endParaRP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3840040463"/>
                  </a:ext>
                </a:extLst>
              </a:tr>
              <a:tr h="292510">
                <a:tc>
                  <a:txBody>
                    <a:bodyPr/>
                    <a:lstStyle/>
                    <a:p>
                      <a:pPr algn="ctr"/>
                      <a:endParaRPr lang="en-US" sz="1200" b="0" kern="1200" dirty="0">
                        <a:solidFill>
                          <a:schemeClr val="tx1"/>
                        </a:solidFill>
                        <a:latin typeface="+mn-lt"/>
                        <a:ea typeface="+mn-ea"/>
                        <a:cs typeface="+mn-cs"/>
                      </a:endParaRPr>
                    </a:p>
                  </a:txBody>
                  <a:tcPr/>
                </a:tc>
                <a:tc>
                  <a:txBody>
                    <a:bodyPr/>
                    <a:lstStyle/>
                    <a:p>
                      <a:pPr algn="l"/>
                      <a:endParaRPr lang="en-US" sz="1200" b="0" kern="120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a:tc>
                <a:tc>
                  <a:txBody>
                    <a:bodyPr/>
                    <a:lstStyle/>
                    <a:p>
                      <a:pPr algn="ctr"/>
                      <a:endParaRPr lang="en-US" sz="1200" b="0" kern="1200" dirty="0">
                        <a:solidFill>
                          <a:schemeClr val="tx1"/>
                        </a:solidFill>
                        <a:latin typeface="+mn-lt"/>
                        <a:ea typeface="+mn-ea"/>
                        <a:cs typeface="+mn-cs"/>
                      </a:endParaRP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1694239243"/>
                  </a:ext>
                </a:extLst>
              </a:tr>
              <a:tr h="292510">
                <a:tc>
                  <a:txBody>
                    <a:bodyPr/>
                    <a:lstStyle/>
                    <a:p>
                      <a:pPr algn="ctr"/>
                      <a:endParaRPr lang="en-US" sz="1200" b="0" kern="1200" dirty="0">
                        <a:solidFill>
                          <a:schemeClr val="tx1"/>
                        </a:solidFill>
                        <a:latin typeface="+mn-lt"/>
                        <a:ea typeface="+mn-ea"/>
                        <a:cs typeface="+mn-cs"/>
                      </a:endParaRPr>
                    </a:p>
                  </a:txBody>
                  <a:tcPr/>
                </a:tc>
                <a:tc>
                  <a:txBody>
                    <a:bodyPr/>
                    <a:lstStyle/>
                    <a:p>
                      <a:pPr algn="l"/>
                      <a:endParaRPr lang="en-US" sz="1200" b="0" kern="120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a:tc>
                <a:tc>
                  <a:txBody>
                    <a:bodyPr/>
                    <a:lstStyle/>
                    <a:p>
                      <a:pPr algn="ctr"/>
                      <a:endParaRPr lang="en-US" sz="1200" b="0" kern="1200" dirty="0">
                        <a:solidFill>
                          <a:schemeClr val="tx1"/>
                        </a:solidFill>
                        <a:latin typeface="+mn-lt"/>
                        <a:ea typeface="+mn-ea"/>
                        <a:cs typeface="+mn-cs"/>
                      </a:endParaRP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2793034543"/>
                  </a:ext>
                </a:extLst>
              </a:tr>
            </a:tbl>
          </a:graphicData>
        </a:graphic>
      </p:graphicFrame>
    </p:spTree>
    <p:extLst>
      <p:ext uri="{BB962C8B-B14F-4D97-AF65-F5344CB8AC3E}">
        <p14:creationId xmlns:p14="http://schemas.microsoft.com/office/powerpoint/2010/main" val="200765985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685800"/>
            <a:ext cx="8382000" cy="1065213"/>
          </a:xfrm>
        </p:spPr>
        <p:txBody>
          <a:bodyPr/>
          <a:lstStyle/>
          <a:p>
            <a:r>
              <a:rPr lang="en-US" altLang="en-US" dirty="0">
                <a:solidFill>
                  <a:schemeClr val="tx2"/>
                </a:solidFill>
              </a:rPr>
              <a:t>Agenda for Monday PM2</a:t>
            </a:r>
            <a:endParaRPr lang="en-US" dirty="0">
              <a:solidFill>
                <a:schemeClr val="tx2"/>
              </a:solidFill>
            </a:endParaRPr>
          </a:p>
        </p:txBody>
      </p:sp>
      <p:sp>
        <p:nvSpPr>
          <p:cNvPr id="7" name="Content Placeholder 6"/>
          <p:cNvSpPr>
            <a:spLocks noGrp="1"/>
          </p:cNvSpPr>
          <p:nvPr>
            <p:ph idx="1"/>
          </p:nvPr>
        </p:nvSpPr>
        <p:spPr>
          <a:xfrm>
            <a:off x="685800" y="1828800"/>
            <a:ext cx="7770813" cy="4113213"/>
          </a:xfrm>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lnSpc>
                <a:spcPct val="80000"/>
              </a:lnSpc>
              <a:buFont typeface="Arial" panose="020B0604020202020204" pitchFamily="34" charset="0"/>
              <a:buChar char="•"/>
            </a:pPr>
            <a:r>
              <a:rPr lang="en-US" altLang="en-US" dirty="0"/>
              <a:t>Set and approve agenda</a:t>
            </a:r>
          </a:p>
          <a:p>
            <a:pPr>
              <a:lnSpc>
                <a:spcPct val="80000"/>
              </a:lnSpc>
              <a:buFont typeface="Arial" panose="020B0604020202020204" pitchFamily="34" charset="0"/>
              <a:buChar char="•"/>
            </a:pPr>
            <a:r>
              <a:rPr lang="en-US" altLang="en-US" dirty="0"/>
              <a:t>Summary from May 2019 meeting</a:t>
            </a:r>
          </a:p>
          <a:p>
            <a:pPr>
              <a:lnSpc>
                <a:spcPct val="80000"/>
              </a:lnSpc>
              <a:buFont typeface="Arial" panose="020B0604020202020204" pitchFamily="34" charset="0"/>
              <a:buChar char="•"/>
            </a:pPr>
            <a:r>
              <a:rPr lang="en-US" altLang="en-US" sz="2200" dirty="0"/>
              <a:t>Approve TG minutes</a:t>
            </a:r>
          </a:p>
          <a:p>
            <a:pPr lvl="0">
              <a:lnSpc>
                <a:spcPct val="80000"/>
              </a:lnSpc>
              <a:buFont typeface="Arial" panose="020B0604020202020204" pitchFamily="34" charset="0"/>
              <a:buChar char="•"/>
            </a:pPr>
            <a:r>
              <a:rPr lang="en-US" altLang="en-US" dirty="0"/>
              <a:t>Presentation of submissions</a:t>
            </a:r>
          </a:p>
          <a:p>
            <a:pPr lvl="0">
              <a:lnSpc>
                <a:spcPct val="80000"/>
              </a:lnSpc>
              <a:buFont typeface="Arial" panose="020B0604020202020204" pitchFamily="34" charset="0"/>
              <a:buChar char="•"/>
            </a:pPr>
            <a:r>
              <a:rPr lang="en-US" altLang="en-US" dirty="0"/>
              <a:t>Recess</a:t>
            </a:r>
          </a:p>
          <a:p>
            <a:endParaRPr lang="en-US" sz="2800" dirty="0"/>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18</a:t>
            </a:fld>
            <a:endParaRPr lang="en-GB"/>
          </a:p>
        </p:txBody>
      </p:sp>
      <p:sp>
        <p:nvSpPr>
          <p:cNvPr id="4" name="Footer Placeholder 3"/>
          <p:cNvSpPr>
            <a:spLocks noGrp="1"/>
          </p:cNvSpPr>
          <p:nvPr>
            <p:ph type="ftr" idx="14"/>
          </p:nvPr>
        </p:nvSpPr>
        <p:spPr/>
        <p:txBody>
          <a:bodyPr/>
          <a:lstStyle/>
          <a:p>
            <a:r>
              <a:rPr lang="en-GB" dirty="0"/>
              <a:t>Alfred Asterjadhi, Qualcomm Inc.</a:t>
            </a:r>
          </a:p>
        </p:txBody>
      </p:sp>
      <p:sp>
        <p:nvSpPr>
          <p:cNvPr id="3" name="Date Placeholder 2"/>
          <p:cNvSpPr>
            <a:spLocks noGrp="1"/>
          </p:cNvSpPr>
          <p:nvPr>
            <p:ph type="dt" idx="15"/>
          </p:nvPr>
        </p:nvSpPr>
        <p:spPr/>
        <p:txBody>
          <a:bodyPr/>
          <a:lstStyle/>
          <a:p>
            <a:r>
              <a:rPr lang="en-US" dirty="0"/>
              <a:t>July 2019</a:t>
            </a:r>
            <a:endParaRPr lang="en-GB" dirty="0"/>
          </a:p>
        </p:txBody>
      </p:sp>
    </p:spTree>
    <p:extLst>
      <p:ext uri="{BB962C8B-B14F-4D97-AF65-F5344CB8AC3E}">
        <p14:creationId xmlns:p14="http://schemas.microsoft.com/office/powerpoint/2010/main" val="81002210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Summary from May 2019 meeting</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Approved TGbe Selection Procedure (11-19/977r4)</a:t>
            </a:r>
          </a:p>
          <a:p>
            <a:pPr>
              <a:buFont typeface="Arial" panose="020B0604020202020204" pitchFamily="34" charset="0"/>
              <a:buChar char="•"/>
            </a:pPr>
            <a:r>
              <a:rPr lang="en-US" dirty="0"/>
              <a:t>Approved TGbe Timeline (11-19/787r2)</a:t>
            </a:r>
          </a:p>
          <a:p>
            <a:pPr>
              <a:buFont typeface="Arial" panose="020B0604020202020204" pitchFamily="34" charset="0"/>
              <a:buChar char="•"/>
            </a:pPr>
            <a:r>
              <a:rPr lang="en-US" dirty="0"/>
              <a:t>Elected/Appointed TG officers</a:t>
            </a:r>
          </a:p>
          <a:p>
            <a:pPr>
              <a:buFont typeface="Arial" panose="020B0604020202020204" pitchFamily="34" charset="0"/>
              <a:buChar char="•"/>
            </a:pPr>
            <a:r>
              <a:rPr lang="en-US" dirty="0"/>
              <a:t>Discussed 16 technical submissions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July 2019</a:t>
            </a:r>
            <a:endParaRPr lang="en-GB" dirty="0"/>
          </a:p>
        </p:txBody>
      </p:sp>
    </p:spTree>
    <p:extLst>
      <p:ext uri="{BB962C8B-B14F-4D97-AF65-F5344CB8AC3E}">
        <p14:creationId xmlns:p14="http://schemas.microsoft.com/office/powerpoint/2010/main" val="22646946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676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a:solidFill>
                  <a:srgbClr val="0000FF"/>
                </a:solidFill>
                <a:latin typeface="Arial Black" panose="020B0A04020102020204" pitchFamily="34" charset="0"/>
              </a:rPr>
              <a:t>IEEE 802.11 TGbe: Enhancements for Extremely High Throughput (EHT) WLAN Task Group</a:t>
            </a:r>
            <a:endParaRPr lang="en-GB" sz="2800" dirty="0"/>
          </a:p>
        </p:txBody>
      </p:sp>
      <p:sp>
        <p:nvSpPr>
          <p:cNvPr id="4098" name="Rectangle 2"/>
          <p:cNvSpPr>
            <a:spLocks noGrp="1" noChangeArrowheads="1"/>
          </p:cNvSpPr>
          <p:nvPr>
            <p:ph idx="1"/>
          </p:nvPr>
        </p:nvSpPr>
        <p:spPr>
          <a:xfrm>
            <a:off x="685800" y="2743201"/>
            <a:ext cx="7770813" cy="3732212"/>
          </a:xfrm>
          <a:ln/>
        </p:spPr>
        <p:txBody>
          <a:bodyPr/>
          <a:lstStyle/>
          <a:p>
            <a:pPr algn="ctr">
              <a:lnSpc>
                <a:spcPct val="90000"/>
              </a:lnSpc>
              <a:buFontTx/>
              <a:buNone/>
            </a:pPr>
            <a:r>
              <a:rPr lang="en-US" sz="4000" dirty="0">
                <a:latin typeface="Arial" panose="020B0604020202020204" pitchFamily="34" charset="0"/>
              </a:rPr>
              <a:t>Vienna, Austria</a:t>
            </a:r>
          </a:p>
          <a:p>
            <a:pPr algn="ctr">
              <a:lnSpc>
                <a:spcPct val="90000"/>
              </a:lnSpc>
              <a:buFontTx/>
              <a:buNone/>
            </a:pPr>
            <a:r>
              <a:rPr lang="en-US" sz="4000" dirty="0">
                <a:latin typeface="Arial" panose="020B0604020202020204" pitchFamily="34" charset="0"/>
              </a:rPr>
              <a:t>July 15-19, 2019</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sz="2000" dirty="0">
                <a:solidFill>
                  <a:schemeClr val="tx1"/>
                </a:solidFill>
                <a:latin typeface="Arial" panose="020B0604020202020204" pitchFamily="34" charset="0"/>
              </a:rPr>
              <a:t>Chair: Alfred Asterjadhi (Qualcomm Inc.)</a:t>
            </a:r>
          </a:p>
          <a:p>
            <a:pPr algn="ctr">
              <a:lnSpc>
                <a:spcPct val="90000"/>
              </a:lnSpc>
              <a:buFontTx/>
              <a:buNone/>
            </a:pPr>
            <a:r>
              <a:rPr lang="en-US" altLang="en-US" sz="2000" dirty="0">
                <a:solidFill>
                  <a:schemeClr val="tx1"/>
                </a:solidFill>
                <a:latin typeface="Arial" panose="020B0604020202020204" pitchFamily="34" charset="0"/>
              </a:rPr>
              <a:t>Vice Chair: Laurent Cariou (Intel)</a:t>
            </a:r>
          </a:p>
          <a:p>
            <a:pPr algn="ctr">
              <a:lnSpc>
                <a:spcPct val="90000"/>
              </a:lnSpc>
              <a:buFontTx/>
              <a:buNone/>
            </a:pPr>
            <a:r>
              <a:rPr lang="en-US" altLang="en-US" sz="2000" dirty="0">
                <a:solidFill>
                  <a:schemeClr val="tx1"/>
                </a:solidFill>
                <a:latin typeface="Arial" panose="020B0604020202020204" pitchFamily="34" charset="0"/>
              </a:rPr>
              <a:t>Vice Chair: Matthew Fischer (Broadcom)</a:t>
            </a:r>
          </a:p>
          <a:p>
            <a:pPr algn="ctr">
              <a:lnSpc>
                <a:spcPct val="90000"/>
              </a:lnSpc>
              <a:buFontTx/>
              <a:buNone/>
            </a:pPr>
            <a:r>
              <a:rPr lang="en-US" altLang="en-US" sz="2000" dirty="0">
                <a:solidFill>
                  <a:schemeClr val="tx1"/>
                </a:solidFill>
                <a:latin typeface="Arial" panose="020B0604020202020204" pitchFamily="34" charset="0"/>
              </a:rPr>
              <a:t>Secretary: Dennis Sundman (Ericsson)</a:t>
            </a:r>
          </a:p>
          <a:p>
            <a:pPr algn="ctr">
              <a:lnSpc>
                <a:spcPct val="90000"/>
              </a:lnSpc>
              <a:buFontTx/>
              <a:buNone/>
            </a:pPr>
            <a:r>
              <a:rPr lang="en-US" altLang="en-US" sz="2000" dirty="0">
                <a:solidFill>
                  <a:schemeClr val="tx1"/>
                </a:solidFill>
                <a:latin typeface="Arial" panose="020B0604020202020204" pitchFamily="34" charset="0"/>
              </a:rPr>
              <a:t>Technical Editor: Edward Au (Huawei)</a:t>
            </a:r>
          </a:p>
          <a:p>
            <a:pPr algn="ctr">
              <a:lnSpc>
                <a:spcPct val="90000"/>
              </a:lnSpc>
              <a:buFontTx/>
              <a:buNone/>
            </a:pPr>
            <a:endParaRPr lang="en-US" altLang="en-US" dirty="0">
              <a:solidFill>
                <a:schemeClr val="tx1"/>
              </a:solidFill>
              <a:latin typeface="Arial" panose="020B060402020202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Alfred Asterjadhi, Qualcomm Inc.</a:t>
            </a:r>
          </a:p>
        </p:txBody>
      </p:sp>
      <p:sp>
        <p:nvSpPr>
          <p:cNvPr id="4" name="Date Placeholder 3"/>
          <p:cNvSpPr>
            <a:spLocks noGrp="1"/>
          </p:cNvSpPr>
          <p:nvPr>
            <p:ph type="dt" idx="15"/>
          </p:nvPr>
        </p:nvSpPr>
        <p:spPr/>
        <p:txBody>
          <a:bodyPr/>
          <a:lstStyle/>
          <a:p>
            <a:r>
              <a:rPr lang="en-US" dirty="0"/>
              <a:t>July 2019</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51BD08-B15F-4BB1-8E9E-C68F723A67B5}"/>
              </a:ext>
            </a:extLst>
          </p:cNvPr>
          <p:cNvSpPr>
            <a:spLocks noGrp="1"/>
          </p:cNvSpPr>
          <p:nvPr>
            <p:ph type="title"/>
          </p:nvPr>
        </p:nvSpPr>
        <p:spPr/>
        <p:txBody>
          <a:bodyPr/>
          <a:lstStyle/>
          <a:p>
            <a:r>
              <a:rPr lang="en-US" dirty="0"/>
              <a:t>Approve TG Minutes</a:t>
            </a:r>
          </a:p>
        </p:txBody>
      </p:sp>
      <p:sp>
        <p:nvSpPr>
          <p:cNvPr id="3" name="Content Placeholder 2">
            <a:extLst>
              <a:ext uri="{FF2B5EF4-FFF2-40B4-BE49-F238E27FC236}">
                <a16:creationId xmlns:a16="http://schemas.microsoft.com/office/drawing/2014/main" id="{2D0D6EA9-47E0-4332-ACAF-5FDF0662E482}"/>
              </a:ext>
            </a:extLst>
          </p:cNvPr>
          <p:cNvSpPr>
            <a:spLocks noGrp="1"/>
          </p:cNvSpPr>
          <p:nvPr>
            <p:ph idx="1"/>
          </p:nvPr>
        </p:nvSpPr>
        <p:spPr/>
        <p:txBody>
          <a:bodyPr/>
          <a:lstStyle/>
          <a:p>
            <a:r>
              <a:rPr lang="en-US" sz="2000" dirty="0"/>
              <a:t>Move to approve TGbe minutes of meetings and teleconferences from May 2019 meeting to today:</a:t>
            </a:r>
          </a:p>
          <a:p>
            <a:r>
              <a:rPr lang="en-US" sz="2000" dirty="0">
                <a:hlinkClick r:id="rId2"/>
              </a:rPr>
              <a:t>	https://mentor.ieee.org/802.11/dcn/19/11-19-0957-01-00be-meeting-minutes-may-2019.docx</a:t>
            </a:r>
            <a:endParaRPr lang="en-US" sz="2000" dirty="0"/>
          </a:p>
          <a:p>
            <a:r>
              <a:rPr lang="en-US" sz="2000" dirty="0">
                <a:hlinkClick r:id="rId3"/>
              </a:rPr>
              <a:t>	https://mentor.ieee.org/802.11/dcn/19/11-19-1075-01-00be-telephone-conference-meeting-minutes-june-2019.docx</a:t>
            </a:r>
            <a:endParaRPr lang="en-US" sz="2000" dirty="0"/>
          </a:p>
          <a:p>
            <a:endParaRPr lang="en-US" sz="2000" dirty="0"/>
          </a:p>
          <a:p>
            <a:r>
              <a:rPr lang="en-US" sz="2000" dirty="0"/>
              <a:t>Move: 						Second: </a:t>
            </a:r>
          </a:p>
          <a:p>
            <a:r>
              <a:rPr lang="en-US" sz="2000" dirty="0"/>
              <a:t>Discussion: </a:t>
            </a:r>
          </a:p>
          <a:p>
            <a:endParaRPr lang="en-US" sz="2000" dirty="0"/>
          </a:p>
          <a:p>
            <a:r>
              <a:rPr lang="en-US" sz="2000" dirty="0"/>
              <a:t>Result:</a:t>
            </a:r>
          </a:p>
        </p:txBody>
      </p:sp>
      <p:sp>
        <p:nvSpPr>
          <p:cNvPr id="4" name="Slide Number Placeholder 3">
            <a:extLst>
              <a:ext uri="{FF2B5EF4-FFF2-40B4-BE49-F238E27FC236}">
                <a16:creationId xmlns:a16="http://schemas.microsoft.com/office/drawing/2014/main" id="{7DB51C53-C16F-44B1-8D21-D322F730DB78}"/>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743C1F42-492E-4B90-B16A-A948ABE743A4}"/>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F10F6FD-7BB5-4A65-8F15-60B3079C425C}"/>
              </a:ext>
            </a:extLst>
          </p:cNvPr>
          <p:cNvSpPr>
            <a:spLocks noGrp="1"/>
          </p:cNvSpPr>
          <p:nvPr>
            <p:ph type="dt" idx="15"/>
          </p:nvPr>
        </p:nvSpPr>
        <p:spPr/>
        <p:txBody>
          <a:bodyPr/>
          <a:lstStyle/>
          <a:p>
            <a:r>
              <a:rPr lang="en-US" dirty="0"/>
              <a:t>July 2019</a:t>
            </a:r>
            <a:endParaRPr lang="en-GB" dirty="0"/>
          </a:p>
        </p:txBody>
      </p:sp>
    </p:spTree>
    <p:extLst>
      <p:ext uri="{BB962C8B-B14F-4D97-AF65-F5344CB8AC3E}">
        <p14:creationId xmlns:p14="http://schemas.microsoft.com/office/powerpoint/2010/main" val="89016394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2ADD57-C5E5-40D3-8B90-77984D6D631E}"/>
              </a:ext>
            </a:extLst>
          </p:cNvPr>
          <p:cNvSpPr>
            <a:spLocks noGrp="1"/>
          </p:cNvSpPr>
          <p:nvPr>
            <p:ph type="title"/>
          </p:nvPr>
        </p:nvSpPr>
        <p:spPr/>
        <p:txBody>
          <a:bodyPr/>
          <a:lstStyle/>
          <a:p>
            <a:r>
              <a:rPr lang="en-US" dirty="0"/>
              <a:t>Submissions</a:t>
            </a:r>
          </a:p>
        </p:txBody>
      </p:sp>
      <p:sp>
        <p:nvSpPr>
          <p:cNvPr id="3" name="Content Placeholder 2">
            <a:extLst>
              <a:ext uri="{FF2B5EF4-FFF2-40B4-BE49-F238E27FC236}">
                <a16:creationId xmlns:a16="http://schemas.microsoft.com/office/drawing/2014/main" id="{8B616E02-FE4E-4CDA-BE82-67F1CAAD2541}"/>
              </a:ext>
            </a:extLst>
          </p:cNvPr>
          <p:cNvSpPr>
            <a:spLocks noGrp="1"/>
          </p:cNvSpPr>
          <p:nvPr>
            <p:ph idx="1"/>
          </p:nvPr>
        </p:nvSpPr>
        <p:spPr/>
        <p:txBody>
          <a:bodyPr/>
          <a:lstStyle/>
          <a:p>
            <a:r>
              <a:rPr lang="en-US" dirty="0">
                <a:solidFill>
                  <a:srgbClr val="FF0000"/>
                </a:solidFill>
              </a:rPr>
              <a:t>TBD</a:t>
            </a:r>
          </a:p>
        </p:txBody>
      </p:sp>
      <p:sp>
        <p:nvSpPr>
          <p:cNvPr id="4" name="Slide Number Placeholder 3">
            <a:extLst>
              <a:ext uri="{FF2B5EF4-FFF2-40B4-BE49-F238E27FC236}">
                <a16:creationId xmlns:a16="http://schemas.microsoft.com/office/drawing/2014/main" id="{6ACE980E-C69F-4426-A7C5-A1174FF242E1}"/>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683516D2-48C9-4BE7-AA04-3A2B65D5B690}"/>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5E5383C-4DA8-4723-A4D2-B02146197D81}"/>
              </a:ext>
            </a:extLst>
          </p:cNvPr>
          <p:cNvSpPr>
            <a:spLocks noGrp="1"/>
          </p:cNvSpPr>
          <p:nvPr>
            <p:ph type="dt" idx="15"/>
          </p:nvPr>
        </p:nvSpPr>
        <p:spPr/>
        <p:txBody>
          <a:bodyPr/>
          <a:lstStyle/>
          <a:p>
            <a:r>
              <a:rPr lang="en-US"/>
              <a:t>July 2019</a:t>
            </a:r>
            <a:endParaRPr lang="en-GB" dirty="0"/>
          </a:p>
        </p:txBody>
      </p:sp>
    </p:spTree>
    <p:extLst>
      <p:ext uri="{BB962C8B-B14F-4D97-AF65-F5344CB8AC3E}">
        <p14:creationId xmlns:p14="http://schemas.microsoft.com/office/powerpoint/2010/main" val="400513925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685800"/>
            <a:ext cx="8382000" cy="1065213"/>
          </a:xfrm>
        </p:spPr>
        <p:txBody>
          <a:bodyPr/>
          <a:lstStyle/>
          <a:p>
            <a:r>
              <a:rPr lang="en-US" altLang="en-US" dirty="0">
                <a:solidFill>
                  <a:schemeClr val="tx2"/>
                </a:solidFill>
              </a:rPr>
              <a:t>Agenda for Tuesday EVE</a:t>
            </a:r>
            <a:endParaRPr lang="en-US" dirty="0">
              <a:solidFill>
                <a:schemeClr val="tx2"/>
              </a:solidFill>
            </a:endParaRPr>
          </a:p>
        </p:txBody>
      </p:sp>
      <p:sp>
        <p:nvSpPr>
          <p:cNvPr id="7" name="Content Placeholder 6"/>
          <p:cNvSpPr>
            <a:spLocks noGrp="1"/>
          </p:cNvSpPr>
          <p:nvPr>
            <p:ph idx="1"/>
          </p:nvPr>
        </p:nvSpPr>
        <p:spPr>
          <a:xfrm>
            <a:off x="685800" y="1828800"/>
            <a:ext cx="7770813" cy="4113213"/>
          </a:xfrm>
        </p:spPr>
        <p:txBody>
          <a:bodyPr/>
          <a:lstStyle/>
          <a:p>
            <a:pPr lvl="0">
              <a:lnSpc>
                <a:spcPct val="80000"/>
              </a:lnSpc>
              <a:buFont typeface="Arial" panose="020B0604020202020204" pitchFamily="34" charset="0"/>
              <a:buChar char="•"/>
            </a:pPr>
            <a:r>
              <a:rPr lang="en-US" altLang="en-US" dirty="0"/>
              <a:t>Joint meeting with IEEE 802.1 TSN</a:t>
            </a:r>
          </a:p>
          <a:p>
            <a:pPr lvl="0">
              <a:lnSpc>
                <a:spcPct val="80000"/>
              </a:lnSpc>
              <a:buFont typeface="Arial" panose="020B0604020202020204" pitchFamily="34" charset="0"/>
              <a:buChar char="•"/>
            </a:pPr>
            <a:r>
              <a:rPr lang="en-US" altLang="en-US" dirty="0"/>
              <a:t>Call meeting to order</a:t>
            </a:r>
          </a:p>
          <a:p>
            <a:pPr lvl="0">
              <a:buFont typeface="Arial" panose="020B0604020202020204" pitchFamily="34" charset="0"/>
              <a:buChar char="•"/>
            </a:pPr>
            <a:r>
              <a:rPr lang="en-US" altLang="en-US" dirty="0"/>
              <a:t>IEEE-SA IPR policy and Procedure</a:t>
            </a:r>
          </a:p>
          <a:p>
            <a:pPr>
              <a:lnSpc>
                <a:spcPct val="80000"/>
              </a:lnSpc>
              <a:buFont typeface="Arial" panose="020B0604020202020204" pitchFamily="34" charset="0"/>
              <a:buChar char="•"/>
            </a:pPr>
            <a:r>
              <a:rPr lang="en-US" altLang="en-US" dirty="0"/>
              <a:t>Agenda Setup</a:t>
            </a:r>
          </a:p>
          <a:p>
            <a:pPr lvl="0">
              <a:lnSpc>
                <a:spcPct val="80000"/>
              </a:lnSpc>
              <a:buFont typeface="Arial" panose="020B0604020202020204" pitchFamily="34" charset="0"/>
              <a:buChar char="•"/>
            </a:pPr>
            <a:r>
              <a:rPr lang="en-US" altLang="en-US" dirty="0"/>
              <a:t>Presentation of submissions</a:t>
            </a:r>
          </a:p>
          <a:p>
            <a:pPr lvl="0">
              <a:lnSpc>
                <a:spcPct val="80000"/>
              </a:lnSpc>
              <a:buFont typeface="Arial" panose="020B0604020202020204" pitchFamily="34" charset="0"/>
              <a:buChar char="•"/>
            </a:pPr>
            <a:r>
              <a:rPr lang="en-US" altLang="en-US" dirty="0"/>
              <a:t>Useful Reads</a:t>
            </a:r>
          </a:p>
          <a:p>
            <a:pPr lvl="0">
              <a:lnSpc>
                <a:spcPct val="80000"/>
              </a:lnSpc>
              <a:buFont typeface="Arial" panose="020B0604020202020204" pitchFamily="34" charset="0"/>
              <a:buChar char="•"/>
            </a:pPr>
            <a:r>
              <a:rPr lang="en-US" altLang="en-US" dirty="0"/>
              <a:t>Recess</a:t>
            </a:r>
          </a:p>
          <a:p>
            <a:endParaRPr lang="en-US" sz="2800" dirty="0"/>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22</a:t>
            </a:fld>
            <a:endParaRPr lang="en-GB"/>
          </a:p>
        </p:txBody>
      </p:sp>
      <p:sp>
        <p:nvSpPr>
          <p:cNvPr id="4" name="Footer Placeholder 3"/>
          <p:cNvSpPr>
            <a:spLocks noGrp="1"/>
          </p:cNvSpPr>
          <p:nvPr>
            <p:ph type="ftr" idx="14"/>
          </p:nvPr>
        </p:nvSpPr>
        <p:spPr/>
        <p:txBody>
          <a:bodyPr/>
          <a:lstStyle/>
          <a:p>
            <a:r>
              <a:rPr lang="en-GB" dirty="0"/>
              <a:t>Alfred Asterjadhi, Qualcomm Inc.</a:t>
            </a:r>
          </a:p>
        </p:txBody>
      </p:sp>
      <p:sp>
        <p:nvSpPr>
          <p:cNvPr id="3" name="Date Placeholder 2"/>
          <p:cNvSpPr>
            <a:spLocks noGrp="1"/>
          </p:cNvSpPr>
          <p:nvPr>
            <p:ph type="dt" idx="15"/>
          </p:nvPr>
        </p:nvSpPr>
        <p:spPr/>
        <p:txBody>
          <a:bodyPr/>
          <a:lstStyle/>
          <a:p>
            <a:r>
              <a:rPr lang="en-US" dirty="0"/>
              <a:t>July 2019</a:t>
            </a:r>
            <a:endParaRPr lang="en-GB" dirty="0"/>
          </a:p>
        </p:txBody>
      </p:sp>
    </p:spTree>
    <p:extLst>
      <p:ext uri="{BB962C8B-B14F-4D97-AF65-F5344CB8AC3E}">
        <p14:creationId xmlns:p14="http://schemas.microsoft.com/office/powerpoint/2010/main" val="217144655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2CAD20-BF77-4A9D-9D85-4BE1E0E870BE}"/>
              </a:ext>
            </a:extLst>
          </p:cNvPr>
          <p:cNvSpPr>
            <a:spLocks noGrp="1"/>
          </p:cNvSpPr>
          <p:nvPr>
            <p:ph type="title"/>
          </p:nvPr>
        </p:nvSpPr>
        <p:spPr/>
        <p:txBody>
          <a:bodyPr/>
          <a:lstStyle/>
          <a:p>
            <a:r>
              <a:rPr lang="en-US" dirty="0"/>
              <a:t>Agenda Setup</a:t>
            </a:r>
          </a:p>
        </p:txBody>
      </p:sp>
      <p:sp>
        <p:nvSpPr>
          <p:cNvPr id="3" name="Content Placeholder 2">
            <a:extLst>
              <a:ext uri="{FF2B5EF4-FFF2-40B4-BE49-F238E27FC236}">
                <a16:creationId xmlns:a16="http://schemas.microsoft.com/office/drawing/2014/main" id="{0CE905A4-76AD-4E75-8A49-8777D16EED11}"/>
              </a:ext>
            </a:extLst>
          </p:cNvPr>
          <p:cNvSpPr>
            <a:spLocks noGrp="1"/>
          </p:cNvSpPr>
          <p:nvPr>
            <p:ph idx="1"/>
          </p:nvPr>
        </p:nvSpPr>
        <p:spPr/>
        <p:txBody>
          <a:bodyPr/>
          <a:lstStyle/>
          <a:p>
            <a:r>
              <a:rPr lang="en-US" dirty="0">
                <a:solidFill>
                  <a:srgbClr val="FF0000"/>
                </a:solidFill>
              </a:rPr>
              <a:t>TBD</a:t>
            </a:r>
          </a:p>
        </p:txBody>
      </p:sp>
      <p:sp>
        <p:nvSpPr>
          <p:cNvPr id="4" name="Slide Number Placeholder 3">
            <a:extLst>
              <a:ext uri="{FF2B5EF4-FFF2-40B4-BE49-F238E27FC236}">
                <a16:creationId xmlns:a16="http://schemas.microsoft.com/office/drawing/2014/main" id="{D8D7B77E-7E7E-472D-880E-304CBA1D7435}"/>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6CB62E78-A61C-4991-BD33-868D771DFCC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071296B4-67B9-40B2-A0BB-CF6F2898C6C4}"/>
              </a:ext>
            </a:extLst>
          </p:cNvPr>
          <p:cNvSpPr>
            <a:spLocks noGrp="1"/>
          </p:cNvSpPr>
          <p:nvPr>
            <p:ph type="dt" idx="15"/>
          </p:nvPr>
        </p:nvSpPr>
        <p:spPr/>
        <p:txBody>
          <a:bodyPr/>
          <a:lstStyle/>
          <a:p>
            <a:r>
              <a:rPr lang="en-US"/>
              <a:t>July 2019</a:t>
            </a:r>
            <a:endParaRPr lang="en-GB" dirty="0"/>
          </a:p>
        </p:txBody>
      </p:sp>
    </p:spTree>
    <p:extLst>
      <p:ext uri="{BB962C8B-B14F-4D97-AF65-F5344CB8AC3E}">
        <p14:creationId xmlns:p14="http://schemas.microsoft.com/office/powerpoint/2010/main" val="334419921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2ADD57-C5E5-40D3-8B90-77984D6D631E}"/>
              </a:ext>
            </a:extLst>
          </p:cNvPr>
          <p:cNvSpPr>
            <a:spLocks noGrp="1"/>
          </p:cNvSpPr>
          <p:nvPr>
            <p:ph type="title"/>
          </p:nvPr>
        </p:nvSpPr>
        <p:spPr/>
        <p:txBody>
          <a:bodyPr/>
          <a:lstStyle/>
          <a:p>
            <a:r>
              <a:rPr lang="en-US" dirty="0"/>
              <a:t>Submissions</a:t>
            </a:r>
          </a:p>
        </p:txBody>
      </p:sp>
      <p:sp>
        <p:nvSpPr>
          <p:cNvPr id="3" name="Content Placeholder 2">
            <a:extLst>
              <a:ext uri="{FF2B5EF4-FFF2-40B4-BE49-F238E27FC236}">
                <a16:creationId xmlns:a16="http://schemas.microsoft.com/office/drawing/2014/main" id="{8B616E02-FE4E-4CDA-BE82-67F1CAAD2541}"/>
              </a:ext>
            </a:extLst>
          </p:cNvPr>
          <p:cNvSpPr>
            <a:spLocks noGrp="1"/>
          </p:cNvSpPr>
          <p:nvPr>
            <p:ph idx="1"/>
          </p:nvPr>
        </p:nvSpPr>
        <p:spPr/>
        <p:txBody>
          <a:bodyPr/>
          <a:lstStyle/>
          <a:p>
            <a:r>
              <a:rPr lang="en-US" dirty="0">
                <a:solidFill>
                  <a:srgbClr val="FF0000"/>
                </a:solidFill>
              </a:rPr>
              <a:t>TBD</a:t>
            </a:r>
          </a:p>
        </p:txBody>
      </p:sp>
      <p:sp>
        <p:nvSpPr>
          <p:cNvPr id="4" name="Slide Number Placeholder 3">
            <a:extLst>
              <a:ext uri="{FF2B5EF4-FFF2-40B4-BE49-F238E27FC236}">
                <a16:creationId xmlns:a16="http://schemas.microsoft.com/office/drawing/2014/main" id="{6ACE980E-C69F-4426-A7C5-A1174FF242E1}"/>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683516D2-48C9-4BE7-AA04-3A2B65D5B690}"/>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5E5383C-4DA8-4723-A4D2-B02146197D81}"/>
              </a:ext>
            </a:extLst>
          </p:cNvPr>
          <p:cNvSpPr>
            <a:spLocks noGrp="1"/>
          </p:cNvSpPr>
          <p:nvPr>
            <p:ph type="dt" idx="15"/>
          </p:nvPr>
        </p:nvSpPr>
        <p:spPr/>
        <p:txBody>
          <a:bodyPr/>
          <a:lstStyle/>
          <a:p>
            <a:r>
              <a:rPr lang="en-US"/>
              <a:t>July 2019</a:t>
            </a:r>
            <a:endParaRPr lang="en-GB" dirty="0"/>
          </a:p>
        </p:txBody>
      </p:sp>
    </p:spTree>
    <p:extLst>
      <p:ext uri="{BB962C8B-B14F-4D97-AF65-F5344CB8AC3E}">
        <p14:creationId xmlns:p14="http://schemas.microsoft.com/office/powerpoint/2010/main" val="155446885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96D521-CEE9-476A-8C50-277311BC4D92}"/>
              </a:ext>
            </a:extLst>
          </p:cNvPr>
          <p:cNvSpPr>
            <a:spLocks noGrp="1"/>
          </p:cNvSpPr>
          <p:nvPr>
            <p:ph type="title"/>
          </p:nvPr>
        </p:nvSpPr>
        <p:spPr/>
        <p:txBody>
          <a:bodyPr/>
          <a:lstStyle/>
          <a:p>
            <a:r>
              <a:rPr lang="en-US" dirty="0"/>
              <a:t>Useful Reads</a:t>
            </a:r>
          </a:p>
        </p:txBody>
      </p:sp>
      <p:sp>
        <p:nvSpPr>
          <p:cNvPr id="3" name="Content Placeholder 2">
            <a:extLst>
              <a:ext uri="{FF2B5EF4-FFF2-40B4-BE49-F238E27FC236}">
                <a16:creationId xmlns:a16="http://schemas.microsoft.com/office/drawing/2014/main" id="{77A6FEE0-B778-4677-A72B-F166843D3A2D}"/>
              </a:ext>
            </a:extLst>
          </p:cNvPr>
          <p:cNvSpPr>
            <a:spLocks noGrp="1"/>
          </p:cNvSpPr>
          <p:nvPr>
            <p:ph idx="1"/>
          </p:nvPr>
        </p:nvSpPr>
        <p:spPr>
          <a:xfrm>
            <a:off x="685800" y="1981200"/>
            <a:ext cx="7770813" cy="4494213"/>
          </a:xfrm>
        </p:spPr>
        <p:txBody>
          <a:bodyPr/>
          <a:lstStyle/>
          <a:p>
            <a:pPr marL="457200" indent="-457200">
              <a:buFont typeface="+mj-lt"/>
              <a:buAutoNum type="arabicPeriod"/>
            </a:pPr>
            <a:r>
              <a:rPr lang="en-US" sz="1600" dirty="0"/>
              <a:t>Overview of IEEE802.1 TSN and IETF DetNet</a:t>
            </a:r>
          </a:p>
          <a:p>
            <a:pPr marL="914400" lvl="1" indent="-457200">
              <a:buFont typeface="Arial" panose="020B0604020202020204" pitchFamily="34" charset="0"/>
              <a:buChar char="•"/>
            </a:pPr>
            <a:r>
              <a:rPr lang="en-US" sz="1400" dirty="0"/>
              <a:t>Presented at IEEE802.11 Plenary meeting in Bangkok (Nov’18)</a:t>
            </a:r>
          </a:p>
          <a:p>
            <a:pPr marL="914400" lvl="1" indent="-457200">
              <a:buFont typeface="Arial" panose="020B0604020202020204" pitchFamily="34" charset="0"/>
              <a:buChar char="•"/>
            </a:pPr>
            <a:r>
              <a:rPr lang="en-US" sz="1400" dirty="0"/>
              <a:t>General overview on:</a:t>
            </a:r>
          </a:p>
          <a:p>
            <a:pPr marL="1314450" lvl="2" indent="-457200">
              <a:buFont typeface="Arial" panose="020B0604020202020204" pitchFamily="34" charset="0"/>
              <a:buChar char="•"/>
            </a:pPr>
            <a:r>
              <a:rPr lang="en-US" sz="1200" dirty="0"/>
              <a:t>Time sensitive networking (TSN) scope, standards, and projects,</a:t>
            </a:r>
          </a:p>
          <a:p>
            <a:pPr marL="1314450" lvl="2" indent="-457200">
              <a:buFont typeface="Arial" panose="020B0604020202020204" pitchFamily="34" charset="0"/>
              <a:buChar char="•"/>
            </a:pPr>
            <a:r>
              <a:rPr lang="en-US" sz="1200" dirty="0"/>
              <a:t>Deterministic Networking (DetNet) scope, deliverables and building blocks</a:t>
            </a:r>
          </a:p>
          <a:p>
            <a:pPr marL="914400" lvl="1" indent="-457200">
              <a:buFont typeface="Arial" panose="020B0604020202020204" pitchFamily="34" charset="0"/>
              <a:buChar char="•"/>
            </a:pPr>
            <a:r>
              <a:rPr lang="en-US" sz="1400" dirty="0">
                <a:hlinkClick r:id="rId2"/>
              </a:rPr>
              <a:t>https://mentor.ieee.org/802.11/dcn/18/11-18-2027-00-0000-overview-of-ieee-802-1-tsn-and-ietf-detnet.pdf</a:t>
            </a:r>
            <a:endParaRPr lang="en-US" sz="1400" dirty="0"/>
          </a:p>
          <a:p>
            <a:pPr marL="457200" indent="-457200">
              <a:buFont typeface="+mj-lt"/>
              <a:buAutoNum type="arabicPeriod"/>
            </a:pPr>
            <a:r>
              <a:rPr lang="en-US" sz="1600" dirty="0"/>
              <a:t>Time Sensitive Networking Standards</a:t>
            </a:r>
          </a:p>
          <a:p>
            <a:pPr marL="857250" lvl="1" indent="-457200">
              <a:buFont typeface="Arial" panose="020B0604020202020204" pitchFamily="34" charset="0"/>
              <a:buChar char="•"/>
            </a:pPr>
            <a:r>
              <a:rPr lang="en-US" sz="1400" dirty="0"/>
              <a:t>Issue in IEEE Communications Standards Magazine (June’18)</a:t>
            </a:r>
          </a:p>
          <a:p>
            <a:pPr marL="857250" lvl="1" indent="-457200">
              <a:buFont typeface="Arial" panose="020B0604020202020204" pitchFamily="34" charset="0"/>
              <a:buChar char="•"/>
            </a:pPr>
            <a:r>
              <a:rPr lang="en-US" sz="1400" dirty="0"/>
              <a:t>Covering standardization efforts, design aspects, applications, etc.</a:t>
            </a:r>
            <a:endParaRPr lang="en-US" sz="1400" dirty="0">
              <a:hlinkClick r:id="rId3"/>
            </a:endParaRPr>
          </a:p>
          <a:p>
            <a:pPr marL="857250" lvl="1" indent="-457200">
              <a:buFont typeface="Arial" panose="020B0604020202020204" pitchFamily="34" charset="0"/>
              <a:buChar char="•"/>
            </a:pPr>
            <a:r>
              <a:rPr lang="en-US" sz="1400" dirty="0">
                <a:hlinkClick r:id="rId3"/>
              </a:rPr>
              <a:t>https://ieeexplore.ieee.org/xpl/tocresult.jsp?isnumber=8412445</a:t>
            </a:r>
            <a:endParaRPr lang="en-US" sz="1400" dirty="0"/>
          </a:p>
          <a:p>
            <a:pPr marL="457200" indent="-457200">
              <a:buFont typeface="+mj-lt"/>
              <a:buAutoNum type="arabicPeriod"/>
            </a:pPr>
            <a:r>
              <a:rPr lang="en-US" sz="1600" dirty="0"/>
              <a:t>DetNet - TSN Workshop</a:t>
            </a:r>
          </a:p>
          <a:p>
            <a:pPr marL="857250" lvl="1" indent="-457200">
              <a:buFont typeface="Arial" panose="020B0604020202020204" pitchFamily="34" charset="0"/>
              <a:buChar char="•"/>
            </a:pPr>
            <a:r>
              <a:rPr lang="en-US" sz="1400" dirty="0"/>
              <a:t>Joint workshop held in Bangkok (Nov’18)</a:t>
            </a:r>
          </a:p>
          <a:p>
            <a:pPr marL="857250" lvl="1" indent="-457200">
              <a:buFont typeface="Arial" panose="020B0604020202020204" pitchFamily="34" charset="0"/>
              <a:buChar char="•"/>
            </a:pPr>
            <a:r>
              <a:rPr lang="en-US" sz="1400" dirty="0"/>
              <a:t>Discussed topics related to interactions between DetNet layer and a TSN layer</a:t>
            </a:r>
          </a:p>
          <a:p>
            <a:pPr marL="857250" lvl="1" indent="-457200">
              <a:buFont typeface="Arial" panose="020B0604020202020204" pitchFamily="34" charset="0"/>
              <a:buChar char="•"/>
            </a:pPr>
            <a:r>
              <a:rPr lang="en-US" sz="1400">
                <a:hlinkClick r:id="rId4"/>
              </a:rPr>
              <a:t>https</a:t>
            </a:r>
            <a:r>
              <a:rPr lang="en-US" sz="1400" dirty="0">
                <a:hlinkClick r:id="rId4"/>
              </a:rPr>
              <a:t>://1.ieee802.org/november-2018-plenary-meeting-in-bangkok-thailand-tsn-tg-agenda/</a:t>
            </a:r>
            <a:endParaRPr lang="en-US" sz="1400" dirty="0"/>
          </a:p>
          <a:p>
            <a:pPr marL="857250" lvl="1" indent="-457200">
              <a:buFont typeface="Arial" panose="020B0604020202020204" pitchFamily="34" charset="0"/>
              <a:buChar char="•"/>
            </a:pPr>
            <a:endParaRPr lang="en-US" sz="1400" dirty="0"/>
          </a:p>
        </p:txBody>
      </p:sp>
      <p:sp>
        <p:nvSpPr>
          <p:cNvPr id="4" name="Slide Number Placeholder 3">
            <a:extLst>
              <a:ext uri="{FF2B5EF4-FFF2-40B4-BE49-F238E27FC236}">
                <a16:creationId xmlns:a16="http://schemas.microsoft.com/office/drawing/2014/main" id="{0C02561B-6997-4D0B-8F64-FAFD7CF4F965}"/>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id="{33C25F7D-5032-437B-B052-F090B21FD0FB}"/>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AC816DFB-CDCB-499F-8219-960E23AA6855}"/>
              </a:ext>
            </a:extLst>
          </p:cNvPr>
          <p:cNvSpPr>
            <a:spLocks noGrp="1"/>
          </p:cNvSpPr>
          <p:nvPr>
            <p:ph type="dt" idx="15"/>
          </p:nvPr>
        </p:nvSpPr>
        <p:spPr/>
        <p:txBody>
          <a:bodyPr/>
          <a:lstStyle/>
          <a:p>
            <a:r>
              <a:rPr lang="en-US"/>
              <a:t>July 2019</a:t>
            </a:r>
            <a:endParaRPr lang="en-GB" dirty="0"/>
          </a:p>
        </p:txBody>
      </p:sp>
    </p:spTree>
    <p:extLst>
      <p:ext uri="{BB962C8B-B14F-4D97-AF65-F5344CB8AC3E}">
        <p14:creationId xmlns:p14="http://schemas.microsoft.com/office/powerpoint/2010/main" val="262944749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685800"/>
            <a:ext cx="8382000" cy="1065213"/>
          </a:xfrm>
        </p:spPr>
        <p:txBody>
          <a:bodyPr/>
          <a:lstStyle/>
          <a:p>
            <a:r>
              <a:rPr lang="en-US" altLang="en-US" dirty="0">
                <a:solidFill>
                  <a:schemeClr val="tx2"/>
                </a:solidFill>
              </a:rPr>
              <a:t>Agenda for Wednesday AM1</a:t>
            </a:r>
            <a:endParaRPr lang="en-US" dirty="0">
              <a:solidFill>
                <a:schemeClr val="tx2"/>
              </a:solidFill>
            </a:endParaRPr>
          </a:p>
        </p:txBody>
      </p:sp>
      <p:sp>
        <p:nvSpPr>
          <p:cNvPr id="7" name="Content Placeholder 6"/>
          <p:cNvSpPr>
            <a:spLocks noGrp="1"/>
          </p:cNvSpPr>
          <p:nvPr>
            <p:ph idx="1"/>
          </p:nvPr>
        </p:nvSpPr>
        <p:spPr>
          <a:xfrm>
            <a:off x="685800" y="1828800"/>
            <a:ext cx="7770813" cy="4113213"/>
          </a:xfrm>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lnSpc>
                <a:spcPct val="80000"/>
              </a:lnSpc>
              <a:buFont typeface="Arial" panose="020B0604020202020204" pitchFamily="34" charset="0"/>
              <a:buChar char="•"/>
            </a:pPr>
            <a:r>
              <a:rPr lang="en-US" altLang="en-US" dirty="0"/>
              <a:t>Presentation of submissions</a:t>
            </a:r>
          </a:p>
          <a:p>
            <a:pPr lvl="0">
              <a:lnSpc>
                <a:spcPct val="80000"/>
              </a:lnSpc>
              <a:buFont typeface="Arial" panose="020B0604020202020204" pitchFamily="34" charset="0"/>
              <a:buChar char="•"/>
            </a:pPr>
            <a:r>
              <a:rPr lang="en-US" altLang="en-US" dirty="0"/>
              <a:t>Recess</a:t>
            </a:r>
          </a:p>
          <a:p>
            <a:endParaRPr lang="en-US" sz="2800" dirty="0"/>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26</a:t>
            </a:fld>
            <a:endParaRPr lang="en-GB"/>
          </a:p>
        </p:txBody>
      </p:sp>
      <p:sp>
        <p:nvSpPr>
          <p:cNvPr id="4" name="Footer Placeholder 3"/>
          <p:cNvSpPr>
            <a:spLocks noGrp="1"/>
          </p:cNvSpPr>
          <p:nvPr>
            <p:ph type="ftr" idx="14"/>
          </p:nvPr>
        </p:nvSpPr>
        <p:spPr/>
        <p:txBody>
          <a:bodyPr/>
          <a:lstStyle/>
          <a:p>
            <a:r>
              <a:rPr lang="en-GB" dirty="0"/>
              <a:t>Alfred Asterjadhi, Qualcomm Inc.</a:t>
            </a:r>
          </a:p>
        </p:txBody>
      </p:sp>
      <p:sp>
        <p:nvSpPr>
          <p:cNvPr id="3" name="Date Placeholder 2"/>
          <p:cNvSpPr>
            <a:spLocks noGrp="1"/>
          </p:cNvSpPr>
          <p:nvPr>
            <p:ph type="dt" idx="15"/>
          </p:nvPr>
        </p:nvSpPr>
        <p:spPr/>
        <p:txBody>
          <a:bodyPr/>
          <a:lstStyle/>
          <a:p>
            <a:r>
              <a:rPr lang="en-US" dirty="0"/>
              <a:t>July 2019</a:t>
            </a:r>
            <a:endParaRPr lang="en-GB" dirty="0"/>
          </a:p>
        </p:txBody>
      </p:sp>
    </p:spTree>
    <p:extLst>
      <p:ext uri="{BB962C8B-B14F-4D97-AF65-F5344CB8AC3E}">
        <p14:creationId xmlns:p14="http://schemas.microsoft.com/office/powerpoint/2010/main" val="35346756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2ADD57-C5E5-40D3-8B90-77984D6D631E}"/>
              </a:ext>
            </a:extLst>
          </p:cNvPr>
          <p:cNvSpPr>
            <a:spLocks noGrp="1"/>
          </p:cNvSpPr>
          <p:nvPr>
            <p:ph type="title"/>
          </p:nvPr>
        </p:nvSpPr>
        <p:spPr/>
        <p:txBody>
          <a:bodyPr/>
          <a:lstStyle/>
          <a:p>
            <a:r>
              <a:rPr lang="en-US" dirty="0"/>
              <a:t>Submissions</a:t>
            </a:r>
          </a:p>
        </p:txBody>
      </p:sp>
      <p:sp>
        <p:nvSpPr>
          <p:cNvPr id="3" name="Content Placeholder 2">
            <a:extLst>
              <a:ext uri="{FF2B5EF4-FFF2-40B4-BE49-F238E27FC236}">
                <a16:creationId xmlns:a16="http://schemas.microsoft.com/office/drawing/2014/main" id="{8B616E02-FE4E-4CDA-BE82-67F1CAAD2541}"/>
              </a:ext>
            </a:extLst>
          </p:cNvPr>
          <p:cNvSpPr>
            <a:spLocks noGrp="1"/>
          </p:cNvSpPr>
          <p:nvPr>
            <p:ph idx="1"/>
          </p:nvPr>
        </p:nvSpPr>
        <p:spPr/>
        <p:txBody>
          <a:bodyPr/>
          <a:lstStyle/>
          <a:p>
            <a:r>
              <a:rPr lang="en-US" dirty="0">
                <a:solidFill>
                  <a:srgbClr val="FF0000"/>
                </a:solidFill>
              </a:rPr>
              <a:t>TBD</a:t>
            </a:r>
          </a:p>
        </p:txBody>
      </p:sp>
      <p:sp>
        <p:nvSpPr>
          <p:cNvPr id="4" name="Slide Number Placeholder 3">
            <a:extLst>
              <a:ext uri="{FF2B5EF4-FFF2-40B4-BE49-F238E27FC236}">
                <a16:creationId xmlns:a16="http://schemas.microsoft.com/office/drawing/2014/main" id="{6ACE980E-C69F-4426-A7C5-A1174FF242E1}"/>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683516D2-48C9-4BE7-AA04-3A2B65D5B690}"/>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5E5383C-4DA8-4723-A4D2-B02146197D81}"/>
              </a:ext>
            </a:extLst>
          </p:cNvPr>
          <p:cNvSpPr>
            <a:spLocks noGrp="1"/>
          </p:cNvSpPr>
          <p:nvPr>
            <p:ph type="dt" idx="15"/>
          </p:nvPr>
        </p:nvSpPr>
        <p:spPr/>
        <p:txBody>
          <a:bodyPr/>
          <a:lstStyle/>
          <a:p>
            <a:r>
              <a:rPr lang="en-US"/>
              <a:t>July 2019</a:t>
            </a:r>
            <a:endParaRPr lang="en-GB" dirty="0"/>
          </a:p>
        </p:txBody>
      </p:sp>
    </p:spTree>
    <p:extLst>
      <p:ext uri="{BB962C8B-B14F-4D97-AF65-F5344CB8AC3E}">
        <p14:creationId xmlns:p14="http://schemas.microsoft.com/office/powerpoint/2010/main" val="205710999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685800"/>
            <a:ext cx="8382000" cy="1065213"/>
          </a:xfrm>
        </p:spPr>
        <p:txBody>
          <a:bodyPr/>
          <a:lstStyle/>
          <a:p>
            <a:r>
              <a:rPr lang="en-US" altLang="en-US" dirty="0">
                <a:solidFill>
                  <a:schemeClr val="tx2"/>
                </a:solidFill>
              </a:rPr>
              <a:t>Agenda for Thursday AM1</a:t>
            </a:r>
            <a:endParaRPr lang="en-US" dirty="0">
              <a:solidFill>
                <a:schemeClr val="tx2"/>
              </a:solidFill>
            </a:endParaRPr>
          </a:p>
        </p:txBody>
      </p:sp>
      <p:sp>
        <p:nvSpPr>
          <p:cNvPr id="7" name="Content Placeholder 6"/>
          <p:cNvSpPr>
            <a:spLocks noGrp="1"/>
          </p:cNvSpPr>
          <p:nvPr>
            <p:ph idx="1"/>
          </p:nvPr>
        </p:nvSpPr>
        <p:spPr>
          <a:xfrm>
            <a:off x="685800" y="1828800"/>
            <a:ext cx="7770813" cy="4113213"/>
          </a:xfrm>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buFont typeface="Arial" panose="020B0604020202020204" pitchFamily="34" charset="0"/>
              <a:buChar char="•"/>
            </a:pPr>
            <a:r>
              <a:rPr lang="en-US" altLang="en-US" dirty="0"/>
              <a:t>TG documents</a:t>
            </a:r>
          </a:p>
          <a:p>
            <a:pPr lvl="0">
              <a:lnSpc>
                <a:spcPct val="80000"/>
              </a:lnSpc>
              <a:buFont typeface="Arial" panose="020B0604020202020204" pitchFamily="34" charset="0"/>
              <a:buChar char="•"/>
            </a:pPr>
            <a:r>
              <a:rPr lang="en-US" altLang="en-US" dirty="0"/>
              <a:t>Presentation of submissions</a:t>
            </a:r>
          </a:p>
          <a:p>
            <a:pPr lvl="0">
              <a:lnSpc>
                <a:spcPct val="80000"/>
              </a:lnSpc>
              <a:buFont typeface="Arial" panose="020B0604020202020204" pitchFamily="34" charset="0"/>
              <a:buChar char="•"/>
            </a:pPr>
            <a:r>
              <a:rPr lang="en-US" altLang="en-US" dirty="0"/>
              <a:t>Recess</a:t>
            </a:r>
          </a:p>
          <a:p>
            <a:endParaRPr lang="en-US" sz="2800" dirty="0"/>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28</a:t>
            </a:fld>
            <a:endParaRPr lang="en-GB"/>
          </a:p>
        </p:txBody>
      </p:sp>
      <p:sp>
        <p:nvSpPr>
          <p:cNvPr id="4" name="Footer Placeholder 3"/>
          <p:cNvSpPr>
            <a:spLocks noGrp="1"/>
          </p:cNvSpPr>
          <p:nvPr>
            <p:ph type="ftr" idx="14"/>
          </p:nvPr>
        </p:nvSpPr>
        <p:spPr/>
        <p:txBody>
          <a:bodyPr/>
          <a:lstStyle/>
          <a:p>
            <a:r>
              <a:rPr lang="en-GB" dirty="0"/>
              <a:t>Alfred Asterjadhi, Qualcomm Inc.</a:t>
            </a:r>
          </a:p>
        </p:txBody>
      </p:sp>
      <p:sp>
        <p:nvSpPr>
          <p:cNvPr id="3" name="Date Placeholder 2"/>
          <p:cNvSpPr>
            <a:spLocks noGrp="1"/>
          </p:cNvSpPr>
          <p:nvPr>
            <p:ph type="dt" idx="15"/>
          </p:nvPr>
        </p:nvSpPr>
        <p:spPr/>
        <p:txBody>
          <a:bodyPr/>
          <a:lstStyle/>
          <a:p>
            <a:r>
              <a:rPr lang="en-US" dirty="0"/>
              <a:t>July 2019</a:t>
            </a:r>
            <a:endParaRPr lang="en-GB" dirty="0"/>
          </a:p>
        </p:txBody>
      </p:sp>
    </p:spTree>
    <p:extLst>
      <p:ext uri="{BB962C8B-B14F-4D97-AF65-F5344CB8AC3E}">
        <p14:creationId xmlns:p14="http://schemas.microsoft.com/office/powerpoint/2010/main" val="266491099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80C835-BBE5-4F07-9AD0-22BB653DD684}"/>
              </a:ext>
            </a:extLst>
          </p:cNvPr>
          <p:cNvSpPr>
            <a:spLocks noGrp="1"/>
          </p:cNvSpPr>
          <p:nvPr>
            <p:ph type="title"/>
          </p:nvPr>
        </p:nvSpPr>
        <p:spPr/>
        <p:txBody>
          <a:bodyPr/>
          <a:lstStyle/>
          <a:p>
            <a:r>
              <a:rPr lang="en-US" dirty="0"/>
              <a:t>TG documents</a:t>
            </a:r>
          </a:p>
        </p:txBody>
      </p:sp>
      <p:sp>
        <p:nvSpPr>
          <p:cNvPr id="3" name="Content Placeholder 2">
            <a:extLst>
              <a:ext uri="{FF2B5EF4-FFF2-40B4-BE49-F238E27FC236}">
                <a16:creationId xmlns:a16="http://schemas.microsoft.com/office/drawing/2014/main" id="{FCF7AA2C-AF46-494A-A684-D9D2F5CD1521}"/>
              </a:ext>
            </a:extLst>
          </p:cNvPr>
          <p:cNvSpPr>
            <a:spLocks noGrp="1"/>
          </p:cNvSpPr>
          <p:nvPr>
            <p:ph idx="1"/>
          </p:nvPr>
        </p:nvSpPr>
        <p:spPr/>
        <p:txBody>
          <a:bodyPr/>
          <a:lstStyle/>
          <a:p>
            <a:r>
              <a:rPr lang="en-US" dirty="0">
                <a:solidFill>
                  <a:srgbClr val="FF0000"/>
                </a:solidFill>
              </a:rPr>
              <a:t>TBD</a:t>
            </a:r>
          </a:p>
        </p:txBody>
      </p:sp>
      <p:sp>
        <p:nvSpPr>
          <p:cNvPr id="4" name="Slide Number Placeholder 3">
            <a:extLst>
              <a:ext uri="{FF2B5EF4-FFF2-40B4-BE49-F238E27FC236}">
                <a16:creationId xmlns:a16="http://schemas.microsoft.com/office/drawing/2014/main" id="{38DF0719-0167-4E28-9CF0-A8171B1CF123}"/>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3EA7A6BB-2A3F-4B94-8B55-D0B8D727166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853947ED-2A7D-493A-9ED5-CA14AEAB4BD3}"/>
              </a:ext>
            </a:extLst>
          </p:cNvPr>
          <p:cNvSpPr>
            <a:spLocks noGrp="1"/>
          </p:cNvSpPr>
          <p:nvPr>
            <p:ph type="dt" idx="15"/>
          </p:nvPr>
        </p:nvSpPr>
        <p:spPr/>
        <p:txBody>
          <a:bodyPr/>
          <a:lstStyle/>
          <a:p>
            <a:r>
              <a:rPr lang="en-US"/>
              <a:t>July 2019</a:t>
            </a:r>
            <a:endParaRPr lang="en-GB" dirty="0"/>
          </a:p>
        </p:txBody>
      </p:sp>
    </p:spTree>
    <p:extLst>
      <p:ext uri="{BB962C8B-B14F-4D97-AF65-F5344CB8AC3E}">
        <p14:creationId xmlns:p14="http://schemas.microsoft.com/office/powerpoint/2010/main" val="18117256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July 2019</a:t>
            </a:r>
            <a:endParaRPr lang="en-GB" dirty="0"/>
          </a:p>
        </p:txBody>
      </p:sp>
    </p:spTree>
    <p:extLst>
      <p:ext uri="{BB962C8B-B14F-4D97-AF65-F5344CB8AC3E}">
        <p14:creationId xmlns:p14="http://schemas.microsoft.com/office/powerpoint/2010/main" val="325418267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2ADD57-C5E5-40D3-8B90-77984D6D631E}"/>
              </a:ext>
            </a:extLst>
          </p:cNvPr>
          <p:cNvSpPr>
            <a:spLocks noGrp="1"/>
          </p:cNvSpPr>
          <p:nvPr>
            <p:ph type="title"/>
          </p:nvPr>
        </p:nvSpPr>
        <p:spPr/>
        <p:txBody>
          <a:bodyPr/>
          <a:lstStyle/>
          <a:p>
            <a:r>
              <a:rPr lang="en-US" dirty="0"/>
              <a:t>Submissions</a:t>
            </a:r>
          </a:p>
        </p:txBody>
      </p:sp>
      <p:sp>
        <p:nvSpPr>
          <p:cNvPr id="3" name="Content Placeholder 2">
            <a:extLst>
              <a:ext uri="{FF2B5EF4-FFF2-40B4-BE49-F238E27FC236}">
                <a16:creationId xmlns:a16="http://schemas.microsoft.com/office/drawing/2014/main" id="{8B616E02-FE4E-4CDA-BE82-67F1CAAD2541}"/>
              </a:ext>
            </a:extLst>
          </p:cNvPr>
          <p:cNvSpPr>
            <a:spLocks noGrp="1"/>
          </p:cNvSpPr>
          <p:nvPr>
            <p:ph idx="1"/>
          </p:nvPr>
        </p:nvSpPr>
        <p:spPr/>
        <p:txBody>
          <a:bodyPr/>
          <a:lstStyle/>
          <a:p>
            <a:r>
              <a:rPr lang="en-US" dirty="0">
                <a:solidFill>
                  <a:srgbClr val="FF0000"/>
                </a:solidFill>
              </a:rPr>
              <a:t>TBD</a:t>
            </a:r>
          </a:p>
        </p:txBody>
      </p:sp>
      <p:sp>
        <p:nvSpPr>
          <p:cNvPr id="4" name="Slide Number Placeholder 3">
            <a:extLst>
              <a:ext uri="{FF2B5EF4-FFF2-40B4-BE49-F238E27FC236}">
                <a16:creationId xmlns:a16="http://schemas.microsoft.com/office/drawing/2014/main" id="{6ACE980E-C69F-4426-A7C5-A1174FF242E1}"/>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683516D2-48C9-4BE7-AA04-3A2B65D5B690}"/>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5E5383C-4DA8-4723-A4D2-B02146197D81}"/>
              </a:ext>
            </a:extLst>
          </p:cNvPr>
          <p:cNvSpPr>
            <a:spLocks noGrp="1"/>
          </p:cNvSpPr>
          <p:nvPr>
            <p:ph type="dt" idx="15"/>
          </p:nvPr>
        </p:nvSpPr>
        <p:spPr/>
        <p:txBody>
          <a:bodyPr/>
          <a:lstStyle/>
          <a:p>
            <a:r>
              <a:rPr lang="en-US"/>
              <a:t>July 2019</a:t>
            </a:r>
            <a:endParaRPr lang="en-GB" dirty="0"/>
          </a:p>
        </p:txBody>
      </p:sp>
    </p:spTree>
    <p:extLst>
      <p:ext uri="{BB962C8B-B14F-4D97-AF65-F5344CB8AC3E}">
        <p14:creationId xmlns:p14="http://schemas.microsoft.com/office/powerpoint/2010/main" val="411035347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685800"/>
            <a:ext cx="8382000" cy="1065213"/>
          </a:xfrm>
        </p:spPr>
        <p:txBody>
          <a:bodyPr/>
          <a:lstStyle/>
          <a:p>
            <a:r>
              <a:rPr lang="en-US" altLang="en-US" dirty="0">
                <a:solidFill>
                  <a:schemeClr val="tx2"/>
                </a:solidFill>
              </a:rPr>
              <a:t>Agenda for Thursday PM1</a:t>
            </a:r>
            <a:endParaRPr lang="en-US" dirty="0">
              <a:solidFill>
                <a:schemeClr val="tx2"/>
              </a:solidFill>
            </a:endParaRPr>
          </a:p>
        </p:txBody>
      </p:sp>
      <p:sp>
        <p:nvSpPr>
          <p:cNvPr id="7" name="Content Placeholder 6"/>
          <p:cNvSpPr>
            <a:spLocks noGrp="1"/>
          </p:cNvSpPr>
          <p:nvPr>
            <p:ph idx="1"/>
          </p:nvPr>
        </p:nvSpPr>
        <p:spPr>
          <a:xfrm>
            <a:off x="685800" y="1828800"/>
            <a:ext cx="7770813" cy="4113213"/>
          </a:xfrm>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lnSpc>
                <a:spcPct val="80000"/>
              </a:lnSpc>
              <a:buFont typeface="Arial" panose="020B0604020202020204" pitchFamily="34" charset="0"/>
              <a:buChar char="•"/>
            </a:pPr>
            <a:r>
              <a:rPr lang="en-US" altLang="en-US" dirty="0"/>
              <a:t>Presentation of submissions</a:t>
            </a:r>
          </a:p>
          <a:p>
            <a:pPr lvl="0">
              <a:lnSpc>
                <a:spcPct val="80000"/>
              </a:lnSpc>
              <a:buFont typeface="Arial" panose="020B0604020202020204" pitchFamily="34" charset="0"/>
              <a:buChar char="•"/>
            </a:pPr>
            <a:r>
              <a:rPr lang="en-US" altLang="en-US" dirty="0"/>
              <a:t>Teleconference Plan</a:t>
            </a:r>
          </a:p>
          <a:p>
            <a:pPr>
              <a:lnSpc>
                <a:spcPct val="80000"/>
              </a:lnSpc>
              <a:buFont typeface="Arial" panose="020B0604020202020204" pitchFamily="34" charset="0"/>
              <a:buChar char="•"/>
            </a:pPr>
            <a:r>
              <a:rPr lang="en-US" altLang="en-US" dirty="0"/>
              <a:t>Goals for September 2019</a:t>
            </a:r>
          </a:p>
          <a:p>
            <a:pPr lvl="0">
              <a:lnSpc>
                <a:spcPct val="80000"/>
              </a:lnSpc>
              <a:buFont typeface="Arial" panose="020B0604020202020204" pitchFamily="34" charset="0"/>
              <a:buChar char="•"/>
            </a:pPr>
            <a:r>
              <a:rPr lang="en-US" altLang="en-US" dirty="0"/>
              <a:t>Any other business</a:t>
            </a:r>
          </a:p>
          <a:p>
            <a:pPr lvl="0">
              <a:lnSpc>
                <a:spcPct val="80000"/>
              </a:lnSpc>
              <a:buFont typeface="Arial" panose="020B0604020202020204" pitchFamily="34" charset="0"/>
              <a:buChar char="•"/>
            </a:pPr>
            <a:r>
              <a:rPr lang="en-US" altLang="en-US" dirty="0"/>
              <a:t>Adjourn</a:t>
            </a:r>
          </a:p>
          <a:p>
            <a:endParaRPr lang="en-US" sz="2800" dirty="0"/>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31</a:t>
            </a:fld>
            <a:endParaRPr lang="en-GB"/>
          </a:p>
        </p:txBody>
      </p:sp>
      <p:sp>
        <p:nvSpPr>
          <p:cNvPr id="4" name="Footer Placeholder 3"/>
          <p:cNvSpPr>
            <a:spLocks noGrp="1"/>
          </p:cNvSpPr>
          <p:nvPr>
            <p:ph type="ftr" idx="14"/>
          </p:nvPr>
        </p:nvSpPr>
        <p:spPr/>
        <p:txBody>
          <a:bodyPr/>
          <a:lstStyle/>
          <a:p>
            <a:r>
              <a:rPr lang="en-GB" dirty="0"/>
              <a:t>Alfred Asterjadhi, Qualcomm Inc.</a:t>
            </a:r>
          </a:p>
        </p:txBody>
      </p:sp>
      <p:sp>
        <p:nvSpPr>
          <p:cNvPr id="3" name="Date Placeholder 2"/>
          <p:cNvSpPr>
            <a:spLocks noGrp="1"/>
          </p:cNvSpPr>
          <p:nvPr>
            <p:ph type="dt" idx="15"/>
          </p:nvPr>
        </p:nvSpPr>
        <p:spPr/>
        <p:txBody>
          <a:bodyPr/>
          <a:lstStyle/>
          <a:p>
            <a:r>
              <a:rPr lang="en-US" dirty="0"/>
              <a:t>July 2019</a:t>
            </a:r>
            <a:endParaRPr lang="en-GB" dirty="0"/>
          </a:p>
        </p:txBody>
      </p:sp>
    </p:spTree>
    <p:extLst>
      <p:ext uri="{BB962C8B-B14F-4D97-AF65-F5344CB8AC3E}">
        <p14:creationId xmlns:p14="http://schemas.microsoft.com/office/powerpoint/2010/main" val="278450604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2ADD57-C5E5-40D3-8B90-77984D6D631E}"/>
              </a:ext>
            </a:extLst>
          </p:cNvPr>
          <p:cNvSpPr>
            <a:spLocks noGrp="1"/>
          </p:cNvSpPr>
          <p:nvPr>
            <p:ph type="title"/>
          </p:nvPr>
        </p:nvSpPr>
        <p:spPr/>
        <p:txBody>
          <a:bodyPr/>
          <a:lstStyle/>
          <a:p>
            <a:r>
              <a:rPr lang="en-US" dirty="0"/>
              <a:t>Submissions</a:t>
            </a:r>
          </a:p>
        </p:txBody>
      </p:sp>
      <p:sp>
        <p:nvSpPr>
          <p:cNvPr id="3" name="Content Placeholder 2">
            <a:extLst>
              <a:ext uri="{FF2B5EF4-FFF2-40B4-BE49-F238E27FC236}">
                <a16:creationId xmlns:a16="http://schemas.microsoft.com/office/drawing/2014/main" id="{8B616E02-FE4E-4CDA-BE82-67F1CAAD2541}"/>
              </a:ext>
            </a:extLst>
          </p:cNvPr>
          <p:cNvSpPr>
            <a:spLocks noGrp="1"/>
          </p:cNvSpPr>
          <p:nvPr>
            <p:ph idx="1"/>
          </p:nvPr>
        </p:nvSpPr>
        <p:spPr/>
        <p:txBody>
          <a:bodyPr/>
          <a:lstStyle/>
          <a:p>
            <a:r>
              <a:rPr lang="en-US" dirty="0">
                <a:solidFill>
                  <a:srgbClr val="FF0000"/>
                </a:solidFill>
              </a:rPr>
              <a:t>TBD</a:t>
            </a:r>
          </a:p>
        </p:txBody>
      </p:sp>
      <p:sp>
        <p:nvSpPr>
          <p:cNvPr id="4" name="Slide Number Placeholder 3">
            <a:extLst>
              <a:ext uri="{FF2B5EF4-FFF2-40B4-BE49-F238E27FC236}">
                <a16:creationId xmlns:a16="http://schemas.microsoft.com/office/drawing/2014/main" id="{6ACE980E-C69F-4426-A7C5-A1174FF242E1}"/>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id="{683516D2-48C9-4BE7-AA04-3A2B65D5B690}"/>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5E5383C-4DA8-4723-A4D2-B02146197D81}"/>
              </a:ext>
            </a:extLst>
          </p:cNvPr>
          <p:cNvSpPr>
            <a:spLocks noGrp="1"/>
          </p:cNvSpPr>
          <p:nvPr>
            <p:ph type="dt" idx="15"/>
          </p:nvPr>
        </p:nvSpPr>
        <p:spPr/>
        <p:txBody>
          <a:bodyPr/>
          <a:lstStyle/>
          <a:p>
            <a:r>
              <a:rPr lang="en-US"/>
              <a:t>July 2019</a:t>
            </a:r>
            <a:endParaRPr lang="en-GB" dirty="0"/>
          </a:p>
        </p:txBody>
      </p:sp>
    </p:spTree>
    <p:extLst>
      <p:ext uri="{BB962C8B-B14F-4D97-AF65-F5344CB8AC3E}">
        <p14:creationId xmlns:p14="http://schemas.microsoft.com/office/powerpoint/2010/main" val="333094147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Teleconference Plan</a:t>
            </a:r>
          </a:p>
        </p:txBody>
      </p:sp>
      <p:sp>
        <p:nvSpPr>
          <p:cNvPr id="11" name="Content Placeholder 10">
            <a:extLst>
              <a:ext uri="{FF2B5EF4-FFF2-40B4-BE49-F238E27FC236}">
                <a16:creationId xmlns:a16="http://schemas.microsoft.com/office/drawing/2014/main" id="{2E08324D-B948-4A51-BD7F-47D9114380C8}"/>
              </a:ext>
            </a:extLst>
          </p:cNvPr>
          <p:cNvSpPr>
            <a:spLocks noGrp="1"/>
          </p:cNvSpPr>
          <p:nvPr>
            <p:ph idx="1"/>
          </p:nvPr>
        </p:nvSpPr>
        <p:spPr/>
        <p:txBody>
          <a:bodyPr/>
          <a:lstStyle/>
          <a:p>
            <a:r>
              <a:rPr lang="en-US" dirty="0">
                <a:solidFill>
                  <a:srgbClr val="FF0000"/>
                </a:solidFill>
              </a:rPr>
              <a:t>TBD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July 2019</a:t>
            </a:r>
            <a:endParaRPr lang="en-GB" dirty="0"/>
          </a:p>
        </p:txBody>
      </p:sp>
    </p:spTree>
    <p:extLst>
      <p:ext uri="{BB962C8B-B14F-4D97-AF65-F5344CB8AC3E}">
        <p14:creationId xmlns:p14="http://schemas.microsoft.com/office/powerpoint/2010/main" val="346872351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Goals for September 2019</a:t>
            </a:r>
          </a:p>
        </p:txBody>
      </p:sp>
      <p:sp>
        <p:nvSpPr>
          <p:cNvPr id="3" name="Content Placeholder 2"/>
          <p:cNvSpPr>
            <a:spLocks noGrp="1"/>
          </p:cNvSpPr>
          <p:nvPr>
            <p:ph idx="1"/>
          </p:nvPr>
        </p:nvSpPr>
        <p:spPr/>
        <p:txBody>
          <a:bodyPr/>
          <a:lstStyle/>
          <a:p>
            <a:pPr marL="0" indent="0"/>
            <a:r>
              <a:rPr lang="en-US" dirty="0">
                <a:solidFill>
                  <a:srgbClr val="FF0000"/>
                </a:solidFill>
              </a:rPr>
              <a:t>TBD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July 2019</a:t>
            </a:r>
            <a:endParaRPr lang="en-GB" dirty="0"/>
          </a:p>
        </p:txBody>
      </p:sp>
    </p:spTree>
    <p:extLst>
      <p:ext uri="{BB962C8B-B14F-4D97-AF65-F5344CB8AC3E}">
        <p14:creationId xmlns:p14="http://schemas.microsoft.com/office/powerpoint/2010/main" val="134742304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0061FA-8251-4076-A7E5-5BAD659EF444}"/>
              </a:ext>
            </a:extLst>
          </p:cNvPr>
          <p:cNvSpPr>
            <a:spLocks noGrp="1"/>
          </p:cNvSpPr>
          <p:nvPr>
            <p:ph type="title"/>
          </p:nvPr>
        </p:nvSpPr>
        <p:spPr/>
        <p:txBody>
          <a:bodyPr/>
          <a:lstStyle/>
          <a:p>
            <a:r>
              <a:rPr lang="en-US" dirty="0"/>
              <a:t>Any other business</a:t>
            </a:r>
          </a:p>
        </p:txBody>
      </p:sp>
      <p:sp>
        <p:nvSpPr>
          <p:cNvPr id="3" name="Content Placeholder 2">
            <a:extLst>
              <a:ext uri="{FF2B5EF4-FFF2-40B4-BE49-F238E27FC236}">
                <a16:creationId xmlns:a16="http://schemas.microsoft.com/office/drawing/2014/main" id="{AF47F81F-D874-4B51-8344-C301E01C0D30}"/>
              </a:ext>
            </a:extLst>
          </p:cNvPr>
          <p:cNvSpPr>
            <a:spLocks noGrp="1"/>
          </p:cNvSpPr>
          <p:nvPr>
            <p:ph idx="1"/>
          </p:nvPr>
        </p:nvSpPr>
        <p:spPr/>
        <p:txBody>
          <a:bodyPr/>
          <a:lstStyle/>
          <a:p>
            <a:endParaRPr lang="en-US" dirty="0"/>
          </a:p>
        </p:txBody>
      </p:sp>
      <p:sp>
        <p:nvSpPr>
          <p:cNvPr id="4" name="Slide Number Placeholder 3">
            <a:extLst>
              <a:ext uri="{FF2B5EF4-FFF2-40B4-BE49-F238E27FC236}">
                <a16:creationId xmlns:a16="http://schemas.microsoft.com/office/drawing/2014/main" id="{E37021BD-E01D-4968-BE18-BD8ECD00B96A}"/>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03B5B706-6D09-4BE9-A6BF-E4D6460F88D5}"/>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058B3F5F-4FE2-4A09-868E-C58C361CD22E}"/>
              </a:ext>
            </a:extLst>
          </p:cNvPr>
          <p:cNvSpPr>
            <a:spLocks noGrp="1"/>
          </p:cNvSpPr>
          <p:nvPr>
            <p:ph type="dt" idx="15"/>
          </p:nvPr>
        </p:nvSpPr>
        <p:spPr/>
        <p:txBody>
          <a:bodyPr/>
          <a:lstStyle/>
          <a:p>
            <a:r>
              <a:rPr lang="en-US" dirty="0"/>
              <a:t>July 2019</a:t>
            </a:r>
            <a:endParaRPr lang="en-GB" dirty="0"/>
          </a:p>
        </p:txBody>
      </p:sp>
    </p:spTree>
    <p:extLst>
      <p:ext uri="{BB962C8B-B14F-4D97-AF65-F5344CB8AC3E}">
        <p14:creationId xmlns:p14="http://schemas.microsoft.com/office/powerpoint/2010/main" val="203931235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6D7D338E-7741-45FC-B45D-AB2E5434376C}"/>
              </a:ext>
            </a:extLst>
          </p:cNvPr>
          <p:cNvSpPr>
            <a:spLocks noGrp="1"/>
          </p:cNvSpPr>
          <p:nvPr>
            <p:ph type="title"/>
          </p:nvPr>
        </p:nvSpPr>
        <p:spPr>
          <a:xfrm>
            <a:off x="746867" y="3200400"/>
            <a:ext cx="7772400" cy="1066800"/>
          </a:xfrm>
        </p:spPr>
        <p:txBody>
          <a:bodyPr/>
          <a:lstStyle/>
          <a:p>
            <a:pPr algn="ctr"/>
            <a:r>
              <a:rPr lang="en-US" dirty="0"/>
              <a:t>adjourn</a:t>
            </a:r>
          </a:p>
        </p:txBody>
      </p:sp>
      <p:sp>
        <p:nvSpPr>
          <p:cNvPr id="6" name="Date Placeholder 5">
            <a:extLst>
              <a:ext uri="{FF2B5EF4-FFF2-40B4-BE49-F238E27FC236}">
                <a16:creationId xmlns:a16="http://schemas.microsoft.com/office/drawing/2014/main" id="{AC4518E4-1383-430B-89F1-441256025D39}"/>
              </a:ext>
            </a:extLst>
          </p:cNvPr>
          <p:cNvSpPr>
            <a:spLocks noGrp="1"/>
          </p:cNvSpPr>
          <p:nvPr>
            <p:ph type="dt" idx="10"/>
          </p:nvPr>
        </p:nvSpPr>
        <p:spPr/>
        <p:txBody>
          <a:bodyPr/>
          <a:lstStyle/>
          <a:p>
            <a:r>
              <a:rPr lang="en-US" dirty="0"/>
              <a:t>July 2019</a:t>
            </a:r>
            <a:endParaRPr lang="en-GB" dirty="0"/>
          </a:p>
        </p:txBody>
      </p:sp>
      <p:sp>
        <p:nvSpPr>
          <p:cNvPr id="5" name="Footer Placeholder 4">
            <a:extLst>
              <a:ext uri="{FF2B5EF4-FFF2-40B4-BE49-F238E27FC236}">
                <a16:creationId xmlns:a16="http://schemas.microsoft.com/office/drawing/2014/main" id="{97E02F75-3E0B-4283-B4F0-CC8A12C34190}"/>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10417D10-6272-4727-A780-EDCE547A32C9}"/>
              </a:ext>
            </a:extLst>
          </p:cNvPr>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Tree>
    <p:extLst>
      <p:ext uri="{BB962C8B-B14F-4D97-AF65-F5344CB8AC3E}">
        <p14:creationId xmlns:p14="http://schemas.microsoft.com/office/powerpoint/2010/main" val="355838027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46529-8606-4502-8C78-845CCDCA58E0}"/>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AA3B5D18-A128-4C8A-9763-E97484452182}"/>
              </a:ext>
            </a:extLst>
          </p:cNvPr>
          <p:cNvSpPr>
            <a:spLocks noGrp="1"/>
          </p:cNvSpPr>
          <p:nvPr>
            <p:ph idx="1"/>
          </p:nvPr>
        </p:nvSpPr>
        <p:spPr/>
        <p:txBody>
          <a:bodyPr/>
          <a:lstStyle/>
          <a:p>
            <a:pPr marL="400050">
              <a:buFont typeface="Arial" panose="020B0604020202020204" pitchFamily="34" charset="0"/>
              <a:buChar char="•"/>
            </a:pPr>
            <a:r>
              <a:rPr lang="en-US" sz="2000" dirty="0"/>
              <a:t>TGbe webpage</a:t>
            </a:r>
          </a:p>
          <a:p>
            <a:pPr marL="800100" lvl="1" indent="-342900">
              <a:buFont typeface="Arial" panose="020B0604020202020204" pitchFamily="34" charset="0"/>
              <a:buChar char="•"/>
            </a:pPr>
            <a:r>
              <a:rPr lang="en-US" sz="1800" dirty="0">
                <a:hlinkClick r:id="rId2"/>
              </a:rPr>
              <a:t>http://www.ieee802.org/11/Reports/tgbe_update.htm</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PAR</a:t>
            </a:r>
          </a:p>
          <a:p>
            <a:pPr marL="800100" lvl="1" indent="-342900">
              <a:buFont typeface="Arial" panose="020B0604020202020204" pitchFamily="34" charset="0"/>
              <a:buChar char="•"/>
            </a:pPr>
            <a:r>
              <a:rPr lang="en-US" sz="1800" dirty="0">
                <a:hlinkClick r:id="rId3"/>
              </a:rPr>
              <a:t>https://development.standards.ieee.org/P1102800033/par</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CSD</a:t>
            </a:r>
          </a:p>
          <a:p>
            <a:pPr marL="800100" lvl="1" indent="-342900">
              <a:buFont typeface="Arial" panose="020B0604020202020204" pitchFamily="34" charset="0"/>
              <a:buChar char="•"/>
            </a:pPr>
            <a:r>
              <a:rPr lang="en-US" sz="1800" dirty="0">
                <a:hlinkClick r:id="rId4"/>
              </a:rPr>
              <a:t>https://mentor.ieee.org/802-ec/dcn/19/ec-19-0063-00-ACSD-p802-11be.docx</a:t>
            </a:r>
            <a:endParaRPr lang="en-US" sz="1800" dirty="0"/>
          </a:p>
          <a:p>
            <a:pPr marL="800100" lvl="1" indent="-342900">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9845EE16-6543-4DB2-829A-B6A6E8D777DE}"/>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7BB7400A-B03D-4052-B272-099D56461E76}"/>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22CC00A-B750-4C1F-9396-FF7D44333336}"/>
              </a:ext>
            </a:extLst>
          </p:cNvPr>
          <p:cNvSpPr>
            <a:spLocks noGrp="1"/>
          </p:cNvSpPr>
          <p:nvPr>
            <p:ph type="dt" idx="15"/>
          </p:nvPr>
        </p:nvSpPr>
        <p:spPr/>
        <p:txBody>
          <a:bodyPr/>
          <a:lstStyle/>
          <a:p>
            <a:r>
              <a:rPr lang="en-US" dirty="0"/>
              <a:t>July 2019</a:t>
            </a:r>
            <a:endParaRPr lang="en-GB" dirty="0"/>
          </a:p>
        </p:txBody>
      </p:sp>
    </p:spTree>
    <p:extLst>
      <p:ext uri="{BB962C8B-B14F-4D97-AF65-F5344CB8AC3E}">
        <p14:creationId xmlns:p14="http://schemas.microsoft.com/office/powerpoint/2010/main" val="16779696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Attendance</a:t>
            </a:r>
          </a:p>
        </p:txBody>
      </p:sp>
      <p:sp>
        <p:nvSpPr>
          <p:cNvPr id="3" name="Content Placeholder 2"/>
          <p:cNvSpPr>
            <a:spLocks noGrp="1"/>
          </p:cNvSpPr>
          <p:nvPr>
            <p:ph idx="1"/>
          </p:nvPr>
        </p:nvSpPr>
        <p:spPr/>
        <p:txBody>
          <a:bodyPr/>
          <a:lstStyle/>
          <a:p>
            <a:pPr marL="457200" indent="-457200"/>
            <a:r>
              <a:rPr lang="en-US" altLang="en-US" dirty="0">
                <a:hlinkClick r:id="rId2"/>
              </a:rPr>
              <a:t>https://imat.ieee.org/my-site/home</a:t>
            </a:r>
            <a:r>
              <a:rPr lang="en-US" altLang="en-US" dirty="0"/>
              <a:t>   </a:t>
            </a:r>
          </a:p>
          <a:p>
            <a:pPr marL="457200" indent="-457200">
              <a:buFontTx/>
              <a:buNone/>
            </a:pPr>
            <a:endParaRPr lang="en-US" altLang="en-US" sz="3600" dirty="0"/>
          </a:p>
          <a:p>
            <a:pPr marL="457200" indent="-457200">
              <a:buFontTx/>
              <a:buAutoNum type="arabicPeriod"/>
            </a:pPr>
            <a:r>
              <a:rPr lang="en-US" altLang="en-US" sz="3600" dirty="0"/>
              <a:t>Register</a:t>
            </a:r>
          </a:p>
          <a:p>
            <a:pPr marL="457200" indent="-457200">
              <a:buFontTx/>
              <a:buAutoNum type="arabicPeriod"/>
            </a:pPr>
            <a:r>
              <a:rPr lang="en-US" altLang="en-US" sz="3600" dirty="0"/>
              <a:t>Indicate attendance</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July 2019</a:t>
            </a:r>
            <a:endParaRPr lang="en-GB" dirty="0"/>
          </a:p>
        </p:txBody>
      </p:sp>
    </p:spTree>
    <p:extLst>
      <p:ext uri="{BB962C8B-B14F-4D97-AF65-F5344CB8AC3E}">
        <p14:creationId xmlns:p14="http://schemas.microsoft.com/office/powerpoint/2010/main" val="39301057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dirty="0"/>
              <a:t>Make sure your badges are correct </a:t>
            </a:r>
          </a:p>
          <a:p>
            <a:pPr lvl="2">
              <a:buFont typeface="Arial" panose="020B0604020202020204" pitchFamily="34" charset="0"/>
              <a:buChar char="•"/>
            </a:pPr>
            <a:endParaRPr lang="en-US" altLang="en-US" dirty="0"/>
          </a:p>
          <a:p>
            <a:pPr>
              <a:buFont typeface="Arial" panose="020B0604020202020204" pitchFamily="34" charset="0"/>
              <a:buChar char="•"/>
            </a:pPr>
            <a:r>
              <a:rPr lang="en-US" altLang="en-US" dirty="0"/>
              <a:t>If you plan to make a submission be sure it does not contain company logos or advertising</a:t>
            </a:r>
          </a:p>
          <a:p>
            <a:pPr lvl="1">
              <a:buFont typeface="Arial" panose="020B0604020202020204" pitchFamily="34" charset="0"/>
              <a:buChar char="•"/>
            </a:pPr>
            <a:r>
              <a:rPr lang="en-US" altLang="en-US" sz="2200" dirty="0"/>
              <a:t>Upload submission: </a:t>
            </a:r>
            <a:r>
              <a:rPr lang="en-US" altLang="en-US" sz="2200" dirty="0">
                <a:hlinkClick r:id="rId3"/>
              </a:rPr>
              <a:t>http://mentor.ieee.org</a:t>
            </a:r>
            <a:r>
              <a:rPr lang="en-US" altLang="en-US" sz="2200" dirty="0"/>
              <a:t> in “TGbe” group</a:t>
            </a:r>
          </a:p>
          <a:p>
            <a:pPr lvl="2">
              <a:buFont typeface="Arial" panose="020B0604020202020204" pitchFamily="34" charset="0"/>
              <a:buChar char="•"/>
            </a:pPr>
            <a:endParaRPr lang="en-US" altLang="en-US" dirty="0"/>
          </a:p>
          <a:p>
            <a:pPr>
              <a:buFont typeface="Arial" panose="020B0604020202020204" pitchFamily="34" charset="0"/>
              <a:buChar char="•"/>
            </a:pPr>
            <a:r>
              <a:rPr lang="en-US" altLang="en-US" dirty="0"/>
              <a:t>Questions on Voting status, Ballot pool, Access to Reflector, Documentation,  member’</a:t>
            </a:r>
            <a:r>
              <a:rPr lang="en-US" altLang="ja-JP" dirty="0"/>
              <a:t>s area</a:t>
            </a:r>
          </a:p>
          <a:p>
            <a:pPr marL="800100" lvl="1" indent="-342900">
              <a:buFont typeface="Arial" panose="020B0604020202020204" pitchFamily="34" charset="0"/>
              <a:buChar char="•"/>
            </a:pPr>
            <a:r>
              <a:rPr lang="en-US" altLang="en-US" sz="2200" dirty="0"/>
              <a:t>See Jon Rosdahl –  </a:t>
            </a:r>
            <a:r>
              <a:rPr lang="en-US" altLang="en-US" sz="2200" dirty="0">
                <a:hlinkClick r:id="rId4"/>
              </a:rPr>
              <a:t>jrosdahl@ieee.org</a:t>
            </a:r>
            <a:endParaRPr lang="en-US" altLang="en-US" sz="2200" dirty="0"/>
          </a:p>
          <a:p>
            <a:pPr marL="1200150" lvl="2" indent="-342900">
              <a:buFont typeface="Arial" panose="020B0604020202020204" pitchFamily="34" charset="0"/>
              <a:buChar char="•"/>
            </a:pPr>
            <a:endParaRPr lang="en-US" altLang="en-US" dirty="0"/>
          </a:p>
          <a:p>
            <a:pPr>
              <a:buFont typeface="Arial" panose="020B0604020202020204" pitchFamily="34" charset="0"/>
              <a:buChar char="•"/>
            </a:pPr>
            <a:r>
              <a:rPr lang="en-US" altLang="en-US" dirty="0"/>
              <a:t>Cell Phones Silent or Off</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July 2019</a:t>
            </a:r>
            <a:endParaRPr lang="en-GB" dirty="0"/>
          </a:p>
        </p:txBody>
      </p:sp>
    </p:spTree>
    <p:extLst>
      <p:ext uri="{BB962C8B-B14F-4D97-AF65-F5344CB8AC3E}">
        <p14:creationId xmlns:p14="http://schemas.microsoft.com/office/powerpoint/2010/main" val="31368803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5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July 2019</a:t>
            </a:r>
            <a:endParaRPr lang="en-GB" dirty="0"/>
          </a:p>
        </p:txBody>
      </p:sp>
    </p:spTree>
    <p:extLst>
      <p:ext uri="{BB962C8B-B14F-4D97-AF65-F5344CB8AC3E}">
        <p14:creationId xmlns:p14="http://schemas.microsoft.com/office/powerpoint/2010/main" val="16761965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July 2019</a:t>
            </a:r>
            <a:endParaRPr lang="en-GB" dirty="0"/>
          </a:p>
        </p:txBody>
      </p:sp>
      <p:sp>
        <p:nvSpPr>
          <p:cNvPr id="8" name="Text Box 6">
            <a:extLst>
              <a:ext uri="{FF2B5EF4-FFF2-40B4-BE49-F238E27FC236}">
                <a16:creationId xmlns:a16="http://schemas.microsoft.com/office/drawing/2014/main" id="{7E449756-0417-4B99-B43D-0F2848CC3206}"/>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9271778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July 2019</a:t>
            </a:r>
            <a:endParaRPr lang="en-GB" dirty="0"/>
          </a:p>
        </p:txBody>
      </p:sp>
      <p:sp>
        <p:nvSpPr>
          <p:cNvPr id="7" name="Text Box 6">
            <a:extLst>
              <a:ext uri="{FF2B5EF4-FFF2-40B4-BE49-F238E27FC236}">
                <a16:creationId xmlns:a16="http://schemas.microsoft.com/office/drawing/2014/main" id="{74955402-8C8A-40A5-8D95-EA2ABC87AC0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42776009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856538" cy="5256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March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July 2019</a:t>
            </a:r>
            <a:endParaRPr lang="en-GB" dirty="0"/>
          </a:p>
        </p:txBody>
      </p:sp>
      <p:sp>
        <p:nvSpPr>
          <p:cNvPr id="8" name="Text Box 6">
            <a:extLst>
              <a:ext uri="{FF2B5EF4-FFF2-40B4-BE49-F238E27FC236}">
                <a16:creationId xmlns:a16="http://schemas.microsoft.com/office/drawing/2014/main" id="{95067195-92AA-4D62-BBFD-DD2F4FCEA38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436815634"/>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22644</TotalTime>
  <Words>1829</Words>
  <Application>Microsoft Office PowerPoint</Application>
  <PresentationFormat>On-screen Show (4:3)</PresentationFormat>
  <Paragraphs>448</Paragraphs>
  <Slides>37</Slides>
  <Notes>4</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37</vt:i4>
      </vt:variant>
    </vt:vector>
  </HeadingPairs>
  <TitlesOfParts>
    <vt:vector size="44" baseType="lpstr">
      <vt:lpstr>Arial</vt:lpstr>
      <vt:lpstr>Arial Black</vt:lpstr>
      <vt:lpstr>Calibri</vt:lpstr>
      <vt:lpstr>Monotype Sorts</vt:lpstr>
      <vt:lpstr>Times New Roman</vt:lpstr>
      <vt:lpstr>Office Theme</vt:lpstr>
      <vt:lpstr>Document</vt:lpstr>
      <vt:lpstr>TGbe July 2019 Meeting Agenda</vt:lpstr>
      <vt:lpstr>IEEE 802.11 TGbe: Enhancements for Extremely High Throughput (EHT) WLAN Task Group</vt:lpstr>
      <vt:lpstr>Meeting Protocol</vt:lpstr>
      <vt:lpstr>Attendance</vt:lpstr>
      <vt:lpstr>Attendance, Voting &amp; Document Status</vt:lpstr>
      <vt:lpstr>Patent Policy</vt:lpstr>
      <vt:lpstr>Participants have a duty to inform the IEEE</vt:lpstr>
      <vt:lpstr>Ways to inform IEEE</vt:lpstr>
      <vt:lpstr>Other guidelines for IEEE WG meetings</vt:lpstr>
      <vt:lpstr>Patent-related information</vt:lpstr>
      <vt:lpstr>Participation in IEEE 802 Meetings</vt:lpstr>
      <vt:lpstr>Agenda Items for the Week</vt:lpstr>
      <vt:lpstr>TGbe Agenda</vt:lpstr>
      <vt:lpstr>TGbe Schedule</vt:lpstr>
      <vt:lpstr>Past Submissions’ List</vt:lpstr>
      <vt:lpstr>Past Submissions’ List (cont.)</vt:lpstr>
      <vt:lpstr>Submission’s List</vt:lpstr>
      <vt:lpstr>Agenda for Monday PM2</vt:lpstr>
      <vt:lpstr>Summary from May 2019 meeting</vt:lpstr>
      <vt:lpstr>Approve TG Minutes</vt:lpstr>
      <vt:lpstr>Submissions</vt:lpstr>
      <vt:lpstr>Agenda for Tuesday EVE</vt:lpstr>
      <vt:lpstr>Agenda Setup</vt:lpstr>
      <vt:lpstr>Submissions</vt:lpstr>
      <vt:lpstr>Useful Reads</vt:lpstr>
      <vt:lpstr>Agenda for Wednesday AM1</vt:lpstr>
      <vt:lpstr>Submissions</vt:lpstr>
      <vt:lpstr>Agenda for Thursday AM1</vt:lpstr>
      <vt:lpstr>TG documents</vt:lpstr>
      <vt:lpstr>Submissions</vt:lpstr>
      <vt:lpstr>Agenda for Thursday PM1</vt:lpstr>
      <vt:lpstr>Submissions</vt:lpstr>
      <vt:lpstr>Teleconference Plan</vt:lpstr>
      <vt:lpstr>Goals for September 2019</vt:lpstr>
      <vt:lpstr>Any other business</vt:lpstr>
      <vt:lpstr>adjourn</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TGbe Meeting Agenda</dc:title>
  <dc:creator>Alfred Asterjadhi</dc:creator>
  <cp:lastModifiedBy>Alfred Asterjadhi</cp:lastModifiedBy>
  <cp:revision>570</cp:revision>
  <cp:lastPrinted>1601-01-01T00:00:00Z</cp:lastPrinted>
  <dcterms:created xsi:type="dcterms:W3CDTF">2017-01-26T15:28:16Z</dcterms:created>
  <dcterms:modified xsi:type="dcterms:W3CDTF">2019-07-01T18:40:49Z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ies>
</file>