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wmf" ContentType="image/x-wmf"/>
  <Default Extension="xls" ContentType="application/vnd.ms-exce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0"/>
  </p:notesMasterIdLst>
  <p:handoutMasterIdLst>
    <p:handoutMasterId r:id="rId41"/>
  </p:handoutMasterIdLst>
  <p:sldIdLst>
    <p:sldId id="256" r:id="rId2"/>
    <p:sldId id="257" r:id="rId3"/>
    <p:sldId id="258" r:id="rId4"/>
    <p:sldId id="259" r:id="rId5"/>
    <p:sldId id="260" r:id="rId6"/>
    <p:sldId id="261" r:id="rId7"/>
    <p:sldId id="263" r:id="rId8"/>
    <p:sldId id="264" r:id="rId9"/>
    <p:sldId id="265" r:id="rId10"/>
    <p:sldId id="266" r:id="rId11"/>
    <p:sldId id="270" r:id="rId12"/>
    <p:sldId id="267" r:id="rId13"/>
    <p:sldId id="268" r:id="rId14"/>
    <p:sldId id="269" r:id="rId15"/>
    <p:sldId id="292" r:id="rId16"/>
    <p:sldId id="297" r:id="rId17"/>
    <p:sldId id="298" r:id="rId18"/>
    <p:sldId id="299" r:id="rId19"/>
    <p:sldId id="272" r:id="rId20"/>
    <p:sldId id="300" r:id="rId21"/>
    <p:sldId id="301" r:id="rId22"/>
    <p:sldId id="302" r:id="rId23"/>
    <p:sldId id="304" r:id="rId24"/>
    <p:sldId id="303" r:id="rId25"/>
    <p:sldId id="271" r:id="rId26"/>
    <p:sldId id="273" r:id="rId27"/>
    <p:sldId id="274" r:id="rId28"/>
    <p:sldId id="293" r:id="rId29"/>
    <p:sldId id="291" r:id="rId30"/>
    <p:sldId id="278" r:id="rId31"/>
    <p:sldId id="294" r:id="rId32"/>
    <p:sldId id="283" r:id="rId33"/>
    <p:sldId id="296" r:id="rId34"/>
    <p:sldId id="284" r:id="rId35"/>
    <p:sldId id="285" r:id="rId36"/>
    <p:sldId id="295" r:id="rId37"/>
    <p:sldId id="287" r:id="rId38"/>
    <p:sldId id="286" r:id="rId3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p:cViewPr>
        <p:scale>
          <a:sx n="67" d="100"/>
          <a:sy n="67" d="100"/>
        </p:scale>
        <p:origin x="1208" y="4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7/15/2019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1302644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13</a:t>
            </a:fld>
            <a:endParaRPr lang="en-US"/>
          </a:p>
        </p:txBody>
      </p:sp>
    </p:spTree>
    <p:extLst>
      <p:ext uri="{BB962C8B-B14F-4D97-AF65-F5344CB8AC3E}">
        <p14:creationId xmlns:p14="http://schemas.microsoft.com/office/powerpoint/2010/main" val="1475805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2019</a:t>
            </a:r>
            <a:endParaRPr lang="en-GB" dirty="0"/>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2019</a:t>
            </a:r>
            <a:endParaRPr lang="en-GB" dirty="0"/>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2019</a:t>
            </a:r>
            <a:endParaRPr lang="en-GB" dirty="0"/>
          </a:p>
        </p:txBody>
      </p:sp>
      <p:sp>
        <p:nvSpPr>
          <p:cNvPr id="6" name="Footer Placeholder 5"/>
          <p:cNvSpPr>
            <a:spLocks noGrp="1"/>
          </p:cNvSpPr>
          <p:nvPr>
            <p:ph type="ftr" idx="11"/>
          </p:nvPr>
        </p:nvSpPr>
        <p:spPr/>
        <p:txBody>
          <a:bodyPr/>
          <a:lstStyle>
            <a:lvl1pPr>
              <a:defRPr/>
            </a:lvl1pPr>
          </a:lstStyle>
          <a:p>
            <a:r>
              <a:rPr lang="en-GB"/>
              <a:t>Osama Aboul-Magd, Huawei Technologies</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2019</a:t>
            </a:r>
            <a:endParaRPr lang="en-GB"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2019</a:t>
            </a:r>
            <a:endParaRPr lang="en-GB" dirty="0"/>
          </a:p>
        </p:txBody>
      </p:sp>
      <p:sp>
        <p:nvSpPr>
          <p:cNvPr id="4" name="Footer Placeholder 3"/>
          <p:cNvSpPr>
            <a:spLocks noGrp="1"/>
          </p:cNvSpPr>
          <p:nvPr>
            <p:ph type="ftr" idx="11"/>
          </p:nvPr>
        </p:nvSpPr>
        <p:spPr/>
        <p:txBody>
          <a:bodyPr/>
          <a:lstStyle>
            <a:lvl1pPr>
              <a:defRPr/>
            </a:lvl1pPr>
          </a:lstStyle>
          <a:p>
            <a:r>
              <a:rPr lang="en-GB"/>
              <a:t>Osama Aboul-Magd, Huawei Technologies</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2019</a:t>
            </a:r>
            <a:endParaRPr lang="en-GB" dirty="0"/>
          </a:p>
        </p:txBody>
      </p:sp>
      <p:sp>
        <p:nvSpPr>
          <p:cNvPr id="3" name="Footer Placeholder 2"/>
          <p:cNvSpPr>
            <a:spLocks noGrp="1"/>
          </p:cNvSpPr>
          <p:nvPr>
            <p:ph type="ftr" idx="11"/>
          </p:nvPr>
        </p:nvSpPr>
        <p:spPr/>
        <p:txBody>
          <a:bodyPr/>
          <a:lstStyle>
            <a:lvl1pPr>
              <a:defRPr/>
            </a:lvl1pPr>
          </a:lstStyle>
          <a:p>
            <a:r>
              <a:rPr lang="en-GB"/>
              <a:t>Osama Aboul-Magd, Huawei Technologies</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2019</a:t>
            </a:r>
            <a:endParaRPr lang="en-GB" dirty="0"/>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2019</a:t>
            </a:r>
            <a:endParaRPr lang="en-GB" dirty="0"/>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802.11-19/0983r2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2" Type="http://schemas.openxmlformats.org/officeDocument/2006/relationships/hyperlink" Target="https://mentor.ieee.org/802.11/dcn/16/11-16-1348-06-00ax-coexistence-assurance.doc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Microsoft_Excel_97-2003_Worksheet.xls"/><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16/11-16-1348-06-00ax-coexistence-assurance.docx" TargetMode="External"/><Relationship Id="rId2" Type="http://schemas.openxmlformats.org/officeDocument/2006/relationships/hyperlink" Target="https://mentor.ieee.org/802.11/dcn/19/11-19-1123-00-00ax-editorial-comments-on-d4-0.xls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19/11-19-1012-00-00ax-tgax-teleconference-minutes-from-may-to-june-2019.docx" TargetMode="External"/><Relationship Id="rId2" Type="http://schemas.openxmlformats.org/officeDocument/2006/relationships/hyperlink" Target="https://mentor.ieee.org/802.11/dcn/19/11-19-0872-00-00ax-tgax-may-2019-atlanta-meeting-minutes.docx" TargetMode="External"/><Relationship Id="rId1" Type="http://schemas.openxmlformats.org/officeDocument/2006/relationships/slideLayout" Target="../slideLayouts/slideLayout2.xml"/><Relationship Id="rId4" Type="http://schemas.openxmlformats.org/officeDocument/2006/relationships/hyperlink" Target="https://mentor.ieee.org/802.11/dcn/19/11-19-0918-00-00ax-mac-ad-hoc-meeting-minutes-may-2019.docx"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jrosdahl@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a:t>July 2019</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TGax</a:t>
            </a:r>
            <a:r>
              <a:rPr lang="en-US" altLang="en-US" dirty="0"/>
              <a:t> July 2019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2019-06-07</a:t>
            </a:r>
          </a:p>
        </p:txBody>
      </p:sp>
      <p:graphicFrame>
        <p:nvGraphicFramePr>
          <p:cNvPr id="3075" name="Object 3"/>
          <p:cNvGraphicFramePr>
            <a:graphicFrameLocks noChangeAspect="1"/>
          </p:cNvGraphicFramePr>
          <p:nvPr>
            <p:extLst>
              <p:ext uri="{D42A27DB-BD31-4B8C-83A1-F6EECF244321}">
                <p14:modId xmlns:p14="http://schemas.microsoft.com/office/powerpoint/2010/main" val="4013283920"/>
              </p:ext>
            </p:extLst>
          </p:nvPr>
        </p:nvGraphicFramePr>
        <p:xfrm>
          <a:off x="520699" y="2486025"/>
          <a:ext cx="8289807" cy="2543175"/>
        </p:xfrm>
        <a:graphic>
          <a:graphicData uri="http://schemas.openxmlformats.org/presentationml/2006/ole">
            <mc:AlternateContent xmlns:mc="http://schemas.openxmlformats.org/markup-compatibility/2006">
              <mc:Choice xmlns:v="urn:schemas-microsoft-com:vml" Requires="v">
                <p:oleObj spid="_x0000_s3190" name="Document" r:id="rId4" imgW="8258040" imgH="2539270" progId="Word.Document.8">
                  <p:embed/>
                </p:oleObj>
              </mc:Choice>
              <mc:Fallback>
                <p:oleObj name="Document" r:id="rId4" imgW="8258040" imgH="2539270" progId="Word.Document.8">
                  <p:embed/>
                  <p:pic>
                    <p:nvPicPr>
                      <p:cNvPr id="0" name="Picture 3"/>
                      <p:cNvPicPr>
                        <a:picLocks noChangeAspect="1" noChangeArrowheads="1"/>
                      </p:cNvPicPr>
                      <p:nvPr/>
                    </p:nvPicPr>
                    <p:blipFill>
                      <a:blip r:embed="rId5"/>
                      <a:srcRect/>
                      <a:stretch>
                        <a:fillRect/>
                      </a:stretch>
                    </p:blipFill>
                    <p:spPr bwMode="auto">
                      <a:xfrm>
                        <a:off x="520699" y="2486025"/>
                        <a:ext cx="8289807" cy="2543175"/>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Approve meeting and teleconference minutes since May 2019.</a:t>
            </a:r>
          </a:p>
          <a:p>
            <a:pPr>
              <a:buFont typeface="Arial" panose="020B0604020202020204" pitchFamily="34" charset="0"/>
              <a:buChar char="•"/>
            </a:pPr>
            <a:r>
              <a:rPr lang="en-US" dirty="0"/>
              <a:t>Approve a new revision of the TG Coexistence Assurance document.</a:t>
            </a:r>
          </a:p>
          <a:p>
            <a:pPr lvl="1">
              <a:buFont typeface="Arial" panose="020B0604020202020204" pitchFamily="34" charset="0"/>
              <a:buChar char="•"/>
            </a:pPr>
            <a:r>
              <a:rPr lang="en-US" dirty="0">
                <a:hlinkClick r:id="rId2"/>
              </a:rPr>
              <a:t>https://mentor.ieee.org/802.11/dcn/16/11-16-1348-06-00ax-coexistence-assurance.docx</a:t>
            </a:r>
            <a:r>
              <a:rPr lang="en-US" dirty="0"/>
              <a:t> </a:t>
            </a:r>
          </a:p>
          <a:p>
            <a:pPr>
              <a:buFont typeface="Arial" panose="020B0604020202020204" pitchFamily="34" charset="0"/>
              <a:buChar char="•"/>
            </a:pPr>
            <a:r>
              <a:rPr lang="en-US" dirty="0"/>
              <a:t>Complete the resolution of comments received on draft D4.0.</a:t>
            </a:r>
          </a:p>
          <a:p>
            <a:pPr>
              <a:buFont typeface="Arial" panose="020B0604020202020204" pitchFamily="34" charset="0"/>
              <a:buChar char="•"/>
            </a:pPr>
            <a:r>
              <a:rPr lang="en-US" dirty="0"/>
              <a:t>Motion to start a 15-day WG recirculation ballot</a:t>
            </a:r>
          </a:p>
          <a:p>
            <a:pPr>
              <a:buFont typeface="Arial" panose="020B0604020202020204" pitchFamily="34" charset="0"/>
              <a:buChar char="•"/>
            </a:pPr>
            <a:r>
              <a:rPr lang="en-US" dirty="0"/>
              <a:t>Schedule TG ad hoc meeting, if needed.</a:t>
            </a:r>
          </a:p>
          <a:p>
            <a:pPr>
              <a:buFont typeface="Arial" panose="020B0604020202020204" pitchFamily="34" charset="0"/>
              <a:buChar char="•"/>
            </a:pPr>
            <a:r>
              <a:rPr lang="en-US" dirty="0"/>
              <a:t>Schedule TG teleconference times.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1"/>
            <a:ext cx="7770813" cy="838200"/>
          </a:xfrm>
        </p:spPr>
        <p:txBody>
          <a:bodyPr/>
          <a:lstStyle/>
          <a:p>
            <a:r>
              <a:rPr lang="en-US" dirty="0"/>
              <a:t>General Flow of the Meeting</a:t>
            </a:r>
          </a:p>
        </p:txBody>
      </p:sp>
      <p:sp>
        <p:nvSpPr>
          <p:cNvPr id="7" name="Content Placeholder 6"/>
          <p:cNvSpPr>
            <a:spLocks noGrp="1"/>
          </p:cNvSpPr>
          <p:nvPr>
            <p:ph sz="half" idx="1"/>
          </p:nvPr>
        </p:nvSpPr>
        <p:spPr>
          <a:xfrm>
            <a:off x="992187" y="1177924"/>
            <a:ext cx="3808413" cy="4113213"/>
          </a:xfrm>
        </p:spPr>
        <p:txBody>
          <a:bodyPr/>
          <a:lstStyle/>
          <a:p>
            <a:pPr>
              <a:lnSpc>
                <a:spcPct val="80000"/>
              </a:lnSpc>
            </a:pPr>
            <a:endParaRPr lang="en-US" altLang="en-US" sz="1200" dirty="0"/>
          </a:p>
          <a:p>
            <a:pPr>
              <a:lnSpc>
                <a:spcPct val="80000"/>
              </a:lnSpc>
            </a:pPr>
            <a:r>
              <a:rPr lang="en-US" altLang="en-US" sz="1400" dirty="0"/>
              <a:t>Monday July 15, 08:00 – 10:00 </a:t>
            </a:r>
          </a:p>
          <a:p>
            <a:pPr lvl="1">
              <a:lnSpc>
                <a:spcPct val="80000"/>
              </a:lnSpc>
            </a:pPr>
            <a:r>
              <a:rPr lang="en-US" altLang="en-US" sz="1200" dirty="0"/>
              <a:t>Call Meeting to order</a:t>
            </a:r>
          </a:p>
          <a:p>
            <a:pPr lvl="1">
              <a:lnSpc>
                <a:spcPct val="80000"/>
              </a:lnSpc>
            </a:pPr>
            <a:r>
              <a:rPr lang="en-US" altLang="en-US" sz="1200" dirty="0"/>
              <a:t>IEEE-SA IPR Policy and procedure.</a:t>
            </a:r>
          </a:p>
          <a:p>
            <a:pPr lvl="1">
              <a:lnSpc>
                <a:spcPct val="80000"/>
              </a:lnSpc>
            </a:pPr>
            <a:r>
              <a:rPr lang="en-US" altLang="en-US" sz="1200" dirty="0"/>
              <a:t>Call for Submissions</a:t>
            </a:r>
          </a:p>
          <a:p>
            <a:pPr lvl="1">
              <a:lnSpc>
                <a:spcPct val="80000"/>
              </a:lnSpc>
            </a:pPr>
            <a:r>
              <a:rPr lang="en-US" altLang="en-US" sz="1200" dirty="0"/>
              <a:t>Ad hoc groups schedule</a:t>
            </a:r>
          </a:p>
          <a:p>
            <a:pPr lvl="1">
              <a:lnSpc>
                <a:spcPct val="80000"/>
              </a:lnSpc>
            </a:pPr>
            <a:r>
              <a:rPr lang="en-US" altLang="en-US" sz="1200" dirty="0"/>
              <a:t>Comment resolution and submissions</a:t>
            </a:r>
          </a:p>
          <a:p>
            <a:pPr lvl="1">
              <a:lnSpc>
                <a:spcPct val="80000"/>
              </a:lnSpc>
            </a:pPr>
            <a:r>
              <a:rPr lang="en-US" altLang="en-US" sz="1200" dirty="0"/>
              <a:t>Recess</a:t>
            </a:r>
          </a:p>
          <a:p>
            <a:pPr>
              <a:lnSpc>
                <a:spcPct val="80000"/>
              </a:lnSpc>
            </a:pPr>
            <a:r>
              <a:rPr lang="en-US" altLang="en-US" sz="1400" dirty="0"/>
              <a:t>Monday July 15, 13:30 – 15:30 </a:t>
            </a:r>
          </a:p>
          <a:p>
            <a:pPr lvl="1">
              <a:lnSpc>
                <a:spcPct val="80000"/>
              </a:lnSpc>
            </a:pPr>
            <a:r>
              <a:rPr lang="en-US" altLang="en-US" sz="1200" dirty="0"/>
              <a:t>Call Meeting to order</a:t>
            </a:r>
          </a:p>
          <a:p>
            <a:pPr lvl="1">
              <a:lnSpc>
                <a:spcPct val="80000"/>
              </a:lnSpc>
            </a:pPr>
            <a:r>
              <a:rPr lang="en-US" altLang="en-US" sz="1200" dirty="0"/>
              <a:t>IEEE-SA IPR Policy and procedure.</a:t>
            </a:r>
          </a:p>
          <a:p>
            <a:pPr lvl="1">
              <a:lnSpc>
                <a:spcPct val="80000"/>
              </a:lnSpc>
            </a:pPr>
            <a:r>
              <a:rPr lang="en-US" altLang="en-US" sz="1200" dirty="0"/>
              <a:t>Call for Submissions</a:t>
            </a:r>
          </a:p>
          <a:p>
            <a:pPr lvl="1">
              <a:lnSpc>
                <a:spcPct val="80000"/>
              </a:lnSpc>
            </a:pPr>
            <a:r>
              <a:rPr lang="en-US" altLang="en-US" sz="1200" dirty="0"/>
              <a:t>Ad hoc groups schedule</a:t>
            </a:r>
          </a:p>
          <a:p>
            <a:pPr lvl="1">
              <a:lnSpc>
                <a:spcPct val="80000"/>
              </a:lnSpc>
            </a:pPr>
            <a:r>
              <a:rPr lang="en-US" altLang="en-US" sz="1200" dirty="0"/>
              <a:t>Comment resolution and submissions</a:t>
            </a:r>
          </a:p>
          <a:p>
            <a:pPr lvl="1">
              <a:lnSpc>
                <a:spcPct val="80000"/>
              </a:lnSpc>
            </a:pPr>
            <a:r>
              <a:rPr lang="en-US" altLang="en-US" sz="1200" dirty="0"/>
              <a:t>Recess</a:t>
            </a:r>
            <a:endParaRPr lang="en-CA" altLang="en-US" sz="1400" dirty="0"/>
          </a:p>
          <a:p>
            <a:pPr lvl="0">
              <a:lnSpc>
                <a:spcPct val="80000"/>
              </a:lnSpc>
            </a:pPr>
            <a:r>
              <a:rPr lang="en-CA" altLang="en-US" sz="1400" dirty="0"/>
              <a:t>Monday</a:t>
            </a:r>
            <a:r>
              <a:rPr lang="en-US" altLang="en-US" sz="1400" dirty="0"/>
              <a:t> July 15, 19:30 – 21:30</a:t>
            </a:r>
          </a:p>
          <a:p>
            <a:pPr lvl="1">
              <a:lnSpc>
                <a:spcPct val="80000"/>
              </a:lnSpc>
            </a:pPr>
            <a:r>
              <a:rPr lang="en-US" altLang="en-US" sz="1200" dirty="0" err="1"/>
              <a:t>Adhoc</a:t>
            </a:r>
            <a:r>
              <a:rPr lang="en-US" altLang="en-US" sz="1200" dirty="0"/>
              <a:t> group meetings</a:t>
            </a:r>
            <a:endParaRPr lang="en-CA" altLang="en-US" sz="1400" dirty="0"/>
          </a:p>
          <a:p>
            <a:pPr lvl="0">
              <a:lnSpc>
                <a:spcPct val="80000"/>
              </a:lnSpc>
            </a:pPr>
            <a:r>
              <a:rPr lang="en-CA" altLang="en-US" sz="1400" dirty="0"/>
              <a:t>Tuesday</a:t>
            </a:r>
            <a:r>
              <a:rPr lang="en-US" altLang="en-US" sz="1400" dirty="0"/>
              <a:t> July 16, 10:30 – 12:30</a:t>
            </a:r>
          </a:p>
          <a:p>
            <a:pPr lvl="1">
              <a:lnSpc>
                <a:spcPct val="80000"/>
              </a:lnSpc>
            </a:pPr>
            <a:r>
              <a:rPr lang="en-US" altLang="en-US" sz="1200" dirty="0"/>
              <a:t>Ad hoc group meetings</a:t>
            </a:r>
          </a:p>
          <a:p>
            <a:pPr lvl="0">
              <a:lnSpc>
                <a:spcPct val="80000"/>
              </a:lnSpc>
            </a:pPr>
            <a:r>
              <a:rPr lang="en-CA" altLang="en-US" sz="1400" dirty="0"/>
              <a:t>Tuesday</a:t>
            </a:r>
            <a:r>
              <a:rPr lang="en-US" altLang="en-US" sz="1400" dirty="0"/>
              <a:t> July 16, 13:30 – 15:30</a:t>
            </a:r>
          </a:p>
          <a:p>
            <a:pPr lvl="1">
              <a:lnSpc>
                <a:spcPct val="80000"/>
              </a:lnSpc>
            </a:pPr>
            <a:r>
              <a:rPr lang="en-US" altLang="en-US" sz="1200" dirty="0" err="1"/>
              <a:t>Adhoc</a:t>
            </a:r>
            <a:r>
              <a:rPr lang="en-US" altLang="en-US" sz="1200" dirty="0"/>
              <a:t> group meetings</a:t>
            </a:r>
          </a:p>
          <a:p>
            <a:pPr lvl="1">
              <a:lnSpc>
                <a:spcPct val="80000"/>
              </a:lnSpc>
            </a:pPr>
            <a:endParaRPr lang="en-US" altLang="en-US" sz="1200" dirty="0"/>
          </a:p>
          <a:p>
            <a:pPr>
              <a:lnSpc>
                <a:spcPct val="80000"/>
              </a:lnSpc>
            </a:pPr>
            <a:r>
              <a:rPr lang="en-US" altLang="en-US" sz="2000" dirty="0"/>
              <a:t>	</a:t>
            </a:r>
          </a:p>
          <a:p>
            <a:pPr lvl="1">
              <a:lnSpc>
                <a:spcPct val="80000"/>
              </a:lnSpc>
            </a:pPr>
            <a:endParaRPr lang="en-US" altLang="en-US" sz="2000" dirty="0"/>
          </a:p>
          <a:p>
            <a:pPr lvl="1">
              <a:lnSpc>
                <a:spcPct val="80000"/>
              </a:lnSpc>
            </a:pPr>
            <a:endParaRPr lang="en-US" altLang="en-US" sz="2000" dirty="0"/>
          </a:p>
          <a:p>
            <a:endParaRPr lang="en-US" dirty="0"/>
          </a:p>
        </p:txBody>
      </p:sp>
      <p:sp>
        <p:nvSpPr>
          <p:cNvPr id="8" name="Content Placeholder 7"/>
          <p:cNvSpPr>
            <a:spLocks noGrp="1"/>
          </p:cNvSpPr>
          <p:nvPr>
            <p:ph sz="half" idx="2"/>
          </p:nvPr>
        </p:nvSpPr>
        <p:spPr>
          <a:xfrm>
            <a:off x="4800600" y="1447800"/>
            <a:ext cx="3810000" cy="4113213"/>
          </a:xfrm>
        </p:spPr>
        <p:txBody>
          <a:bodyPr/>
          <a:lstStyle/>
          <a:p>
            <a:pPr lvl="0">
              <a:lnSpc>
                <a:spcPct val="80000"/>
              </a:lnSpc>
            </a:pPr>
            <a:r>
              <a:rPr lang="en-CA" altLang="en-US" sz="1400" dirty="0"/>
              <a:t>Tuesday</a:t>
            </a:r>
            <a:r>
              <a:rPr lang="en-US" altLang="en-US" sz="1400" dirty="0"/>
              <a:t> July 16, 16:00 – 18:00</a:t>
            </a:r>
          </a:p>
          <a:p>
            <a:pPr lvl="1">
              <a:lnSpc>
                <a:spcPct val="80000"/>
              </a:lnSpc>
            </a:pPr>
            <a:r>
              <a:rPr lang="en-US" altLang="en-US" sz="1200" dirty="0"/>
              <a:t>Call Meeting to order</a:t>
            </a:r>
          </a:p>
          <a:p>
            <a:pPr lvl="1">
              <a:lnSpc>
                <a:spcPct val="80000"/>
              </a:lnSpc>
            </a:pPr>
            <a:r>
              <a:rPr lang="en-US" altLang="en-US" sz="1200" dirty="0"/>
              <a:t>IEEE-SA IPR Policy and procedure.</a:t>
            </a:r>
          </a:p>
          <a:p>
            <a:pPr lvl="1">
              <a:lnSpc>
                <a:spcPct val="80000"/>
              </a:lnSpc>
            </a:pPr>
            <a:r>
              <a:rPr lang="en-US" altLang="en-US" sz="1200" dirty="0"/>
              <a:t>Comment resolution and submissions</a:t>
            </a:r>
          </a:p>
          <a:p>
            <a:pPr lvl="1">
              <a:lnSpc>
                <a:spcPct val="80000"/>
              </a:lnSpc>
            </a:pPr>
            <a:r>
              <a:rPr lang="en-US" altLang="en-US" sz="1200" dirty="0"/>
              <a:t>Recess	</a:t>
            </a:r>
          </a:p>
          <a:p>
            <a:pPr>
              <a:lnSpc>
                <a:spcPct val="80000"/>
              </a:lnSpc>
            </a:pPr>
            <a:r>
              <a:rPr lang="en-US" altLang="en-US" sz="1200" dirty="0"/>
              <a:t>Wednesday July 17, 13:30 – 15:30</a:t>
            </a:r>
          </a:p>
          <a:p>
            <a:pPr lvl="1">
              <a:lnSpc>
                <a:spcPct val="80000"/>
              </a:lnSpc>
            </a:pPr>
            <a:r>
              <a:rPr lang="en-US" altLang="en-US" sz="1200" dirty="0"/>
              <a:t>Call Meeting to order</a:t>
            </a:r>
          </a:p>
          <a:p>
            <a:pPr lvl="1">
              <a:lnSpc>
                <a:spcPct val="80000"/>
              </a:lnSpc>
            </a:pPr>
            <a:r>
              <a:rPr lang="en-US" altLang="en-US" sz="1200" dirty="0"/>
              <a:t>IEEE-SA IPR Policy and procedure.</a:t>
            </a:r>
          </a:p>
          <a:p>
            <a:pPr lvl="1">
              <a:lnSpc>
                <a:spcPct val="80000"/>
              </a:lnSpc>
            </a:pPr>
            <a:r>
              <a:rPr lang="en-US" altLang="en-US" sz="1200" dirty="0"/>
              <a:t>Comment resolution and submissions</a:t>
            </a:r>
          </a:p>
          <a:p>
            <a:pPr lvl="1">
              <a:lnSpc>
                <a:spcPct val="80000"/>
              </a:lnSpc>
            </a:pPr>
            <a:r>
              <a:rPr lang="en-US" altLang="en-US" sz="1200" dirty="0"/>
              <a:t>Recess	</a:t>
            </a:r>
          </a:p>
          <a:p>
            <a:pPr>
              <a:lnSpc>
                <a:spcPct val="80000"/>
              </a:lnSpc>
            </a:pPr>
            <a:r>
              <a:rPr lang="en-US" altLang="en-US" sz="1400" dirty="0"/>
              <a:t>Thursday July 16, 10:30 – 13:30</a:t>
            </a:r>
          </a:p>
          <a:p>
            <a:pPr lvl="1">
              <a:lnSpc>
                <a:spcPct val="80000"/>
              </a:lnSpc>
            </a:pPr>
            <a:r>
              <a:rPr lang="en-US" altLang="en-US" sz="1200" dirty="0"/>
              <a:t>Call Meeting to order</a:t>
            </a:r>
          </a:p>
          <a:p>
            <a:pPr lvl="1">
              <a:lnSpc>
                <a:spcPct val="80000"/>
              </a:lnSpc>
            </a:pPr>
            <a:r>
              <a:rPr lang="en-US" altLang="en-US" sz="1200" dirty="0"/>
              <a:t>IEEE-SA IPR Policy and procedure.</a:t>
            </a:r>
          </a:p>
          <a:p>
            <a:pPr lvl="1">
              <a:lnSpc>
                <a:spcPct val="80000"/>
              </a:lnSpc>
            </a:pPr>
            <a:r>
              <a:rPr lang="en-US" altLang="en-US" sz="1200" dirty="0"/>
              <a:t>Comment resolution</a:t>
            </a:r>
          </a:p>
          <a:p>
            <a:pPr lvl="1">
              <a:lnSpc>
                <a:spcPct val="80000"/>
              </a:lnSpc>
            </a:pPr>
            <a:r>
              <a:rPr lang="en-US" altLang="en-US" sz="1200" dirty="0"/>
              <a:t>Recess </a:t>
            </a:r>
            <a:endParaRPr lang="en-US" altLang="en-US" sz="1800" dirty="0"/>
          </a:p>
          <a:p>
            <a:pPr>
              <a:lnSpc>
                <a:spcPct val="80000"/>
              </a:lnSpc>
            </a:pPr>
            <a:r>
              <a:rPr lang="en-US" altLang="en-US" sz="1400" dirty="0"/>
              <a:t>Thursday July 16, 16:00 – 18:00</a:t>
            </a:r>
          </a:p>
          <a:p>
            <a:pPr lvl="1">
              <a:lnSpc>
                <a:spcPct val="80000"/>
              </a:lnSpc>
            </a:pPr>
            <a:r>
              <a:rPr lang="en-US" altLang="en-US" sz="1200" dirty="0"/>
              <a:t>Call Meeting to order</a:t>
            </a:r>
          </a:p>
          <a:p>
            <a:pPr lvl="1">
              <a:lnSpc>
                <a:spcPct val="80000"/>
              </a:lnSpc>
            </a:pPr>
            <a:r>
              <a:rPr lang="en-US" altLang="en-US" sz="1200" dirty="0"/>
              <a:t>IEEE-SA IPR Policy and procedure.</a:t>
            </a:r>
          </a:p>
          <a:p>
            <a:pPr lvl="1">
              <a:lnSpc>
                <a:spcPct val="80000"/>
              </a:lnSpc>
            </a:pPr>
            <a:r>
              <a:rPr lang="en-US" altLang="en-US" sz="1200" dirty="0"/>
              <a:t>TG Motions</a:t>
            </a:r>
          </a:p>
          <a:p>
            <a:pPr lvl="1">
              <a:lnSpc>
                <a:spcPct val="80000"/>
              </a:lnSpc>
            </a:pPr>
            <a:r>
              <a:rPr lang="en-US" altLang="en-US" sz="1200" dirty="0"/>
              <a:t>Comment Resolution</a:t>
            </a:r>
          </a:p>
          <a:p>
            <a:pPr lvl="1">
              <a:lnSpc>
                <a:spcPct val="80000"/>
              </a:lnSpc>
            </a:pPr>
            <a:r>
              <a:rPr lang="en-US" altLang="en-US" sz="1200" dirty="0"/>
              <a:t>TG ad hoc meeting</a:t>
            </a:r>
          </a:p>
          <a:p>
            <a:pPr lvl="1">
              <a:lnSpc>
                <a:spcPct val="80000"/>
              </a:lnSpc>
            </a:pPr>
            <a:r>
              <a:rPr lang="en-US" altLang="en-US" sz="1200" dirty="0" err="1"/>
              <a:t>Telecon</a:t>
            </a:r>
            <a:r>
              <a:rPr lang="en-US" altLang="en-US" sz="1200" dirty="0"/>
              <a:t> Schedule</a:t>
            </a:r>
          </a:p>
          <a:p>
            <a:pPr lvl="1">
              <a:lnSpc>
                <a:spcPct val="80000"/>
              </a:lnSpc>
            </a:pPr>
            <a:r>
              <a:rPr lang="en-US" altLang="en-US" sz="1200" dirty="0"/>
              <a:t>Adjourn</a:t>
            </a:r>
          </a:p>
          <a:p>
            <a:endParaRPr lang="en-US" sz="2400" dirty="0"/>
          </a:p>
        </p:txBody>
      </p:sp>
      <p:sp>
        <p:nvSpPr>
          <p:cNvPr id="6" name="Date Placeholder 5"/>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Osama Aboul-Magd, Huawei Technologies</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831471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TGax Schedule</a:t>
            </a:r>
          </a:p>
        </p:txBody>
      </p:sp>
      <p:sp>
        <p:nvSpPr>
          <p:cNvPr id="6" name="Date Placeholder 5"/>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Osama Aboul-Magd, Huawei Technologies</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3071116895"/>
              </p:ext>
            </p:extLst>
          </p:nvPr>
        </p:nvGraphicFramePr>
        <p:xfrm>
          <a:off x="1066006" y="1839913"/>
          <a:ext cx="7086600" cy="3131766"/>
        </p:xfrm>
        <a:graphic>
          <a:graphicData uri="http://schemas.openxmlformats.org/drawingml/2006/table">
            <a:tbl>
              <a:tblPr firstRow="1" bandRow="1">
                <a:tableStyleId>{616DA210-FB5B-4158-B5E0-FEB733F419BA}</a:tableStyleId>
              </a:tblPr>
              <a:tblGrid>
                <a:gridCol w="1417320">
                  <a:extLst>
                    <a:ext uri="{9D8B030D-6E8A-4147-A177-3AD203B41FA5}">
                      <a16:colId xmlns:a16="http://schemas.microsoft.com/office/drawing/2014/main" val="20000"/>
                    </a:ext>
                  </a:extLst>
                </a:gridCol>
                <a:gridCol w="708660">
                  <a:extLst>
                    <a:ext uri="{9D8B030D-6E8A-4147-A177-3AD203B41FA5}">
                      <a16:colId xmlns:a16="http://schemas.microsoft.com/office/drawing/2014/main" val="20001"/>
                    </a:ext>
                  </a:extLst>
                </a:gridCol>
                <a:gridCol w="708660">
                  <a:extLst>
                    <a:ext uri="{9D8B030D-6E8A-4147-A177-3AD203B41FA5}">
                      <a16:colId xmlns:a16="http://schemas.microsoft.com/office/drawing/2014/main" val="20002"/>
                    </a:ext>
                  </a:extLst>
                </a:gridCol>
                <a:gridCol w="708660">
                  <a:extLst>
                    <a:ext uri="{9D8B030D-6E8A-4147-A177-3AD203B41FA5}">
                      <a16:colId xmlns:a16="http://schemas.microsoft.com/office/drawing/2014/main" val="20003"/>
                    </a:ext>
                  </a:extLst>
                </a:gridCol>
                <a:gridCol w="708660">
                  <a:extLst>
                    <a:ext uri="{9D8B030D-6E8A-4147-A177-3AD203B41FA5}">
                      <a16:colId xmlns:a16="http://schemas.microsoft.com/office/drawing/2014/main" val="20004"/>
                    </a:ext>
                  </a:extLst>
                </a:gridCol>
                <a:gridCol w="1417320">
                  <a:extLst>
                    <a:ext uri="{9D8B030D-6E8A-4147-A177-3AD203B41FA5}">
                      <a16:colId xmlns:a16="http://schemas.microsoft.com/office/drawing/2014/main" val="20005"/>
                    </a:ext>
                  </a:extLst>
                </a:gridCol>
                <a:gridCol w="1417320">
                  <a:extLst>
                    <a:ext uri="{9D8B030D-6E8A-4147-A177-3AD203B41FA5}">
                      <a16:colId xmlns:a16="http://schemas.microsoft.com/office/drawing/2014/main" val="20006"/>
                    </a:ext>
                  </a:extLst>
                </a:gridCol>
              </a:tblGrid>
              <a:tr h="723846">
                <a:tc>
                  <a:txBody>
                    <a:bodyPr/>
                    <a:lstStyle/>
                    <a:p>
                      <a:pPr algn="ctr"/>
                      <a:endParaRPr lang="en-US" dirty="0"/>
                    </a:p>
                  </a:txBody>
                  <a:tcPr/>
                </a:tc>
                <a:tc gridSpan="2">
                  <a:txBody>
                    <a:bodyPr/>
                    <a:lstStyle/>
                    <a:p>
                      <a:pPr algn="ctr"/>
                      <a:r>
                        <a:rPr lang="en-US" dirty="0"/>
                        <a:t>Monday</a:t>
                      </a:r>
                    </a:p>
                  </a:txBody>
                  <a:tcPr/>
                </a:tc>
                <a:tc hMerge="1">
                  <a:txBody>
                    <a:bodyPr/>
                    <a:lstStyle/>
                    <a:p>
                      <a:endParaRPr lang="en-US"/>
                    </a:p>
                  </a:txBody>
                  <a:tcPr/>
                </a:tc>
                <a:tc gridSpan="2">
                  <a:txBody>
                    <a:bodyPr/>
                    <a:lstStyle/>
                    <a:p>
                      <a:pPr algn="ctr"/>
                      <a:r>
                        <a:rPr lang="en-US" dirty="0"/>
                        <a:t>Tuesday</a:t>
                      </a:r>
                    </a:p>
                  </a:txBody>
                  <a:tcPr/>
                </a:tc>
                <a:tc hMerge="1">
                  <a:txBody>
                    <a:bodyPr/>
                    <a:lstStyle/>
                    <a:p>
                      <a:endParaRPr lang="en-US"/>
                    </a:p>
                  </a:txBody>
                  <a:tcPr/>
                </a:tc>
                <a:tc>
                  <a:txBody>
                    <a:bodyPr/>
                    <a:lstStyle/>
                    <a:p>
                      <a:pPr algn="ctr"/>
                      <a:r>
                        <a:rPr lang="en-US" dirty="0"/>
                        <a:t>Wednesday</a:t>
                      </a:r>
                    </a:p>
                  </a:txBody>
                  <a:tcPr/>
                </a:tc>
                <a:tc>
                  <a:txBody>
                    <a:bodyPr/>
                    <a:lstStyle/>
                    <a:p>
                      <a:pPr algn="ctr"/>
                      <a:r>
                        <a:rPr lang="en-US" dirty="0"/>
                        <a:t>Thursday</a:t>
                      </a:r>
                    </a:p>
                  </a:txBody>
                  <a:tcPr/>
                </a:tc>
                <a:extLst>
                  <a:ext uri="{0D108BD9-81ED-4DB2-BD59-A6C34878D82A}">
                    <a16:rowId xmlns:a16="http://schemas.microsoft.com/office/drawing/2014/main" val="10000"/>
                  </a:ext>
                </a:extLst>
              </a:tr>
              <a:tr h="340451">
                <a:tc>
                  <a:txBody>
                    <a:bodyPr/>
                    <a:lstStyle/>
                    <a:p>
                      <a:pPr algn="ctr"/>
                      <a:r>
                        <a:rPr lang="en-US" dirty="0"/>
                        <a:t>AM 1</a:t>
                      </a:r>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a:t>TGax</a:t>
                      </a:r>
                      <a:endParaRPr lang="en-US" sz="1800" b="1" dirty="0"/>
                    </a:p>
                  </a:txBody>
                  <a:tcPr/>
                </a:tc>
                <a:tc hMerge="1">
                  <a:txBody>
                    <a:bodyPr/>
                    <a:lstStyle/>
                    <a:p>
                      <a:endParaRPr lang="en-US"/>
                    </a:p>
                  </a:txBody>
                  <a:tcPr/>
                </a:tc>
                <a:tc gridSpan="2">
                  <a:txBody>
                    <a:bodyPr/>
                    <a:lstStyle/>
                    <a:p>
                      <a:pPr algn="ctr"/>
                      <a:endParaRPr lang="en-US" sz="1800" b="1" dirty="0"/>
                    </a:p>
                  </a:txBody>
                  <a:tcPr/>
                </a:tc>
                <a:tc hMerge="1">
                  <a:txBody>
                    <a:bodyPr/>
                    <a:lstStyle/>
                    <a:p>
                      <a:endParaRPr lang="en-US"/>
                    </a:p>
                  </a:txBody>
                  <a:tcPr/>
                </a:tc>
                <a:tc>
                  <a:txBody>
                    <a:bodyPr/>
                    <a:lstStyle/>
                    <a:p>
                      <a:pPr algn="ctr"/>
                      <a:endParaRPr lang="en-US" sz="1800" b="1" dirty="0"/>
                    </a:p>
                  </a:txBody>
                  <a:tcPr/>
                </a:tc>
                <a:tc>
                  <a:txBody>
                    <a:bodyPr/>
                    <a:lstStyle/>
                    <a:p>
                      <a:pPr algn="ctr"/>
                      <a:endParaRPr lang="en-US" sz="1800" b="1" dirty="0"/>
                    </a:p>
                  </a:txBody>
                  <a:tcPr/>
                </a:tc>
                <a:extLst>
                  <a:ext uri="{0D108BD9-81ED-4DB2-BD59-A6C34878D82A}">
                    <a16:rowId xmlns:a16="http://schemas.microsoft.com/office/drawing/2014/main" val="10001"/>
                  </a:ext>
                </a:extLst>
              </a:tr>
              <a:tr h="396240">
                <a:tc>
                  <a:txBody>
                    <a:bodyPr/>
                    <a:lstStyle/>
                    <a:p>
                      <a:pPr algn="ctr"/>
                      <a:r>
                        <a:rPr lang="en-US" dirty="0"/>
                        <a:t>AM 2</a:t>
                      </a:r>
                    </a:p>
                  </a:txBody>
                  <a:tcPr/>
                </a:tc>
                <a:tc gridSpan="2">
                  <a:txBody>
                    <a:bodyPr/>
                    <a:lstStyle/>
                    <a:p>
                      <a:pPr algn="ctr"/>
                      <a:endParaRPr lang="en-US" sz="1800" b="1" dirty="0"/>
                    </a:p>
                  </a:txBody>
                  <a:tcPr/>
                </a:tc>
                <a:tc hMerge="1">
                  <a:txBody>
                    <a:bodyPr/>
                    <a:lstStyle/>
                    <a:p>
                      <a:endParaRPr lang="en-US"/>
                    </a:p>
                  </a:txBody>
                  <a:tcPr/>
                </a:tc>
                <a:tc>
                  <a:txBody>
                    <a:bodyPr/>
                    <a:lstStyle/>
                    <a:p>
                      <a:pPr algn="ctr"/>
                      <a:r>
                        <a:rPr lang="en-US" sz="1200" b="1" dirty="0"/>
                        <a:t>MAC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t>PHY</a:t>
                      </a:r>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a:t>TGax</a:t>
                      </a:r>
                      <a:endParaRPr lang="en-US" sz="1800" b="1" dirty="0"/>
                    </a:p>
                  </a:txBody>
                  <a:tcPr/>
                </a:tc>
                <a:extLst>
                  <a:ext uri="{0D108BD9-81ED-4DB2-BD59-A6C34878D82A}">
                    <a16:rowId xmlns:a16="http://schemas.microsoft.com/office/drawing/2014/main" val="10002"/>
                  </a:ext>
                </a:extLst>
              </a:tr>
              <a:tr h="365759">
                <a:tc>
                  <a:txBody>
                    <a:bodyPr/>
                    <a:lstStyle/>
                    <a:p>
                      <a:pPr algn="ctr"/>
                      <a:r>
                        <a:rPr lang="en-US" dirty="0"/>
                        <a:t>PM 1</a:t>
                      </a:r>
                    </a:p>
                  </a:txBody>
                  <a:tcPr/>
                </a:tc>
                <a:tc gridSpan="2">
                  <a:txBody>
                    <a:bodyPr/>
                    <a:lstStyle/>
                    <a:p>
                      <a:pPr algn="ctr"/>
                      <a:r>
                        <a:rPr lang="en-US" b="1" dirty="0" err="1"/>
                        <a:t>TGax</a:t>
                      </a:r>
                      <a:endParaRPr lang="en-US" b="1" dirty="0"/>
                    </a:p>
                  </a:txBody>
                  <a:tcPr/>
                </a:tc>
                <a:tc hMerge="1">
                  <a:txBody>
                    <a:bodyPr/>
                    <a:lstStyle/>
                    <a:p>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MAC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PHY</a:t>
                      </a:r>
                    </a:p>
                  </a:txBody>
                  <a:tcPr/>
                </a:tc>
                <a:tc>
                  <a:txBody>
                    <a:bodyPr/>
                    <a:lstStyle/>
                    <a:p>
                      <a:pPr algn="ctr"/>
                      <a:r>
                        <a:rPr lang="en-US" sz="1800" b="1" dirty="0" err="1"/>
                        <a:t>TGax</a:t>
                      </a:r>
                      <a:r>
                        <a:rPr lang="en-US" sz="1800" b="1" dirty="0"/>
                        <a:t> (PHY)</a:t>
                      </a:r>
                    </a:p>
                  </a:txBody>
                  <a:tcPr/>
                </a:tc>
                <a:tc>
                  <a:txBody>
                    <a:bodyPr/>
                    <a:lstStyle/>
                    <a:p>
                      <a:pPr algn="ctr"/>
                      <a:endParaRPr lang="en-US" b="1" dirty="0"/>
                    </a:p>
                  </a:txBody>
                  <a:tcPr/>
                </a:tc>
                <a:extLst>
                  <a:ext uri="{0D108BD9-81ED-4DB2-BD59-A6C34878D82A}">
                    <a16:rowId xmlns:a16="http://schemas.microsoft.com/office/drawing/2014/main" val="10003"/>
                  </a:ext>
                </a:extLst>
              </a:tr>
              <a:tr h="365759">
                <a:tc>
                  <a:txBody>
                    <a:bodyPr/>
                    <a:lstStyle/>
                    <a:p>
                      <a:pPr algn="ctr"/>
                      <a:r>
                        <a:rPr lang="en-US" dirty="0"/>
                        <a:t>PM</a:t>
                      </a:r>
                      <a:r>
                        <a:rPr lang="en-US" baseline="0" dirty="0"/>
                        <a:t> 2</a:t>
                      </a:r>
                      <a:endParaRPr lang="en-US" dirty="0"/>
                    </a:p>
                  </a:txBody>
                  <a:tcPr/>
                </a:tc>
                <a:tc gridSpan="2">
                  <a:txBody>
                    <a:bodyPr/>
                    <a:lstStyle/>
                    <a:p>
                      <a:endParaRPr lang="en-US" b="1" dirty="0"/>
                    </a:p>
                  </a:txBody>
                  <a:tcPr/>
                </a:tc>
                <a:tc hMerge="1">
                  <a:txBody>
                    <a:bodyPr/>
                    <a:lstStyle/>
                    <a:p>
                      <a:endParaRPr lang="en-US"/>
                    </a:p>
                  </a:txBody>
                  <a:tcPr/>
                </a:tc>
                <a:tc gridSpan="2">
                  <a:txBody>
                    <a:bodyPr/>
                    <a:lstStyle/>
                    <a:p>
                      <a:pPr algn="ctr"/>
                      <a:r>
                        <a:rPr lang="en-US" b="1" dirty="0" err="1"/>
                        <a:t>TGax</a:t>
                      </a:r>
                      <a:endParaRPr lang="en-US" b="1" dirty="0"/>
                    </a:p>
                  </a:txBody>
                  <a:tcPr/>
                </a:tc>
                <a:tc hMerge="1">
                  <a:txBody>
                    <a:bodyPr/>
                    <a:lstStyle/>
                    <a:p>
                      <a:endParaRPr lang="en-US" dirty="0"/>
                    </a:p>
                  </a:txBody>
                  <a:tcPr/>
                </a:tc>
                <a:tc>
                  <a:txBody>
                    <a:bodyPr/>
                    <a:lstStyle/>
                    <a:p>
                      <a:pPr algn="ctr"/>
                      <a:r>
                        <a:rPr lang="en-US" b="1" dirty="0" err="1"/>
                        <a:t>TGax</a:t>
                      </a:r>
                      <a:r>
                        <a:rPr lang="en-US" b="1" dirty="0"/>
                        <a:t> (MAC)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err="1"/>
                        <a:t>TGax</a:t>
                      </a:r>
                      <a:endParaRPr lang="en-US" b="1" dirty="0"/>
                    </a:p>
                  </a:txBody>
                  <a:tcPr/>
                </a:tc>
                <a:extLst>
                  <a:ext uri="{0D108BD9-81ED-4DB2-BD59-A6C34878D82A}">
                    <a16:rowId xmlns:a16="http://schemas.microsoft.com/office/drawing/2014/main" val="10004"/>
                  </a:ext>
                </a:extLst>
              </a:tr>
              <a:tr h="349405">
                <a:tc>
                  <a:txBody>
                    <a:bodyPr/>
                    <a:lstStyle/>
                    <a:p>
                      <a:pPr algn="ctr"/>
                      <a:r>
                        <a:rPr lang="en-US" dirty="0"/>
                        <a:t>EVE</a:t>
                      </a:r>
                    </a:p>
                  </a:txBody>
                  <a:tcPr/>
                </a:tc>
                <a:tc>
                  <a:txBody>
                    <a:bodyPr/>
                    <a:lstStyle/>
                    <a:p>
                      <a:pPr algn="ctr"/>
                      <a:r>
                        <a:rPr lang="en-US" sz="1200" b="1" dirty="0"/>
                        <a:t>MAC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t>MU</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1" dirty="0"/>
                    </a:p>
                  </a:txBody>
                  <a:tcPr/>
                </a:tc>
                <a:tc hMerge="1">
                  <a:txBody>
                    <a:bodyPr/>
                    <a:lstStyle/>
                    <a:p>
                      <a:endParaRPr lang="en-US"/>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5"/>
                  </a:ext>
                </a:extLst>
              </a:tr>
            </a:tbl>
          </a:graphicData>
        </a:graphic>
      </p:graphicFrame>
      <p:sp>
        <p:nvSpPr>
          <p:cNvPr id="3" name="TextBox 2"/>
          <p:cNvSpPr txBox="1"/>
          <p:nvPr/>
        </p:nvSpPr>
        <p:spPr>
          <a:xfrm>
            <a:off x="1676400" y="5334000"/>
            <a:ext cx="4042325" cy="461665"/>
          </a:xfrm>
          <a:prstGeom prst="rect">
            <a:avLst/>
          </a:prstGeom>
          <a:noFill/>
        </p:spPr>
        <p:txBody>
          <a:bodyPr wrap="none" rtlCol="0">
            <a:spAutoFit/>
          </a:bodyPr>
          <a:lstStyle/>
          <a:p>
            <a:r>
              <a:rPr lang="en-US" dirty="0" err="1">
                <a:solidFill>
                  <a:schemeClr val="tx1"/>
                </a:solidFill>
              </a:rPr>
              <a:t>Adhoc</a:t>
            </a:r>
            <a:r>
              <a:rPr lang="en-US" dirty="0">
                <a:solidFill>
                  <a:schemeClr val="tx1"/>
                </a:solidFill>
              </a:rPr>
              <a:t> groups schedule is TBD</a:t>
            </a:r>
          </a:p>
        </p:txBody>
      </p:sp>
    </p:spTree>
    <p:extLst>
      <p:ext uri="{BB962C8B-B14F-4D97-AF65-F5344CB8AC3E}">
        <p14:creationId xmlns:p14="http://schemas.microsoft.com/office/powerpoint/2010/main" val="3976818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Agenda for Monday July 15, 08:00 – 10:00</a:t>
            </a:r>
            <a:r>
              <a:rPr lang="en-US" altLang="en-US" dirty="0">
                <a:sym typeface="Wingdings" panose="05000000000000000000" pitchFamily="2" charset="2"/>
              </a:rPr>
              <a:t> </a:t>
            </a:r>
            <a:endParaRPr lang="en-US" dirty="0"/>
          </a:p>
        </p:txBody>
      </p:sp>
      <p:sp>
        <p:nvSpPr>
          <p:cNvPr id="6" name="Content Placeholder 5"/>
          <p:cNvSpPr>
            <a:spLocks noGrp="1"/>
          </p:cNvSpPr>
          <p:nvPr>
            <p:ph idx="1"/>
          </p:nvPr>
        </p:nvSpPr>
        <p:spPr/>
        <p:txBody>
          <a:bodyPr/>
          <a:lstStyle/>
          <a:p>
            <a:pPr lvl="0">
              <a:lnSpc>
                <a:spcPct val="80000"/>
              </a:lnSpc>
              <a:buFont typeface="Arial" panose="020B0604020202020204" pitchFamily="34" charset="0"/>
              <a:buChar char="•"/>
            </a:pPr>
            <a:r>
              <a:rPr lang="en-US" altLang="en-US" dirty="0"/>
              <a:t>Ad hoc meeting (no motions)</a:t>
            </a:r>
          </a:p>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buFont typeface="Arial" panose="020B0604020202020204" pitchFamily="34" charset="0"/>
              <a:buChar char="•"/>
            </a:pPr>
            <a:r>
              <a:rPr lang="en-US" altLang="en-US" dirty="0"/>
              <a:t>Submissions and Ad hoc groups schedule</a:t>
            </a:r>
          </a:p>
          <a:p>
            <a:pPr lvl="0">
              <a:lnSpc>
                <a:spcPct val="80000"/>
              </a:lnSpc>
              <a:buFont typeface="Arial" panose="020B0604020202020204" pitchFamily="34" charset="0"/>
              <a:buChar char="•"/>
            </a:pPr>
            <a:r>
              <a:rPr lang="en-US" altLang="en-US" dirty="0"/>
              <a:t>Presentations and Comment Resolution</a:t>
            </a:r>
          </a:p>
          <a:p>
            <a:pPr lvl="0">
              <a:lnSpc>
                <a:spcPct val="80000"/>
              </a:lnSpc>
              <a:buFont typeface="Arial" panose="020B0604020202020204" pitchFamily="34" charset="0"/>
              <a:buChar char="•"/>
            </a:pPr>
            <a:r>
              <a:rPr lang="en-US" altLang="en-US" dirty="0"/>
              <a:t>Adjourn</a:t>
            </a:r>
          </a:p>
          <a:p>
            <a:endParaRPr 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15</a:t>
            </a:fld>
            <a:endParaRPr lang="en-GB"/>
          </a:p>
        </p:txBody>
      </p:sp>
      <p:sp>
        <p:nvSpPr>
          <p:cNvPr id="4" name="Footer Placeholder 3"/>
          <p:cNvSpPr>
            <a:spLocks noGrp="1"/>
          </p:cNvSpPr>
          <p:nvPr>
            <p:ph type="ftr" idx="14"/>
          </p:nvPr>
        </p:nvSpPr>
        <p:spPr/>
        <p:txBody>
          <a:bodyPr/>
          <a:lstStyle/>
          <a:p>
            <a:r>
              <a:rPr lang="en-GB"/>
              <a:t>Osama Aboul-Magd, Huawei Technologies</a:t>
            </a:r>
          </a:p>
        </p:txBody>
      </p:sp>
      <p:sp>
        <p:nvSpPr>
          <p:cNvPr id="3" name="Date Placeholder 2"/>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883162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FA4DE-077A-49FF-975D-243DD3E4184E}"/>
              </a:ext>
            </a:extLst>
          </p:cNvPr>
          <p:cNvSpPr>
            <a:spLocks noGrp="1"/>
          </p:cNvSpPr>
          <p:nvPr>
            <p:ph type="title"/>
          </p:nvPr>
        </p:nvSpPr>
        <p:spPr/>
        <p:txBody>
          <a:bodyPr/>
          <a:lstStyle/>
          <a:p>
            <a:r>
              <a:rPr lang="en-US" dirty="0"/>
              <a:t>11-19/1211 (George Cherian)</a:t>
            </a:r>
          </a:p>
        </p:txBody>
      </p:sp>
      <p:sp>
        <p:nvSpPr>
          <p:cNvPr id="3" name="Content Placeholder 2">
            <a:extLst>
              <a:ext uri="{FF2B5EF4-FFF2-40B4-BE49-F238E27FC236}">
                <a16:creationId xmlns:a16="http://schemas.microsoft.com/office/drawing/2014/main" id="{3C06548C-61FA-43FA-97B3-4F769A1F416E}"/>
              </a:ext>
            </a:extLst>
          </p:cNvPr>
          <p:cNvSpPr>
            <a:spLocks noGrp="1"/>
          </p:cNvSpPr>
          <p:nvPr>
            <p:ph idx="1"/>
          </p:nvPr>
        </p:nvSpPr>
        <p:spPr/>
        <p:txBody>
          <a:bodyPr/>
          <a:lstStyle/>
          <a:p>
            <a:r>
              <a:rPr lang="en-US" dirty="0"/>
              <a:t>DO you accept resolutions to CIDs </a:t>
            </a:r>
            <a:r>
              <a:rPr lang="en-GB" dirty="0">
                <a:solidFill>
                  <a:srgbClr val="FF0000"/>
                </a:solidFill>
              </a:rPr>
              <a:t>20996,</a:t>
            </a:r>
            <a:r>
              <a:rPr lang="en-GB" dirty="0"/>
              <a:t> </a:t>
            </a:r>
            <a:r>
              <a:rPr lang="en-GB" dirty="0">
                <a:solidFill>
                  <a:srgbClr val="FF0000"/>
                </a:solidFill>
              </a:rPr>
              <a:t>21174</a:t>
            </a:r>
            <a:r>
              <a:rPr lang="en-GB" dirty="0"/>
              <a:t>, 21179, 21185, </a:t>
            </a:r>
            <a:r>
              <a:rPr lang="en-GB" dirty="0">
                <a:solidFill>
                  <a:srgbClr val="FF0000"/>
                </a:solidFill>
              </a:rPr>
              <a:t>21186</a:t>
            </a:r>
            <a:r>
              <a:rPr lang="en-GB" dirty="0"/>
              <a:t>, 20792</a:t>
            </a:r>
            <a:r>
              <a:rPr lang="en-US" dirty="0"/>
              <a:t> in doc 11-19/1211r1?</a:t>
            </a:r>
          </a:p>
          <a:p>
            <a:endParaRPr lang="en-US" dirty="0"/>
          </a:p>
          <a:p>
            <a:r>
              <a:rPr lang="en-US" dirty="0"/>
              <a:t>Resolutions to CIDs written in black were </a:t>
            </a:r>
            <a:r>
              <a:rPr lang="en-US" dirty="0" err="1"/>
              <a:t>aprooved</a:t>
            </a:r>
            <a:r>
              <a:rPr lang="en-US" dirty="0"/>
              <a:t> with unanimous consent.</a:t>
            </a:r>
          </a:p>
          <a:p>
            <a:endParaRPr lang="en-US" dirty="0"/>
          </a:p>
          <a:p>
            <a:endParaRPr lang="en-US" dirty="0"/>
          </a:p>
        </p:txBody>
      </p:sp>
      <p:sp>
        <p:nvSpPr>
          <p:cNvPr id="4" name="Slide Number Placeholder 3">
            <a:extLst>
              <a:ext uri="{FF2B5EF4-FFF2-40B4-BE49-F238E27FC236}">
                <a16:creationId xmlns:a16="http://schemas.microsoft.com/office/drawing/2014/main" id="{AA2405BF-724D-4252-8AD6-571A4DFE3F01}"/>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371D92DA-4FBE-4795-AEF6-33F46AC01A3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7AB5D6CD-A945-4C03-8E03-0D0D0E4FD107}"/>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20065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D8356-766E-40E1-8225-619445125FE6}"/>
              </a:ext>
            </a:extLst>
          </p:cNvPr>
          <p:cNvSpPr>
            <a:spLocks noGrp="1"/>
          </p:cNvSpPr>
          <p:nvPr>
            <p:ph type="title"/>
          </p:nvPr>
        </p:nvSpPr>
        <p:spPr/>
        <p:txBody>
          <a:bodyPr/>
          <a:lstStyle/>
          <a:p>
            <a:r>
              <a:rPr lang="en-US" dirty="0"/>
              <a:t>11-19/0416 (Laurent </a:t>
            </a:r>
            <a:r>
              <a:rPr lang="en-US" dirty="0" err="1"/>
              <a:t>Cariou</a:t>
            </a:r>
            <a:r>
              <a:rPr lang="en-US" dirty="0"/>
              <a:t>)</a:t>
            </a:r>
          </a:p>
        </p:txBody>
      </p:sp>
      <p:sp>
        <p:nvSpPr>
          <p:cNvPr id="3" name="Content Placeholder 2">
            <a:extLst>
              <a:ext uri="{FF2B5EF4-FFF2-40B4-BE49-F238E27FC236}">
                <a16:creationId xmlns:a16="http://schemas.microsoft.com/office/drawing/2014/main" id="{E62D6A40-6D52-4551-8F49-7B19848EC771}"/>
              </a:ext>
            </a:extLst>
          </p:cNvPr>
          <p:cNvSpPr>
            <a:spLocks noGrp="1"/>
          </p:cNvSpPr>
          <p:nvPr>
            <p:ph idx="1"/>
          </p:nvPr>
        </p:nvSpPr>
        <p:spPr/>
        <p:txBody>
          <a:bodyPr/>
          <a:lstStyle/>
          <a:p>
            <a:r>
              <a:rPr lang="en-US" dirty="0"/>
              <a:t>Do you accept resolutions to CIDs </a:t>
            </a:r>
            <a:r>
              <a:rPr lang="en-GB" dirty="0"/>
              <a:t>21038, 21060, 21095 in doc 11-19/0416r3?</a:t>
            </a:r>
          </a:p>
          <a:p>
            <a:endParaRPr lang="en-GB" dirty="0"/>
          </a:p>
          <a:p>
            <a:r>
              <a:rPr lang="en-GB" dirty="0"/>
              <a:t>SP is deferred. Need more discussion.</a:t>
            </a:r>
          </a:p>
          <a:p>
            <a:endParaRPr lang="en-GB" dirty="0"/>
          </a:p>
          <a:p>
            <a:endParaRPr lang="en-US" dirty="0"/>
          </a:p>
        </p:txBody>
      </p:sp>
      <p:sp>
        <p:nvSpPr>
          <p:cNvPr id="4" name="Slide Number Placeholder 3">
            <a:extLst>
              <a:ext uri="{FF2B5EF4-FFF2-40B4-BE49-F238E27FC236}">
                <a16:creationId xmlns:a16="http://schemas.microsoft.com/office/drawing/2014/main" id="{DBF545A7-CE29-40BB-BEDF-C9A125EC9DDB}"/>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9FFF142F-3F48-407B-B971-FB4E2CED9290}"/>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5CA27DA3-6CA8-48E0-A54D-AAA892A499B3}"/>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2132101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7642B-EA4B-4858-85EE-C745FBBD7964}"/>
              </a:ext>
            </a:extLst>
          </p:cNvPr>
          <p:cNvSpPr>
            <a:spLocks noGrp="1"/>
          </p:cNvSpPr>
          <p:nvPr>
            <p:ph type="title"/>
          </p:nvPr>
        </p:nvSpPr>
        <p:spPr/>
        <p:txBody>
          <a:bodyPr/>
          <a:lstStyle/>
          <a:p>
            <a:r>
              <a:rPr lang="en-US" dirty="0"/>
              <a:t>11-19/1204 (Laurent </a:t>
            </a:r>
            <a:r>
              <a:rPr lang="en-US" dirty="0" err="1"/>
              <a:t>Cariou</a:t>
            </a:r>
            <a:r>
              <a:rPr lang="en-US" dirty="0"/>
              <a:t>)</a:t>
            </a:r>
          </a:p>
        </p:txBody>
      </p:sp>
      <p:sp>
        <p:nvSpPr>
          <p:cNvPr id="3" name="Content Placeholder 2">
            <a:extLst>
              <a:ext uri="{FF2B5EF4-FFF2-40B4-BE49-F238E27FC236}">
                <a16:creationId xmlns:a16="http://schemas.microsoft.com/office/drawing/2014/main" id="{6F56AEEF-A809-47B1-8930-91F69244C50A}"/>
              </a:ext>
            </a:extLst>
          </p:cNvPr>
          <p:cNvSpPr>
            <a:spLocks noGrp="1"/>
          </p:cNvSpPr>
          <p:nvPr>
            <p:ph idx="1"/>
          </p:nvPr>
        </p:nvSpPr>
        <p:spPr/>
        <p:txBody>
          <a:bodyPr/>
          <a:lstStyle/>
          <a:p>
            <a:r>
              <a:rPr lang="en-US" dirty="0"/>
              <a:t>Do you accept resolution to CID 20624 in doc 11-19/1204r1?</a:t>
            </a:r>
          </a:p>
          <a:p>
            <a:endParaRPr lang="en-US" dirty="0"/>
          </a:p>
          <a:p>
            <a:r>
              <a:rPr lang="en-US" dirty="0"/>
              <a:t>SP deferred</a:t>
            </a:r>
          </a:p>
        </p:txBody>
      </p:sp>
      <p:sp>
        <p:nvSpPr>
          <p:cNvPr id="4" name="Slide Number Placeholder 3">
            <a:extLst>
              <a:ext uri="{FF2B5EF4-FFF2-40B4-BE49-F238E27FC236}">
                <a16:creationId xmlns:a16="http://schemas.microsoft.com/office/drawing/2014/main" id="{7941C1A1-03C2-4AF9-BCFA-2D56DBF16DD8}"/>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5845CCC1-1D18-4D88-99AD-03F9665C57B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BD27F337-3602-4F5D-BAF6-C637FADF794B}"/>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0482198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Submissions</a:t>
            </a:r>
          </a:p>
        </p:txBody>
      </p:sp>
      <p:sp>
        <p:nvSpPr>
          <p:cNvPr id="3" name="Content Placeholder 2"/>
          <p:cNvSpPr>
            <a:spLocks noGrp="1"/>
          </p:cNvSpPr>
          <p:nvPr>
            <p:ph idx="1"/>
          </p:nvPr>
        </p:nvSpPr>
        <p:spPr/>
        <p:txBody>
          <a:bodyPr/>
          <a:lstStyle/>
          <a:p>
            <a:r>
              <a:rPr lang="en-US" dirty="0"/>
              <a:t>Please see the embedded spread sheet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graphicFrame>
        <p:nvGraphicFramePr>
          <p:cNvPr id="8" name="Object 7">
            <a:extLst>
              <a:ext uri="{FF2B5EF4-FFF2-40B4-BE49-F238E27FC236}">
                <a16:creationId xmlns:a16="http://schemas.microsoft.com/office/drawing/2014/main" id="{84E0D897-DB79-454B-A0A6-88334AC217E1}"/>
              </a:ext>
            </a:extLst>
          </p:cNvPr>
          <p:cNvGraphicFramePr>
            <a:graphicFrameLocks noChangeAspect="1"/>
          </p:cNvGraphicFramePr>
          <p:nvPr>
            <p:extLst>
              <p:ext uri="{D42A27DB-BD31-4B8C-83A1-F6EECF244321}">
                <p14:modId xmlns:p14="http://schemas.microsoft.com/office/powerpoint/2010/main" val="485166312"/>
              </p:ext>
            </p:extLst>
          </p:nvPr>
        </p:nvGraphicFramePr>
        <p:xfrm>
          <a:off x="4114800" y="3025774"/>
          <a:ext cx="3222000" cy="2841625"/>
        </p:xfrm>
        <a:graphic>
          <a:graphicData uri="http://schemas.openxmlformats.org/presentationml/2006/ole">
            <mc:AlternateContent xmlns:mc="http://schemas.openxmlformats.org/markup-compatibility/2006">
              <mc:Choice xmlns:v="urn:schemas-microsoft-com:vml" Requires="v">
                <p:oleObj spid="_x0000_s4111" name="Worksheet" showAsIcon="1" r:id="rId3" imgW="914400" imgH="806400" progId="Excel.Sheet.8">
                  <p:embed/>
                </p:oleObj>
              </mc:Choice>
              <mc:Fallback>
                <p:oleObj name="Worksheet" showAsIcon="1" r:id="rId3" imgW="914400" imgH="806400" progId="Excel.Sheet.8">
                  <p:embed/>
                  <p:pic>
                    <p:nvPicPr>
                      <p:cNvPr id="0" name=""/>
                      <p:cNvPicPr/>
                      <p:nvPr/>
                    </p:nvPicPr>
                    <p:blipFill>
                      <a:blip r:embed="rId4"/>
                      <a:stretch>
                        <a:fillRect/>
                      </a:stretch>
                    </p:blipFill>
                    <p:spPr>
                      <a:xfrm>
                        <a:off x="4114800" y="3025774"/>
                        <a:ext cx="3222000" cy="2841625"/>
                      </a:xfrm>
                      <a:prstGeom prst="rect">
                        <a:avLst/>
                      </a:prstGeom>
                    </p:spPr>
                  </p:pic>
                </p:oleObj>
              </mc:Fallback>
            </mc:AlternateContent>
          </a:graphicData>
        </a:graphic>
      </p:graphicFrame>
    </p:spTree>
    <p:extLst>
      <p:ext uri="{BB962C8B-B14F-4D97-AF65-F5344CB8AC3E}">
        <p14:creationId xmlns:p14="http://schemas.microsoft.com/office/powerpoint/2010/main" val="2180423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br>
              <a:rPr lang="en-US" altLang="en-US" dirty="0">
                <a:solidFill>
                  <a:srgbClr val="0000FF"/>
                </a:solidFill>
                <a:latin typeface="Arial Black" panose="020B0A04020102020204" pitchFamily="34" charset="0"/>
              </a:rPr>
            </a:b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IEEE 802.11 TGax:</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a:t> </a:t>
            </a:r>
            <a:r>
              <a:rPr lang="en-US" sz="4000" dirty="0">
                <a:latin typeface="Arial" panose="020B0604020202020204" pitchFamily="34" charset="0"/>
              </a:rPr>
              <a:t>July 14-19, 2019</a:t>
            </a:r>
          </a:p>
          <a:p>
            <a:pPr algn="ctr">
              <a:lnSpc>
                <a:spcPct val="90000"/>
              </a:lnSpc>
              <a:buFontTx/>
              <a:buNone/>
            </a:pPr>
            <a:r>
              <a:rPr lang="en-US" sz="4000" dirty="0">
                <a:latin typeface="Arial" panose="020B0604020202020204" pitchFamily="34" charset="0"/>
              </a:rPr>
              <a:t>Vienna, Austria</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Alfred Asterjadhi (Qualcomm)</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4" name="Date Placeholder 3"/>
          <p:cNvSpPr>
            <a:spLocks noGrp="1"/>
          </p:cNvSpPr>
          <p:nvPr>
            <p:ph type="dt" idx="15"/>
          </p:nvPr>
        </p:nvSpPr>
        <p:spPr/>
        <p:txBody>
          <a:bodyPr/>
          <a:lstStyle/>
          <a:p>
            <a:r>
              <a:rPr lang="en-US"/>
              <a:t>July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DFD20-99CC-4F10-A3D5-180D62AB6D31}"/>
              </a:ext>
            </a:extLst>
          </p:cNvPr>
          <p:cNvSpPr>
            <a:spLocks noGrp="1"/>
          </p:cNvSpPr>
          <p:nvPr>
            <p:ph type="title"/>
          </p:nvPr>
        </p:nvSpPr>
        <p:spPr/>
        <p:txBody>
          <a:bodyPr/>
          <a:lstStyle/>
          <a:p>
            <a:r>
              <a:rPr lang="en-US" dirty="0"/>
              <a:t>TG Submissions</a:t>
            </a:r>
          </a:p>
        </p:txBody>
      </p:sp>
      <p:sp>
        <p:nvSpPr>
          <p:cNvPr id="6" name="Date Placeholder 5">
            <a:extLst>
              <a:ext uri="{FF2B5EF4-FFF2-40B4-BE49-F238E27FC236}">
                <a16:creationId xmlns:a16="http://schemas.microsoft.com/office/drawing/2014/main" id="{EBA900CF-BA29-4838-B244-80B6EB4083DB}"/>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0C2B3312-9975-46A4-BAFB-13E458D38951}"/>
              </a:ext>
            </a:extLst>
          </p:cNvPr>
          <p:cNvSpPr>
            <a:spLocks noGrp="1"/>
          </p:cNvSpPr>
          <p:nvPr>
            <p:ph type="ftr" idx="11"/>
          </p:nvPr>
        </p:nvSpPr>
        <p:spPr/>
        <p:txBody>
          <a:bodyPr/>
          <a:lstStyle/>
          <a:p>
            <a:r>
              <a:rPr lang="en-GB"/>
              <a:t>Osama Aboul-Magd, Huawei Technologies</a:t>
            </a:r>
            <a:endParaRPr lang="en-GB" dirty="0"/>
          </a:p>
        </p:txBody>
      </p:sp>
      <p:sp>
        <p:nvSpPr>
          <p:cNvPr id="4" name="Slide Number Placeholder 3">
            <a:extLst>
              <a:ext uri="{FF2B5EF4-FFF2-40B4-BE49-F238E27FC236}">
                <a16:creationId xmlns:a16="http://schemas.microsoft.com/office/drawing/2014/main" id="{57FCEB6B-57C7-4AFA-9779-C6F89D3C31B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graphicFrame>
        <p:nvGraphicFramePr>
          <p:cNvPr id="7" name="Table 6">
            <a:extLst>
              <a:ext uri="{FF2B5EF4-FFF2-40B4-BE49-F238E27FC236}">
                <a16:creationId xmlns:a16="http://schemas.microsoft.com/office/drawing/2014/main" id="{DEE04501-2037-4B0F-B751-6DFE26C93C0E}"/>
              </a:ext>
            </a:extLst>
          </p:cNvPr>
          <p:cNvGraphicFramePr>
            <a:graphicFrameLocks noGrp="1"/>
          </p:cNvGraphicFramePr>
          <p:nvPr>
            <p:extLst>
              <p:ext uri="{D42A27DB-BD31-4B8C-83A1-F6EECF244321}">
                <p14:modId xmlns:p14="http://schemas.microsoft.com/office/powerpoint/2010/main" val="2181855654"/>
              </p:ext>
            </p:extLst>
          </p:nvPr>
        </p:nvGraphicFramePr>
        <p:xfrm>
          <a:off x="882650" y="2632074"/>
          <a:ext cx="7659688" cy="2474910"/>
        </p:xfrm>
        <a:graphic>
          <a:graphicData uri="http://schemas.openxmlformats.org/drawingml/2006/table">
            <a:tbl>
              <a:tblPr>
                <a:tableStyleId>{5C22544A-7EE6-4342-B048-85BDC9FD1C3A}</a:tableStyleId>
              </a:tblPr>
              <a:tblGrid>
                <a:gridCol w="540529">
                  <a:extLst>
                    <a:ext uri="{9D8B030D-6E8A-4147-A177-3AD203B41FA5}">
                      <a16:colId xmlns:a16="http://schemas.microsoft.com/office/drawing/2014/main" val="3108950942"/>
                    </a:ext>
                  </a:extLst>
                </a:gridCol>
                <a:gridCol w="817385">
                  <a:extLst>
                    <a:ext uri="{9D8B030D-6E8A-4147-A177-3AD203B41FA5}">
                      <a16:colId xmlns:a16="http://schemas.microsoft.com/office/drawing/2014/main" val="324542894"/>
                    </a:ext>
                  </a:extLst>
                </a:gridCol>
                <a:gridCol w="3427743">
                  <a:extLst>
                    <a:ext uri="{9D8B030D-6E8A-4147-A177-3AD203B41FA5}">
                      <a16:colId xmlns:a16="http://schemas.microsoft.com/office/drawing/2014/main" val="3819691013"/>
                    </a:ext>
                  </a:extLst>
                </a:gridCol>
                <a:gridCol w="2228033">
                  <a:extLst>
                    <a:ext uri="{9D8B030D-6E8A-4147-A177-3AD203B41FA5}">
                      <a16:colId xmlns:a16="http://schemas.microsoft.com/office/drawing/2014/main" val="35011699"/>
                    </a:ext>
                  </a:extLst>
                </a:gridCol>
                <a:gridCol w="645998">
                  <a:extLst>
                    <a:ext uri="{9D8B030D-6E8A-4147-A177-3AD203B41FA5}">
                      <a16:colId xmlns:a16="http://schemas.microsoft.com/office/drawing/2014/main" val="748106936"/>
                    </a:ext>
                  </a:extLst>
                </a:gridCol>
              </a:tblGrid>
              <a:tr h="256365">
                <a:tc>
                  <a:txBody>
                    <a:bodyPr/>
                    <a:lstStyle/>
                    <a:p>
                      <a:pPr algn="ctr" fontAlgn="b"/>
                      <a:r>
                        <a:rPr lang="en-US" sz="1000" u="none" strike="noStrike">
                          <a:effectLst/>
                        </a:rPr>
                        <a:t>Year</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DCN</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Title</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Author (Affiliation)</a:t>
                      </a:r>
                      <a:endParaRPr lang="en-US" sz="1000" b="1" i="0" u="none" strike="noStrike">
                        <a:effectLst/>
                        <a:latin typeface="Arial" panose="020B0604020202020204" pitchFamily="34" charset="0"/>
                      </a:endParaRPr>
                    </a:p>
                  </a:txBody>
                  <a:tcPr marL="6350" marR="6350" marT="6350" marB="0" anchor="b"/>
                </a:tc>
                <a:tc>
                  <a:txBody>
                    <a:bodyPr/>
                    <a:lstStyle/>
                    <a:p>
                      <a:pPr algn="ctr" fontAlgn="b"/>
                      <a:endParaRPr lang="en-US" sz="1000" b="1"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780375968"/>
                  </a:ext>
                </a:extLst>
              </a:tr>
              <a:tr h="246505">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99</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CR-Sounding-CIDs</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Huizhao Wang (Quantenna)</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092310320"/>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703</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LB238 CR on Trigger MAC Padding</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Tianyu Wu (Apple)</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44013850"/>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876</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Channelization for 6 GHz (CID 21378)</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Imran Latif (Quantenna)</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583357853"/>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1017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D4.0 CR for 6GHz channelization</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Ruchen Duan (Samsung)</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31347987"/>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1064</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CR-disallowed-subchannels</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Matthew Fischer (Broadcom Inc)</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083726347"/>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1122</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Padding for random access</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Po-Kai Huang (Intel)</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737345190"/>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1123</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Editorial comments on D4.0</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Robert Stacey (Intel)</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727156653"/>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1137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sounding comments D4.0</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Menzo Wentink (Qualcomm)</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053789915"/>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1199</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Updated Channelization for 6 GHz</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Imran Latif (Quantenna)</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dirty="0">
                          <a:effectLst/>
                        </a:rPr>
                        <a:t>TG</a:t>
                      </a:r>
                      <a:endParaRPr lang="en-US" sz="1000" b="0" i="0" u="none" strike="noStrike" dirty="0">
                        <a:effectLst/>
                        <a:latin typeface="Arial" panose="020B0604020202020204" pitchFamily="34" charset="0"/>
                      </a:endParaRPr>
                    </a:p>
                  </a:txBody>
                  <a:tcPr marL="6350" marR="6350" marT="6350" marB="0" anchor="b"/>
                </a:tc>
                <a:extLst>
                  <a:ext uri="{0D108BD9-81ED-4DB2-BD59-A6C34878D82A}">
                    <a16:rowId xmlns:a16="http://schemas.microsoft.com/office/drawing/2014/main" val="728698947"/>
                  </a:ext>
                </a:extLst>
              </a:tr>
            </a:tbl>
          </a:graphicData>
        </a:graphic>
      </p:graphicFrame>
    </p:spTree>
    <p:extLst>
      <p:ext uri="{BB962C8B-B14F-4D97-AF65-F5344CB8AC3E}">
        <p14:creationId xmlns:p14="http://schemas.microsoft.com/office/powerpoint/2010/main" val="41034558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4E877-814A-447B-9DEC-61FC249E3007}"/>
              </a:ext>
            </a:extLst>
          </p:cNvPr>
          <p:cNvSpPr>
            <a:spLocks noGrp="1"/>
          </p:cNvSpPr>
          <p:nvPr>
            <p:ph type="title"/>
          </p:nvPr>
        </p:nvSpPr>
        <p:spPr/>
        <p:txBody>
          <a:bodyPr/>
          <a:lstStyle/>
          <a:p>
            <a:r>
              <a:rPr lang="en-US" dirty="0"/>
              <a:t>PHY </a:t>
            </a:r>
            <a:r>
              <a:rPr lang="en-US" dirty="0" err="1"/>
              <a:t>Submissons</a:t>
            </a:r>
            <a:endParaRPr lang="en-US" dirty="0"/>
          </a:p>
        </p:txBody>
      </p:sp>
      <p:sp>
        <p:nvSpPr>
          <p:cNvPr id="3" name="Date Placeholder 2">
            <a:extLst>
              <a:ext uri="{FF2B5EF4-FFF2-40B4-BE49-F238E27FC236}">
                <a16:creationId xmlns:a16="http://schemas.microsoft.com/office/drawing/2014/main" id="{FF83EF57-ED8C-423C-A6B3-D37DC0A863E8}"/>
              </a:ext>
            </a:extLst>
          </p:cNvPr>
          <p:cNvSpPr>
            <a:spLocks noGrp="1"/>
          </p:cNvSpPr>
          <p:nvPr>
            <p:ph type="dt" idx="10"/>
          </p:nvPr>
        </p:nvSpPr>
        <p:spPr/>
        <p:txBody>
          <a:bodyPr/>
          <a:lstStyle/>
          <a:p>
            <a:r>
              <a:rPr lang="en-US"/>
              <a:t>July 2019</a:t>
            </a:r>
            <a:endParaRPr lang="en-GB" dirty="0"/>
          </a:p>
        </p:txBody>
      </p:sp>
      <p:sp>
        <p:nvSpPr>
          <p:cNvPr id="4" name="Footer Placeholder 3">
            <a:extLst>
              <a:ext uri="{FF2B5EF4-FFF2-40B4-BE49-F238E27FC236}">
                <a16:creationId xmlns:a16="http://schemas.microsoft.com/office/drawing/2014/main" id="{00014C1C-1AE9-4B45-AA86-58737E591539}"/>
              </a:ext>
            </a:extLst>
          </p:cNvPr>
          <p:cNvSpPr>
            <a:spLocks noGrp="1"/>
          </p:cNvSpPr>
          <p:nvPr>
            <p:ph type="ftr" idx="11"/>
          </p:nvPr>
        </p:nvSpPr>
        <p:spPr/>
        <p:txBody>
          <a:bodyPr/>
          <a:lstStyle/>
          <a:p>
            <a:r>
              <a:rPr lang="en-GB"/>
              <a:t>Osama Aboul-Magd, Huawei Technologies</a:t>
            </a:r>
          </a:p>
        </p:txBody>
      </p:sp>
      <p:sp>
        <p:nvSpPr>
          <p:cNvPr id="5" name="Slide Number Placeholder 4">
            <a:extLst>
              <a:ext uri="{FF2B5EF4-FFF2-40B4-BE49-F238E27FC236}">
                <a16:creationId xmlns:a16="http://schemas.microsoft.com/office/drawing/2014/main" id="{C5E70802-1579-434B-B102-B5EAD6DBD275}"/>
              </a:ext>
            </a:extLst>
          </p:cNvPr>
          <p:cNvSpPr>
            <a:spLocks noGrp="1"/>
          </p:cNvSpPr>
          <p:nvPr>
            <p:ph type="sldNum" idx="12"/>
          </p:nvPr>
        </p:nvSpPr>
        <p:spPr/>
        <p:txBody>
          <a:bodyPr/>
          <a:lstStyle/>
          <a:p>
            <a:r>
              <a:rPr lang="en-GB"/>
              <a:t>Slide </a:t>
            </a:r>
            <a:fld id="{06B781AF-4CCF-49B0-A572-DE54FBE5D942}" type="slidenum">
              <a:rPr lang="en-GB" smtClean="0"/>
              <a:pPr/>
              <a:t>21</a:t>
            </a:fld>
            <a:endParaRPr lang="en-GB"/>
          </a:p>
        </p:txBody>
      </p:sp>
      <p:graphicFrame>
        <p:nvGraphicFramePr>
          <p:cNvPr id="6" name="Table 5">
            <a:extLst>
              <a:ext uri="{FF2B5EF4-FFF2-40B4-BE49-F238E27FC236}">
                <a16:creationId xmlns:a16="http://schemas.microsoft.com/office/drawing/2014/main" id="{C94A36DB-62AE-45CC-AF54-9D69B62CF879}"/>
              </a:ext>
            </a:extLst>
          </p:cNvPr>
          <p:cNvGraphicFramePr>
            <a:graphicFrameLocks noGrp="1"/>
          </p:cNvGraphicFramePr>
          <p:nvPr/>
        </p:nvGraphicFramePr>
        <p:xfrm>
          <a:off x="882650" y="2155825"/>
          <a:ext cx="7378700" cy="2546350"/>
        </p:xfrm>
        <a:graphic>
          <a:graphicData uri="http://schemas.openxmlformats.org/drawingml/2006/table">
            <a:tbl>
              <a:tblPr>
                <a:tableStyleId>{5C22544A-7EE6-4342-B048-85BDC9FD1C3A}</a:tableStyleId>
              </a:tblPr>
              <a:tblGrid>
                <a:gridCol w="520700">
                  <a:extLst>
                    <a:ext uri="{9D8B030D-6E8A-4147-A177-3AD203B41FA5}">
                      <a16:colId xmlns:a16="http://schemas.microsoft.com/office/drawing/2014/main" val="1407745811"/>
                    </a:ext>
                  </a:extLst>
                </a:gridCol>
                <a:gridCol w="787400">
                  <a:extLst>
                    <a:ext uri="{9D8B030D-6E8A-4147-A177-3AD203B41FA5}">
                      <a16:colId xmlns:a16="http://schemas.microsoft.com/office/drawing/2014/main" val="552620892"/>
                    </a:ext>
                  </a:extLst>
                </a:gridCol>
                <a:gridCol w="3302000">
                  <a:extLst>
                    <a:ext uri="{9D8B030D-6E8A-4147-A177-3AD203B41FA5}">
                      <a16:colId xmlns:a16="http://schemas.microsoft.com/office/drawing/2014/main" val="3959517218"/>
                    </a:ext>
                  </a:extLst>
                </a:gridCol>
                <a:gridCol w="2146300">
                  <a:extLst>
                    <a:ext uri="{9D8B030D-6E8A-4147-A177-3AD203B41FA5}">
                      <a16:colId xmlns:a16="http://schemas.microsoft.com/office/drawing/2014/main" val="269658993"/>
                    </a:ext>
                  </a:extLst>
                </a:gridCol>
                <a:gridCol w="622300">
                  <a:extLst>
                    <a:ext uri="{9D8B030D-6E8A-4147-A177-3AD203B41FA5}">
                      <a16:colId xmlns:a16="http://schemas.microsoft.com/office/drawing/2014/main" val="3267729554"/>
                    </a:ext>
                  </a:extLst>
                </a:gridCol>
              </a:tblGrid>
              <a:tr h="165100">
                <a:tc>
                  <a:txBody>
                    <a:bodyPr/>
                    <a:lstStyle/>
                    <a:p>
                      <a:pPr algn="ctr" fontAlgn="b"/>
                      <a:r>
                        <a:rPr lang="en-US" sz="1000" u="none" strike="noStrike">
                          <a:effectLst/>
                        </a:rPr>
                        <a:t>Year</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DCN</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Title</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Author (Affiliation)</a:t>
                      </a:r>
                      <a:endParaRPr lang="en-US" sz="1000" b="1" i="0" u="none" strike="noStrike">
                        <a:effectLst/>
                        <a:latin typeface="Arial" panose="020B0604020202020204" pitchFamily="34" charset="0"/>
                      </a:endParaRPr>
                    </a:p>
                  </a:txBody>
                  <a:tcPr marL="6350" marR="6350" marT="6350" marB="0" anchor="b"/>
                </a:tc>
                <a:tc>
                  <a:txBody>
                    <a:bodyPr/>
                    <a:lstStyle/>
                    <a:p>
                      <a:pPr algn="ctr" fontAlgn="b"/>
                      <a:endParaRPr lang="en-US" sz="1000" b="1"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662893973"/>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99</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CR-Sounding-CIDs</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Huizhao Wang (Quantenna)</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129672880"/>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422</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CR_CID_21497_21501_21502</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Xiaogang Chen (Intel)</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4154566993"/>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867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PHY_CR_TxRxProcedure</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Xiaogang Chen (Intel)</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245818570"/>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971</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on CID 20760 and 20793</a:t>
                      </a:r>
                      <a:endParaRPr lang="en-US" sz="1000" b="0" i="0" u="none" strike="noStrike">
                        <a:effectLst/>
                        <a:latin typeface="Arial" panose="020B0604020202020204" pitchFamily="34" charset="0"/>
                      </a:endParaRPr>
                    </a:p>
                  </a:txBody>
                  <a:tcPr marL="6350" marR="6350" marT="6350" marB="0"/>
                </a:tc>
                <a:tc>
                  <a:txBody>
                    <a:bodyPr/>
                    <a:lstStyle/>
                    <a:p>
                      <a:pPr algn="l" fontAlgn="t"/>
                      <a:r>
                        <a:rPr lang="fr-FR" sz="1000" u="none" strike="noStrike">
                          <a:effectLst/>
                        </a:rPr>
                        <a:t>Ross Jian Yu (Huawei Technologies)</a:t>
                      </a:r>
                      <a:endParaRPr lang="fr-FR"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281752258"/>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972</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Remaining CR on SIG-B Part I</a:t>
                      </a:r>
                      <a:endParaRPr lang="en-US" sz="1000" b="0" i="0" u="none" strike="noStrike">
                        <a:effectLst/>
                        <a:latin typeface="Arial" panose="020B0604020202020204" pitchFamily="34" charset="0"/>
                      </a:endParaRPr>
                    </a:p>
                  </a:txBody>
                  <a:tcPr marL="6350" marR="6350" marT="6350" marB="0"/>
                </a:tc>
                <a:tc>
                  <a:txBody>
                    <a:bodyPr/>
                    <a:lstStyle/>
                    <a:p>
                      <a:pPr algn="l" fontAlgn="t"/>
                      <a:r>
                        <a:rPr lang="fr-FR" sz="1000" u="none" strike="noStrike">
                          <a:effectLst/>
                        </a:rPr>
                        <a:t>Ross Jian Yu (Huawei Technologies)</a:t>
                      </a:r>
                      <a:endParaRPr lang="fr-FR"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573286195"/>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1013</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Spec text changes on MCS table</a:t>
                      </a:r>
                      <a:endParaRPr lang="en-US" sz="1000" b="0" i="0" u="none" strike="noStrike">
                        <a:effectLst/>
                        <a:latin typeface="Arial" panose="020B0604020202020204" pitchFamily="34" charset="0"/>
                      </a:endParaRPr>
                    </a:p>
                  </a:txBody>
                  <a:tcPr marL="6350" marR="6350" marT="6350" marB="0"/>
                </a:tc>
                <a:tc>
                  <a:txBody>
                    <a:bodyPr/>
                    <a:lstStyle/>
                    <a:p>
                      <a:pPr algn="l" fontAlgn="t"/>
                      <a:r>
                        <a:rPr lang="fr-FR" sz="1000" u="none" strike="noStrike">
                          <a:effectLst/>
                        </a:rPr>
                        <a:t>Ross Jian Yu (Huawei Technologies)</a:t>
                      </a:r>
                      <a:endParaRPr lang="fr-FR"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456138920"/>
                  </a:ext>
                </a:extLst>
              </a:tr>
              <a:tr h="31750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1125</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Remaining CR on SIG-B Part II</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Dandan Liang (Huawei Technologies)</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79290852"/>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1127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D4.0-comment-resolution-on-cids-for-27-3-10-7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Jianhan Liu (Mediatek)</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305294096"/>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1185</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of PHY SIG B</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Ming Gan (Huawei)</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545126848"/>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1187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CR-Misc.-PHY</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Ron Borat (Broadcom)</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763307056"/>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1225</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fr-FR" sz="1000" u="none" strike="noStrike">
                          <a:effectLst/>
                        </a:rPr>
                        <a:t>D4.0 Comment Resolution - Part 3</a:t>
                      </a:r>
                      <a:endParaRPr lang="fr-FR"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Youhan Kim (Qualcomm)</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717412004"/>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1226</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fr-FR" sz="1000" u="none" strike="noStrike">
                          <a:effectLst/>
                        </a:rPr>
                        <a:t>D4.0 Comment Resolution - Part 4</a:t>
                      </a:r>
                      <a:endParaRPr lang="fr-FR"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Youhan Kim (Qualcomm)</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672617700"/>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1227</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fr-FR" sz="1000" u="none" strike="noStrike">
                          <a:effectLst/>
                        </a:rPr>
                        <a:t>D4.0 Comment Resolution - Part 5</a:t>
                      </a:r>
                      <a:endParaRPr lang="fr-FR"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Youhan Kim (Qualcomm)</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479268482"/>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1271</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PHY Miscellaneous CR</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Sameer Vermani (Qualcomm)</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dirty="0">
                          <a:effectLst/>
                        </a:rPr>
                        <a:t>PHY</a:t>
                      </a:r>
                      <a:endParaRPr lang="en-US" sz="1000" b="0" i="0" u="none" strike="noStrike" dirty="0">
                        <a:effectLst/>
                        <a:latin typeface="Arial" panose="020B0604020202020204" pitchFamily="34" charset="0"/>
                      </a:endParaRPr>
                    </a:p>
                  </a:txBody>
                  <a:tcPr marL="6350" marR="6350" marT="6350" marB="0"/>
                </a:tc>
                <a:extLst>
                  <a:ext uri="{0D108BD9-81ED-4DB2-BD59-A6C34878D82A}">
                    <a16:rowId xmlns:a16="http://schemas.microsoft.com/office/drawing/2014/main" val="3225894208"/>
                  </a:ext>
                </a:extLst>
              </a:tr>
            </a:tbl>
          </a:graphicData>
        </a:graphic>
      </p:graphicFrame>
    </p:spTree>
    <p:extLst>
      <p:ext uri="{BB962C8B-B14F-4D97-AF65-F5344CB8AC3E}">
        <p14:creationId xmlns:p14="http://schemas.microsoft.com/office/powerpoint/2010/main" val="39428905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04927-60E4-4943-9B6A-5D87DC5118AC}"/>
              </a:ext>
            </a:extLst>
          </p:cNvPr>
          <p:cNvSpPr>
            <a:spLocks noGrp="1"/>
          </p:cNvSpPr>
          <p:nvPr>
            <p:ph type="title"/>
          </p:nvPr>
        </p:nvSpPr>
        <p:spPr/>
        <p:txBody>
          <a:bodyPr/>
          <a:lstStyle/>
          <a:p>
            <a:r>
              <a:rPr lang="en-US" dirty="0"/>
              <a:t>MU Submissions</a:t>
            </a:r>
          </a:p>
        </p:txBody>
      </p:sp>
      <p:sp>
        <p:nvSpPr>
          <p:cNvPr id="3" name="Date Placeholder 2">
            <a:extLst>
              <a:ext uri="{FF2B5EF4-FFF2-40B4-BE49-F238E27FC236}">
                <a16:creationId xmlns:a16="http://schemas.microsoft.com/office/drawing/2014/main" id="{AEF91842-E6A5-48E5-84A9-FDD5CDD65D91}"/>
              </a:ext>
            </a:extLst>
          </p:cNvPr>
          <p:cNvSpPr>
            <a:spLocks noGrp="1"/>
          </p:cNvSpPr>
          <p:nvPr>
            <p:ph type="dt" idx="10"/>
          </p:nvPr>
        </p:nvSpPr>
        <p:spPr/>
        <p:txBody>
          <a:bodyPr/>
          <a:lstStyle/>
          <a:p>
            <a:r>
              <a:rPr lang="en-US"/>
              <a:t>July 2019</a:t>
            </a:r>
            <a:endParaRPr lang="en-GB" dirty="0"/>
          </a:p>
        </p:txBody>
      </p:sp>
      <p:sp>
        <p:nvSpPr>
          <p:cNvPr id="4" name="Footer Placeholder 3">
            <a:extLst>
              <a:ext uri="{FF2B5EF4-FFF2-40B4-BE49-F238E27FC236}">
                <a16:creationId xmlns:a16="http://schemas.microsoft.com/office/drawing/2014/main" id="{296EDD08-3A25-4F00-BB0F-41B272EC0EEB}"/>
              </a:ext>
            </a:extLst>
          </p:cNvPr>
          <p:cNvSpPr>
            <a:spLocks noGrp="1"/>
          </p:cNvSpPr>
          <p:nvPr>
            <p:ph type="ftr" idx="11"/>
          </p:nvPr>
        </p:nvSpPr>
        <p:spPr/>
        <p:txBody>
          <a:bodyPr/>
          <a:lstStyle/>
          <a:p>
            <a:r>
              <a:rPr lang="en-GB"/>
              <a:t>Osama Aboul-Magd, Huawei Technologies</a:t>
            </a:r>
          </a:p>
        </p:txBody>
      </p:sp>
      <p:sp>
        <p:nvSpPr>
          <p:cNvPr id="5" name="Slide Number Placeholder 4">
            <a:extLst>
              <a:ext uri="{FF2B5EF4-FFF2-40B4-BE49-F238E27FC236}">
                <a16:creationId xmlns:a16="http://schemas.microsoft.com/office/drawing/2014/main" id="{921E524C-4FE4-47A3-BD26-128A3E69A988}"/>
              </a:ext>
            </a:extLst>
          </p:cNvPr>
          <p:cNvSpPr>
            <a:spLocks noGrp="1"/>
          </p:cNvSpPr>
          <p:nvPr>
            <p:ph type="sldNum" idx="12"/>
          </p:nvPr>
        </p:nvSpPr>
        <p:spPr/>
        <p:txBody>
          <a:bodyPr/>
          <a:lstStyle/>
          <a:p>
            <a:r>
              <a:rPr lang="en-GB"/>
              <a:t>Slide </a:t>
            </a:r>
            <a:fld id="{06B781AF-4CCF-49B0-A572-DE54FBE5D942}" type="slidenum">
              <a:rPr lang="en-GB" smtClean="0"/>
              <a:pPr/>
              <a:t>22</a:t>
            </a:fld>
            <a:endParaRPr lang="en-GB"/>
          </a:p>
        </p:txBody>
      </p:sp>
      <p:graphicFrame>
        <p:nvGraphicFramePr>
          <p:cNvPr id="6" name="Table 5">
            <a:extLst>
              <a:ext uri="{FF2B5EF4-FFF2-40B4-BE49-F238E27FC236}">
                <a16:creationId xmlns:a16="http://schemas.microsoft.com/office/drawing/2014/main" id="{9A1F0DA7-1074-4EF7-8B20-894235A53816}"/>
              </a:ext>
            </a:extLst>
          </p:cNvPr>
          <p:cNvGraphicFramePr>
            <a:graphicFrameLocks noGrp="1"/>
          </p:cNvGraphicFramePr>
          <p:nvPr/>
        </p:nvGraphicFramePr>
        <p:xfrm>
          <a:off x="882650" y="2473325"/>
          <a:ext cx="7378700" cy="1911350"/>
        </p:xfrm>
        <a:graphic>
          <a:graphicData uri="http://schemas.openxmlformats.org/drawingml/2006/table">
            <a:tbl>
              <a:tblPr>
                <a:tableStyleId>{5C22544A-7EE6-4342-B048-85BDC9FD1C3A}</a:tableStyleId>
              </a:tblPr>
              <a:tblGrid>
                <a:gridCol w="520700">
                  <a:extLst>
                    <a:ext uri="{9D8B030D-6E8A-4147-A177-3AD203B41FA5}">
                      <a16:colId xmlns:a16="http://schemas.microsoft.com/office/drawing/2014/main" val="870034391"/>
                    </a:ext>
                  </a:extLst>
                </a:gridCol>
                <a:gridCol w="787400">
                  <a:extLst>
                    <a:ext uri="{9D8B030D-6E8A-4147-A177-3AD203B41FA5}">
                      <a16:colId xmlns:a16="http://schemas.microsoft.com/office/drawing/2014/main" val="437847125"/>
                    </a:ext>
                  </a:extLst>
                </a:gridCol>
                <a:gridCol w="3302000">
                  <a:extLst>
                    <a:ext uri="{9D8B030D-6E8A-4147-A177-3AD203B41FA5}">
                      <a16:colId xmlns:a16="http://schemas.microsoft.com/office/drawing/2014/main" val="653353807"/>
                    </a:ext>
                  </a:extLst>
                </a:gridCol>
                <a:gridCol w="2146300">
                  <a:extLst>
                    <a:ext uri="{9D8B030D-6E8A-4147-A177-3AD203B41FA5}">
                      <a16:colId xmlns:a16="http://schemas.microsoft.com/office/drawing/2014/main" val="3112415260"/>
                    </a:ext>
                  </a:extLst>
                </a:gridCol>
                <a:gridCol w="622300">
                  <a:extLst>
                    <a:ext uri="{9D8B030D-6E8A-4147-A177-3AD203B41FA5}">
                      <a16:colId xmlns:a16="http://schemas.microsoft.com/office/drawing/2014/main" val="3647188876"/>
                    </a:ext>
                  </a:extLst>
                </a:gridCol>
              </a:tblGrid>
              <a:tr h="165100">
                <a:tc>
                  <a:txBody>
                    <a:bodyPr/>
                    <a:lstStyle/>
                    <a:p>
                      <a:pPr algn="ctr" fontAlgn="b"/>
                      <a:r>
                        <a:rPr lang="en-US" sz="1000" u="none" strike="noStrike">
                          <a:effectLst/>
                        </a:rPr>
                        <a:t>Year</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DCN</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Title</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Author (Affiliation)</a:t>
                      </a:r>
                      <a:endParaRPr lang="en-US" sz="1000" b="1" i="0" u="none" strike="noStrike">
                        <a:effectLst/>
                        <a:latin typeface="Arial" panose="020B0604020202020204" pitchFamily="34" charset="0"/>
                      </a:endParaRPr>
                    </a:p>
                  </a:txBody>
                  <a:tcPr marL="6350" marR="6350" marT="6350" marB="0" anchor="b"/>
                </a:tc>
                <a:tc>
                  <a:txBody>
                    <a:bodyPr/>
                    <a:lstStyle/>
                    <a:p>
                      <a:pPr algn="ctr" fontAlgn="b"/>
                      <a:endParaRPr lang="en-US" sz="1000" b="1"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4092511639"/>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99</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CR-Sounding-CIDs</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Huizhao Wang (Quantenna)</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881973778"/>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765</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MU EDCA Timer</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Zhou Lan (Broadcom Inc.)</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826282577"/>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908</a:t>
                      </a:r>
                      <a:endParaRPr lang="en-US" sz="1000" b="0" i="0" u="none" strike="noStrike">
                        <a:effectLst/>
                        <a:latin typeface="Arial" panose="020B0604020202020204" pitchFamily="34" charset="0"/>
                      </a:endParaRPr>
                    </a:p>
                  </a:txBody>
                  <a:tcPr marL="6350" marR="6350" marT="6350" marB="0"/>
                </a:tc>
                <a:tc>
                  <a:txBody>
                    <a:bodyPr/>
                    <a:lstStyle/>
                    <a:p>
                      <a:pPr algn="l" fontAlgn="t"/>
                      <a:r>
                        <a:rPr lang="nn-NO" sz="1000" u="none" strike="noStrike">
                          <a:effectLst/>
                        </a:rPr>
                        <a:t>MU EDCA parameters update frame</a:t>
                      </a:r>
                      <a:endParaRPr lang="nn-NO"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Thomas Derham (Broadcom)</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497215390"/>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917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LB238-CR-UORA-Misc</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Matthew Fischer (Broadcom Inc)</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259347487"/>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1130</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for CIDs 20529 and 20630</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Yunbo Li (Huawei)</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629862520"/>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1183</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on Trigger Frame Format</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Qualcomm</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4157271533"/>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1186</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on MU Operation</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Qualcomm</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103989621"/>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1204</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for CID20624</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Laurent Cariou (Intel)</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38308998"/>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1217</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Resolution for CID 21110</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Abhishek Patil (Qualcomm)</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089141600"/>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1218</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Resolution for CIDs on UORA - part 2</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Abhishek Patil (Qualcomm)</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847609190"/>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1263</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RA Setting for Response to Trigger frame</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Po-Kai Huang (Intel)</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dirty="0">
                          <a:effectLst/>
                        </a:rPr>
                        <a:t>MU</a:t>
                      </a:r>
                      <a:endParaRPr lang="en-US" sz="1000" b="0" i="0" u="none" strike="noStrike" dirty="0">
                        <a:effectLst/>
                        <a:latin typeface="Arial" panose="020B0604020202020204" pitchFamily="34" charset="0"/>
                      </a:endParaRPr>
                    </a:p>
                  </a:txBody>
                  <a:tcPr marL="6350" marR="6350" marT="6350" marB="0"/>
                </a:tc>
                <a:extLst>
                  <a:ext uri="{0D108BD9-81ED-4DB2-BD59-A6C34878D82A}">
                    <a16:rowId xmlns:a16="http://schemas.microsoft.com/office/drawing/2014/main" val="1721609850"/>
                  </a:ext>
                </a:extLst>
              </a:tr>
            </a:tbl>
          </a:graphicData>
        </a:graphic>
      </p:graphicFrame>
    </p:spTree>
    <p:extLst>
      <p:ext uri="{BB962C8B-B14F-4D97-AF65-F5344CB8AC3E}">
        <p14:creationId xmlns:p14="http://schemas.microsoft.com/office/powerpoint/2010/main" val="879259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63E2E-7D57-4CD1-BA6D-21DF096D249F}"/>
              </a:ext>
            </a:extLst>
          </p:cNvPr>
          <p:cNvSpPr>
            <a:spLocks noGrp="1"/>
          </p:cNvSpPr>
          <p:nvPr>
            <p:ph type="title"/>
          </p:nvPr>
        </p:nvSpPr>
        <p:spPr/>
        <p:txBody>
          <a:bodyPr/>
          <a:lstStyle/>
          <a:p>
            <a:r>
              <a:rPr lang="en-US" dirty="0"/>
              <a:t>SR Submissions</a:t>
            </a:r>
          </a:p>
        </p:txBody>
      </p:sp>
      <p:sp>
        <p:nvSpPr>
          <p:cNvPr id="3" name="Date Placeholder 2">
            <a:extLst>
              <a:ext uri="{FF2B5EF4-FFF2-40B4-BE49-F238E27FC236}">
                <a16:creationId xmlns:a16="http://schemas.microsoft.com/office/drawing/2014/main" id="{A6E50308-75B8-4C1E-8AC3-C36006DF6236}"/>
              </a:ext>
            </a:extLst>
          </p:cNvPr>
          <p:cNvSpPr>
            <a:spLocks noGrp="1"/>
          </p:cNvSpPr>
          <p:nvPr>
            <p:ph type="dt" idx="10"/>
          </p:nvPr>
        </p:nvSpPr>
        <p:spPr/>
        <p:txBody>
          <a:bodyPr/>
          <a:lstStyle/>
          <a:p>
            <a:r>
              <a:rPr lang="en-US"/>
              <a:t>July 2019</a:t>
            </a:r>
            <a:endParaRPr lang="en-GB" dirty="0"/>
          </a:p>
        </p:txBody>
      </p:sp>
      <p:sp>
        <p:nvSpPr>
          <p:cNvPr id="4" name="Footer Placeholder 3">
            <a:extLst>
              <a:ext uri="{FF2B5EF4-FFF2-40B4-BE49-F238E27FC236}">
                <a16:creationId xmlns:a16="http://schemas.microsoft.com/office/drawing/2014/main" id="{A20558AA-1DF3-42EE-8D60-059AB4C329B5}"/>
              </a:ext>
            </a:extLst>
          </p:cNvPr>
          <p:cNvSpPr>
            <a:spLocks noGrp="1"/>
          </p:cNvSpPr>
          <p:nvPr>
            <p:ph type="ftr" idx="11"/>
          </p:nvPr>
        </p:nvSpPr>
        <p:spPr/>
        <p:txBody>
          <a:bodyPr/>
          <a:lstStyle/>
          <a:p>
            <a:r>
              <a:rPr lang="en-GB"/>
              <a:t>Osama Aboul-Magd, Huawei Technologies</a:t>
            </a:r>
          </a:p>
        </p:txBody>
      </p:sp>
      <p:sp>
        <p:nvSpPr>
          <p:cNvPr id="5" name="Slide Number Placeholder 4">
            <a:extLst>
              <a:ext uri="{FF2B5EF4-FFF2-40B4-BE49-F238E27FC236}">
                <a16:creationId xmlns:a16="http://schemas.microsoft.com/office/drawing/2014/main" id="{A4F8479E-EB4A-4C3A-9954-07C6B8B8479E}"/>
              </a:ext>
            </a:extLst>
          </p:cNvPr>
          <p:cNvSpPr>
            <a:spLocks noGrp="1"/>
          </p:cNvSpPr>
          <p:nvPr>
            <p:ph type="sldNum" idx="12"/>
          </p:nvPr>
        </p:nvSpPr>
        <p:spPr/>
        <p:txBody>
          <a:bodyPr/>
          <a:lstStyle/>
          <a:p>
            <a:r>
              <a:rPr lang="en-GB"/>
              <a:t>Slide </a:t>
            </a:r>
            <a:fld id="{06B781AF-4CCF-49B0-A572-DE54FBE5D942}" type="slidenum">
              <a:rPr lang="en-GB" smtClean="0"/>
              <a:pPr/>
              <a:t>23</a:t>
            </a:fld>
            <a:endParaRPr lang="en-GB"/>
          </a:p>
        </p:txBody>
      </p:sp>
      <p:graphicFrame>
        <p:nvGraphicFramePr>
          <p:cNvPr id="6" name="Table 5">
            <a:extLst>
              <a:ext uri="{FF2B5EF4-FFF2-40B4-BE49-F238E27FC236}">
                <a16:creationId xmlns:a16="http://schemas.microsoft.com/office/drawing/2014/main" id="{095E60E1-EE58-4702-8D4F-AD11EF1E9E87}"/>
              </a:ext>
            </a:extLst>
          </p:cNvPr>
          <p:cNvGraphicFramePr>
            <a:graphicFrameLocks noGrp="1"/>
          </p:cNvGraphicFramePr>
          <p:nvPr>
            <p:extLst>
              <p:ext uri="{D42A27DB-BD31-4B8C-83A1-F6EECF244321}">
                <p14:modId xmlns:p14="http://schemas.microsoft.com/office/powerpoint/2010/main" val="2420764147"/>
              </p:ext>
            </p:extLst>
          </p:nvPr>
        </p:nvGraphicFramePr>
        <p:xfrm>
          <a:off x="919956" y="2492375"/>
          <a:ext cx="7378700" cy="317500"/>
        </p:xfrm>
        <a:graphic>
          <a:graphicData uri="http://schemas.openxmlformats.org/drawingml/2006/table">
            <a:tbl>
              <a:tblPr>
                <a:tableStyleId>{5C22544A-7EE6-4342-B048-85BDC9FD1C3A}</a:tableStyleId>
              </a:tblPr>
              <a:tblGrid>
                <a:gridCol w="520700">
                  <a:extLst>
                    <a:ext uri="{9D8B030D-6E8A-4147-A177-3AD203B41FA5}">
                      <a16:colId xmlns:a16="http://schemas.microsoft.com/office/drawing/2014/main" val="2955625134"/>
                    </a:ext>
                  </a:extLst>
                </a:gridCol>
                <a:gridCol w="787400">
                  <a:extLst>
                    <a:ext uri="{9D8B030D-6E8A-4147-A177-3AD203B41FA5}">
                      <a16:colId xmlns:a16="http://schemas.microsoft.com/office/drawing/2014/main" val="3743676273"/>
                    </a:ext>
                  </a:extLst>
                </a:gridCol>
                <a:gridCol w="3302000">
                  <a:extLst>
                    <a:ext uri="{9D8B030D-6E8A-4147-A177-3AD203B41FA5}">
                      <a16:colId xmlns:a16="http://schemas.microsoft.com/office/drawing/2014/main" val="970643197"/>
                    </a:ext>
                  </a:extLst>
                </a:gridCol>
                <a:gridCol w="2146300">
                  <a:extLst>
                    <a:ext uri="{9D8B030D-6E8A-4147-A177-3AD203B41FA5}">
                      <a16:colId xmlns:a16="http://schemas.microsoft.com/office/drawing/2014/main" val="1543314992"/>
                    </a:ext>
                  </a:extLst>
                </a:gridCol>
                <a:gridCol w="622300">
                  <a:extLst>
                    <a:ext uri="{9D8B030D-6E8A-4147-A177-3AD203B41FA5}">
                      <a16:colId xmlns:a16="http://schemas.microsoft.com/office/drawing/2014/main" val="2621303476"/>
                    </a:ext>
                  </a:extLst>
                </a:gridCol>
              </a:tblGrid>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416</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for spatial reuse</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laurent cariou (Intel)</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SR</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872147147"/>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613</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SRP-comments</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Matthew Fischer (Broadcom Inc)</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dirty="0">
                          <a:effectLst/>
                        </a:rPr>
                        <a:t>SR</a:t>
                      </a:r>
                      <a:endParaRPr lang="en-US" sz="1000" b="0" i="0" u="none" strike="noStrike" dirty="0">
                        <a:effectLst/>
                        <a:latin typeface="Arial" panose="020B0604020202020204" pitchFamily="34" charset="0"/>
                      </a:endParaRPr>
                    </a:p>
                  </a:txBody>
                  <a:tcPr marL="6350" marR="6350" marT="6350" marB="0" anchor="b"/>
                </a:tc>
                <a:extLst>
                  <a:ext uri="{0D108BD9-81ED-4DB2-BD59-A6C34878D82A}">
                    <a16:rowId xmlns:a16="http://schemas.microsoft.com/office/drawing/2014/main" val="2264446270"/>
                  </a:ext>
                </a:extLst>
              </a:tr>
            </a:tbl>
          </a:graphicData>
        </a:graphic>
      </p:graphicFrame>
    </p:spTree>
    <p:extLst>
      <p:ext uri="{BB962C8B-B14F-4D97-AF65-F5344CB8AC3E}">
        <p14:creationId xmlns:p14="http://schemas.microsoft.com/office/powerpoint/2010/main" val="22460956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538BF-D029-4950-9292-3154B08CE2FC}"/>
              </a:ext>
            </a:extLst>
          </p:cNvPr>
          <p:cNvSpPr>
            <a:spLocks noGrp="1"/>
          </p:cNvSpPr>
          <p:nvPr>
            <p:ph type="title"/>
          </p:nvPr>
        </p:nvSpPr>
        <p:spPr/>
        <p:txBody>
          <a:bodyPr/>
          <a:lstStyle/>
          <a:p>
            <a:r>
              <a:rPr lang="en-US" dirty="0"/>
              <a:t>MAC Submissions</a:t>
            </a:r>
          </a:p>
        </p:txBody>
      </p:sp>
      <p:sp>
        <p:nvSpPr>
          <p:cNvPr id="3" name="Date Placeholder 2">
            <a:extLst>
              <a:ext uri="{FF2B5EF4-FFF2-40B4-BE49-F238E27FC236}">
                <a16:creationId xmlns:a16="http://schemas.microsoft.com/office/drawing/2014/main" id="{4D9B7BE7-498D-4239-A9C1-C34E8ACC6341}"/>
              </a:ext>
            </a:extLst>
          </p:cNvPr>
          <p:cNvSpPr>
            <a:spLocks noGrp="1"/>
          </p:cNvSpPr>
          <p:nvPr>
            <p:ph type="dt" idx="10"/>
          </p:nvPr>
        </p:nvSpPr>
        <p:spPr/>
        <p:txBody>
          <a:bodyPr/>
          <a:lstStyle/>
          <a:p>
            <a:r>
              <a:rPr lang="en-US"/>
              <a:t>July 2019</a:t>
            </a:r>
            <a:endParaRPr lang="en-GB" dirty="0"/>
          </a:p>
        </p:txBody>
      </p:sp>
      <p:sp>
        <p:nvSpPr>
          <p:cNvPr id="4" name="Footer Placeholder 3">
            <a:extLst>
              <a:ext uri="{FF2B5EF4-FFF2-40B4-BE49-F238E27FC236}">
                <a16:creationId xmlns:a16="http://schemas.microsoft.com/office/drawing/2014/main" id="{80CC5FD0-B3EF-4C21-8E43-B74F02223838}"/>
              </a:ext>
            </a:extLst>
          </p:cNvPr>
          <p:cNvSpPr>
            <a:spLocks noGrp="1"/>
          </p:cNvSpPr>
          <p:nvPr>
            <p:ph type="ftr" idx="11"/>
          </p:nvPr>
        </p:nvSpPr>
        <p:spPr/>
        <p:txBody>
          <a:bodyPr/>
          <a:lstStyle/>
          <a:p>
            <a:r>
              <a:rPr lang="en-GB"/>
              <a:t>Osama Aboul-Magd, Huawei Technologies</a:t>
            </a:r>
          </a:p>
        </p:txBody>
      </p:sp>
      <p:sp>
        <p:nvSpPr>
          <p:cNvPr id="5" name="Slide Number Placeholder 4">
            <a:extLst>
              <a:ext uri="{FF2B5EF4-FFF2-40B4-BE49-F238E27FC236}">
                <a16:creationId xmlns:a16="http://schemas.microsoft.com/office/drawing/2014/main" id="{97D24F02-A4FB-46C5-9EC8-1C8B2F7ABE49}"/>
              </a:ext>
            </a:extLst>
          </p:cNvPr>
          <p:cNvSpPr>
            <a:spLocks noGrp="1"/>
          </p:cNvSpPr>
          <p:nvPr>
            <p:ph type="sldNum" idx="12"/>
          </p:nvPr>
        </p:nvSpPr>
        <p:spPr/>
        <p:txBody>
          <a:bodyPr/>
          <a:lstStyle/>
          <a:p>
            <a:r>
              <a:rPr lang="en-GB"/>
              <a:t>Slide </a:t>
            </a:r>
            <a:fld id="{06B781AF-4CCF-49B0-A572-DE54FBE5D942}" type="slidenum">
              <a:rPr lang="en-GB" smtClean="0"/>
              <a:pPr/>
              <a:t>24</a:t>
            </a:fld>
            <a:endParaRPr lang="en-GB"/>
          </a:p>
        </p:txBody>
      </p:sp>
      <p:graphicFrame>
        <p:nvGraphicFramePr>
          <p:cNvPr id="6" name="Table 5">
            <a:extLst>
              <a:ext uri="{FF2B5EF4-FFF2-40B4-BE49-F238E27FC236}">
                <a16:creationId xmlns:a16="http://schemas.microsoft.com/office/drawing/2014/main" id="{9BC47B7E-F7E0-4BC7-B86F-F05DF8A9E758}"/>
              </a:ext>
            </a:extLst>
          </p:cNvPr>
          <p:cNvGraphicFramePr>
            <a:graphicFrameLocks noGrp="1"/>
          </p:cNvGraphicFramePr>
          <p:nvPr>
            <p:extLst>
              <p:ext uri="{D42A27DB-BD31-4B8C-83A1-F6EECF244321}">
                <p14:modId xmlns:p14="http://schemas.microsoft.com/office/powerpoint/2010/main" val="4196161606"/>
              </p:ext>
            </p:extLst>
          </p:nvPr>
        </p:nvGraphicFramePr>
        <p:xfrm>
          <a:off x="2952750" y="1373188"/>
          <a:ext cx="4438650" cy="4951406"/>
        </p:xfrm>
        <a:graphic>
          <a:graphicData uri="http://schemas.openxmlformats.org/drawingml/2006/table">
            <a:tbl>
              <a:tblPr>
                <a:tableStyleId>{5C22544A-7EE6-4342-B048-85BDC9FD1C3A}</a:tableStyleId>
              </a:tblPr>
              <a:tblGrid>
                <a:gridCol w="313227">
                  <a:extLst>
                    <a:ext uri="{9D8B030D-6E8A-4147-A177-3AD203B41FA5}">
                      <a16:colId xmlns:a16="http://schemas.microsoft.com/office/drawing/2014/main" val="3291808667"/>
                    </a:ext>
                  </a:extLst>
                </a:gridCol>
                <a:gridCol w="473660">
                  <a:extLst>
                    <a:ext uri="{9D8B030D-6E8A-4147-A177-3AD203B41FA5}">
                      <a16:colId xmlns:a16="http://schemas.microsoft.com/office/drawing/2014/main" val="4024897631"/>
                    </a:ext>
                  </a:extLst>
                </a:gridCol>
                <a:gridCol w="1986315">
                  <a:extLst>
                    <a:ext uri="{9D8B030D-6E8A-4147-A177-3AD203B41FA5}">
                      <a16:colId xmlns:a16="http://schemas.microsoft.com/office/drawing/2014/main" val="1148785561"/>
                    </a:ext>
                  </a:extLst>
                </a:gridCol>
                <a:gridCol w="1291104">
                  <a:extLst>
                    <a:ext uri="{9D8B030D-6E8A-4147-A177-3AD203B41FA5}">
                      <a16:colId xmlns:a16="http://schemas.microsoft.com/office/drawing/2014/main" val="1163367297"/>
                    </a:ext>
                  </a:extLst>
                </a:gridCol>
                <a:gridCol w="374344">
                  <a:extLst>
                    <a:ext uri="{9D8B030D-6E8A-4147-A177-3AD203B41FA5}">
                      <a16:colId xmlns:a16="http://schemas.microsoft.com/office/drawing/2014/main" val="3402577125"/>
                    </a:ext>
                  </a:extLst>
                </a:gridCol>
              </a:tblGrid>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339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Co-hosted BSSID</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Po-Kai Huang (Intel)</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a:t>
                      </a:r>
                      <a:endParaRPr lang="en-US" sz="400" b="0" i="0" u="none" strike="noStrike">
                        <a:effectLst/>
                        <a:latin typeface="Arial" panose="020B0604020202020204" pitchFamily="34" charset="0"/>
                      </a:endParaRPr>
                    </a:p>
                  </a:txBody>
                  <a:tcPr marL="2789" marR="2789" marT="2789" marB="0"/>
                </a:tc>
                <a:extLst>
                  <a:ext uri="{0D108BD9-81ED-4DB2-BD59-A6C34878D82A}">
                    <a16:rowId xmlns:a16="http://schemas.microsoft.com/office/drawing/2014/main" val="293192434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414</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NFRP</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laurent cariou (Intel)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99953427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417</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6 GHz out-of-band discovery</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laurent cariou (Intel)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48889697"/>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488</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RNR</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Jarkko Kneckt (Apple)</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698988196"/>
                  </a:ext>
                </a:extLst>
              </a:tr>
              <a:tr h="167846">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494</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Comment Resolution for CID 20346 Related to BSS Color</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Kaiying Lu ()</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069765593"/>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594</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MAC-CR-Transmit power control - part 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84511116"/>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604</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NAV part I</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Po-Kai Huang (Intel)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59974999"/>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619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Proposed Resolutions to select comments on D4.0</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Samsung</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04580071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696</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OMI Comment Resolutions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Jarkko Kneckt (Apple)</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41472851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734</a:t>
                      </a:r>
                      <a:endParaRPr lang="en-US" sz="400" b="0" i="0" u="none" strike="noStrike">
                        <a:effectLst/>
                        <a:latin typeface="Arial" panose="020B0604020202020204" pitchFamily="34" charset="0"/>
                      </a:endParaRPr>
                    </a:p>
                  </a:txBody>
                  <a:tcPr marL="2789" marR="2789" marT="2789" marB="0"/>
                </a:tc>
                <a:tc>
                  <a:txBody>
                    <a:bodyPr/>
                    <a:lstStyle/>
                    <a:p>
                      <a:pPr algn="l" fontAlgn="t"/>
                      <a:r>
                        <a:rPr lang="fr-FR" sz="400" u="none" strike="noStrike">
                          <a:effectLst/>
                        </a:rPr>
                        <a:t>11ax D4.0 Comment Resolution 9.7.3</a:t>
                      </a:r>
                      <a:endParaRPr lang="fr-FR"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040243543"/>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735</a:t>
                      </a:r>
                      <a:endParaRPr lang="en-US" sz="400" b="0" i="0" u="none" strike="noStrike">
                        <a:effectLst/>
                        <a:latin typeface="Arial" panose="020B0604020202020204" pitchFamily="34" charset="0"/>
                      </a:endParaRPr>
                    </a:p>
                  </a:txBody>
                  <a:tcPr marL="2789" marR="2789" marT="2789" marB="0"/>
                </a:tc>
                <a:tc>
                  <a:txBody>
                    <a:bodyPr/>
                    <a:lstStyle/>
                    <a:p>
                      <a:pPr algn="l" fontAlgn="t"/>
                      <a:r>
                        <a:rPr lang="fr-FR" sz="400" u="none" strike="noStrike">
                          <a:effectLst/>
                        </a:rPr>
                        <a:t>11ax D4.0 Comment Resolution 10.24</a:t>
                      </a:r>
                      <a:endParaRPr lang="fr-FR"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934029031"/>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736</a:t>
                      </a:r>
                      <a:endParaRPr lang="en-US" sz="400" b="0" i="0" u="none" strike="noStrike">
                        <a:effectLst/>
                        <a:latin typeface="Arial" panose="020B0604020202020204" pitchFamily="34" charset="0"/>
                      </a:endParaRPr>
                    </a:p>
                  </a:txBody>
                  <a:tcPr marL="2789" marR="2789" marT="2789" marB="0"/>
                </a:tc>
                <a:tc>
                  <a:txBody>
                    <a:bodyPr/>
                    <a:lstStyle/>
                    <a:p>
                      <a:pPr algn="l" fontAlgn="t"/>
                      <a:r>
                        <a:rPr lang="fr-FR" sz="400" u="none" strike="noStrike">
                          <a:effectLst/>
                        </a:rPr>
                        <a:t>11ax D4.0 Comment Resolution 10.32.2</a:t>
                      </a:r>
                      <a:endParaRPr lang="fr-FR"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44826318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745</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MAC-CR-for-subclause-9.4.2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Ming Gan (Huawei)</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663276156"/>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748</a:t>
                      </a:r>
                      <a:endParaRPr lang="en-US" sz="400" b="0" i="0" u="none" strike="noStrike">
                        <a:effectLst/>
                        <a:latin typeface="Arial" panose="020B0604020202020204" pitchFamily="34" charset="0"/>
                      </a:endParaRPr>
                    </a:p>
                  </a:txBody>
                  <a:tcPr marL="2789" marR="2789" marT="2789" marB="0"/>
                </a:tc>
                <a:tc>
                  <a:txBody>
                    <a:bodyPr/>
                    <a:lstStyle/>
                    <a:p>
                      <a:pPr algn="l" fontAlgn="t"/>
                      <a:r>
                        <a:rPr lang="fr-FR" sz="400" u="none" strike="noStrike">
                          <a:effectLst/>
                        </a:rPr>
                        <a:t>11ax D4.0 Comment Resolution 26.2.8</a:t>
                      </a:r>
                      <a:endParaRPr lang="fr-FR"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612116953"/>
                  </a:ext>
                </a:extLst>
              </a:tr>
              <a:tr h="83922">
                <a:tc>
                  <a:txBody>
                    <a:bodyPr/>
                    <a:lstStyle/>
                    <a:p>
                      <a:pPr algn="r" fontAlgn="t"/>
                      <a:r>
                        <a:rPr lang="en-US" sz="400" u="none" strike="noStrike">
                          <a:effectLst/>
                        </a:rPr>
                        <a:t>2019</a:t>
                      </a:r>
                      <a:endParaRPr lang="en-US" sz="400" b="0" i="0" u="none" strike="noStrike">
                        <a:solidFill>
                          <a:srgbClr val="000000"/>
                        </a:solidFill>
                        <a:effectLst/>
                        <a:latin typeface="Arial" panose="020B0604020202020204" pitchFamily="34" charset="0"/>
                      </a:endParaRPr>
                    </a:p>
                  </a:txBody>
                  <a:tcPr marL="2789" marR="2789" marT="2789" marB="0"/>
                </a:tc>
                <a:tc>
                  <a:txBody>
                    <a:bodyPr/>
                    <a:lstStyle/>
                    <a:p>
                      <a:pPr algn="r" fontAlgn="t"/>
                      <a:r>
                        <a:rPr lang="en-US" sz="400" u="none" strike="noStrike">
                          <a:effectLst/>
                        </a:rPr>
                        <a:t>750</a:t>
                      </a:r>
                      <a:endParaRPr lang="en-US" sz="400" b="0" i="0" u="none" strike="noStrike">
                        <a:solidFill>
                          <a:srgbClr val="000000"/>
                        </a:solidFill>
                        <a:effectLst/>
                        <a:latin typeface="Arial" panose="020B0604020202020204" pitchFamily="34" charset="0"/>
                      </a:endParaRPr>
                    </a:p>
                  </a:txBody>
                  <a:tcPr marL="2789" marR="2789" marT="2789" marB="0"/>
                </a:tc>
                <a:tc>
                  <a:txBody>
                    <a:bodyPr/>
                    <a:lstStyle/>
                    <a:p>
                      <a:pPr algn="l" fontAlgn="t"/>
                      <a:r>
                        <a:rPr lang="en-US" sz="400" u="none" strike="noStrike">
                          <a:effectLst/>
                        </a:rPr>
                        <a:t>11ax D4.0 comment-resolution 26.5.3.4</a:t>
                      </a:r>
                      <a:endParaRPr lang="en-US" sz="400" b="0" i="0" u="none" strike="noStrike">
                        <a:solidFill>
                          <a:srgbClr val="000000"/>
                        </a:solidFill>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solidFill>
                          <a:srgbClr val="000000"/>
                        </a:solidFill>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49647899"/>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769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NFRP - part 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laurent cariou (Intel)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238282712"/>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771</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lb238-cr-he-subchannel-selective-transmission</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Yongho Seok (MediaTek)</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202216209"/>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835</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Comment resolution for subclause 26-2-2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Kaiying Lu (Self)</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806244869"/>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915</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fragment flushing</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Matthew Fischer (Broadcom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350414727"/>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961</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MAC-CR-Group addressed MPDUs delivery</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23008995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MAC-CR-Non-AP STA scanning behavior</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94960826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963</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MAC-CR-HE BSS operation_p2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11272568"/>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964</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MAC-CR-Additional rules for preassociation</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528456106"/>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965</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MAC-CR-HE BSS operation in 6 GHz band_p2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189200891"/>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966</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MAC-CR-Misc TWT- part 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78287494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967</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MAC-CR-Fast passive scanning - part 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014944672"/>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968</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MAC-Bug fixes and clarifications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976799519"/>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2019-may-june-tgax-teleconference-agendas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383609991"/>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1023</a:t>
                      </a:r>
                      <a:endParaRPr lang="en-US" sz="400" b="0" i="0" u="none" strike="noStrike">
                        <a:effectLst/>
                        <a:latin typeface="Arial" panose="020B0604020202020204" pitchFamily="34" charset="0"/>
                      </a:endParaRPr>
                    </a:p>
                  </a:txBody>
                  <a:tcPr marL="2789" marR="2789" marT="2789" marB="0"/>
                </a:tc>
                <a:tc>
                  <a:txBody>
                    <a:bodyPr/>
                    <a:lstStyle/>
                    <a:p>
                      <a:pPr algn="l" fontAlgn="t"/>
                      <a:r>
                        <a:rPr lang="fr-FR" sz="400" u="none" strike="noStrike">
                          <a:effectLst/>
                        </a:rPr>
                        <a:t>11ax D4.0 Comment Resolution 21.6.4.1</a:t>
                      </a:r>
                      <a:endParaRPr lang="fr-FR"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58607782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1035</a:t>
                      </a:r>
                      <a:endParaRPr lang="en-US" sz="400" b="0" i="0" u="none" strike="noStrike">
                        <a:effectLst/>
                        <a:latin typeface="Arial" panose="020B0604020202020204" pitchFamily="34" charset="0"/>
                      </a:endParaRPr>
                    </a:p>
                  </a:txBody>
                  <a:tcPr marL="2789" marR="2789" marT="2789" marB="0"/>
                </a:tc>
                <a:tc>
                  <a:txBody>
                    <a:bodyPr/>
                    <a:lstStyle/>
                    <a:p>
                      <a:pPr algn="l" fontAlgn="t"/>
                      <a:r>
                        <a:rPr lang="fr-FR" sz="400" u="none" strike="noStrike">
                          <a:effectLst/>
                        </a:rPr>
                        <a:t>11ax D4.0 Comment Resolution 26.6.4.2 26.6.4.4</a:t>
                      </a:r>
                      <a:endParaRPr lang="fr-FR"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561983466"/>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1061</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MAC-CR-HE FTM in 6 GHz</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79378537"/>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1138</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lb238-cr-subclause-26-13</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Yongho Seok (MediaTek)</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23229530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1139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lb238-cr-subclause-26-17-4</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Yongho Seok (MediaTek)</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504698761"/>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1140</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lb238-cr-subclause-9-4-2-256</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Yongho Seok (MediaTek)</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199105287"/>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1141</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lb238-cr-mac-miscellaneous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Yongho Seok (MediaTek)</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30797840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1147</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Resolution for CID 20000</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Abhishek Patil (Qualcomm)</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453621449"/>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1148</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Resolution for CIDs related to Multiple BSSID - part 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Abhishek Patil (Qualcomm)</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70079357"/>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1149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Resolution for CIDs 21172 and 20013</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Abhishek Patil (Qualcomm)</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83499904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1150</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Resolution for CIDs on co-located BSSID</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Abhishek Patil (Qualcomm)</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94794180"/>
                  </a:ext>
                </a:extLst>
              </a:tr>
              <a:tr h="167846">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1155</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LB-238 Miscellaneous Comment Resolution</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Osama Aboul-Magd (Huawei Technologies)</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15150734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1161</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Misc CIDs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laurent cariou (Intel)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742140203"/>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1163</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Comment resolution for QTP</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Kaiying Lu (Mediatek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48109156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1167</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SM Power Save Part II</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Po-Kai Huang (Intel)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442445047"/>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1184</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on MAC Misc</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Ming Gan (Huawei)</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044898741"/>
                  </a:ext>
                </a:extLst>
              </a:tr>
              <a:tr h="167846">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1200</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Resolutions to comments 20104, 20648, 21124, and 21469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Tomoko Adachi (Toshiba)</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125132368"/>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1209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TXOP duration based RTS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Huizhao Wang (Quantenna)</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372741737"/>
                  </a:ext>
                </a:extLst>
              </a:tr>
              <a:tr h="83922">
                <a:tc>
                  <a:txBody>
                    <a:bodyPr/>
                    <a:lstStyle/>
                    <a:p>
                      <a:pPr algn="r" fontAlgn="b"/>
                      <a:r>
                        <a:rPr lang="en-US" sz="400" u="none" strike="noStrike">
                          <a:effectLst/>
                        </a:rPr>
                        <a:t>2019</a:t>
                      </a:r>
                      <a:endParaRPr lang="en-US" sz="400" b="0" i="0" u="none" strike="noStrike">
                        <a:effectLst/>
                        <a:latin typeface="Arial" panose="020B0604020202020204" pitchFamily="34" charset="0"/>
                      </a:endParaRPr>
                    </a:p>
                  </a:txBody>
                  <a:tcPr marL="2789" marR="2789" marT="2789" marB="0" anchor="b"/>
                </a:tc>
                <a:tc>
                  <a:txBody>
                    <a:bodyPr/>
                    <a:lstStyle/>
                    <a:p>
                      <a:pPr algn="r" fontAlgn="b"/>
                      <a:r>
                        <a:rPr lang="en-US" sz="400" u="none" strike="noStrike">
                          <a:effectLst/>
                        </a:rPr>
                        <a:t>1211</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Ack related Comments Resolution</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George Cherian (Qualcomm)</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247927012"/>
                  </a:ext>
                </a:extLst>
              </a:tr>
              <a:tr h="83922">
                <a:tc>
                  <a:txBody>
                    <a:bodyPr/>
                    <a:lstStyle/>
                    <a:p>
                      <a:pPr algn="r" fontAlgn="b"/>
                      <a:r>
                        <a:rPr lang="en-US" sz="400" u="none" strike="noStrike">
                          <a:effectLst/>
                        </a:rPr>
                        <a:t>2019</a:t>
                      </a:r>
                      <a:endParaRPr lang="en-US" sz="400" b="0" i="0" u="none" strike="noStrike">
                        <a:effectLst/>
                        <a:latin typeface="Arial" panose="020B0604020202020204" pitchFamily="34" charset="0"/>
                      </a:endParaRPr>
                    </a:p>
                  </a:txBody>
                  <a:tcPr marL="2789" marR="2789" marT="2789" marB="0" anchor="b"/>
                </a:tc>
                <a:tc>
                  <a:txBody>
                    <a:bodyPr/>
                    <a:lstStyle/>
                    <a:p>
                      <a:pPr algn="r" fontAlgn="b"/>
                      <a:r>
                        <a:rPr lang="en-US" sz="400" u="none" strike="noStrike">
                          <a:effectLst/>
                        </a:rPr>
                        <a:t>1219</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MAC-CR-CID 20107</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940849294"/>
                  </a:ext>
                </a:extLst>
              </a:tr>
              <a:tr h="83922">
                <a:tc>
                  <a:txBody>
                    <a:bodyPr/>
                    <a:lstStyle/>
                    <a:p>
                      <a:pPr algn="r" fontAlgn="b"/>
                      <a:r>
                        <a:rPr lang="en-US" sz="400" u="none" strike="noStrike">
                          <a:effectLst/>
                        </a:rPr>
                        <a:t>2019</a:t>
                      </a:r>
                      <a:endParaRPr lang="en-US" sz="400" b="0" i="0" u="none" strike="noStrike">
                        <a:effectLst/>
                        <a:latin typeface="Arial" panose="020B0604020202020204" pitchFamily="34" charset="0"/>
                      </a:endParaRPr>
                    </a:p>
                  </a:txBody>
                  <a:tcPr marL="2789" marR="2789" marT="2789" marB="0" anchor="b"/>
                </a:tc>
                <a:tc>
                  <a:txBody>
                    <a:bodyPr/>
                    <a:lstStyle/>
                    <a:p>
                      <a:pPr algn="r" fontAlgn="b"/>
                      <a:r>
                        <a:rPr lang="en-US" sz="400" u="none" strike="noStrike">
                          <a:effectLst/>
                        </a:rPr>
                        <a:t>1222</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CR for 20253, 20255, 20264 and 20265.</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Jarkko Kneckt (Apple)</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684812342"/>
                  </a:ext>
                </a:extLst>
              </a:tr>
              <a:tr h="83922">
                <a:tc>
                  <a:txBody>
                    <a:bodyPr/>
                    <a:lstStyle/>
                    <a:p>
                      <a:pPr algn="r" fontAlgn="b"/>
                      <a:r>
                        <a:rPr lang="en-US" sz="400" u="none" strike="noStrike">
                          <a:effectLst/>
                        </a:rPr>
                        <a:t>2019</a:t>
                      </a:r>
                      <a:endParaRPr lang="en-US" sz="400" b="0" i="0" u="none" strike="noStrike">
                        <a:effectLst/>
                        <a:latin typeface="Arial" panose="020B0604020202020204" pitchFamily="34" charset="0"/>
                      </a:endParaRPr>
                    </a:p>
                  </a:txBody>
                  <a:tcPr marL="2789" marR="2789" marT="2789" marB="0" anchor="b"/>
                </a:tc>
                <a:tc>
                  <a:txBody>
                    <a:bodyPr/>
                    <a:lstStyle/>
                    <a:p>
                      <a:pPr algn="r" fontAlgn="b"/>
                      <a:r>
                        <a:rPr lang="en-US" sz="400" u="none" strike="noStrike">
                          <a:effectLst/>
                        </a:rPr>
                        <a:t>1235</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lb238-cr-subclause-26-15-7</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Yongho Seok (MediaTek)</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23322972"/>
                  </a:ext>
                </a:extLst>
              </a:tr>
              <a:tr h="83922">
                <a:tc>
                  <a:txBody>
                    <a:bodyPr/>
                    <a:lstStyle/>
                    <a:p>
                      <a:pPr algn="r" fontAlgn="b"/>
                      <a:r>
                        <a:rPr lang="en-US" sz="400" u="none" strike="noStrike">
                          <a:effectLst/>
                        </a:rPr>
                        <a:t>2019</a:t>
                      </a:r>
                      <a:endParaRPr lang="en-US" sz="400" b="0" i="0" u="none" strike="noStrike">
                        <a:effectLst/>
                        <a:latin typeface="Arial" panose="020B0604020202020204" pitchFamily="34" charset="0"/>
                      </a:endParaRPr>
                    </a:p>
                  </a:txBody>
                  <a:tcPr marL="2789" marR="2789" marT="2789" marB="0" anchor="b"/>
                </a:tc>
                <a:tc>
                  <a:txBody>
                    <a:bodyPr/>
                    <a:lstStyle/>
                    <a:p>
                      <a:pPr algn="r" fontAlgn="b"/>
                      <a:r>
                        <a:rPr lang="en-US" sz="400" u="none" strike="noStrike">
                          <a:effectLst/>
                        </a:rPr>
                        <a:t>1236</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Comment resolution on MIBs for LB238</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Edward Au (Huawei)</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773120392"/>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1237</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clause 3.2 and 4.3.15a</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Guoqing Li (Apple)</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a:t>
                      </a:r>
                      <a:endParaRPr lang="en-US" sz="400" b="0" i="0" u="none" strike="noStrike">
                        <a:effectLst/>
                        <a:latin typeface="Arial" panose="020B0604020202020204" pitchFamily="34" charset="0"/>
                      </a:endParaRPr>
                    </a:p>
                  </a:txBody>
                  <a:tcPr marL="2789" marR="2789" marT="2789" marB="0"/>
                </a:tc>
                <a:extLst>
                  <a:ext uri="{0D108BD9-81ED-4DB2-BD59-A6C34878D82A}">
                    <a16:rowId xmlns:a16="http://schemas.microsoft.com/office/drawing/2014/main" val="326192074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1275</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Proposed Resolution to Tgax D4.0 CR 20268</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Srinivas Kandala (Samsung)</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a:t>
                      </a:r>
                      <a:endParaRPr lang="en-US" sz="400" b="0" i="0" u="none" strike="noStrike">
                        <a:effectLst/>
                        <a:latin typeface="Arial" panose="020B0604020202020204" pitchFamily="34" charset="0"/>
                      </a:endParaRPr>
                    </a:p>
                  </a:txBody>
                  <a:tcPr marL="2789" marR="2789" marT="2789" marB="0"/>
                </a:tc>
                <a:extLst>
                  <a:ext uri="{0D108BD9-81ED-4DB2-BD59-A6C34878D82A}">
                    <a16:rowId xmlns:a16="http://schemas.microsoft.com/office/drawing/2014/main" val="1812542563"/>
                  </a:ext>
                </a:extLst>
              </a:tr>
              <a:tr h="167846">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1259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 238 Annex G Comment Resolution</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Osama Aboul-Magd (Huawei Technologies)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a:t>
                      </a:r>
                      <a:endParaRPr lang="en-US" sz="400" b="0" i="0" u="none" strike="noStrike">
                        <a:effectLst/>
                        <a:latin typeface="Arial" panose="020B0604020202020204" pitchFamily="34" charset="0"/>
                      </a:endParaRPr>
                    </a:p>
                  </a:txBody>
                  <a:tcPr marL="2789" marR="2789" marT="2789" marB="0"/>
                </a:tc>
                <a:extLst>
                  <a:ext uri="{0D108BD9-81ED-4DB2-BD59-A6C34878D82A}">
                    <a16:rowId xmlns:a16="http://schemas.microsoft.com/office/drawing/2014/main" val="1109592886"/>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1243</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Comment resolution on PICs for LB238</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Edward Au (Huawei)</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dirty="0">
                          <a:effectLst/>
                        </a:rPr>
                        <a:t>MAC</a:t>
                      </a:r>
                      <a:endParaRPr lang="en-US" sz="400" b="0" i="0" u="none" strike="noStrike" dirty="0">
                        <a:effectLst/>
                        <a:latin typeface="Arial" panose="020B0604020202020204" pitchFamily="34" charset="0"/>
                      </a:endParaRPr>
                    </a:p>
                  </a:txBody>
                  <a:tcPr marL="2789" marR="2789" marT="2789" marB="0"/>
                </a:tc>
                <a:extLst>
                  <a:ext uri="{0D108BD9-81ED-4DB2-BD59-A6C34878D82A}">
                    <a16:rowId xmlns:a16="http://schemas.microsoft.com/office/drawing/2014/main" val="2283059457"/>
                  </a:ext>
                </a:extLst>
              </a:tr>
            </a:tbl>
          </a:graphicData>
        </a:graphic>
      </p:graphicFrame>
    </p:spTree>
    <p:extLst>
      <p:ext uri="{BB962C8B-B14F-4D97-AF65-F5344CB8AC3E}">
        <p14:creationId xmlns:p14="http://schemas.microsoft.com/office/powerpoint/2010/main" val="996891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t>Agenda for Monday July 15, 13:30 – 15:30</a:t>
            </a:r>
            <a:r>
              <a:rPr lang="en-US" altLang="en-US" dirty="0">
                <a:sym typeface="Wingdings" panose="05000000000000000000" pitchFamily="2" charset="2"/>
              </a:rPr>
              <a:t> </a:t>
            </a:r>
            <a:endParaRPr lang="en-US" dirty="0"/>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buFont typeface="Arial" panose="020B0604020202020204" pitchFamily="34" charset="0"/>
              <a:buChar char="•"/>
            </a:pPr>
            <a:r>
              <a:rPr lang="en-US" altLang="en-US" dirty="0"/>
              <a:t>Submissions and Ad hoc groups schedule</a:t>
            </a:r>
          </a:p>
          <a:p>
            <a:pPr lvl="0">
              <a:lnSpc>
                <a:spcPct val="80000"/>
              </a:lnSpc>
              <a:buFont typeface="Arial" panose="020B0604020202020204" pitchFamily="34" charset="0"/>
              <a:buChar char="•"/>
            </a:pPr>
            <a:r>
              <a:rPr lang="en-US" altLang="en-US" dirty="0"/>
              <a:t>Summary from March 2019 meeting</a:t>
            </a:r>
          </a:p>
          <a:p>
            <a:pPr lvl="0">
              <a:lnSpc>
                <a:spcPct val="80000"/>
              </a:lnSpc>
              <a:buFont typeface="Arial" panose="020B0604020202020204" pitchFamily="34" charset="0"/>
              <a:buChar char="•"/>
            </a:pPr>
            <a:r>
              <a:rPr lang="en-US" altLang="en-US" dirty="0"/>
              <a:t>TG motions</a:t>
            </a:r>
          </a:p>
          <a:p>
            <a:pPr lvl="1">
              <a:lnSpc>
                <a:spcPct val="80000"/>
              </a:lnSpc>
              <a:buFont typeface="Arial" panose="020B0604020202020204" pitchFamily="34" charset="0"/>
              <a:buChar char="•"/>
            </a:pPr>
            <a:r>
              <a:rPr lang="en-US" altLang="en-US" sz="1800" dirty="0"/>
              <a:t>Approve TG meeting and Teleconference minutes since May 2019 meeting.</a:t>
            </a:r>
            <a:endParaRPr lang="en-US" altLang="en-US" dirty="0"/>
          </a:p>
          <a:p>
            <a:pPr lvl="0">
              <a:lnSpc>
                <a:spcPct val="80000"/>
              </a:lnSpc>
              <a:buFont typeface="Arial" panose="020B0604020202020204" pitchFamily="34" charset="0"/>
              <a:buChar char="•"/>
            </a:pPr>
            <a:r>
              <a:rPr lang="en-US" altLang="en-US" dirty="0"/>
              <a:t>Presentations and Comment Resolution</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25</a:t>
            </a:fld>
            <a:endParaRPr lang="en-GB"/>
          </a:p>
        </p:txBody>
      </p:sp>
      <p:sp>
        <p:nvSpPr>
          <p:cNvPr id="4" name="Footer Placeholder 3"/>
          <p:cNvSpPr>
            <a:spLocks noGrp="1"/>
          </p:cNvSpPr>
          <p:nvPr>
            <p:ph type="ftr" idx="14"/>
          </p:nvPr>
        </p:nvSpPr>
        <p:spPr/>
        <p:txBody>
          <a:bodyPr/>
          <a:lstStyle/>
          <a:p>
            <a:r>
              <a:rPr lang="en-GB"/>
              <a:t>Osama Aboul-Magd, Huawei Technologies</a:t>
            </a:r>
          </a:p>
        </p:txBody>
      </p:sp>
      <p:sp>
        <p:nvSpPr>
          <p:cNvPr id="3" name="Date Placeholder 2"/>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8100221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since May 2019</a:t>
            </a:r>
          </a:p>
        </p:txBody>
      </p:sp>
      <p:sp>
        <p:nvSpPr>
          <p:cNvPr id="3" name="Content Placeholder 2"/>
          <p:cNvSpPr>
            <a:spLocks noGrp="1"/>
          </p:cNvSpPr>
          <p:nvPr>
            <p:ph idx="1"/>
          </p:nvPr>
        </p:nvSpPr>
        <p:spPr>
          <a:xfrm>
            <a:off x="685800" y="1676400"/>
            <a:ext cx="7770813" cy="4113213"/>
          </a:xfrm>
        </p:spPr>
        <p:txBody>
          <a:bodyPr/>
          <a:lstStyle/>
          <a:p>
            <a:pPr>
              <a:buFont typeface="Arial" panose="020B0604020202020204" pitchFamily="34" charset="0"/>
              <a:buChar char="•"/>
            </a:pPr>
            <a:r>
              <a:rPr lang="en-US" sz="2000" dirty="0"/>
              <a:t>Approved the resolution of about 420 CIDs in May.</a:t>
            </a:r>
          </a:p>
          <a:p>
            <a:pPr>
              <a:buFont typeface="Arial" panose="020B0604020202020204" pitchFamily="34" charset="0"/>
              <a:buChar char="•"/>
            </a:pPr>
            <a:r>
              <a:rPr lang="en-US" sz="2000" dirty="0"/>
              <a:t>Held a number of teleconferences. About 30 CIDs are ready for motion from the telecons.</a:t>
            </a:r>
          </a:p>
          <a:p>
            <a:pPr>
              <a:buFont typeface="Arial" panose="020B0604020202020204" pitchFamily="34" charset="0"/>
              <a:buChar char="•"/>
            </a:pPr>
            <a:r>
              <a:rPr lang="en-US" sz="2000" dirty="0"/>
              <a:t>Held an ad hoc meeting July 10-12. About 150 CIDs are ready for motion.</a:t>
            </a:r>
          </a:p>
          <a:p>
            <a:pPr>
              <a:buFont typeface="Arial" panose="020B0604020202020204" pitchFamily="34" charset="0"/>
              <a:buChar char="•"/>
            </a:pPr>
            <a:r>
              <a:rPr lang="en-US" sz="2000" dirty="0"/>
              <a:t>The Editor resolved all the </a:t>
            </a:r>
            <a:r>
              <a:rPr lang="en-US" sz="2000" dirty="0" err="1"/>
              <a:t>remaing</a:t>
            </a:r>
            <a:r>
              <a:rPr lang="en-US" sz="2000" dirty="0"/>
              <a:t> Editorial comments.</a:t>
            </a:r>
          </a:p>
          <a:p>
            <a:pPr lvl="1">
              <a:buFont typeface="Arial" panose="020B0604020202020204" pitchFamily="34" charset="0"/>
              <a:buChar char="•"/>
            </a:pPr>
            <a:r>
              <a:rPr lang="en-US" sz="1800" dirty="0">
                <a:hlinkClick r:id="rId2"/>
              </a:rPr>
              <a:t>https://mentor.ieee.org/802.11/dcn/19/11-19-1123-00-00ax-editorial-comments-on-d4-0.xlsx</a:t>
            </a:r>
            <a:r>
              <a:rPr lang="en-US" sz="1800" dirty="0"/>
              <a:t> </a:t>
            </a:r>
          </a:p>
          <a:p>
            <a:pPr>
              <a:buFont typeface="Arial" panose="020B0604020202020204" pitchFamily="34" charset="0"/>
              <a:buChar char="•"/>
            </a:pPr>
            <a:r>
              <a:rPr lang="en-US" sz="2000" dirty="0"/>
              <a:t>Generated a new revision of the TG |Coexistence assurance document as a result of the comments received.</a:t>
            </a:r>
          </a:p>
          <a:p>
            <a:pPr lvl="1">
              <a:buFont typeface="Arial" panose="020B0604020202020204" pitchFamily="34" charset="0"/>
              <a:buChar char="•"/>
            </a:pPr>
            <a:r>
              <a:rPr lang="en-US" sz="1800" dirty="0">
                <a:hlinkClick r:id="rId3"/>
              </a:rPr>
              <a:t>https://mentor.ieee.org/802.11/dcn/16/11-16-1348-06-00ax-coexistence-assurance.docx</a:t>
            </a:r>
            <a:r>
              <a:rPr lang="en-US" sz="1800"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264694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Approval of  TG Minutes (May 2019 Meeting and </a:t>
            </a:r>
            <a:r>
              <a:rPr lang="en-US" altLang="en-US" dirty="0" err="1"/>
              <a:t>Telecon</a:t>
            </a:r>
            <a:r>
              <a:rPr lang="en-US" altLang="en-US" dirty="0"/>
              <a:t> Minutes) </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en-US" sz="2000" dirty="0"/>
              <a:t>Approve TGax minutes of meetings and teleconferences from May 2019 Interim meeting to today:</a:t>
            </a:r>
          </a:p>
          <a:p>
            <a:pPr lvl="1">
              <a:buFont typeface="Arial" panose="020B0604020202020204" pitchFamily="34" charset="0"/>
              <a:buChar char="•"/>
            </a:pPr>
            <a:r>
              <a:rPr lang="en-US" altLang="en-US" sz="1600" dirty="0">
                <a:hlinkClick r:id="rId2"/>
              </a:rPr>
              <a:t>https://mentor.ieee.org/802.11/dcn/19/11-19-0872-00-00ax-tgax-may-2019-atlanta-meeting-minutes.docx</a:t>
            </a:r>
            <a:r>
              <a:rPr lang="en-US" altLang="en-US" sz="1600" dirty="0"/>
              <a:t> </a:t>
            </a:r>
          </a:p>
          <a:p>
            <a:pPr lvl="1">
              <a:buFont typeface="Arial" panose="020B0604020202020204" pitchFamily="34" charset="0"/>
              <a:buChar char="•"/>
            </a:pPr>
            <a:r>
              <a:rPr lang="en-US" altLang="en-US" sz="1600" dirty="0">
                <a:hlinkClick r:id="rId3"/>
              </a:rPr>
              <a:t>https://mentor.ieee.org/802.11/dcn/19/11-19-1012-00-00ax-tgax-teleconference-minutes-from-may-to-june-2019.docx</a:t>
            </a:r>
            <a:r>
              <a:rPr lang="en-US" altLang="en-US" sz="1600" dirty="0"/>
              <a:t> </a:t>
            </a:r>
          </a:p>
          <a:p>
            <a:pPr lvl="1">
              <a:buFont typeface="Arial" panose="020B0604020202020204" pitchFamily="34" charset="0"/>
              <a:buChar char="•"/>
            </a:pPr>
            <a:r>
              <a:rPr lang="en-US" altLang="en-US" sz="1600" dirty="0">
                <a:hlinkClick r:id="rId4"/>
              </a:rPr>
              <a:t>https://mentor.ieee.org/802.11/dcn/19/11-19-0918-00-00ax-mac-ad-hoc-meeting-minutes-may-2019.docx</a:t>
            </a:r>
            <a:r>
              <a:rPr lang="en-US" altLang="en-US" sz="1600" dirty="0"/>
              <a:t>   </a:t>
            </a:r>
          </a:p>
          <a:p>
            <a:pPr lvl="1">
              <a:buFont typeface="Arial" panose="020B0604020202020204" pitchFamily="34" charset="0"/>
              <a:buChar char="•"/>
            </a:pPr>
            <a:endParaRPr lang="en-US" altLang="en-US" sz="1600" dirty="0"/>
          </a:p>
          <a:p>
            <a:pPr>
              <a:buFont typeface="Arial" panose="020B0604020202020204" pitchFamily="34" charset="0"/>
              <a:buChar char="•"/>
            </a:pPr>
            <a:r>
              <a:rPr lang="en-US" altLang="en-US" sz="2000" dirty="0"/>
              <a:t>Move:		Second: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8437044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Agenda for Monday July 15, 19:30 – 21:30</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lvl="0">
              <a:lnSpc>
                <a:spcPct val="80000"/>
              </a:lnSpc>
              <a:buFont typeface="Arial" panose="020B0604020202020204" pitchFamily="34" charset="0"/>
              <a:buChar char="•"/>
            </a:pPr>
            <a:r>
              <a:rPr lang="en-US" altLang="en-US" dirty="0" err="1"/>
              <a:t>Adhoc</a:t>
            </a:r>
            <a:r>
              <a:rPr lang="en-US" altLang="en-US" dirty="0"/>
              <a:t> group meetings</a:t>
            </a:r>
          </a:p>
          <a:p>
            <a:pPr lvl="1">
              <a:lnSpc>
                <a:spcPct val="80000"/>
              </a:lnSpc>
              <a:buFont typeface="Arial" panose="020B0604020202020204" pitchFamily="34" charset="0"/>
              <a:buChar char="•"/>
            </a:pPr>
            <a:r>
              <a:rPr lang="en-US" altLang="en-US" dirty="0"/>
              <a:t>Ad hoc #1 </a:t>
            </a:r>
            <a:r>
              <a:rPr lang="en-US" altLang="en-US" dirty="0">
                <a:sym typeface="Wingdings" panose="05000000000000000000" pitchFamily="2" charset="2"/>
              </a:rPr>
              <a:t></a:t>
            </a:r>
          </a:p>
          <a:p>
            <a:pPr lvl="1">
              <a:lnSpc>
                <a:spcPct val="80000"/>
              </a:lnSpc>
              <a:buFont typeface="Arial" panose="020B0604020202020204" pitchFamily="34" charset="0"/>
              <a:buChar char="•"/>
            </a:pPr>
            <a:r>
              <a:rPr lang="en-US" altLang="en-US" dirty="0">
                <a:sym typeface="Wingdings" panose="05000000000000000000" pitchFamily="2" charset="2"/>
              </a:rPr>
              <a:t>Ad Hoc # 2 </a:t>
            </a:r>
            <a:endParaRPr lang="en-US" alt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741549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05800" cy="1065213"/>
          </a:xfrm>
        </p:spPr>
        <p:txBody>
          <a:bodyPr/>
          <a:lstStyle/>
          <a:p>
            <a:r>
              <a:rPr lang="en-US" altLang="en-US" dirty="0"/>
              <a:t>Agenda for Tuesday July 16, 10:30 – 12:30</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lvl="0">
              <a:lnSpc>
                <a:spcPct val="80000"/>
              </a:lnSpc>
              <a:buFont typeface="Arial" panose="020B0604020202020204" pitchFamily="34" charset="0"/>
              <a:buChar char="•"/>
            </a:pPr>
            <a:r>
              <a:rPr lang="en-US" altLang="en-US" dirty="0" err="1"/>
              <a:t>Adhoc</a:t>
            </a:r>
            <a:r>
              <a:rPr lang="en-US" altLang="en-US" dirty="0"/>
              <a:t> group meetings</a:t>
            </a:r>
          </a:p>
          <a:p>
            <a:pPr lvl="1">
              <a:lnSpc>
                <a:spcPct val="80000"/>
              </a:lnSpc>
              <a:buFont typeface="Arial" panose="020B0604020202020204" pitchFamily="34" charset="0"/>
              <a:buChar char="•"/>
            </a:pPr>
            <a:r>
              <a:rPr lang="en-US" altLang="en-US" dirty="0"/>
              <a:t>Ad hoc #1 </a:t>
            </a:r>
            <a:r>
              <a:rPr lang="en-US" altLang="en-US" dirty="0">
                <a:sym typeface="Wingdings" panose="05000000000000000000" pitchFamily="2" charset="2"/>
              </a:rPr>
              <a:t></a:t>
            </a:r>
          </a:p>
          <a:p>
            <a:pPr lvl="1">
              <a:lnSpc>
                <a:spcPct val="80000"/>
              </a:lnSpc>
              <a:buFont typeface="Arial" panose="020B0604020202020204" pitchFamily="34" charset="0"/>
              <a:buChar char="•"/>
            </a:pPr>
            <a:r>
              <a:rPr lang="en-US" altLang="en-US" dirty="0">
                <a:sym typeface="Wingdings" panose="05000000000000000000" pitchFamily="2" charset="2"/>
              </a:rPr>
              <a:t>Ad Hoc # 2 </a:t>
            </a:r>
            <a:endParaRPr lang="en-US" alt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065938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82000" cy="1065213"/>
          </a:xfrm>
        </p:spPr>
        <p:txBody>
          <a:bodyPr/>
          <a:lstStyle/>
          <a:p>
            <a:r>
              <a:rPr lang="en-US" altLang="en-US" dirty="0"/>
              <a:t>Agenda for Tuesday July 16, 13:30 – 15:30</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lvl="0">
              <a:lnSpc>
                <a:spcPct val="80000"/>
              </a:lnSpc>
              <a:buFont typeface="Arial" panose="020B0604020202020204" pitchFamily="34" charset="0"/>
              <a:buChar char="•"/>
            </a:pPr>
            <a:r>
              <a:rPr lang="en-US" altLang="en-US" dirty="0" err="1"/>
              <a:t>Adhoc</a:t>
            </a:r>
            <a:r>
              <a:rPr lang="en-US" altLang="en-US" dirty="0"/>
              <a:t> group meetings</a:t>
            </a:r>
          </a:p>
          <a:p>
            <a:pPr lvl="1">
              <a:lnSpc>
                <a:spcPct val="80000"/>
              </a:lnSpc>
              <a:buFont typeface="Arial" panose="020B0604020202020204" pitchFamily="34" charset="0"/>
              <a:buChar char="•"/>
            </a:pPr>
            <a:r>
              <a:rPr lang="en-US" altLang="en-US" dirty="0"/>
              <a:t>Ad hoc #1 </a:t>
            </a:r>
            <a:r>
              <a:rPr lang="en-US" altLang="en-US" dirty="0">
                <a:sym typeface="Wingdings" panose="05000000000000000000" pitchFamily="2" charset="2"/>
              </a:rPr>
              <a:t></a:t>
            </a:r>
          </a:p>
          <a:p>
            <a:pPr lvl="1">
              <a:lnSpc>
                <a:spcPct val="80000"/>
              </a:lnSpc>
              <a:buFont typeface="Arial" panose="020B0604020202020204" pitchFamily="34" charset="0"/>
              <a:buChar char="•"/>
            </a:pPr>
            <a:r>
              <a:rPr lang="en-US" altLang="en-US" dirty="0">
                <a:sym typeface="Wingdings" panose="05000000000000000000" pitchFamily="2" charset="2"/>
              </a:rPr>
              <a:t>Ad Hoc # 2 </a:t>
            </a:r>
            <a:endParaRPr lang="en-US" alt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863075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Agenda for Tuesday July 16, 13:30 – 15:30</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buFont typeface="Arial" panose="020B0604020202020204" pitchFamily="34" charset="0"/>
              <a:buChar char="•"/>
            </a:pPr>
            <a:r>
              <a:rPr lang="en-US" altLang="en-US" dirty="0"/>
              <a:t>Review Progress from Ad hoc groups</a:t>
            </a:r>
          </a:p>
          <a:p>
            <a:pPr lvl="0">
              <a:buFont typeface="Arial" panose="020B0604020202020204" pitchFamily="34" charset="0"/>
              <a:buChar char="•"/>
            </a:pPr>
            <a:r>
              <a:rPr lang="en-US" altLang="en-US" dirty="0"/>
              <a:t>Submissions and comment resolution</a:t>
            </a:r>
          </a:p>
          <a:p>
            <a:pPr lvl="0">
              <a:buFont typeface="Arial" panose="020B0604020202020204" pitchFamily="34" charset="0"/>
              <a:buChar char="•"/>
            </a:pPr>
            <a:r>
              <a:rPr lang="en-US" altLang="en-US" dirty="0"/>
              <a:t>Recess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1493761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686800" cy="1065213"/>
          </a:xfrm>
        </p:spPr>
        <p:txBody>
          <a:bodyPr/>
          <a:lstStyle/>
          <a:p>
            <a:r>
              <a:rPr lang="en-US" altLang="en-US" dirty="0"/>
              <a:t>Agenda for Wednesday July 17, 13:30 – 15:30</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buFont typeface="Arial" panose="020B0604020202020204" pitchFamily="34" charset="0"/>
              <a:buChar char="•"/>
            </a:pPr>
            <a:r>
              <a:rPr lang="en-US" altLang="en-US" dirty="0"/>
              <a:t>Submissions and comment resolution</a:t>
            </a:r>
          </a:p>
          <a:p>
            <a:pPr lvl="0">
              <a:buFont typeface="Arial" panose="020B0604020202020204" pitchFamily="34" charset="0"/>
              <a:buChar char="•"/>
            </a:pPr>
            <a:r>
              <a:rPr lang="en-US" altLang="en-US" dirty="0"/>
              <a:t>Recess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5959138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686800" cy="1065213"/>
          </a:xfrm>
        </p:spPr>
        <p:txBody>
          <a:bodyPr/>
          <a:lstStyle/>
          <a:p>
            <a:r>
              <a:rPr lang="en-US" altLang="en-US" dirty="0"/>
              <a:t>Agenda for Wednesday July 17, 16:00 – 18:00</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buFont typeface="Arial" panose="020B0604020202020204" pitchFamily="34" charset="0"/>
              <a:buChar char="•"/>
            </a:pPr>
            <a:r>
              <a:rPr lang="en-US" altLang="en-US" dirty="0"/>
              <a:t>Submissions and comment resolution</a:t>
            </a:r>
          </a:p>
          <a:p>
            <a:pPr lvl="0">
              <a:buFont typeface="Arial" panose="020B0604020202020204" pitchFamily="34" charset="0"/>
              <a:buChar char="•"/>
            </a:pPr>
            <a:r>
              <a:rPr lang="en-US" altLang="en-US" dirty="0"/>
              <a:t>Recess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0240591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382000" cy="1065213"/>
          </a:xfrm>
        </p:spPr>
        <p:txBody>
          <a:bodyPr/>
          <a:lstStyle/>
          <a:p>
            <a:r>
              <a:rPr lang="en-US" altLang="en-US" dirty="0"/>
              <a:t>Agenda for Thursday July 18, 10:30 – 12:30</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buFont typeface="Arial" panose="020B0604020202020204" pitchFamily="34" charset="0"/>
              <a:buChar char="•"/>
            </a:pPr>
            <a:r>
              <a:rPr lang="en-US" altLang="en-US" dirty="0"/>
              <a:t>IEEE-SA IPR policy and Procedure</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a:t>Recess</a:t>
            </a:r>
          </a:p>
          <a:p>
            <a:pPr>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0091668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382000" cy="1065213"/>
          </a:xfrm>
        </p:spPr>
        <p:txBody>
          <a:bodyPr/>
          <a:lstStyle/>
          <a:p>
            <a:r>
              <a:rPr lang="en-US" altLang="en-US" dirty="0"/>
              <a:t>Agenda for Thursday July 18, 16:00 – 18:00</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TG Meeting</a:t>
            </a:r>
          </a:p>
          <a:p>
            <a:pPr>
              <a:lnSpc>
                <a:spcPct val="80000"/>
              </a:lnSpc>
              <a:buFont typeface="Arial" panose="020B0604020202020204" pitchFamily="34" charset="0"/>
              <a:buChar char="•"/>
            </a:pPr>
            <a:r>
              <a:rPr lang="en-US" altLang="en-US" dirty="0"/>
              <a:t>Call Meeting to order</a:t>
            </a:r>
          </a:p>
          <a:p>
            <a:pPr>
              <a:lnSpc>
                <a:spcPct val="80000"/>
              </a:lnSpc>
              <a:buFont typeface="Arial" panose="020B0604020202020204" pitchFamily="34" charset="0"/>
              <a:buChar char="•"/>
            </a:pPr>
            <a:r>
              <a:rPr lang="en-US" altLang="en-US" dirty="0"/>
              <a:t>IEEE-SA IPR policy and Procedure.</a:t>
            </a:r>
          </a:p>
          <a:p>
            <a:pPr>
              <a:lnSpc>
                <a:spcPct val="80000"/>
              </a:lnSpc>
              <a:buFont typeface="Arial" panose="020B0604020202020204" pitchFamily="34" charset="0"/>
              <a:buChar char="•"/>
            </a:pPr>
            <a:r>
              <a:rPr lang="en-US" altLang="en-US" dirty="0"/>
              <a:t>TG Motions</a:t>
            </a:r>
          </a:p>
          <a:p>
            <a:pPr>
              <a:lnSpc>
                <a:spcPct val="80000"/>
              </a:lnSpc>
              <a:buFont typeface="Arial" panose="020B0604020202020204" pitchFamily="34" charset="0"/>
              <a:buChar char="•"/>
            </a:pPr>
            <a:r>
              <a:rPr lang="en-US" altLang="en-US" dirty="0"/>
              <a:t>Goals for July 2019</a:t>
            </a:r>
          </a:p>
          <a:p>
            <a:pPr>
              <a:lnSpc>
                <a:spcPct val="80000"/>
              </a:lnSpc>
              <a:buFont typeface="Arial" panose="020B0604020202020204" pitchFamily="34" charset="0"/>
              <a:buChar char="•"/>
            </a:pPr>
            <a:r>
              <a:rPr lang="en-US" altLang="en-US" dirty="0"/>
              <a:t>Ad hoc meeting, if necessary</a:t>
            </a:r>
          </a:p>
          <a:p>
            <a:pPr>
              <a:lnSpc>
                <a:spcPct val="80000"/>
              </a:lnSpc>
              <a:buFont typeface="Arial" panose="020B0604020202020204" pitchFamily="34" charset="0"/>
              <a:buChar char="•"/>
            </a:pPr>
            <a:r>
              <a:rPr lang="en-US" altLang="en-US" dirty="0" err="1"/>
              <a:t>Telecon</a:t>
            </a:r>
            <a:r>
              <a:rPr lang="en-US" altLang="en-US" dirty="0"/>
              <a:t> Schedule</a:t>
            </a:r>
          </a:p>
          <a:p>
            <a:pPr>
              <a:lnSpc>
                <a:spcPct val="80000"/>
              </a:lnSpc>
              <a:buFont typeface="Arial" panose="020B0604020202020204" pitchFamily="34" charset="0"/>
              <a:buChar char="•"/>
            </a:pPr>
            <a:r>
              <a:rPr lang="en-US" altLang="en-US" dirty="0"/>
              <a:t>Adjourn</a:t>
            </a:r>
          </a:p>
          <a:p>
            <a:pPr>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3444504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WG Ballot Motion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8477067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 Hoc Meeting</a:t>
            </a:r>
          </a:p>
        </p:txBody>
      </p:sp>
      <p:sp>
        <p:nvSpPr>
          <p:cNvPr id="3" name="Content Placeholder 2"/>
          <p:cNvSpPr>
            <a:spLocks noGrp="1"/>
          </p:cNvSpPr>
          <p:nvPr>
            <p:ph idx="1"/>
          </p:nvPr>
        </p:nvSpPr>
        <p:spPr/>
        <p:txBody>
          <a:bodyPr/>
          <a:lstStyle/>
          <a:p>
            <a:pPr lvl="0">
              <a:spcBef>
                <a:spcPts val="0"/>
              </a:spcBef>
              <a:spcAft>
                <a:spcPts val="0"/>
              </a:spcAft>
              <a:buFont typeface="Symbol" panose="05050102010706020507" pitchFamily="18" charset="2"/>
              <a:buChar char=""/>
              <a:tabLst>
                <a:tab pos="457200" algn="l"/>
              </a:tabLst>
            </a:pPr>
            <a:r>
              <a:rPr lang="en-GB" dirty="0">
                <a:latin typeface="Times New Roman" panose="02020603050405020304" pitchFamily="18" charset="0"/>
                <a:ea typeface="Times New Roman" panose="02020603050405020304" pitchFamily="18" charset="0"/>
              </a:rPr>
              <a:t>Authorize &lt;group&gt; to hold an ad-hoc meeting on &lt;dates&gt; in &lt;location&gt;, with the preferred venue being &lt;preferred location&gt;, for the purpose of &lt;purpose&gt;.</a:t>
            </a:r>
            <a:endParaRPr lang="en-US" dirty="0">
              <a:latin typeface="Times New Roman" panose="02020603050405020304" pitchFamily="18" charset="0"/>
              <a:ea typeface="Times New Roman" panose="02020603050405020304" pitchFamily="18" charset="0"/>
            </a:endParaRPr>
          </a:p>
          <a:p>
            <a:pPr marL="0" marR="0">
              <a:spcBef>
                <a:spcPts val="0"/>
              </a:spcBef>
              <a:spcAft>
                <a:spcPts val="0"/>
              </a:spcAft>
            </a:pPr>
            <a:r>
              <a:rPr lang="en-GB" dirty="0">
                <a:latin typeface="Times New Roman" panose="0202060305040502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dirty="0">
                <a:latin typeface="Times New Roman" panose="02020603050405020304" pitchFamily="18" charset="0"/>
                <a:ea typeface="Times New Roman" panose="02020603050405020304" pitchFamily="18" charset="0"/>
              </a:rPr>
              <a:t>[Moved by &lt;name&gt; on behalf of &lt;group&gt;</a:t>
            </a:r>
            <a:endParaRPr lang="en-US"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dirty="0">
                <a:latin typeface="Times New Roman" panose="02020603050405020304" pitchFamily="18" charset="0"/>
                <a:ea typeface="Times New Roman" panose="02020603050405020304" pitchFamily="18" charset="0"/>
              </a:rPr>
              <a:t>&lt;group&gt; vote: </a:t>
            </a:r>
            <a:endParaRPr lang="en-US"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dirty="0">
                <a:latin typeface="Times New Roman" panose="02020603050405020304" pitchFamily="18" charset="0"/>
                <a:ea typeface="Times New Roman" panose="02020603050405020304" pitchFamily="18" charset="0"/>
              </a:rPr>
              <a:t>Moved: &lt;name&gt;,  Seconded: &lt;name&gt;, Result: y-n-a]</a:t>
            </a:r>
            <a:endParaRPr lang="en-US" dirty="0">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3575424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Teleconference Times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468723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Attendance</a:t>
            </a:r>
          </a:p>
        </p:txBody>
      </p:sp>
      <p:sp>
        <p:nvSpPr>
          <p:cNvPr id="3" name="Content Placeholder 2"/>
          <p:cNvSpPr>
            <a:spLocks noGrp="1"/>
          </p:cNvSpPr>
          <p:nvPr>
            <p:ph idx="1"/>
          </p:nvPr>
        </p:nvSpPr>
        <p:spPr/>
        <p:txBody>
          <a:bodyPr/>
          <a:lstStyle/>
          <a:p>
            <a:pPr marL="457200" indent="-457200"/>
            <a:r>
              <a:rPr lang="en-US" altLang="en-US" dirty="0">
                <a:hlinkClick r:id="rId2"/>
              </a:rPr>
              <a:t>http://newton.meeting.verilan.com</a:t>
            </a:r>
            <a:r>
              <a:rPr lang="en-US" altLang="en-US" dirty="0"/>
              <a:t>  </a:t>
            </a:r>
          </a:p>
          <a:p>
            <a:pPr marL="457200" indent="-457200">
              <a:buFontTx/>
              <a:buNone/>
            </a:pPr>
            <a:endParaRPr lang="en-US" altLang="en-US" sz="3600" dirty="0"/>
          </a:p>
          <a:p>
            <a:pPr marL="457200" indent="-457200">
              <a:buFontTx/>
              <a:buAutoNum type="arabicPeriod"/>
            </a:pPr>
            <a:r>
              <a:rPr lang="en-US" altLang="en-US" sz="3600" dirty="0"/>
              <a:t>Register</a:t>
            </a:r>
          </a:p>
          <a:p>
            <a:pPr marL="457200" indent="-457200">
              <a:buFontTx/>
              <a:buAutoNum type="arabicPeriod"/>
            </a:pPr>
            <a:r>
              <a:rPr lang="en-US" altLang="en-US" sz="3600" dirty="0"/>
              <a:t>Indicate attendance</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9301057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en-US" dirty="0"/>
              <a:t>Make sure your badges are correct </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If you plan to make a submission be sure it does not contain company logos or advertising</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Questions on Voting status, Ballot pool, Access to Reflector, Documentation,  member</a:t>
            </a:r>
            <a:r>
              <a:rPr lang="ja-JP" altLang="en-US" dirty="0"/>
              <a:t>’</a:t>
            </a:r>
            <a:r>
              <a:rPr lang="en-US" altLang="ja-JP" dirty="0"/>
              <a:t>s area</a:t>
            </a:r>
          </a:p>
          <a:p>
            <a:pPr marL="800100" lvl="1" indent="-342900">
              <a:buFont typeface="Arial" panose="020B0604020202020204" pitchFamily="34" charset="0"/>
              <a:buChar char="•"/>
            </a:pPr>
            <a:r>
              <a:rPr lang="en-US" altLang="en-US" sz="2400" dirty="0"/>
              <a:t>see Jon Rosdahl –  </a:t>
            </a:r>
            <a:r>
              <a:rPr lang="en-US" altLang="en-US" sz="2400" dirty="0">
                <a:hlinkClick r:id="rId3"/>
              </a:rPr>
              <a:t>jrosdahl@ieee.org</a:t>
            </a:r>
            <a:endParaRPr lang="en-US" altLang="en-US" dirty="0"/>
          </a:p>
          <a:p>
            <a:pPr marL="800100" lvl="1" indent="-342900">
              <a:buFont typeface="Arial" panose="020B0604020202020204" pitchFamily="34" charset="0"/>
              <a:buChar char="•"/>
            </a:pPr>
            <a:endParaRPr lang="en-US" altLang="en-US" dirty="0"/>
          </a:p>
          <a:p>
            <a:pPr>
              <a:buFont typeface="Arial" panose="020B0604020202020204" pitchFamily="34" charset="0"/>
              <a:buChar char="•"/>
            </a:pPr>
            <a:r>
              <a:rPr lang="en-US" altLang="en-US" dirty="0"/>
              <a:t>Cell Phones Silent or Off</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770813" cy="4113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July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436815634"/>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1569</TotalTime>
  <Words>3026</Words>
  <Application>Microsoft Office PowerPoint</Application>
  <PresentationFormat>On-screen Show (4:3)</PresentationFormat>
  <Paragraphs>853</Paragraphs>
  <Slides>38</Slides>
  <Notes>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38</vt:i4>
      </vt:variant>
    </vt:vector>
  </HeadingPairs>
  <TitlesOfParts>
    <vt:vector size="47" baseType="lpstr">
      <vt:lpstr>Arial</vt:lpstr>
      <vt:lpstr>Arial Black</vt:lpstr>
      <vt:lpstr>Calibri</vt:lpstr>
      <vt:lpstr>Monotype Sorts</vt:lpstr>
      <vt:lpstr>Symbol</vt:lpstr>
      <vt:lpstr>Times New Roman</vt:lpstr>
      <vt:lpstr>Office Theme</vt:lpstr>
      <vt:lpstr>Document</vt:lpstr>
      <vt:lpstr>Microsoft Excel 97-2003 Worksheet</vt:lpstr>
      <vt:lpstr>TGax July 2019 Meeting Agenda</vt:lpstr>
      <vt:lpstr>  IEEE 802.11 TGax: High Efficiency WLAN Task Group</vt:lpstr>
      <vt:lpstr>Meeting Protocol</vt:lpstr>
      <vt:lpstr>Attendance</vt:lpstr>
      <vt:lpstr>Attendance, Voting &amp; Document Status</vt:lpstr>
      <vt:lpstr>Patent Policy</vt:lpstr>
      <vt:lpstr>Participants have a duty to inform the IEEE</vt:lpstr>
      <vt:lpstr>Ways to inform IEEE</vt:lpstr>
      <vt:lpstr>Other guidelines for IEEE WG meetings</vt:lpstr>
      <vt:lpstr>Patent-related information</vt:lpstr>
      <vt:lpstr>Participation in IEEE 802 Meetings</vt:lpstr>
      <vt:lpstr>Agenda Items for the Week</vt:lpstr>
      <vt:lpstr>General Flow of the Meeting</vt:lpstr>
      <vt:lpstr>TGax Schedule</vt:lpstr>
      <vt:lpstr>Agenda for Monday July 15, 08:00 – 10:00 </vt:lpstr>
      <vt:lpstr>11-19/1211 (George Cherian)</vt:lpstr>
      <vt:lpstr>11-19/0416 (Laurent Cariou)</vt:lpstr>
      <vt:lpstr>11-19/1204 (Laurent Cariou)</vt:lpstr>
      <vt:lpstr>Submissions</vt:lpstr>
      <vt:lpstr>TG Submissions</vt:lpstr>
      <vt:lpstr>PHY Submissons</vt:lpstr>
      <vt:lpstr>MU Submissions</vt:lpstr>
      <vt:lpstr>SR Submissions</vt:lpstr>
      <vt:lpstr>MAC Submissions</vt:lpstr>
      <vt:lpstr>Agenda for Monday July 15, 13:30 – 15:30 </vt:lpstr>
      <vt:lpstr>Summary since May 2019</vt:lpstr>
      <vt:lpstr>Approval of  TG Minutes (May 2019 Meeting and Telecon Minutes) </vt:lpstr>
      <vt:lpstr>Agenda for Monday July 15, 19:30 – 21:30 </vt:lpstr>
      <vt:lpstr>Agenda for Tuesday July 16, 10:30 – 12:30 </vt:lpstr>
      <vt:lpstr>Agenda for Tuesday July 16, 13:30 – 15:30 </vt:lpstr>
      <vt:lpstr>Agenda for Tuesday July 16, 13:30 – 15:30 </vt:lpstr>
      <vt:lpstr>Agenda for Wednesday July 17, 13:30 – 15:30 </vt:lpstr>
      <vt:lpstr>Agenda for Wednesday July 17, 16:00 – 18:00 </vt:lpstr>
      <vt:lpstr>Agenda for Thursday July 18, 10:30 – 12:30</vt:lpstr>
      <vt:lpstr>Agenda for Thursday July 18, 16:00 – 18:00</vt:lpstr>
      <vt:lpstr>WG Ballot Motion</vt:lpstr>
      <vt:lpstr>Ad Hoc Meeting</vt:lpstr>
      <vt:lpstr>Teleconference Times</vt:lpstr>
    </vt:vector>
  </TitlesOfParts>
  <Company>Huawei Technologies Co.,Ltd.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123</cp:revision>
  <cp:lastPrinted>1601-01-01T00:00:00Z</cp:lastPrinted>
  <dcterms:created xsi:type="dcterms:W3CDTF">2017-01-26T15:28:16Z</dcterms:created>
  <dcterms:modified xsi:type="dcterms:W3CDTF">2019-07-15T08:44:24Z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1559746453</vt:lpwstr>
  </property>
</Properties>
</file>