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slide22.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 </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 </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 </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77C5519A-92EB-4556-9195-D3101BFDE52B}" type="slidenum">
              <a:rPr b="0" lang="sv-SE" sz="1400" spc="-1" strike="noStrike">
                <a:latin typeface="DejaVu Serif"/>
              </a:rPr>
              <a:t>1</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CustomShape 1"/>
          <p:cNvSpPr/>
          <p:nvPr/>
        </p:nvSpPr>
        <p:spPr>
          <a:xfrm>
            <a:off x="5640480" y="96840"/>
            <a:ext cx="637200" cy="2084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62" name="CustomShape 2"/>
          <p:cNvSpPr/>
          <p:nvPr/>
        </p:nvSpPr>
        <p:spPr>
          <a:xfrm>
            <a:off x="654120" y="96840"/>
            <a:ext cx="822960" cy="208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63" name="CustomShape 3"/>
          <p:cNvSpPr/>
          <p:nvPr/>
        </p:nvSpPr>
        <p:spPr>
          <a:xfrm>
            <a:off x="5357880" y="8985240"/>
            <a:ext cx="91980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64" name="CustomShape 4"/>
          <p:cNvSpPr/>
          <p:nvPr/>
        </p:nvSpPr>
        <p:spPr>
          <a:xfrm>
            <a:off x="3222720" y="8985240"/>
            <a:ext cx="508680" cy="3610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0E046146-73EF-4FD2-8A00-2B3EE732AB86}"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65" name="CustomShape 5"/>
          <p:cNvSpPr/>
          <p:nvPr/>
        </p:nvSpPr>
        <p:spPr>
          <a:xfrm>
            <a:off x="1154160" y="701640"/>
            <a:ext cx="4623480" cy="3466080"/>
          </a:xfrm>
          <a:prstGeom prst="rect">
            <a:avLst/>
          </a:prstGeom>
          <a:solidFill>
            <a:srgbClr val="ffffff"/>
          </a:solidFill>
          <a:ln w="9360">
            <a:solidFill>
              <a:srgbClr val="000000"/>
            </a:solidFill>
            <a:miter/>
          </a:ln>
        </p:spPr>
        <p:style>
          <a:lnRef idx="0"/>
          <a:fillRef idx="0"/>
          <a:effectRef idx="0"/>
          <a:fontRef idx="minor"/>
        </p:style>
      </p:sp>
      <p:sp>
        <p:nvSpPr>
          <p:cNvPr id="266" name="PlaceHolder 6"/>
          <p:cNvSpPr>
            <a:spLocks noGrp="1"/>
          </p:cNvSpPr>
          <p:nvPr>
            <p:ph type="body"/>
          </p:nvPr>
        </p:nvSpPr>
        <p:spPr>
          <a:xfrm>
            <a:off x="923760" y="4408560"/>
            <a:ext cx="5083920" cy="426780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BF5D1268-E55B-4E9C-BEAC-F219189F5582}"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68" name="CustomShape 2"/>
          <p:cNvSpPr/>
          <p:nvPr/>
        </p:nvSpPr>
        <p:spPr>
          <a:xfrm>
            <a:off x="5640480" y="96840"/>
            <a:ext cx="637560" cy="208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69" name="CustomShape 3"/>
          <p:cNvSpPr/>
          <p:nvPr/>
        </p:nvSpPr>
        <p:spPr>
          <a:xfrm>
            <a:off x="654120" y="96840"/>
            <a:ext cx="823320" cy="208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70" name="CustomShape 4"/>
          <p:cNvSpPr/>
          <p:nvPr/>
        </p:nvSpPr>
        <p:spPr>
          <a:xfrm>
            <a:off x="5357880" y="8985240"/>
            <a:ext cx="920160" cy="178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71" name="CustomShape 5"/>
          <p:cNvSpPr/>
          <p:nvPr/>
        </p:nvSpPr>
        <p:spPr>
          <a:xfrm>
            <a:off x="3222720" y="8985240"/>
            <a:ext cx="509040" cy="36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F2B9543B-5763-4D18-B69C-344AF53DDE6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2" name="PlaceHolder 6"/>
          <p:cNvSpPr>
            <a:spLocks noGrp="1"/>
          </p:cNvSpPr>
          <p:nvPr>
            <p:ph type="sldImg"/>
          </p:nvPr>
        </p:nvSpPr>
        <p:spPr>
          <a:xfrm>
            <a:off x="1154160" y="701640"/>
            <a:ext cx="4623840" cy="3466440"/>
          </a:xfrm>
          <a:prstGeom prst="rect">
            <a:avLst/>
          </a:prstGeom>
        </p:spPr>
      </p:sp>
      <p:sp>
        <p:nvSpPr>
          <p:cNvPr id="273" name="CustomShape 7"/>
          <p:cNvSpPr/>
          <p:nvPr/>
        </p:nvSpPr>
        <p:spPr>
          <a:xfrm>
            <a:off x="923760" y="4408560"/>
            <a:ext cx="5084280" cy="4268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CustomShape 1"/>
          <p:cNvSpPr/>
          <p:nvPr/>
        </p:nvSpPr>
        <p:spPr>
          <a:xfrm>
            <a:off x="1092960" y="11844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75" name="CustomShape 2"/>
          <p:cNvSpPr/>
          <p:nvPr/>
        </p:nvSpPr>
        <p:spPr>
          <a:xfrm>
            <a:off x="4311360" y="11844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76" name="CustomShape 3"/>
          <p:cNvSpPr/>
          <p:nvPr/>
        </p:nvSpPr>
        <p:spPr>
          <a:xfrm>
            <a:off x="116280" y="11844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77"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78"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8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95845BAF-D5B5-4B45-8572-248716BB1E41}" type="slidenum">
              <a:rPr b="0" lang="sv-SE" sz="1800" spc="-1" strike="noStrike">
                <a:solidFill>
                  <a:srgbClr val="000000"/>
                </a:solidFill>
                <a:latin typeface="DejaVu Sans"/>
              </a:rPr>
              <a:t>&lt;number&gt;</a:t>
            </a:fld>
            <a:endParaRPr b="0" lang="sv-SE" sz="1800" spc="-1" strike="noStrike">
              <a:latin typeface="DejaVu Sans"/>
            </a:endParaRPr>
          </a:p>
        </p:txBody>
      </p:sp>
      <p:sp>
        <p:nvSpPr>
          <p:cNvPr id="279" name="PlaceHolder 6"/>
          <p:cNvSpPr>
            <a:spLocks noGrp="1"/>
          </p:cNvSpPr>
          <p:nvPr>
            <p:ph type="sldImg"/>
          </p:nvPr>
        </p:nvSpPr>
        <p:spPr>
          <a:xfrm>
            <a:off x="914400" y="744480"/>
            <a:ext cx="4965120" cy="3723840"/>
          </a:xfrm>
          <a:prstGeom prst="rect">
            <a:avLst/>
          </a:prstGeom>
        </p:spPr>
      </p:sp>
      <p:sp>
        <p:nvSpPr>
          <p:cNvPr id="280" name="PlaceHolder 7"/>
          <p:cNvSpPr>
            <a:spLocks noGrp="1"/>
          </p:cNvSpPr>
          <p:nvPr>
            <p:ph type="body"/>
          </p:nvPr>
        </p:nvSpPr>
        <p:spPr>
          <a:xfrm>
            <a:off x="678960" y="4717800"/>
            <a:ext cx="543348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CustomShape 1"/>
          <p:cNvSpPr/>
          <p:nvPr/>
        </p:nvSpPr>
        <p:spPr>
          <a:xfrm>
            <a:off x="1092960" y="11844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82" name="CustomShape 2"/>
          <p:cNvSpPr/>
          <p:nvPr/>
        </p:nvSpPr>
        <p:spPr>
          <a:xfrm>
            <a:off x="4311360" y="11844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83" name="CustomShape 3"/>
          <p:cNvSpPr/>
          <p:nvPr/>
        </p:nvSpPr>
        <p:spPr>
          <a:xfrm>
            <a:off x="116280" y="11844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84"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85"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8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542C5831-B065-4026-AB1F-999D64218DDD}" type="slidenum">
              <a:rPr b="0" lang="sv-SE" sz="1800" spc="-1" strike="noStrike">
                <a:solidFill>
                  <a:srgbClr val="000000"/>
                </a:solidFill>
                <a:latin typeface="DejaVu Sans"/>
              </a:rPr>
              <a:t>&lt;number&gt;</a:t>
            </a:fld>
            <a:endParaRPr b="0" lang="sv-SE" sz="1800" spc="-1" strike="noStrike">
              <a:latin typeface="DejaVu Sans"/>
            </a:endParaRPr>
          </a:p>
        </p:txBody>
      </p:sp>
      <p:sp>
        <p:nvSpPr>
          <p:cNvPr id="286" name="PlaceHolder 6"/>
          <p:cNvSpPr>
            <a:spLocks noGrp="1"/>
          </p:cNvSpPr>
          <p:nvPr>
            <p:ph type="body"/>
          </p:nvPr>
        </p:nvSpPr>
        <p:spPr>
          <a:xfrm>
            <a:off x="905040" y="4552560"/>
            <a:ext cx="4982400" cy="4176000"/>
          </a:xfrm>
          <a:prstGeom prst="rect">
            <a:avLst/>
          </a:prstGeom>
        </p:spPr>
        <p:txBody>
          <a:bodyPr lIns="0" rIns="0" tIns="0" bIns="0">
            <a:spAutoFit/>
          </a:bodyPr>
          <a:p>
            <a:endParaRPr b="0" lang="sv-SE" sz="2000" spc="-1" strike="noStrike">
              <a:latin typeface="DejaVu Sans"/>
            </a:endParaRPr>
          </a:p>
        </p:txBody>
      </p:sp>
      <p:sp>
        <p:nvSpPr>
          <p:cNvPr id="287" name="PlaceHolder 7"/>
          <p:cNvSpPr>
            <a:spLocks noGrp="1"/>
          </p:cNvSpPr>
          <p:nvPr>
            <p:ph type="sldImg"/>
          </p:nvPr>
        </p:nvSpPr>
        <p:spPr>
          <a:xfrm>
            <a:off x="914400" y="744480"/>
            <a:ext cx="4965120" cy="372384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338760" y="1368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338760" y="1368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338760" y="1368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38760" y="1368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802.11-19/982r4 </a:t>
            </a:r>
            <a:endParaRPr b="0" lang="sv-SE" sz="1800" spc="-1" strike="noStrike">
              <a:latin typeface="DejaVu Sans"/>
            </a:endParaRPr>
          </a:p>
        </p:txBody>
      </p:sp>
      <p:sp>
        <p:nvSpPr>
          <p:cNvPr id="4" name="PlaceHolder 5"/>
          <p:cNvSpPr>
            <a:spLocks noGrp="1"/>
          </p:cNvSpPr>
          <p:nvPr>
            <p:ph type="title"/>
          </p:nvPr>
        </p:nvSpPr>
        <p:spPr>
          <a:xfrm>
            <a:off x="626760" y="1951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802.11-19/982r4 </a:t>
            </a:r>
            <a:endParaRPr b="0" lang="sv-SE" sz="1800" spc="-1" strike="noStrike">
              <a:latin typeface="DejaVu Sans"/>
            </a:endParaRPr>
          </a:p>
        </p:txBody>
      </p:sp>
      <p:sp>
        <p:nvSpPr>
          <p:cNvPr id="46" name="PlaceHolder 5"/>
          <p:cNvSpPr>
            <a:spLocks noGrp="1"/>
          </p:cNvSpPr>
          <p:nvPr>
            <p:ph type="title"/>
          </p:nvPr>
        </p:nvSpPr>
        <p:spPr>
          <a:xfrm>
            <a:off x="338760" y="1368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192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802.11-19/982r4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84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216000" y="14184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623-03-0rcm-rcm-tig-agenda.pptx" TargetMode="External"/><Relationship Id="rId2" Type="http://schemas.openxmlformats.org/officeDocument/2006/relationships/hyperlink" Target="https://mentor.ieee.org/802.11/dcn/19/11-19-0891-00-0rcm-atlanta-may-2019-minutes.doc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s://petsymposium.org/2019/hotpets.php" TargetMode="External"/><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07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33" name="CustomShape 2"/>
          <p:cNvSpPr/>
          <p:nvPr/>
        </p:nvSpPr>
        <p:spPr>
          <a:xfrm>
            <a:off x="5500800" y="6475320"/>
            <a:ext cx="303912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066BF52-1D51-4683-840B-DFD060586D8E}"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35" name="CustomShape 4"/>
          <p:cNvSpPr/>
          <p:nvPr/>
        </p:nvSpPr>
        <p:spPr>
          <a:xfrm>
            <a:off x="723240" y="63036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69880" cy="39420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2019-07-17</a:t>
            </a:r>
            <a:endParaRPr b="0" lang="sv-SE" sz="2000" spc="-1" strike="noStrike">
              <a:latin typeface="DejaVu Sans"/>
            </a:endParaRPr>
          </a:p>
        </p:txBody>
      </p:sp>
      <p:sp>
        <p:nvSpPr>
          <p:cNvPr id="137" name="CustomShape 6"/>
          <p:cNvSpPr/>
          <p:nvPr/>
        </p:nvSpPr>
        <p:spPr>
          <a:xfrm>
            <a:off x="533520" y="1940040"/>
            <a:ext cx="2488320" cy="57780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18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1584000"/>
            <a:ext cx="7768440" cy="4749840"/>
          </a:xfrm>
          <a:prstGeom prst="rect">
            <a:avLst/>
          </a:prstGeom>
          <a:noFill/>
          <a:ln w="9360">
            <a:noFill/>
          </a:ln>
        </p:spPr>
        <p:style>
          <a:lnRef idx="0"/>
          <a:fillRef idx="0"/>
          <a:effectRef idx="0"/>
          <a:fontRef idx="minor"/>
        </p:style>
      </p:sp>
      <p:sp>
        <p:nvSpPr>
          <p:cNvPr id="18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0AE92B0-70D3-4547-8763-3412AC8277F8}"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8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(proposed order)</a:t>
            </a:r>
            <a:endParaRPr b="0" lang="sv-SE" sz="3200" spc="-1" strike="noStrike">
              <a:latin typeface="DejaVu Sans"/>
            </a:endParaRPr>
          </a:p>
        </p:txBody>
      </p:sp>
      <p:sp>
        <p:nvSpPr>
          <p:cNvPr id="186" name="CustomShape 6"/>
          <p:cNvSpPr/>
          <p:nvPr/>
        </p:nvSpPr>
        <p:spPr>
          <a:xfrm>
            <a:off x="1224000" y="1872000"/>
            <a:ext cx="6767280" cy="1475640"/>
          </a:xfrm>
          <a:prstGeom prst="rect">
            <a:avLst/>
          </a:prstGeom>
          <a:noFill/>
          <a:ln>
            <a:noFill/>
          </a:ln>
        </p:spPr>
        <p:style>
          <a:lnRef idx="0"/>
          <a:fillRef idx="0"/>
          <a:effectRef idx="0"/>
          <a:fontRef idx="minor"/>
        </p:style>
        <p:txBody>
          <a:bodyPr lIns="90000" rIns="90000" tIns="45000" bIns="45000">
            <a:spAutoFit/>
          </a:bodyPr>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11-19/1320r0, Assignment of Temporary Addresses, Roger Marks (EthAirNet Associates)</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11-19/1314r1, Privacy protection in Wi-Fi analytics systems, </a:t>
            </a:r>
            <a:r>
              <a:rPr b="0" lang="sv-SE" sz="1300" spc="-1" strike="noStrike">
                <a:solidFill>
                  <a:srgbClr val="000000"/>
                </a:solidFill>
                <a:latin typeface="DejaVu Sans"/>
                <a:ea typeface="DejaVu Sans"/>
              </a:rPr>
              <a:t>Mathieu Cunche (Univ. Lyon, INSA Lyon, Inria, CITI)</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DejaVu Sans"/>
              </a:rPr>
              <a:t>11-19/1313r1, Pitfalls with address randomization, Mathieu Cunche (Univ. Lyon, INSA Lyon, Inria, CITI)</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DejaVu Sans"/>
              </a:rPr>
              <a:t>11-19/1027r0, Do Not Fear Random MAC Addresses!, Dan Harkins (HPE)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4. Additions? Agenda approved?</a:t>
            </a:r>
            <a:endParaRPr b="0" lang="sv-SE" sz="1800" spc="-1" strike="noStrike">
              <a:latin typeface="DejaVu Sans"/>
            </a:endParaRPr>
          </a:p>
        </p:txBody>
      </p:sp>
      <p:sp>
        <p:nvSpPr>
          <p:cNvPr id="18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7ACA010-5688-49F1-9BDF-EA32B60B542F}"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8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1" name="CustomShape 5"/>
          <p:cNvSpPr/>
          <p:nvPr/>
        </p:nvSpPr>
        <p:spPr>
          <a:xfrm>
            <a:off x="685800" y="685800"/>
            <a:ext cx="7768440" cy="10627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193"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3E22069-4554-461B-B7FA-188BAEE82C88}"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94"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5"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6"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685800" y="1441080"/>
            <a:ext cx="7768440" cy="474984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1500" spc="-1" strike="noStrike">
                <a:solidFill>
                  <a:srgbClr val="000000"/>
                </a:solidFill>
                <a:latin typeface="Times New Roman"/>
                <a:ea typeface="MS Gothic"/>
              </a:rPr>
              <a:t>Some background to TIG:</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Summary of discussions on randomized and changing MAC addresses 2014-2019, Amelia Andersdotter, 11-19/588r3</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Final Agenda</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 </a:t>
            </a:r>
            <a:r>
              <a:rPr b="0" lang="sv-SE" sz="1500" spc="-1" strike="noStrike" u="sng">
                <a:solidFill>
                  <a:srgbClr val="0000ff"/>
                </a:solidFill>
                <a:uFillTx/>
                <a:latin typeface="Times New Roman"/>
                <a:ea typeface="AR PL UMing CN"/>
                <a:hlinkClick r:id="rId1"/>
              </a:rPr>
              <a:t>https://mentor.ieee.org/802.11/dcn/19/11-19-0623-03-0rcm-rcm-tig-agenda.pptx</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Mark Hamilton (Ruckus/ARRIS) was appointed vice-chair.</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Presentations at May 2019 meeting</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Summary of RCM TIG formation (presentation), Amelia Andersdotter, 11-19/854r0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P802.1CQ MAC Address Assignment Requirements, Max Riegel, 11-19/851r0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IDQuery Query Message Proposal, Carol Ansley, 11-19/179r2</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Temporary Addresses, Roger Marks, 11-19/884r0</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No  motions, no straw polls.</a:t>
            </a:r>
            <a:endParaRPr b="0" lang="sv-SE" sz="1500" spc="-1" strike="noStrike">
              <a:latin typeface="DejaVu Sans"/>
            </a:endParaRPr>
          </a:p>
          <a:p>
            <a:pPr>
              <a:lnSpc>
                <a:spcPct val="100000"/>
              </a:lnSpc>
            </a:pPr>
            <a:r>
              <a:rPr b="1" lang="sv-SE" sz="1500" spc="-1" strike="noStrike">
                <a:solidFill>
                  <a:srgbClr val="000000"/>
                </a:solidFill>
                <a:latin typeface="Times New Roman"/>
                <a:ea typeface="MS Gothic"/>
              </a:rPr>
              <a:t>Minutes</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 </a:t>
            </a:r>
            <a:r>
              <a:rPr b="0" lang="sv-SE" sz="1500" spc="-1" strike="noStrike" u="sng">
                <a:solidFill>
                  <a:srgbClr val="0000ff"/>
                </a:solidFill>
                <a:uFillTx/>
                <a:latin typeface="Times New Roman"/>
                <a:ea typeface="MS Gothic"/>
                <a:hlinkClick r:id="rId2"/>
              </a:rPr>
              <a:t>https://mentor.ieee.org/802.11/dcn/19/11-19-0891-00-0rcm-atlanta-may-2019-minutes.docx</a:t>
            </a:r>
            <a:r>
              <a:rPr b="0" lang="sv-SE" sz="1500" spc="-1" strike="noStrike">
                <a:solidFill>
                  <a:srgbClr val="000000"/>
                </a:solidFill>
                <a:latin typeface="Times New Roman"/>
                <a:ea typeface="MS Gothic"/>
              </a:rPr>
              <a:t> </a:t>
            </a:r>
            <a:endParaRPr b="0" lang="sv-SE" sz="1500" spc="-1" strike="noStrike">
              <a:latin typeface="DejaVu Sans"/>
            </a:endParaRPr>
          </a:p>
          <a:p>
            <a:pPr>
              <a:lnSpc>
                <a:spcPct val="100000"/>
              </a:lnSpc>
            </a:pPr>
            <a:r>
              <a:rPr b="1" lang="sv-SE" sz="1500" spc="-1" strike="noStrike">
                <a:solidFill>
                  <a:srgbClr val="000000"/>
                </a:solidFill>
                <a:latin typeface="Times New Roman"/>
                <a:ea typeface="Gulim"/>
              </a:rPr>
              <a:t>Plans until and at July 2019 F2F</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Gulim"/>
              </a:rPr>
              <a:t>2 sessions at next F2F, no scheduled teleconferences.</a:t>
            </a:r>
            <a:endParaRPr b="0" lang="sv-SE" sz="1500" spc="-1" strike="noStrike">
              <a:latin typeface="DejaVu Sans"/>
            </a:endParaRPr>
          </a:p>
        </p:txBody>
      </p:sp>
      <p:sp>
        <p:nvSpPr>
          <p:cNvPr id="198"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AE07B00-0C6D-4C81-8D10-4B278181011B}"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99"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0"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1"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May meeting</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03"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2CFBFCA-65DE-4198-B39A-F1FE80FB1E90}"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4"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5"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6"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D02C8CC-3018-48D1-A92E-85E8CD22B1CA}"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8" name="CustomShape 2"/>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9" name="CustomShape 3"/>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0" name="CustomShape 4"/>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Timeline (proposed)</a:t>
            </a:r>
            <a:endParaRPr b="0" lang="sv-SE" sz="1600" spc="-1" strike="noStrike">
              <a:latin typeface="DejaVu Sans"/>
            </a:endParaRPr>
          </a:p>
        </p:txBody>
      </p:sp>
      <p:sp>
        <p:nvSpPr>
          <p:cNvPr id="211" name="CustomShape 5"/>
          <p:cNvSpPr/>
          <p:nvPr/>
        </p:nvSpPr>
        <p:spPr>
          <a:xfrm>
            <a:off x="1152000" y="2160000"/>
            <a:ext cx="7342920" cy="2899080"/>
          </a:xfrm>
          <a:prstGeom prst="rect">
            <a:avLst/>
          </a:prstGeom>
          <a:noFill/>
          <a:ln>
            <a:noFill/>
          </a:ln>
        </p:spPr>
        <p:style>
          <a:lnRef idx="0"/>
          <a:fillRef idx="0"/>
          <a:effectRef idx="0"/>
          <a:fontRef idx="minor"/>
        </p:style>
        <p:txBody>
          <a:bodyPr lIns="90000" rIns="90000" tIns="45000" bIns="45000">
            <a:spAutoFit/>
          </a:bodyPr>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May 2019: Fact-finding</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July 2019: Further fact-finding, conclusion</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August 2019: Draft report (to allow for comments/reaction forming in good time ahead of September F2F)</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September 2019: Discussion on draft report</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November 2019: Conclusion</a:t>
            </a:r>
            <a:endParaRPr b="0" lang="sv-SE" sz="1500" spc="-1" strike="noStrike">
              <a:latin typeface="DejaVu Sans"/>
            </a:endParaRPr>
          </a:p>
        </p:txBody>
      </p:sp>
      <p:sp>
        <p:nvSpPr>
          <p:cNvPr id="212" name="TextShape 6"/>
          <p:cNvSpPr txBox="1"/>
          <p:nvPr/>
        </p:nvSpPr>
        <p:spPr>
          <a:xfrm>
            <a:off x="864000" y="5400000"/>
            <a:ext cx="5904000" cy="299160"/>
          </a:xfrm>
          <a:prstGeom prst="rect">
            <a:avLst/>
          </a:prstGeom>
          <a:noFill/>
          <a:ln>
            <a:noFill/>
          </a:ln>
        </p:spPr>
        <p:txBody>
          <a:bodyPr lIns="90000" rIns="90000" tIns="45000" bIns="45000">
            <a:spAutoFit/>
          </a:bodyPr>
          <a:p>
            <a:r>
              <a:rPr b="0" lang="sv-SE" sz="1400" spc="-1" strike="noStrike">
                <a:latin typeface="DejaVu Sans"/>
              </a:rPr>
              <a:t>Discussion? Suggestions? Wait until after presentations?</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14"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5D09815-9EA4-4701-8210-67D31E21FD55}"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15"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6"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7"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685800" y="1584000"/>
            <a:ext cx="7768440" cy="4749840"/>
          </a:xfrm>
          <a:prstGeom prst="rect">
            <a:avLst/>
          </a:prstGeom>
          <a:noFill/>
          <a:ln w="9360">
            <a:noFill/>
          </a:ln>
        </p:spPr>
        <p:style>
          <a:lnRef idx="0"/>
          <a:fillRef idx="0"/>
          <a:effectRef idx="0"/>
          <a:fontRef idx="minor"/>
        </p:style>
      </p:sp>
      <p:sp>
        <p:nvSpPr>
          <p:cNvPr id="219"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9590414-BD80-4AC5-B110-01231416CA99}"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20"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1"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22"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this week</a:t>
            </a:r>
            <a:endParaRPr b="0" lang="sv-SE" sz="3200" spc="-1" strike="noStrike">
              <a:latin typeface="DejaVu Sans"/>
            </a:endParaRPr>
          </a:p>
        </p:txBody>
      </p:sp>
      <p:sp>
        <p:nvSpPr>
          <p:cNvPr id="223" name="CustomShape 6"/>
          <p:cNvSpPr/>
          <p:nvPr/>
        </p:nvSpPr>
        <p:spPr>
          <a:xfrm>
            <a:off x="1224000" y="1872000"/>
            <a:ext cx="6767280" cy="1475640"/>
          </a:xfrm>
          <a:prstGeom prst="rect">
            <a:avLst/>
          </a:prstGeom>
          <a:noFill/>
          <a:ln>
            <a:noFill/>
          </a:ln>
        </p:spPr>
        <p:style>
          <a:lnRef idx="0"/>
          <a:fillRef idx="0"/>
          <a:effectRef idx="0"/>
          <a:fontRef idx="minor"/>
        </p:style>
        <p:txBody>
          <a:bodyPr lIns="90000" rIns="90000" tIns="45000" bIns="45000">
            <a:spAutoFit/>
          </a:bodyPr>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11-19/1320r0, Assignment of Temporary Addresses, Roger Marks (EthAirNet Associates)</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AR PL UMing CN"/>
              </a:rPr>
              <a:t>11-19/1314r1, Privacy protection in Wi-Fi analytics systems, </a:t>
            </a:r>
            <a:r>
              <a:rPr b="0" lang="sv-SE" sz="1300" spc="-1" strike="noStrike">
                <a:solidFill>
                  <a:srgbClr val="000000"/>
                </a:solidFill>
                <a:latin typeface="DejaVu Sans"/>
                <a:ea typeface="DejaVu Sans"/>
              </a:rPr>
              <a:t>Mathieu Cunche (Univ. Lyon, INSA Lyon, Inria, CITI)</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DejaVu Sans"/>
              </a:rPr>
              <a:t>11-19/1313r1, Pitfalls with address randomization, Mathieu Cunche (Univ. Lyon, INSA Lyon, Inria, CITI)</a:t>
            </a:r>
            <a:endParaRPr b="0" lang="sv-SE" sz="1300" spc="-1" strike="noStrike">
              <a:latin typeface="DejaVu Sans"/>
            </a:endParaRPr>
          </a:p>
          <a:p>
            <a:pPr marL="216000" indent="-215640">
              <a:lnSpc>
                <a:spcPct val="100000"/>
              </a:lnSpc>
              <a:buClr>
                <a:srgbClr val="000000"/>
              </a:buClr>
              <a:buFont typeface="StarSymbol"/>
              <a:buAutoNum type="arabicParenR"/>
            </a:pPr>
            <a:r>
              <a:rPr b="0" lang="sv-SE" sz="1300" spc="-1" strike="noStrike">
                <a:solidFill>
                  <a:srgbClr val="000000"/>
                </a:solidFill>
                <a:latin typeface="DejaVu Sans"/>
                <a:ea typeface="DejaVu Sans"/>
              </a:rPr>
              <a:t>11-19/1027r0, Do Not Fear Random MAC Addresses!, Dan Harkins (HPE)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2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F20905E-DA19-4D44-8542-BEDDE36C4ACB}"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2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2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1EF43BD-CF36-46FB-9E2D-0A3101028E58}"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30" name="CustomShape 2"/>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1" name="CustomShape 3"/>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32" name="CustomShape 4"/>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Return of the timeline (proposed)</a:t>
            </a:r>
            <a:endParaRPr b="0" lang="sv-SE" sz="1600" spc="-1" strike="noStrike">
              <a:latin typeface="DejaVu Sans"/>
            </a:endParaRPr>
          </a:p>
        </p:txBody>
      </p:sp>
      <p:sp>
        <p:nvSpPr>
          <p:cNvPr id="233" name="CustomShape 5"/>
          <p:cNvSpPr/>
          <p:nvPr/>
        </p:nvSpPr>
        <p:spPr>
          <a:xfrm>
            <a:off x="1152000" y="2160000"/>
            <a:ext cx="7342920" cy="2899080"/>
          </a:xfrm>
          <a:prstGeom prst="rect">
            <a:avLst/>
          </a:prstGeom>
          <a:noFill/>
          <a:ln>
            <a:noFill/>
          </a:ln>
        </p:spPr>
        <p:style>
          <a:lnRef idx="0"/>
          <a:fillRef idx="0"/>
          <a:effectRef idx="0"/>
          <a:fontRef idx="minor"/>
        </p:style>
        <p:txBody>
          <a:bodyPr lIns="90000" rIns="90000" tIns="45000" bIns="45000">
            <a:spAutoFit/>
          </a:bodyPr>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May 2019: Fact-finding</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July 2019: Further fact-finding, conclusion</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August 2019: Draft report (to allow for comments/reaction forming in good time ahead of September F2F)</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September 2019: Discussion on draft report</a:t>
            </a:r>
            <a:endParaRPr b="0" lang="sv-SE" sz="1500" spc="-1" strike="noStrike">
              <a:latin typeface="DejaVu Sans"/>
            </a:endParaRPr>
          </a:p>
          <a:p>
            <a:pPr marL="216000" indent="-214920">
              <a:lnSpc>
                <a:spcPct val="100000"/>
              </a:lnSpc>
              <a:spcBef>
                <a:spcPts val="1417"/>
              </a:spcBef>
              <a:spcAft>
                <a:spcPts val="1417"/>
              </a:spcAft>
              <a:buClr>
                <a:srgbClr val="000000"/>
              </a:buClr>
              <a:buSzPct val="45000"/>
              <a:buFont typeface="Wingdings" charset="2"/>
              <a:buChar char=""/>
            </a:pPr>
            <a:r>
              <a:rPr b="0" lang="sv-SE" sz="1500" spc="-1" strike="noStrike">
                <a:solidFill>
                  <a:srgbClr val="000000"/>
                </a:solidFill>
                <a:latin typeface="DejaVu Serif"/>
                <a:ea typeface="AR PL UMing CN"/>
              </a:rPr>
              <a:t>November 2019: Conclusion</a:t>
            </a:r>
            <a:endParaRPr b="0" lang="sv-SE" sz="1500" spc="-1" strike="noStrike">
              <a:latin typeface="DejaVu Sans"/>
            </a:endParaRPr>
          </a:p>
        </p:txBody>
      </p:sp>
      <p:sp>
        <p:nvSpPr>
          <p:cNvPr id="234" name="TextShape 6"/>
          <p:cNvSpPr txBox="1"/>
          <p:nvPr/>
        </p:nvSpPr>
        <p:spPr>
          <a:xfrm>
            <a:off x="864000" y="5400000"/>
            <a:ext cx="5904000" cy="299160"/>
          </a:xfrm>
          <a:prstGeom prst="rect">
            <a:avLst/>
          </a:prstGeom>
          <a:noFill/>
          <a:ln>
            <a:noFill/>
          </a:ln>
        </p:spPr>
        <p:txBody>
          <a:bodyPr lIns="90000" rIns="90000" tIns="45000" bIns="45000">
            <a:spAutoFit/>
          </a:bodyPr>
          <a:p>
            <a:r>
              <a:rPr b="0" lang="sv-SE" sz="1400" spc="-1" strike="noStrike">
                <a:latin typeface="DejaVu Sans"/>
              </a:rPr>
              <a:t>Discussion? Suggestions?</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90000"/>
              </a:lnSpc>
              <a:spcBef>
                <a:spcPts val="601"/>
              </a:spcBef>
            </a:pPr>
            <a:endParaRPr b="0" lang="sv-SE" sz="18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July 13-17, 2019, Vienna, Austria</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p:txBody>
      </p:sp>
      <p:sp>
        <p:nvSpPr>
          <p:cNvPr id="14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FFF5DC6-7EF6-4C60-84DD-6929E7AD64B8}"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4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4" name="CustomShape 5"/>
          <p:cNvSpPr/>
          <p:nvPr/>
        </p:nvSpPr>
        <p:spPr>
          <a:xfrm>
            <a:off x="678600" y="91584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3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DEF036B-966A-4CA5-B8AC-4F01E57A6145}"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3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3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685800" y="1584000"/>
            <a:ext cx="7768440" cy="4749840"/>
          </a:xfrm>
          <a:prstGeom prst="rect">
            <a:avLst/>
          </a:prstGeom>
          <a:noFill/>
          <a:ln w="9360">
            <a:noFill/>
          </a:ln>
        </p:spPr>
        <p:style>
          <a:lnRef idx="0"/>
          <a:fillRef idx="0"/>
          <a:effectRef idx="0"/>
          <a:fontRef idx="minor"/>
        </p:style>
      </p:sp>
      <p:sp>
        <p:nvSpPr>
          <p:cNvPr id="24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C7F96DA-1148-4884-B4B3-23C4D01EB641}"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4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4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a:t>
            </a:r>
            <a:endParaRPr b="0" lang="sv-SE" sz="3200" spc="-1" strike="noStrike">
              <a:latin typeface="DejaVu Sans"/>
            </a:endParaRPr>
          </a:p>
        </p:txBody>
      </p:sp>
      <p:sp>
        <p:nvSpPr>
          <p:cNvPr id="245" name="CustomShape 6"/>
          <p:cNvSpPr/>
          <p:nvPr/>
        </p:nvSpPr>
        <p:spPr>
          <a:xfrm>
            <a:off x="1152000" y="2088000"/>
            <a:ext cx="6695280" cy="72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400" spc="-1" strike="noStrike">
                <a:solidFill>
                  <a:srgbClr val="000000"/>
                </a:solidFill>
                <a:latin typeface="DejaVu Sans"/>
                <a:ea typeface="DejaVu Sans"/>
              </a:rPr>
              <a:t>Proposal: wait until the draft report is published in August and discussed in September F2F, to see if there are outstanding issues which could productively be addressed in a teleconference environment.</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24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B983192-05D2-4697-9A54-4E13DEA2F534}"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4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50"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CustomShape 1"/>
          <p:cNvSpPr/>
          <p:nvPr/>
        </p:nvSpPr>
        <p:spPr>
          <a:xfrm>
            <a:off x="685800" y="1584000"/>
            <a:ext cx="7768440" cy="4749840"/>
          </a:xfrm>
          <a:prstGeom prst="rect">
            <a:avLst/>
          </a:prstGeom>
          <a:noFill/>
          <a:ln w="9360">
            <a:noFill/>
          </a:ln>
        </p:spPr>
        <p:style>
          <a:lnRef idx="0"/>
          <a:fillRef idx="0"/>
          <a:effectRef idx="0"/>
          <a:fontRef idx="minor"/>
        </p:style>
      </p:sp>
      <p:sp>
        <p:nvSpPr>
          <p:cNvPr id="252"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A65E83D-174D-4D0E-AEE8-35C93F809BC3}"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53"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4"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55"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CustomShape 1"/>
          <p:cNvSpPr/>
          <p:nvPr/>
        </p:nvSpPr>
        <p:spPr>
          <a:xfrm>
            <a:off x="685800" y="1584000"/>
            <a:ext cx="7768440" cy="4749840"/>
          </a:xfrm>
          <a:prstGeom prst="rect">
            <a:avLst/>
          </a:prstGeom>
          <a:noFill/>
          <a:ln w="9360">
            <a:noFill/>
          </a:ln>
        </p:spPr>
        <p:style>
          <a:lnRef idx="0"/>
          <a:fillRef idx="0"/>
          <a:effectRef idx="0"/>
          <a:fontRef idx="minor"/>
        </p:style>
      </p:sp>
      <p:sp>
        <p:nvSpPr>
          <p:cNvPr id="25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975B3F6-4C4D-4CCB-952C-5D06B9BF92BE}"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5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60"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2. Volunteer for recording secretary?</a:t>
            </a:r>
            <a:endParaRPr b="0" lang="sv-SE" sz="1800" spc="-1" strike="noStrike">
              <a:latin typeface="DejaVu Sans"/>
            </a:endParaRPr>
          </a:p>
        </p:txBody>
      </p:sp>
      <p:sp>
        <p:nvSpPr>
          <p:cNvPr id="14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7F7912F-BAE6-41A3-8246-75A819DF7B6A}" type="slidenum">
              <a:rPr b="0" lang="sv-SE" sz="1200" spc="-1" strike="noStrike">
                <a:solidFill>
                  <a:srgbClr val="000000"/>
                </a:solidFill>
                <a:latin typeface="Times New Roman"/>
                <a:ea typeface="MS Gothic"/>
              </a:rPr>
              <a:t>1</a:t>
            </a:fld>
            <a:endParaRPr b="0" lang="sv-SE" sz="1200" spc="-1" strike="noStrike">
              <a:latin typeface="DejaVu Sans"/>
            </a:endParaRPr>
          </a:p>
        </p:txBody>
      </p:sp>
      <p:sp>
        <p:nvSpPr>
          <p:cNvPr id="14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9" name="CustomShape 5"/>
          <p:cNvSpPr/>
          <p:nvPr/>
        </p:nvSpPr>
        <p:spPr>
          <a:xfrm>
            <a:off x="685800" y="685800"/>
            <a:ext cx="7768440" cy="10627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714240" y="357120"/>
            <a:ext cx="2372760" cy="27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1" name="CustomShape 2"/>
          <p:cNvSpPr/>
          <p:nvPr/>
        </p:nvSpPr>
        <p:spPr>
          <a:xfrm>
            <a:off x="4344840" y="6475320"/>
            <a:ext cx="526680" cy="36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6B9212A6-F050-4A2E-998A-7AF9721D644B}" type="slidenum">
              <a:rPr b="0" lang="sv-SE" sz="1200" spc="-1" strike="noStrike">
                <a:solidFill>
                  <a:srgbClr val="000000"/>
                </a:solidFill>
                <a:latin typeface="Times New Roman"/>
                <a:ea typeface="MS Gothic"/>
              </a:rPr>
              <a:t>4</a:t>
            </a:fld>
            <a:endParaRPr b="0" lang="sv-SE" sz="1200" spc="-1" strike="noStrike">
              <a:latin typeface="DejaVu Sans"/>
            </a:endParaRPr>
          </a:p>
        </p:txBody>
      </p:sp>
      <p:sp>
        <p:nvSpPr>
          <p:cNvPr id="152" name="CustomShape 3"/>
          <p:cNvSpPr/>
          <p:nvPr/>
        </p:nvSpPr>
        <p:spPr>
          <a:xfrm>
            <a:off x="685440" y="609480"/>
            <a:ext cx="7998840" cy="115848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53" name="CustomShape 4"/>
          <p:cNvSpPr/>
          <p:nvPr/>
        </p:nvSpPr>
        <p:spPr>
          <a:xfrm>
            <a:off x="539640" y="1525680"/>
            <a:ext cx="8000640" cy="4493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768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768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768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54"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714960" y="333360"/>
            <a:ext cx="92988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6"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7"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3126148C-7579-4C77-B3DB-99F95BAF70C4}" type="slidenum">
              <a:rPr b="0" lang="sv-SE" sz="1200" spc="-1" strike="noStrike">
                <a:solidFill>
                  <a:srgbClr val="000000"/>
                </a:solidFill>
                <a:latin typeface="DejaVu Sans"/>
                <a:ea typeface="DejaVu Sans"/>
              </a:rPr>
              <a:t>4</a:t>
            </a:fld>
            <a:endParaRPr b="0" lang="sv-SE" sz="1200" spc="-1" strike="noStrike">
              <a:latin typeface="DejaVu Sans"/>
            </a:endParaRPr>
          </a:p>
        </p:txBody>
      </p:sp>
      <p:sp>
        <p:nvSpPr>
          <p:cNvPr id="158" name="CustomShape 4"/>
          <p:cNvSpPr/>
          <p:nvPr/>
        </p:nvSpPr>
        <p:spPr>
          <a:xfrm>
            <a:off x="684360" y="549360"/>
            <a:ext cx="7770240" cy="9201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59" name="CustomShape 5"/>
          <p:cNvSpPr/>
          <p:nvPr/>
        </p:nvSpPr>
        <p:spPr>
          <a:xfrm>
            <a:off x="685800" y="1447560"/>
            <a:ext cx="7770240" cy="3669480"/>
          </a:xfrm>
          <a:prstGeom prst="rect">
            <a:avLst/>
          </a:prstGeom>
          <a:noFill/>
          <a:ln>
            <a:noFill/>
          </a:ln>
        </p:spPr>
        <p:style>
          <a:lnRef idx="0"/>
          <a:fillRef idx="0"/>
          <a:effectRef idx="0"/>
          <a:fontRef idx="minor"/>
        </p:style>
        <p:txBody>
          <a:bodyPr lIns="92160" rIns="92160" tIns="46080" bIns="46080">
            <a:normAutofit/>
          </a:bodyPr>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714960" y="333360"/>
            <a:ext cx="92988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2"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41DE3B87-CAE0-473A-868B-72E23F573F31}" type="slidenum">
              <a:rPr b="0" lang="sv-SE" sz="1200" spc="-1" strike="noStrike">
                <a:solidFill>
                  <a:srgbClr val="000000"/>
                </a:solidFill>
                <a:latin typeface="DejaVu Sans"/>
                <a:ea typeface="DejaVu Sans"/>
              </a:rPr>
              <a:t>5</a:t>
            </a:fld>
            <a:endParaRPr b="0" lang="sv-SE" sz="1200" spc="-1" strike="noStrike">
              <a:latin typeface="DejaVu Sans"/>
            </a:endParaRPr>
          </a:p>
        </p:txBody>
      </p:sp>
      <p:sp>
        <p:nvSpPr>
          <p:cNvPr id="163" name="CustomShape 4"/>
          <p:cNvSpPr/>
          <p:nvPr/>
        </p:nvSpPr>
        <p:spPr>
          <a:xfrm>
            <a:off x="685800" y="685440"/>
            <a:ext cx="7770240" cy="6534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64" name="CustomShape 5"/>
          <p:cNvSpPr/>
          <p:nvPr/>
        </p:nvSpPr>
        <p:spPr>
          <a:xfrm>
            <a:off x="304560" y="1752480"/>
            <a:ext cx="7846200" cy="4112640"/>
          </a:xfrm>
          <a:prstGeom prst="rect">
            <a:avLst/>
          </a:prstGeom>
          <a:noFill/>
          <a:ln>
            <a:noFill/>
          </a:ln>
        </p:spPr>
        <p:style>
          <a:lnRef idx="0"/>
          <a:fillRef idx="0"/>
          <a:effectRef idx="0"/>
          <a:fontRef idx="minor"/>
        </p:style>
        <p:txBody>
          <a:bodyPr lIns="90360" rIns="90360" tIns="44280" bIns="44280">
            <a:normAutofit/>
          </a:bodyPr>
          <a:p>
            <a:pPr marL="342720" indent="-34056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056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056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 </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457200" indent="-45468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468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p:txBody>
      </p:sp>
      <p:sp>
        <p:nvSpPr>
          <p:cNvPr id="16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B8F5EFD-0AA2-47F8-9101-E799FC0A84FE}"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6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Wednesday 17 July PM1</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18 July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17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3258E76-CAEE-4FB8-9440-105DE062AD3F}"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7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7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
        <p:nvSpPr>
          <p:cNvPr id="175" name="CustomShape 6"/>
          <p:cNvSpPr/>
          <p:nvPr/>
        </p:nvSpPr>
        <p:spPr>
          <a:xfrm>
            <a:off x="792000" y="3960000"/>
            <a:ext cx="6838920" cy="1263240"/>
          </a:xfrm>
          <a:prstGeom prst="rect">
            <a:avLst/>
          </a:prstGeom>
          <a:noFill/>
          <a:ln>
            <a:noFill/>
          </a:ln>
        </p:spPr>
        <p:style>
          <a:lnRef idx="0"/>
          <a:fillRef idx="0"/>
          <a:effectRef idx="0"/>
          <a:fontRef idx="minor"/>
        </p:style>
        <p:txBody>
          <a:bodyPr lIns="90000" rIns="90000" tIns="45000" bIns="45000">
            <a:spAutoFit/>
          </a:bodyPr>
          <a:p>
            <a:pPr marL="216000" indent="-214920">
              <a:lnSpc>
                <a:spcPct val="100000"/>
              </a:lnSpc>
              <a:spcBef>
                <a:spcPts val="601"/>
              </a:spcBef>
              <a:buClr>
                <a:srgbClr val="000000"/>
              </a:buClr>
              <a:buSzPct val="45000"/>
              <a:buFont typeface="Wingdings" charset="2"/>
              <a:buChar char=""/>
            </a:pPr>
            <a:r>
              <a:rPr b="1" lang="sv-SE" sz="1800" spc="-1" strike="noStrike">
                <a:solidFill>
                  <a:srgbClr val="000000"/>
                </a:solidFill>
                <a:latin typeface="Times New Roman"/>
                <a:ea typeface="MS Gothic"/>
              </a:rPr>
              <a:t>Announcement from Chair:</a:t>
            </a:r>
            <a:endParaRPr b="0" lang="sv-SE" sz="1800" spc="-1" strike="noStrike">
              <a:latin typeface="DejaVu Sans"/>
            </a:endParaRPr>
          </a:p>
          <a:p>
            <a:pPr lvl="1" marL="432000" indent="-214920">
              <a:lnSpc>
                <a:spcPct val="100000"/>
              </a:lnSpc>
              <a:spcBef>
                <a:spcPts val="601"/>
              </a:spcBef>
              <a:buClr>
                <a:srgbClr val="000000"/>
              </a:buClr>
              <a:buSzPct val="45000"/>
              <a:buFont typeface="Wingdings" charset="2"/>
              <a:buChar char=""/>
            </a:pPr>
            <a:r>
              <a:rPr b="0" lang="sv-SE" sz="1800" spc="-1" strike="noStrike">
                <a:solidFill>
                  <a:srgbClr val="000000"/>
                </a:solidFill>
                <a:latin typeface="Times New Roman"/>
                <a:ea typeface="MS Gothic"/>
              </a:rPr>
              <a:t>RCM TIG will be presented at the Privacy-Enhancing Technologies Symposium on July 19 in Stockholm by the Chair. For more information see </a:t>
            </a:r>
            <a:r>
              <a:rPr b="0" lang="sv-SE" sz="1800" spc="-1" strike="noStrike" u="sng">
                <a:solidFill>
                  <a:srgbClr val="0000ff"/>
                </a:solidFill>
                <a:uFillTx/>
                <a:latin typeface="Times New Roman"/>
                <a:ea typeface="MS Gothic"/>
                <a:hlinkClick r:id="rId1"/>
              </a:rPr>
              <a:t>https://petsymposium.org/2019/hotpets.php</a:t>
            </a:r>
            <a:r>
              <a:rPr b="0" lang="sv-SE" sz="1800" spc="-1" strike="noStrike">
                <a:solidFill>
                  <a:srgbClr val="000000"/>
                </a:solidFill>
                <a:latin typeface="Times New Roman"/>
                <a:ea typeface="MS Gothic"/>
              </a:rPr>
              <a:t> </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0" lang="sv-SE" sz="1600" spc="-1" strike="noStrike">
                <a:solidFill>
                  <a:srgbClr val="000000"/>
                </a:solidFill>
                <a:latin typeface="Times New Roman"/>
                <a:ea typeface="MS Gothic"/>
              </a:rPr>
              <a:t>Timeline</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Presentations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Teleconferences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0" lang="sv-SE" sz="1600" spc="-1" strike="noStrike">
                <a:solidFill>
                  <a:srgbClr val="000000"/>
                </a:solidFill>
                <a:latin typeface="Times New Roman"/>
                <a:ea typeface="MS Gothic"/>
              </a:rPr>
              <a:t>Adjourn.</a:t>
            </a:r>
            <a:endParaRPr b="0" lang="sv-SE" sz="1600" spc="-1" strike="noStrike">
              <a:latin typeface="DejaVu Sans"/>
            </a:endParaRPr>
          </a:p>
        </p:txBody>
      </p:sp>
      <p:sp>
        <p:nvSpPr>
          <p:cNvPr id="177"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82D5E2D-CC15-414D-8DD3-620C586F2A86}"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178"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9"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0"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1683</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2019-07-17T13:16:40Z</dcterms:modified>
  <cp:revision>61</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