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8"/>
  </p:notesMasterIdLst>
  <p:handoutMasterIdLst>
    <p:handoutMasterId r:id="rId29"/>
  </p:handoutMasterIdLst>
  <p:sldIdLst>
    <p:sldId id="269" r:id="rId2"/>
    <p:sldId id="278" r:id="rId3"/>
    <p:sldId id="724" r:id="rId4"/>
    <p:sldId id="632" r:id="rId5"/>
    <p:sldId id="665" r:id="rId6"/>
    <p:sldId id="666" r:id="rId7"/>
    <p:sldId id="667" r:id="rId8"/>
    <p:sldId id="668" r:id="rId9"/>
    <p:sldId id="669" r:id="rId10"/>
    <p:sldId id="670" r:id="rId11"/>
    <p:sldId id="629" r:id="rId12"/>
    <p:sldId id="710" r:id="rId13"/>
    <p:sldId id="711" r:id="rId14"/>
    <p:sldId id="647" r:id="rId15"/>
    <p:sldId id="677" r:id="rId16"/>
    <p:sldId id="721" r:id="rId17"/>
    <p:sldId id="731" r:id="rId18"/>
    <p:sldId id="725" r:id="rId19"/>
    <p:sldId id="730" r:id="rId20"/>
    <p:sldId id="732" r:id="rId21"/>
    <p:sldId id="728" r:id="rId22"/>
    <p:sldId id="729" r:id="rId23"/>
    <p:sldId id="684" r:id="rId24"/>
    <p:sldId id="707" r:id="rId25"/>
    <p:sldId id="590" r:id="rId26"/>
    <p:sldId id="516" r:id="rId27"/>
  </p:sldIdLst>
  <p:sldSz cx="12192000" cy="6858000"/>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6600"/>
    <a:srgbClr val="00CC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945" autoAdjust="0"/>
    <p:restoredTop sz="94041" autoAdjust="0"/>
  </p:normalViewPr>
  <p:slideViewPr>
    <p:cSldViewPr>
      <p:cViewPr varScale="1">
        <p:scale>
          <a:sx n="57" d="100"/>
          <a:sy n="57" d="100"/>
        </p:scale>
        <p:origin x="799" y="38"/>
      </p:cViewPr>
      <p:guideLst>
        <p:guide orient="horz" pos="2160"/>
        <p:guide pos="384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802.11-19/0960r0</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July 2019</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802.11-19/0960r0</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July 2019</a:t>
            </a:r>
            <a:endParaRPr lang="en-US"/>
          </a:p>
        </p:txBody>
      </p:sp>
      <p:sp>
        <p:nvSpPr>
          <p:cNvPr id="28676" name="Rectangle 4"/>
          <p:cNvSpPr>
            <a:spLocks noGrp="1" noRot="1" noChangeAspect="1" noChangeArrowheads="1" noTextEdit="1"/>
          </p:cNvSpPr>
          <p:nvPr>
            <p:ph type="sldImg" idx="2"/>
          </p:nvPr>
        </p:nvSpPr>
        <p:spPr bwMode="auto">
          <a:xfrm>
            <a:off x="342900" y="703263"/>
            <a:ext cx="617378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xfrm>
            <a:off x="342900" y="703263"/>
            <a:ext cx="6173788" cy="3473450"/>
          </a:xfrm>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802.11-19/0960r0</a:t>
            </a:r>
            <a:endParaRPr lang="en-US"/>
          </a:p>
        </p:txBody>
      </p:sp>
      <p:sp>
        <p:nvSpPr>
          <p:cNvPr id="5" name="Date Placeholder 4"/>
          <p:cNvSpPr>
            <a:spLocks noGrp="1"/>
          </p:cNvSpPr>
          <p:nvPr>
            <p:ph type="dt" idx="11"/>
          </p:nvPr>
        </p:nvSpPr>
        <p:spPr/>
        <p:txBody>
          <a:bodyPr/>
          <a:lstStyle/>
          <a:p>
            <a:pPr>
              <a:defRPr/>
            </a:pPr>
            <a:r>
              <a:rPr lang="en-US" smtClean="0"/>
              <a:t>July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7797EB75-BD9E-45DB-A35F-6C321BEA61EF}" type="slidenum">
              <a:rPr lang="en-US" smtClean="0"/>
              <a:pPr>
                <a:defRPr/>
              </a:pPr>
              <a:t>13</a:t>
            </a:fld>
            <a:endParaRPr lang="en-US"/>
          </a:p>
        </p:txBody>
      </p:sp>
    </p:spTree>
    <p:extLst>
      <p:ext uri="{BB962C8B-B14F-4D97-AF65-F5344CB8AC3E}">
        <p14:creationId xmlns:p14="http://schemas.microsoft.com/office/powerpoint/2010/main" val="1835990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89946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620568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137315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831531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7094730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19</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19</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41264753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6260206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4043285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217212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xfrm>
            <a:off x="342900" y="703263"/>
            <a:ext cx="6173788" cy="3473450"/>
          </a:xfrm>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23</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876520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smtClean="0"/>
              <a:t>doc.: IEEE 802.11-19/0960r0</a:t>
            </a:r>
            <a:endParaRPr lang="en-US"/>
          </a:p>
        </p:txBody>
      </p:sp>
      <p:sp>
        <p:nvSpPr>
          <p:cNvPr id="5" name="Date Placeholder 4"/>
          <p:cNvSpPr>
            <a:spLocks noGrp="1"/>
          </p:cNvSpPr>
          <p:nvPr>
            <p:ph type="dt" idx="11"/>
          </p:nvPr>
        </p:nvSpPr>
        <p:spPr/>
        <p:txBody>
          <a:bodyPr/>
          <a:lstStyle/>
          <a:p>
            <a:pPr>
              <a:defRPr/>
            </a:pPr>
            <a:r>
              <a:rPr lang="en-US" smtClean="0"/>
              <a:t>July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2BF0D095-F52D-480A-94DF-9FA296D2C069}" type="slidenum">
              <a:rPr lang="en-US" smtClean="0"/>
              <a:pPr>
                <a:defRPr/>
              </a:pPr>
              <a:t>24</a:t>
            </a:fld>
            <a:endParaRPr lang="en-US"/>
          </a:p>
        </p:txBody>
      </p:sp>
    </p:spTree>
    <p:extLst>
      <p:ext uri="{BB962C8B-B14F-4D97-AF65-F5344CB8AC3E}">
        <p14:creationId xmlns:p14="http://schemas.microsoft.com/office/powerpoint/2010/main" val="23026249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25</a:t>
            </a:fld>
            <a:endParaRPr lang="en-US" smtClean="0"/>
          </a:p>
        </p:txBody>
      </p:sp>
      <p:sp>
        <p:nvSpPr>
          <p:cNvPr id="53254" name="Rectangle 2"/>
          <p:cNvSpPr>
            <a:spLocks noGrp="1" noRot="1" noChangeAspect="1" noChangeArrowheads="1" noTextEdit="1"/>
          </p:cNvSpPr>
          <p:nvPr>
            <p:ph type="sldImg"/>
          </p:nvPr>
        </p:nvSpPr>
        <p:spPr>
          <a:xfrm>
            <a:off x="342900" y="703263"/>
            <a:ext cx="6173788" cy="3473450"/>
          </a:xfrm>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26</a:t>
            </a:fld>
            <a:endParaRPr lang="en-US" smtClean="0"/>
          </a:p>
        </p:txBody>
      </p:sp>
      <p:sp>
        <p:nvSpPr>
          <p:cNvPr id="55302" name="Rectangle 2"/>
          <p:cNvSpPr>
            <a:spLocks noGrp="1" noRot="1" noChangeAspect="1" noChangeArrowheads="1" noTextEdit="1"/>
          </p:cNvSpPr>
          <p:nvPr>
            <p:ph type="sldImg"/>
          </p:nvPr>
        </p:nvSpPr>
        <p:spPr>
          <a:xfrm>
            <a:off x="342900" y="703263"/>
            <a:ext cx="6173788" cy="3473450"/>
          </a:xfrm>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5583999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4</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446602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5</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47617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1890774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10</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10</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2741852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20313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29218" y="334964"/>
            <a:ext cx="25251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July 2019</a:t>
            </a:r>
            <a:endParaRPr lang="en-US" dirty="0"/>
          </a:p>
        </p:txBody>
      </p:sp>
      <p:sp>
        <p:nvSpPr>
          <p:cNvPr id="1029" name="Rectangle 5"/>
          <p:cNvSpPr>
            <a:spLocks noGrp="1" noChangeArrowheads="1"/>
          </p:cNvSpPr>
          <p:nvPr>
            <p:ph type="ftr" sz="quarter" idx="3"/>
          </p:nvPr>
        </p:nvSpPr>
        <p:spPr bwMode="auto">
          <a:xfrm>
            <a:off x="9447138" y="6475413"/>
            <a:ext cx="194476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7862236" y="332601"/>
            <a:ext cx="33984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a:t>
            </a:r>
            <a:r>
              <a:rPr lang="en-US" altLang="en-US" sz="1800" b="1" dirty="0" smtClean="0"/>
              <a:t>802.11-19/0960r1</a:t>
            </a:r>
            <a:endParaRPr lang="en-US" altLang="en-US" sz="1800" b="1" dirty="0" smtClean="0"/>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
        <p:nvSpPr>
          <p:cNvPr id="1033" name="Rectangle 9"/>
          <p:cNvSpPr>
            <a:spLocks noChangeArrowheads="1"/>
          </p:cNvSpPr>
          <p:nvPr/>
        </p:nvSpPr>
        <p:spPr bwMode="auto">
          <a:xfrm>
            <a:off x="914401" y="6475413"/>
            <a:ext cx="47929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z="1200" smtClean="0"/>
              <a:t>Agenda</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9/11-19-0251-00-000m-minutes-for-revmd-march-2019-vancouver.docx"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hyperlink" Target="https://mentor.ieee.org/802.11/dcn/19/11-19-0975-06-000m-telecon-minutes-for-revmd-may-june.docx" TargetMode="External"/><Relationship Id="rId4" Type="http://schemas.openxmlformats.org/officeDocument/2006/relationships/hyperlink" Target="https://mentor.ieee.org/802.11/dcn/19/11-19-0911-00-000m-minutes-for-revmd-may-2019-atlanta.doc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9/11-19-0142-09-000m-revmd-wg-lb236-comments-for-editor-ad-hoc.xls"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hyperlink" Target="https://mentor.ieee.org/802.11/dcn/19/11-19-0449-02-000m-revmd-lb236-gen-comments.xls" TargetMode="External"/><Relationship Id="rId5" Type="http://schemas.openxmlformats.org/officeDocument/2006/relationships/hyperlink" Target="https://mentor.ieee.org/802.11/dcn/19/11-19-0156-08-000m-lb236-revmd-phy-sec-comments.xlsx" TargetMode="External"/><Relationship Id="rId4" Type="http://schemas.openxmlformats.org/officeDocument/2006/relationships/hyperlink" Target="https://mentor.ieee.org/802.11/dcn/17/11-17-0927-43-000m-revmd-mac-comments.xls"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9/11-19-0156-08-000m-lb236-revmd-phy-sec-comments.xlsx"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19/11-19-0336-02-000m-cids-2709-2710-2711.docx"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19/11-19-0396-05-000m-resolution-for-cids-related-to-multiple-bssid.docx"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1/dcn/19/11-19-0142-09-000m-revmd-wg-lb236-comments-for-editor-ad-hoc.xls" TargetMode="External"/><Relationship Id="rId7" Type="http://schemas.openxmlformats.org/officeDocument/2006/relationships/hyperlink" Target="https://mentor.ieee.org/802.11/dcn/19/11-19-0449-02-000m-revmd-lb236-gen-comments.xls"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hyperlink" Target="https://mentor.ieee.org/802.11/dcn/19/11-19-0156-08-000m-lb236-revmd-phy-sec-comments.xlsx" TargetMode="External"/><Relationship Id="rId5" Type="http://schemas.openxmlformats.org/officeDocument/2006/relationships/hyperlink" Target="https://mentor.ieee.org/802.11/dcn/17/11-17-0927-43-000m-revmd-mac-comments.xls" TargetMode="External"/><Relationship Id="rId4" Type="http://schemas.openxmlformats.org/officeDocument/2006/relationships/hyperlink" Target="https://mentor.ieee.org/802.11/dcn/19/11-19-0143-1x-000m-revmd-editor2-lb236-comments.xlsx"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17/11-17-0927-43-000m-revmd-mac-comments.xls%20except%20for%202082"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hyperlink" Target="https://mentor.ieee.org/802.11/dcn/19/11-19-0449-05-000m-revmd-lb236-gen-comments.xls" TargetMode="External"/><Relationship Id="rId5" Type="http://schemas.openxmlformats.org/officeDocument/2006/relationships/hyperlink" Target="https://mentor.ieee.org/802.11/dcn/19/11-19-0449-02-000m-revmd-lb236-gen-comments.xls" TargetMode="External"/><Relationship Id="rId4" Type="http://schemas.openxmlformats.org/officeDocument/2006/relationships/hyperlink" Target="https://mentor.ieee.org/802.11/dcn/19/11-19-0156-08-000m-lb236-revmd-phy-sec-comments.xlsx"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www.techstreet.com/ieee/products/vendor_id/7028"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s://standards.ieee.org/develop/project/802.11.html" TargetMode="External"/><Relationship Id="rId5" Type="http://schemas.openxmlformats.org/officeDocument/2006/relationships/hyperlink" Target="https://mentor.ieee.org/802.11/dcn/18/11-18-0611-15-000m-revmd-wg-ballot-comments.xls" TargetMode="External"/><Relationship Id="rId4" Type="http://schemas.openxmlformats.org/officeDocument/2006/relationships/hyperlink" Target="https://mentor.ieee.org/802.11/dcn/17/11-17-0914-06-000m-revmd-wg-cc-comments.xl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dirty="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2209800" y="685800"/>
            <a:ext cx="8610600" cy="1066800"/>
          </a:xfrm>
        </p:spPr>
        <p:txBody>
          <a:bodyPr/>
          <a:lstStyle/>
          <a:p>
            <a:r>
              <a:rPr lang="en-US" altLang="en-US" dirty="0" smtClean="0"/>
              <a:t>IEEE 802.11 </a:t>
            </a:r>
            <a:r>
              <a:rPr lang="en-US" altLang="en-US" dirty="0" err="1" smtClean="0"/>
              <a:t>TGmd</a:t>
            </a:r>
            <a:r>
              <a:rPr lang="en-US" altLang="en-US" dirty="0" smtClean="0"/>
              <a:t> July 2019 Agenda</a:t>
            </a:r>
          </a:p>
        </p:txBody>
      </p:sp>
      <p:sp>
        <p:nvSpPr>
          <p:cNvPr id="2054" name="Rectangle 6"/>
          <p:cNvSpPr>
            <a:spLocks noGrp="1" noChangeArrowheads="1"/>
          </p:cNvSpPr>
          <p:nvPr>
            <p:ph type="body" idx="1"/>
          </p:nvPr>
        </p:nvSpPr>
        <p:spPr>
          <a:xfrm>
            <a:off x="2209800" y="1524000"/>
            <a:ext cx="7772400" cy="381000"/>
          </a:xfrm>
        </p:spPr>
        <p:txBody>
          <a:bodyPr/>
          <a:lstStyle/>
          <a:p>
            <a:pPr algn="ctr">
              <a:lnSpc>
                <a:spcPct val="90000"/>
              </a:lnSpc>
              <a:buFontTx/>
              <a:buNone/>
            </a:pPr>
            <a:r>
              <a:rPr lang="en-US" altLang="en-US" sz="2000" dirty="0"/>
              <a:t>Date:</a:t>
            </a:r>
            <a:r>
              <a:rPr lang="en-US" altLang="en-US" sz="2000" b="0" dirty="0"/>
              <a:t> </a:t>
            </a:r>
            <a:r>
              <a:rPr lang="en-US" altLang="en-US" sz="2000" b="0" dirty="0" smtClean="0"/>
              <a:t>2019-07-13</a:t>
            </a:r>
            <a:endParaRPr lang="en-US" altLang="en-US" sz="2000" b="0" dirty="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2044700" y="2274889"/>
          <a:ext cx="8102600" cy="2498725"/>
        </p:xfrm>
        <a:graphic>
          <a:graphicData uri="http://schemas.openxmlformats.org/presentationml/2006/ole">
            <mc:AlternateContent xmlns:mc="http://schemas.openxmlformats.org/markup-compatibility/2006">
              <mc:Choice xmlns:v="urn:schemas-microsoft-com:vml" Requires="v">
                <p:oleObj spid="_x0000_s4257"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2044700" y="2274889"/>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5868989" y="6475414"/>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10</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2209800" y="439738"/>
            <a:ext cx="8001000" cy="1160463"/>
          </a:xfrm>
          <a:ln/>
        </p:spPr>
        <p:txBody>
          <a:bodyPr vert="horz" wrap="square" lIns="90000" tIns="46800" rIns="90000" bIns="46800" numCol="1" anchor="ctr" anchorCtr="0" compatLnSpc="1">
            <a:prstTxWarp prst="textNoShape">
              <a:avLst/>
            </a:prstTxWarp>
          </a:bodyPr>
          <a:lstStyle/>
          <a:p>
            <a:pPr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a:solidFill>
                  <a:srgbClr val="000000"/>
                </a:solidFill>
              </a:rPr>
              <a:t>Participation in IEEE 802 Meetings</a:t>
            </a:r>
          </a:p>
        </p:txBody>
      </p:sp>
      <p:sp>
        <p:nvSpPr>
          <p:cNvPr id="4101" name="Text Box 5"/>
          <p:cNvSpPr txBox="1">
            <a:spLocks noChangeArrowheads="1"/>
          </p:cNvSpPr>
          <p:nvPr/>
        </p:nvSpPr>
        <p:spPr bwMode="auto">
          <a:xfrm>
            <a:off x="2209800" y="1447800"/>
            <a:ext cx="7848600" cy="461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pPr>
            <a:r>
              <a:rPr lang="en-GB" altLang="en-US" sz="1600" b="1" dirty="0">
                <a:ea typeface="MS Gothic" panose="020B0609070205080204" pitchFamily="49" charset="-128"/>
              </a:rPr>
              <a:t>By participating in IEEE 802 meetings, you accept these requirements.  If you do not agree to these policies then you shall not participate.</a:t>
            </a:r>
            <a:br>
              <a:rPr lang="en-GB" altLang="en-US" sz="1600" b="1" dirty="0">
                <a:ea typeface="MS Gothic" panose="020B0609070205080204" pitchFamily="49" charset="-128"/>
              </a:rPr>
            </a:br>
            <a:r>
              <a:rPr lang="en-GB" altLang="en-US" sz="1600" b="1" dirty="0">
                <a:ea typeface="MS Gothic" panose="020B0609070205080204" pitchFamily="49" charset="-128"/>
              </a:rPr>
              <a:t/>
            </a:r>
            <a:br>
              <a:rPr lang="en-GB" altLang="en-US" sz="1600" b="1" dirty="0">
                <a:ea typeface="MS Gothic" panose="020B0609070205080204" pitchFamily="49" charset="-128"/>
              </a:rPr>
            </a:br>
            <a:r>
              <a:rPr lang="en-GB" altLang="en-US" dirty="0">
                <a:ea typeface="MS Gothic" panose="020B0609070205080204" pitchFamily="49" charset="-128"/>
              </a:rPr>
              <a:t>(Latest revision of IEEE 802 LMSC Working Group Policies and Procedures: http://www.ieee802.org/devdocs.shtml)</a:t>
            </a:r>
            <a:br>
              <a:rPr lang="en-GB" altLang="en-US" dirty="0">
                <a:ea typeface="MS Gothic" panose="020B0609070205080204" pitchFamily="49" charset="-128"/>
              </a:rPr>
            </a:br>
            <a:endParaRPr lang="en-GB" altLang="en-US"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10</a:t>
            </a:fld>
            <a:endParaRPr lang="en-US"/>
          </a:p>
        </p:txBody>
      </p:sp>
    </p:spTree>
    <p:extLst>
      <p:ext uri="{BB962C8B-B14F-4D97-AF65-F5344CB8AC3E}">
        <p14:creationId xmlns:p14="http://schemas.microsoft.com/office/powerpoint/2010/main" val="16268333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11</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Standard and Amendment Ratification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524000" y="1356519"/>
            <a:ext cx="9448800" cy="5210175"/>
          </a:xfrm>
        </p:spPr>
        <p:txBody>
          <a:bodyPr/>
          <a:lstStyle/>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802.11-2016 approved &amp; published December 2016</a:t>
            </a: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802.11ai-2016 approved &amp; published December </a:t>
            </a:r>
            <a:r>
              <a:rPr lang="en-US" altLang="en-US" sz="2000" dirty="0" smtClean="0">
                <a:solidFill>
                  <a:srgbClr val="006600"/>
                </a:solidFill>
              </a:rPr>
              <a:t>2016*</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802.11ah-2016 approved December 2016; publication </a:t>
            </a:r>
            <a:r>
              <a:rPr lang="en-US" altLang="en-US" sz="2000" dirty="0" smtClean="0">
                <a:solidFill>
                  <a:srgbClr val="006600"/>
                </a:solidFill>
              </a:rPr>
              <a:t>May 2017*</a:t>
            </a:r>
            <a:endParaRPr lang="en-US" altLang="en-US" sz="2000" dirty="0">
              <a:solidFill>
                <a:srgbClr val="006600"/>
              </a:solidFill>
            </a:endParaRP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802.11aj-2018 – Approved February 2018, April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802.11ak-2018 – Approved March 2018, June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802.11aq-2018 – Approved June 2018, </a:t>
            </a:r>
            <a:r>
              <a:rPr lang="en-US" altLang="en-US" sz="2000" dirty="0" smtClean="0">
                <a:solidFill>
                  <a:srgbClr val="006600"/>
                </a:solidFill>
              </a:rPr>
              <a:t>August publication*</a:t>
            </a:r>
            <a:endParaRPr lang="en-US" altLang="en-US" sz="2000" dirty="0">
              <a:solidFill>
                <a:srgbClr val="006600"/>
              </a:solidFill>
            </a:endParaRPr>
          </a:p>
          <a:p>
            <a:pPr>
              <a:lnSpc>
                <a:spcPct val="80000"/>
              </a:lnSpc>
            </a:pPr>
            <a:endParaRPr lang="en-US" altLang="en-US" sz="2000" dirty="0" smtClean="0"/>
          </a:p>
          <a:p>
            <a:pPr>
              <a:lnSpc>
                <a:spcPct val="80000"/>
              </a:lnSpc>
            </a:pPr>
            <a:r>
              <a:rPr lang="en-US" altLang="en-US" sz="2000" dirty="0" smtClean="0">
                <a:solidFill>
                  <a:srgbClr val="006600"/>
                </a:solidFill>
                <a:sym typeface="Wingdings" panose="05000000000000000000" pitchFamily="2" charset="2"/>
              </a:rPr>
              <a:t> ---------------</a:t>
            </a:r>
            <a:r>
              <a:rPr lang="en-US" altLang="en-US" sz="2000" dirty="0" err="1" smtClean="0">
                <a:solidFill>
                  <a:srgbClr val="006600"/>
                </a:solidFill>
                <a:sym typeface="Wingdings" panose="05000000000000000000" pitchFamily="2" charset="2"/>
              </a:rPr>
              <a:t>TGmd</a:t>
            </a:r>
            <a:r>
              <a:rPr lang="en-US" altLang="en-US" sz="2000" dirty="0" smtClean="0">
                <a:solidFill>
                  <a:srgbClr val="006600"/>
                </a:solidFill>
                <a:sym typeface="Wingdings" panose="05000000000000000000" pitchFamily="2" charset="2"/>
              </a:rPr>
              <a:t> Ratification</a:t>
            </a:r>
            <a:r>
              <a:rPr lang="en-US" altLang="en-US" sz="2000" dirty="0">
                <a:solidFill>
                  <a:srgbClr val="006600"/>
                </a:solidFill>
                <a:sym typeface="Wingdings" panose="05000000000000000000" pitchFamily="2" charset="2"/>
              </a:rPr>
              <a:t> --------------- </a:t>
            </a:r>
            <a:r>
              <a:rPr lang="en-US" altLang="en-US" sz="2000" dirty="0" smtClean="0">
                <a:solidFill>
                  <a:srgbClr val="006600"/>
                </a:solidFill>
                <a:sym typeface="Wingdings" panose="05000000000000000000" pitchFamily="2" charset="2"/>
              </a:rPr>
              <a:t> </a:t>
            </a:r>
          </a:p>
          <a:p>
            <a:pPr>
              <a:lnSpc>
                <a:spcPct val="80000"/>
              </a:lnSpc>
            </a:pPr>
            <a:endParaRPr lang="en-US" altLang="en-US" sz="2000" dirty="0">
              <a:solidFill>
                <a:srgbClr val="006600"/>
              </a:solidFill>
            </a:endParaRPr>
          </a:p>
          <a:p>
            <a:pPr>
              <a:lnSpc>
                <a:spcPct val="80000"/>
              </a:lnSpc>
            </a:pPr>
            <a:r>
              <a:rPr lang="en-US" altLang="en-US" sz="2000" dirty="0"/>
              <a:t>P802.11ax – </a:t>
            </a:r>
            <a:r>
              <a:rPr lang="en-US" altLang="en-US" sz="2000" dirty="0" smtClean="0"/>
              <a:t>to follow </a:t>
            </a:r>
            <a:r>
              <a:rPr lang="en-US" altLang="en-US" sz="2000" dirty="0" err="1" smtClean="0"/>
              <a:t>REVmd</a:t>
            </a:r>
            <a:r>
              <a:rPr lang="en-US" altLang="en-US" sz="2000" dirty="0" smtClean="0"/>
              <a:t> SASB approval</a:t>
            </a:r>
            <a:endParaRPr lang="en-US" altLang="en-US" sz="2000" dirty="0"/>
          </a:p>
          <a:p>
            <a:pPr>
              <a:lnSpc>
                <a:spcPct val="80000"/>
              </a:lnSpc>
            </a:pPr>
            <a:r>
              <a:rPr lang="en-US" altLang="en-US" sz="2000" dirty="0"/>
              <a:t>P802.11ay – to follow </a:t>
            </a:r>
            <a:r>
              <a:rPr lang="en-US" altLang="en-US" sz="2000" dirty="0" err="1"/>
              <a:t>REVmd</a:t>
            </a:r>
            <a:r>
              <a:rPr lang="en-US" altLang="en-US" sz="2000" dirty="0"/>
              <a:t> SASB approval</a:t>
            </a:r>
          </a:p>
          <a:p>
            <a:pPr>
              <a:lnSpc>
                <a:spcPct val="80000"/>
              </a:lnSpc>
            </a:pPr>
            <a:r>
              <a:rPr lang="en-US" altLang="en-US" sz="2000" dirty="0" smtClean="0"/>
              <a:t>P802.11ba </a:t>
            </a:r>
            <a:r>
              <a:rPr lang="en-US" altLang="en-US" sz="2000"/>
              <a:t>– </a:t>
            </a:r>
            <a:r>
              <a:rPr lang="en-US" altLang="en-US" sz="2000" smtClean="0"/>
              <a:t>Sept </a:t>
            </a:r>
            <a:r>
              <a:rPr lang="en-US" altLang="en-US" sz="2000" dirty="0"/>
              <a:t>2020</a:t>
            </a:r>
          </a:p>
          <a:p>
            <a:pPr>
              <a:lnSpc>
                <a:spcPct val="80000"/>
              </a:lnSpc>
            </a:pPr>
            <a:r>
              <a:rPr lang="en-US" altLang="en-US" sz="2000" dirty="0"/>
              <a:t>P802.11az – Mar </a:t>
            </a:r>
            <a:r>
              <a:rPr lang="en-US" altLang="en-US" sz="2000" dirty="0" smtClean="0"/>
              <a:t>2021</a:t>
            </a:r>
          </a:p>
          <a:p>
            <a:pPr>
              <a:lnSpc>
                <a:spcPct val="80000"/>
              </a:lnSpc>
            </a:pPr>
            <a:endParaRPr lang="en-US" altLang="en-US" sz="2000" dirty="0" smtClean="0"/>
          </a:p>
          <a:p>
            <a:pPr>
              <a:lnSpc>
                <a:spcPct val="80000"/>
              </a:lnSpc>
            </a:pPr>
            <a:r>
              <a:rPr lang="en-US" altLang="en-US" sz="2000" dirty="0" smtClean="0">
                <a:solidFill>
                  <a:srgbClr val="006600"/>
                </a:solidFill>
              </a:rPr>
              <a:t>*Amendment roll-in completed</a:t>
            </a:r>
            <a:endParaRPr lang="en-US" altLang="en-US" sz="2000" dirty="0">
              <a:solidFill>
                <a:srgbClr val="006600"/>
              </a:solidFill>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6"/>
          <p:cNvGraphicFramePr>
            <a:graphicFrameLocks/>
          </p:cNvGraphicFramePr>
          <p:nvPr>
            <p:extLst>
              <p:ext uri="{D42A27DB-BD31-4B8C-83A1-F6EECF244321}">
                <p14:modId xmlns:p14="http://schemas.microsoft.com/office/powerpoint/2010/main" val="268178973"/>
              </p:ext>
            </p:extLst>
          </p:nvPr>
        </p:nvGraphicFramePr>
        <p:xfrm>
          <a:off x="496962" y="1517057"/>
          <a:ext cx="7542138" cy="4425179"/>
        </p:xfrm>
        <a:graphic>
          <a:graphicData uri="http://schemas.openxmlformats.org/drawingml/2006/table">
            <a:tbl>
              <a:tblPr firstRow="1" bandRow="1">
                <a:tableStyleId>{21E4AEA4-8DFA-4A89-87EB-49C32662AFE0}</a:tableStyleId>
              </a:tblPr>
              <a:tblGrid>
                <a:gridCol w="3867878"/>
                <a:gridCol w="3674260"/>
              </a:tblGrid>
              <a:tr h="457351">
                <a:tc>
                  <a:txBody>
                    <a:bodyPr/>
                    <a:lstStyle/>
                    <a:p>
                      <a:pPr>
                        <a:lnSpc>
                          <a:spcPct val="80000"/>
                        </a:lnSpc>
                      </a:pPr>
                      <a:r>
                        <a:rPr lang="en-US" altLang="en-US" sz="2400" b="1" dirty="0" smtClean="0"/>
                        <a:t>Milestone</a:t>
                      </a:r>
                    </a:p>
                  </a:txBody>
                  <a:tcPr/>
                </a:tc>
                <a:tc>
                  <a:txBody>
                    <a:bodyPr/>
                    <a:lstStyle/>
                    <a:p>
                      <a:r>
                        <a:rPr lang="en-US" altLang="en-US" sz="2400" b="1" dirty="0" smtClean="0"/>
                        <a:t>Date</a:t>
                      </a:r>
                      <a:endParaRPr lang="en-GB" sz="2400" b="1" dirty="0"/>
                    </a:p>
                  </a:txBody>
                  <a:tcPr/>
                </a:tc>
              </a:tr>
              <a:tr h="327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Initial</a:t>
                      </a:r>
                      <a:r>
                        <a:rPr lang="en-US" altLang="en-US" sz="1400" b="1" baseline="0" dirty="0" smtClean="0"/>
                        <a:t> WGLB</a:t>
                      </a:r>
                      <a:endParaRPr lang="en-US" altLang="en-US" sz="1400" b="1" dirty="0" smtClean="0"/>
                    </a:p>
                  </a:txBody>
                  <a:tcPr/>
                </a:tc>
                <a:tc>
                  <a:txBody>
                    <a:bodyPr/>
                    <a:lstStyle/>
                    <a:p>
                      <a:r>
                        <a:rPr lang="en-US" sz="1400" b="1" dirty="0" smtClean="0"/>
                        <a:t>Held Feb-March 2018</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D2.0 WGLB Recirculation LB </a:t>
                      </a:r>
                    </a:p>
                  </a:txBody>
                  <a:tcPr/>
                </a:tc>
                <a:tc>
                  <a:txBody>
                    <a:bodyPr/>
                    <a:lstStyle/>
                    <a:p>
                      <a:r>
                        <a:rPr lang="en-US" altLang="en-US" sz="1400" b="1" u="sng" dirty="0" smtClean="0"/>
                        <a:t>Out of  November 2018</a:t>
                      </a:r>
                      <a:endParaRPr lang="en-GB" sz="1400" b="1" u="sng"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D3.0 WGLB Recirculation LB </a:t>
                      </a:r>
                    </a:p>
                  </a:txBody>
                  <a:tcPr/>
                </a:tc>
                <a:tc>
                  <a:txBody>
                    <a:bodyPr/>
                    <a:lstStyle/>
                    <a:p>
                      <a:r>
                        <a:rPr lang="en-US" sz="1400" b="1" dirty="0" smtClean="0"/>
                        <a:t>July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Form Sponsor Ballot Pool</a:t>
                      </a:r>
                    </a:p>
                  </a:txBody>
                  <a:tcPr/>
                </a:tc>
                <a:tc>
                  <a:txBody>
                    <a:bodyPr/>
                    <a:lstStyle/>
                    <a:p>
                      <a:r>
                        <a:rPr lang="en-US" altLang="en-US" sz="1400" b="1" dirty="0" smtClean="0"/>
                        <a:t>July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MEC/MDR done</a:t>
                      </a:r>
                    </a:p>
                  </a:txBody>
                  <a:tcPr/>
                </a:tc>
                <a:tc>
                  <a:txBody>
                    <a:bodyPr/>
                    <a:lstStyle/>
                    <a:p>
                      <a:r>
                        <a:rPr lang="en-US" altLang="en-US" sz="1400" b="1" dirty="0" smtClean="0"/>
                        <a:t>May 2019 </a:t>
                      </a:r>
                      <a:endParaRPr lang="en-GB" sz="1400" b="1" dirty="0"/>
                    </a:p>
                  </a:txBody>
                  <a:tcPr/>
                </a:tc>
              </a:tr>
              <a:tr h="304254">
                <a:tc>
                  <a:txBody>
                    <a:bodyPr/>
                    <a:lstStyle/>
                    <a:p>
                      <a:r>
                        <a:rPr lang="en-US" sz="1400" b="1" dirty="0" smtClean="0"/>
                        <a:t>D3.0 WGLB Unchanged Recirculation</a:t>
                      </a:r>
                      <a:endParaRPr lang="en-GB" sz="1400" b="1" dirty="0"/>
                    </a:p>
                  </a:txBody>
                  <a:tcPr/>
                </a:tc>
                <a:tc>
                  <a:txBody>
                    <a:bodyPr/>
                    <a:lstStyle/>
                    <a:p>
                      <a:r>
                        <a:rPr lang="en-US" sz="1400" b="1" dirty="0" smtClean="0"/>
                        <a:t>Sept 2019, EC approval to SB</a:t>
                      </a:r>
                      <a:endParaRPr lang="en-GB" sz="1400" b="1" dirty="0"/>
                    </a:p>
                  </a:txBody>
                  <a:tcPr/>
                </a:tc>
              </a:tr>
              <a:tr h="304254">
                <a:tc>
                  <a:txBody>
                    <a:bodyPr/>
                    <a:lstStyle/>
                    <a:p>
                      <a:r>
                        <a:rPr lang="en-US" sz="1400" b="1" strike="sngStrike" dirty="0" smtClean="0"/>
                        <a:t>D 4.0 Unchanged Recirculation</a:t>
                      </a:r>
                      <a:endParaRPr lang="en-GB" sz="1400" b="1" strike="sngStrike" dirty="0"/>
                    </a:p>
                  </a:txBody>
                  <a:tcPr/>
                </a:tc>
                <a:tc>
                  <a:txBody>
                    <a:bodyPr/>
                    <a:lstStyle/>
                    <a:p>
                      <a:r>
                        <a:rPr lang="en-US" sz="1400" b="1" strike="sngStrike" baseline="0" dirty="0" smtClean="0"/>
                        <a:t>May/July 2019</a:t>
                      </a:r>
                      <a:endParaRPr lang="en-GB" sz="1400" b="1" strike="sngStrike" dirty="0"/>
                    </a:p>
                  </a:txBody>
                  <a:tcPr/>
                </a:tc>
              </a:tr>
              <a:tr h="304254">
                <a:tc>
                  <a:txBody>
                    <a:bodyPr/>
                    <a:lstStyle/>
                    <a:p>
                      <a:r>
                        <a:rPr lang="en-US" sz="1400" b="1" dirty="0" smtClean="0"/>
                        <a:t>Initial Sponsor Ballot (D3.0)</a:t>
                      </a:r>
                      <a:endParaRPr lang="en-GB" sz="1400" b="1" dirty="0"/>
                    </a:p>
                  </a:txBody>
                  <a:tcPr/>
                </a:tc>
                <a:tc>
                  <a:txBody>
                    <a:bodyPr/>
                    <a:lstStyle/>
                    <a:p>
                      <a:r>
                        <a:rPr lang="en-US" sz="1400" b="1" dirty="0" smtClean="0"/>
                        <a:t>October 2019</a:t>
                      </a:r>
                      <a:endParaRPr lang="en-GB" sz="1400" b="1" dirty="0"/>
                    </a:p>
                  </a:txBody>
                  <a:tcPr/>
                </a:tc>
              </a:tr>
              <a:tr h="380318">
                <a:tc>
                  <a:txBody>
                    <a:bodyPr/>
                    <a:lstStyle/>
                    <a:p>
                      <a:r>
                        <a:rPr lang="en-US" sz="1400" b="1" dirty="0" smtClean="0"/>
                        <a:t>Recirculation Sponsor Ballot (D4.0)</a:t>
                      </a:r>
                      <a:endParaRPr lang="en-GB" sz="1400" b="1" dirty="0"/>
                    </a:p>
                  </a:txBody>
                  <a:tcPr/>
                </a:tc>
                <a:tc>
                  <a:txBody>
                    <a:bodyPr/>
                    <a:lstStyle/>
                    <a:p>
                      <a:r>
                        <a:rPr lang="en-US" sz="1400" b="1" dirty="0" smtClean="0"/>
                        <a:t>March</a:t>
                      </a:r>
                      <a:r>
                        <a:rPr lang="en-US" sz="1400" b="1" baseline="0" dirty="0" smtClean="0"/>
                        <a:t> 2020</a:t>
                      </a:r>
                      <a:endParaRPr lang="en-GB" sz="1400" b="1" dirty="0"/>
                    </a:p>
                  </a:txBody>
                  <a:tcPr/>
                </a:tc>
              </a:tr>
              <a:tr h="365772">
                <a:tc>
                  <a:txBody>
                    <a:bodyPr/>
                    <a:lstStyle/>
                    <a:p>
                      <a:r>
                        <a:rPr lang="en-US" sz="1400" b="1" dirty="0" smtClean="0"/>
                        <a:t>Recirculation Sponsor Ballot (D5.0)/Unchanged</a:t>
                      </a:r>
                      <a:endParaRPr lang="en-GB" sz="1400" b="1" dirty="0"/>
                    </a:p>
                  </a:txBody>
                  <a:tcPr/>
                </a:tc>
                <a:tc>
                  <a:txBody>
                    <a:bodyPr/>
                    <a:lstStyle/>
                    <a:p>
                      <a:r>
                        <a:rPr lang="en-US" sz="1400" b="1" dirty="0" smtClean="0"/>
                        <a:t>June</a:t>
                      </a:r>
                      <a:r>
                        <a:rPr lang="en-US" sz="1400" b="1" baseline="0" dirty="0" smtClean="0"/>
                        <a:t> </a:t>
                      </a:r>
                      <a:r>
                        <a:rPr lang="en-US" sz="1400" b="1" dirty="0" smtClean="0"/>
                        <a:t>2020</a:t>
                      </a:r>
                      <a:endParaRPr lang="en-GB" sz="1400" b="1" dirty="0"/>
                    </a:p>
                  </a:txBody>
                  <a:tcPr/>
                </a:tc>
              </a:tr>
              <a:tr h="380318">
                <a:tc>
                  <a:txBody>
                    <a:bodyPr/>
                    <a:lstStyle/>
                    <a:p>
                      <a:r>
                        <a:rPr lang="en-US" sz="1400" b="1" dirty="0" smtClean="0"/>
                        <a:t>Final WG/EC approval</a:t>
                      </a:r>
                      <a:endParaRPr lang="en-GB" sz="1400" b="1" dirty="0"/>
                    </a:p>
                  </a:txBody>
                  <a:tcPr/>
                </a:tc>
                <a:tc>
                  <a:txBody>
                    <a:bodyPr/>
                    <a:lstStyle/>
                    <a:p>
                      <a:r>
                        <a:rPr lang="en-US" sz="1400" b="1" dirty="0" smtClean="0"/>
                        <a:t>July</a:t>
                      </a:r>
                      <a:r>
                        <a:rPr lang="en-US" sz="1400" b="1" baseline="0" dirty="0" smtClean="0"/>
                        <a:t> 2020</a:t>
                      </a:r>
                      <a:endParaRPr lang="en-GB" sz="1400" b="1" dirty="0"/>
                    </a:p>
                  </a:txBody>
                  <a:tcPr/>
                </a:tc>
              </a:tr>
              <a:tr h="380318">
                <a:tc>
                  <a:txBody>
                    <a:bodyPr/>
                    <a:lstStyle/>
                    <a:p>
                      <a:r>
                        <a:rPr lang="en-US" sz="1400" b="1" dirty="0" err="1" smtClean="0"/>
                        <a:t>RevCom</a:t>
                      </a:r>
                      <a:r>
                        <a:rPr lang="en-US" sz="1400" b="1" dirty="0" smtClean="0"/>
                        <a:t>/SASB approval</a:t>
                      </a:r>
                      <a:endParaRPr lang="en-GB" sz="1400" b="1" dirty="0"/>
                    </a:p>
                  </a:txBody>
                  <a:tcPr/>
                </a:tc>
                <a:tc>
                  <a:txBody>
                    <a:bodyPr/>
                    <a:lstStyle/>
                    <a:p>
                      <a:r>
                        <a:rPr lang="en-US" sz="1400" b="1" dirty="0" smtClean="0"/>
                        <a:t>Sept 2020</a:t>
                      </a:r>
                      <a:endParaRPr lang="en-GB" sz="1400" b="1" dirty="0"/>
                    </a:p>
                  </a:txBody>
                  <a:tcPr/>
                </a:tc>
              </a:tr>
            </a:tbl>
          </a:graphicData>
        </a:graphic>
      </p:graphicFrame>
      <p:sp>
        <p:nvSpPr>
          <p:cNvPr id="3" name="Rectangle 2"/>
          <p:cNvSpPr/>
          <p:nvPr/>
        </p:nvSpPr>
        <p:spPr bwMode="auto">
          <a:xfrm>
            <a:off x="7010400" y="213360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8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12</a:t>
            </a:fld>
            <a:endParaRPr lang="en-US" smtClean="0"/>
          </a:p>
        </p:txBody>
      </p:sp>
      <p:sp>
        <p:nvSpPr>
          <p:cNvPr id="9222" name="Rectangle 2"/>
          <p:cNvSpPr>
            <a:spLocks noGrp="1" noChangeArrowheads="1"/>
          </p:cNvSpPr>
          <p:nvPr>
            <p:ph type="title" idx="4294967295"/>
          </p:nvPr>
        </p:nvSpPr>
        <p:spPr>
          <a:xfrm>
            <a:off x="1143000" y="436825"/>
            <a:ext cx="8763000" cy="1066800"/>
          </a:xfrm>
        </p:spPr>
        <p:txBody>
          <a:bodyPr/>
          <a:lstStyle/>
          <a:p>
            <a:r>
              <a:rPr lang="en-US" altLang="en-US" dirty="0" err="1" smtClean="0"/>
              <a:t>TGmd</a:t>
            </a:r>
            <a:r>
              <a:rPr lang="en-US" altLang="en-US" dirty="0" smtClean="0"/>
              <a:t> Schedule Details – Need To Review</a:t>
            </a:r>
            <a:endParaRPr lang="en-US" altLang="en-US" sz="2000" dirty="0">
              <a:solidFill>
                <a:srgbClr val="FF0000"/>
              </a:solidFill>
            </a:endParaRPr>
          </a:p>
        </p:txBody>
      </p:sp>
      <p:sp>
        <p:nvSpPr>
          <p:cNvPr id="15" name="Rectangle 14"/>
          <p:cNvSpPr/>
          <p:nvPr/>
        </p:nvSpPr>
        <p:spPr bwMode="auto">
          <a:xfrm>
            <a:off x="7010400" y="2487965"/>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7</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20" name="Rectangle 19"/>
          <p:cNvSpPr/>
          <p:nvPr/>
        </p:nvSpPr>
        <p:spPr bwMode="auto">
          <a:xfrm>
            <a:off x="7391400" y="5681796"/>
            <a:ext cx="1815222" cy="38061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Need 2020 SASB dates to refine</a:t>
            </a:r>
            <a:endParaRPr kumimoji="0" lang="en-GB" sz="1200" b="0"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670554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838200"/>
            <a:ext cx="8991600" cy="1066800"/>
          </a:xfrm>
        </p:spPr>
        <p:txBody>
          <a:bodyPr/>
          <a:lstStyle/>
          <a:p>
            <a:r>
              <a:rPr lang="en-US" dirty="0" err="1" smtClean="0"/>
              <a:t>TGmd</a:t>
            </a:r>
            <a:r>
              <a:rPr lang="en-US" dirty="0" smtClean="0"/>
              <a:t> schedule – </a:t>
            </a:r>
            <a:r>
              <a:rPr lang="en-US" u="sng" dirty="0" smtClean="0"/>
              <a:t>updated May 2019</a:t>
            </a:r>
            <a:r>
              <a:rPr lang="en-US" dirty="0"/>
              <a:t/>
            </a:r>
            <a:br>
              <a:rPr lang="en-US" dirty="0"/>
            </a:br>
            <a:endParaRPr lang="en-US" dirty="0"/>
          </a:p>
        </p:txBody>
      </p:sp>
      <p:sp>
        <p:nvSpPr>
          <p:cNvPr id="3" name="Content Placeholder 2"/>
          <p:cNvSpPr>
            <a:spLocks noGrp="1"/>
          </p:cNvSpPr>
          <p:nvPr>
            <p:ph idx="1"/>
          </p:nvPr>
        </p:nvSpPr>
        <p:spPr>
          <a:xfrm>
            <a:off x="1943100" y="1828800"/>
            <a:ext cx="8382000" cy="3886200"/>
          </a:xfrm>
        </p:spPr>
        <p:txBody>
          <a:bodyPr/>
          <a:lstStyle/>
          <a:p>
            <a:pPr>
              <a:lnSpc>
                <a:spcPct val="80000"/>
              </a:lnSpc>
            </a:pPr>
            <a:r>
              <a:rPr lang="en-US" altLang="en-US" dirty="0"/>
              <a:t>January 2018 – Initial WGLB</a:t>
            </a:r>
          </a:p>
          <a:p>
            <a:pPr>
              <a:lnSpc>
                <a:spcPct val="80000"/>
              </a:lnSpc>
            </a:pPr>
            <a:r>
              <a:rPr lang="en-US" altLang="en-US" dirty="0"/>
              <a:t>November 2018 –D2.0 WGLB Recirculation LB</a:t>
            </a:r>
          </a:p>
          <a:p>
            <a:pPr>
              <a:lnSpc>
                <a:spcPct val="80000"/>
              </a:lnSpc>
            </a:pPr>
            <a:r>
              <a:rPr lang="en-US" altLang="en-US" dirty="0"/>
              <a:t>May 2019 – MEC/MDR done</a:t>
            </a:r>
          </a:p>
          <a:p>
            <a:pPr>
              <a:lnSpc>
                <a:spcPct val="80000"/>
              </a:lnSpc>
            </a:pPr>
            <a:r>
              <a:rPr lang="en-US" altLang="en-US" dirty="0"/>
              <a:t>July 2019 – D3.0 WGLB Recirculation LB </a:t>
            </a:r>
          </a:p>
          <a:p>
            <a:pPr>
              <a:lnSpc>
                <a:spcPct val="80000"/>
              </a:lnSpc>
            </a:pPr>
            <a:r>
              <a:rPr lang="en-US" altLang="en-US" dirty="0"/>
              <a:t>July 2019 – Form SB Pool </a:t>
            </a:r>
          </a:p>
          <a:p>
            <a:pPr>
              <a:lnSpc>
                <a:spcPct val="80000"/>
              </a:lnSpc>
            </a:pPr>
            <a:r>
              <a:rPr lang="en-US" altLang="en-US" dirty="0"/>
              <a:t>September 2019 – D3.0 Recirculation (unchanged)</a:t>
            </a:r>
          </a:p>
          <a:p>
            <a:pPr>
              <a:lnSpc>
                <a:spcPct val="80000"/>
              </a:lnSpc>
            </a:pPr>
            <a:r>
              <a:rPr lang="en-US" altLang="en-US" dirty="0"/>
              <a:t>October 2019 – Initial SB D3.0</a:t>
            </a:r>
          </a:p>
          <a:p>
            <a:pPr>
              <a:lnSpc>
                <a:spcPct val="80000"/>
              </a:lnSpc>
            </a:pPr>
            <a:r>
              <a:rPr lang="en-US" altLang="en-US" dirty="0"/>
              <a:t>March 2020– Recirculation SB D4.0</a:t>
            </a:r>
          </a:p>
          <a:p>
            <a:pPr>
              <a:lnSpc>
                <a:spcPct val="80000"/>
              </a:lnSpc>
            </a:pPr>
            <a:r>
              <a:rPr lang="en-US" altLang="en-US" dirty="0"/>
              <a:t>July 2020 – WG/EC approval </a:t>
            </a:r>
          </a:p>
          <a:p>
            <a:pPr>
              <a:lnSpc>
                <a:spcPct val="80000"/>
              </a:lnSpc>
            </a:pPr>
            <a:r>
              <a:rPr lang="en-US" altLang="en-US" dirty="0"/>
              <a:t>Sept 2020 – </a:t>
            </a:r>
            <a:r>
              <a:rPr lang="en-US" altLang="en-US" dirty="0" err="1"/>
              <a:t>RevCom</a:t>
            </a:r>
            <a:r>
              <a:rPr lang="en-US" altLang="en-US" dirty="0"/>
              <a:t>/SASB approval</a:t>
            </a:r>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Dorothy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13</a:t>
            </a:fld>
            <a:endParaRPr lang="en-US"/>
          </a:p>
        </p:txBody>
      </p:sp>
    </p:spTree>
    <p:extLst>
      <p:ext uri="{BB962C8B-B14F-4D97-AF65-F5344CB8AC3E}">
        <p14:creationId xmlns:p14="http://schemas.microsoft.com/office/powerpoint/2010/main" val="12541699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14</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err="1" smtClean="0"/>
              <a:t>TGmd</a:t>
            </a:r>
            <a:r>
              <a:rPr lang="en-US" altLang="en-US" dirty="0" smtClean="0"/>
              <a:t> – Snapshot slide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237637" y="1524000"/>
            <a:ext cx="9125564" cy="4572001"/>
          </a:xfrm>
        </p:spPr>
        <p:txBody>
          <a:bodyPr/>
          <a:lstStyle/>
          <a:p>
            <a:pPr>
              <a:lnSpc>
                <a:spcPct val="90000"/>
              </a:lnSpc>
            </a:pPr>
            <a:r>
              <a:rPr lang="en-US" altLang="zh-CN" dirty="0" smtClean="0"/>
              <a:t>Overall Status: LB236 on P802.11REVmd D2.0 passed with 92% approval, 723 comments</a:t>
            </a:r>
          </a:p>
          <a:p>
            <a:pPr lvl="1">
              <a:lnSpc>
                <a:spcPct val="90000"/>
              </a:lnSpc>
            </a:pPr>
            <a:r>
              <a:rPr lang="en-US" altLang="zh-CN" dirty="0" smtClean="0"/>
              <a:t>D2.0 incorporates all approved amendments</a:t>
            </a:r>
          </a:p>
          <a:p>
            <a:pPr lvl="1">
              <a:lnSpc>
                <a:spcPct val="90000"/>
              </a:lnSpc>
            </a:pPr>
            <a:r>
              <a:rPr lang="en-US" altLang="zh-CN" dirty="0" smtClean="0"/>
              <a:t>About </a:t>
            </a:r>
            <a:r>
              <a:rPr lang="en-US" altLang="zh-CN" dirty="0"/>
              <a:t>half of the comments resolved/pending resolution</a:t>
            </a:r>
          </a:p>
          <a:p>
            <a:pPr>
              <a:lnSpc>
                <a:spcPct val="90000"/>
              </a:lnSpc>
            </a:pPr>
            <a:r>
              <a:rPr lang="en-US" altLang="zh-CN" dirty="0"/>
              <a:t>Since </a:t>
            </a:r>
            <a:r>
              <a:rPr lang="en-US" altLang="zh-CN" dirty="0" smtClean="0"/>
              <a:t>May </a:t>
            </a:r>
            <a:r>
              <a:rPr lang="en-US" altLang="zh-CN" dirty="0"/>
              <a:t>2019 meeting</a:t>
            </a:r>
          </a:p>
          <a:p>
            <a:pPr lvl="1">
              <a:lnSpc>
                <a:spcPct val="90000"/>
              </a:lnSpc>
            </a:pPr>
            <a:r>
              <a:rPr lang="en-US" altLang="zh-CN" dirty="0"/>
              <a:t>Teleconferences held to continue comment resolution</a:t>
            </a:r>
          </a:p>
          <a:p>
            <a:pPr>
              <a:lnSpc>
                <a:spcPct val="90000"/>
              </a:lnSpc>
            </a:pPr>
            <a:r>
              <a:rPr lang="en-US" altLang="zh-CN" dirty="0" smtClean="0"/>
              <a:t>July </a:t>
            </a:r>
            <a:r>
              <a:rPr lang="en-US" altLang="zh-CN" dirty="0"/>
              <a:t>2019 meeting goals </a:t>
            </a:r>
            <a:r>
              <a:rPr lang="en-US" altLang="zh-CN" dirty="0" smtClean="0"/>
              <a:t>(5 </a:t>
            </a:r>
            <a:r>
              <a:rPr lang="en-US" altLang="zh-CN" dirty="0"/>
              <a:t>timeslots):</a:t>
            </a:r>
          </a:p>
          <a:p>
            <a:pPr lvl="1">
              <a:lnSpc>
                <a:spcPct val="90000"/>
              </a:lnSpc>
            </a:pPr>
            <a:r>
              <a:rPr lang="en-US" dirty="0" smtClean="0">
                <a:cs typeface="Arial" panose="020B0604020202020204" pitchFamily="34" charset="0"/>
                <a:sym typeface="Wingdings" panose="05000000000000000000" pitchFamily="2" charset="2"/>
              </a:rPr>
              <a:t>Complete </a:t>
            </a:r>
            <a:r>
              <a:rPr lang="en-US" dirty="0">
                <a:cs typeface="Arial" panose="020B0604020202020204" pitchFamily="34" charset="0"/>
                <a:sym typeface="Wingdings" panose="05000000000000000000" pitchFamily="2" charset="2"/>
              </a:rPr>
              <a:t>LB236 comment </a:t>
            </a:r>
            <a:r>
              <a:rPr lang="en-US" dirty="0" smtClean="0">
                <a:cs typeface="Arial" panose="020B0604020202020204" pitchFamily="34" charset="0"/>
                <a:sym typeface="Wingdings" panose="05000000000000000000" pitchFamily="2" charset="2"/>
              </a:rPr>
              <a:t>resolution, approximately 225 comments remain</a:t>
            </a:r>
            <a:endParaRPr lang="en-US" dirty="0">
              <a:cs typeface="Arial" panose="020B0604020202020204" pitchFamily="34" charset="0"/>
              <a:sym typeface="Wingdings" panose="05000000000000000000" pitchFamily="2" charset="2"/>
            </a:endParaRPr>
          </a:p>
          <a:p>
            <a:pPr lvl="1">
              <a:lnSpc>
                <a:spcPct val="90000"/>
              </a:lnSpc>
            </a:pPr>
            <a:r>
              <a:rPr lang="en-US" altLang="zh-CN" dirty="0" smtClean="0">
                <a:cs typeface="Arial" panose="020B0604020202020204" pitchFamily="34" charset="0"/>
                <a:sym typeface="Wingdings" panose="05000000000000000000" pitchFamily="2" charset="2"/>
              </a:rPr>
              <a:t>WGLB </a:t>
            </a:r>
            <a:r>
              <a:rPr lang="en-US" altLang="zh-CN" dirty="0">
                <a:cs typeface="Arial" panose="020B0604020202020204" pitchFamily="34" charset="0"/>
                <a:sym typeface="Wingdings" panose="05000000000000000000" pitchFamily="2" charset="2"/>
              </a:rPr>
              <a:t>recirculation on </a:t>
            </a:r>
            <a:r>
              <a:rPr lang="en-US" altLang="zh-CN" dirty="0" smtClean="0">
                <a:cs typeface="Arial" panose="020B0604020202020204" pitchFamily="34" charset="0"/>
                <a:sym typeface="Wingdings" panose="05000000000000000000" pitchFamily="2" charset="2"/>
              </a:rPr>
              <a:t>D3.0</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a:cs typeface="Arial" panose="020B0604020202020204" pitchFamily="34" charset="0"/>
                <a:sym typeface="Wingdings" panose="05000000000000000000" pitchFamily="2" charset="2"/>
              </a:rPr>
              <a:t>Plans </a:t>
            </a:r>
            <a:r>
              <a:rPr lang="en-US" altLang="zh-CN" dirty="0" smtClean="0">
                <a:cs typeface="Arial" panose="020B0604020202020204" pitchFamily="34" charset="0"/>
                <a:sym typeface="Wingdings" panose="05000000000000000000" pitchFamily="2" charset="2"/>
              </a:rPr>
              <a:t>for July- September </a:t>
            </a:r>
            <a:r>
              <a:rPr lang="en-US" altLang="zh-CN" dirty="0">
                <a:cs typeface="Arial" panose="020B0604020202020204" pitchFamily="34" charset="0"/>
                <a:sym typeface="Wingdings" panose="05000000000000000000" pitchFamily="2" charset="2"/>
              </a:rPr>
              <a:t>2019: </a:t>
            </a:r>
            <a:r>
              <a:rPr lang="en-US" altLang="zh-CN" dirty="0" smtClean="0">
                <a:cs typeface="Arial" panose="020B0604020202020204" pitchFamily="34" charset="0"/>
                <a:sym typeface="Wingdings" panose="05000000000000000000" pitchFamily="2" charset="2"/>
              </a:rPr>
              <a:t>Recirculation LB and comment resolution</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a:cs typeface="Arial" panose="020B0604020202020204" pitchFamily="34" charset="0"/>
                <a:sym typeface="Wingdings" panose="05000000000000000000" pitchFamily="2" charset="2"/>
              </a:rPr>
              <a:t>Agenda: </a:t>
            </a:r>
            <a:r>
              <a:rPr lang="en-US" altLang="zh-CN" dirty="0" smtClean="0">
                <a:cs typeface="Arial" panose="020B0604020202020204" pitchFamily="34" charset="0"/>
                <a:sym typeface="Wingdings" panose="05000000000000000000" pitchFamily="2" charset="2"/>
              </a:rPr>
              <a:t>11-19-0960</a:t>
            </a:r>
            <a:endParaRPr lang="en-US" altLang="en-US" sz="1600" dirty="0">
              <a:solidFill>
                <a:srgbClr val="006600"/>
              </a:solidFill>
            </a:endParaRPr>
          </a:p>
        </p:txBody>
      </p:sp>
    </p:spTree>
    <p:extLst>
      <p:ext uri="{BB962C8B-B14F-4D97-AF65-F5344CB8AC3E}">
        <p14:creationId xmlns:p14="http://schemas.microsoft.com/office/powerpoint/2010/main" val="1972389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15</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Approve prior </a:t>
            </a:r>
            <a:r>
              <a:rPr lang="en-US" altLang="en-US" dirty="0" err="1" smtClean="0"/>
              <a:t>TGmd</a:t>
            </a:r>
            <a:r>
              <a:rPr lang="en-US" altLang="en-US" dirty="0" smtClean="0"/>
              <a:t> minutes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minutes of</a:t>
            </a:r>
          </a:p>
          <a:p>
            <a:pPr lvl="1">
              <a:lnSpc>
                <a:spcPct val="80000"/>
              </a:lnSpc>
            </a:pPr>
            <a:r>
              <a:rPr lang="en-US" altLang="en-US" dirty="0" smtClean="0"/>
              <a:t>March and May meeting minutes: </a:t>
            </a:r>
          </a:p>
          <a:p>
            <a:pPr lvl="2">
              <a:lnSpc>
                <a:spcPct val="80000"/>
              </a:lnSpc>
            </a:pPr>
            <a:r>
              <a:rPr lang="en-US" altLang="en-US" dirty="0">
                <a:hlinkClick r:id="rId3"/>
              </a:rPr>
              <a:t>https://</a:t>
            </a:r>
            <a:r>
              <a:rPr lang="en-US" altLang="en-US" dirty="0" smtClean="0">
                <a:hlinkClick r:id="rId3"/>
              </a:rPr>
              <a:t>mentor.ieee.org/802.11/dcn/19/11-19-0251-00-000m-minutes-for-revmd-march-2019-vancouver.docx</a:t>
            </a:r>
            <a:r>
              <a:rPr lang="en-US" altLang="en-US" dirty="0" smtClean="0"/>
              <a:t> </a:t>
            </a:r>
            <a:endParaRPr lang="en-US" altLang="en-US" dirty="0" smtClean="0"/>
          </a:p>
          <a:p>
            <a:pPr lvl="2">
              <a:lnSpc>
                <a:spcPct val="80000"/>
              </a:lnSpc>
            </a:pPr>
            <a:r>
              <a:rPr lang="en-US" altLang="en-US" dirty="0">
                <a:hlinkClick r:id="rId4"/>
              </a:rPr>
              <a:t>https://</a:t>
            </a:r>
            <a:r>
              <a:rPr lang="en-US" altLang="en-US" dirty="0" smtClean="0">
                <a:hlinkClick r:id="rId4"/>
              </a:rPr>
              <a:t>mentor.ieee.org/802.11/dcn/19/11-19-0911-00-000m-minutes-for-revmd-may-2019-atlanta.docx</a:t>
            </a:r>
            <a:r>
              <a:rPr lang="en-US" altLang="en-US" dirty="0" smtClean="0"/>
              <a:t> </a:t>
            </a:r>
            <a:endParaRPr lang="en-US" altLang="en-US" dirty="0" smtClean="0"/>
          </a:p>
          <a:p>
            <a:pPr lvl="1">
              <a:lnSpc>
                <a:spcPct val="80000"/>
              </a:lnSpc>
            </a:pPr>
            <a:r>
              <a:rPr lang="en-US" altLang="en-US" dirty="0" smtClean="0"/>
              <a:t>Teleconference minutes:</a:t>
            </a:r>
          </a:p>
          <a:p>
            <a:pPr lvl="2">
              <a:lnSpc>
                <a:spcPct val="80000"/>
              </a:lnSpc>
            </a:pPr>
            <a:r>
              <a:rPr lang="en-US" altLang="en-US" dirty="0">
                <a:hlinkClick r:id="rId5"/>
              </a:rPr>
              <a:t>https://</a:t>
            </a:r>
            <a:r>
              <a:rPr lang="en-US" altLang="en-US" dirty="0" smtClean="0">
                <a:hlinkClick r:id="rId5"/>
              </a:rPr>
              <a:t>mentor.ieee.org/802.11/dcn/19/11-19-0975-06-000m-telecon-minutes-for-revmd-may-june.docx</a:t>
            </a:r>
            <a:r>
              <a:rPr lang="en-US" altLang="en-US" dirty="0" smtClean="0"/>
              <a:t> </a:t>
            </a:r>
            <a:endParaRPr lang="en-US" altLang="en-US" dirty="0" smtClean="0"/>
          </a:p>
          <a:p>
            <a:pPr>
              <a:lnSpc>
                <a:spcPct val="80000"/>
              </a:lnSpc>
            </a:pPr>
            <a:endParaRPr lang="en-US" altLang="en-US" dirty="0"/>
          </a:p>
          <a:p>
            <a:pPr>
              <a:lnSpc>
                <a:spcPct val="80000"/>
              </a:lnSpc>
            </a:pPr>
            <a:r>
              <a:rPr lang="en-US" altLang="en-US" dirty="0" smtClean="0"/>
              <a:t>Moved</a:t>
            </a:r>
            <a:r>
              <a:rPr lang="en-US" altLang="en-US" dirty="0" smtClean="0"/>
              <a:t>:</a:t>
            </a:r>
          </a:p>
          <a:p>
            <a:pPr>
              <a:lnSpc>
                <a:spcPct val="80000"/>
              </a:lnSpc>
            </a:pPr>
            <a:r>
              <a:rPr lang="en-US" altLang="en-US" dirty="0" smtClean="0"/>
              <a:t>Seconded: </a:t>
            </a:r>
          </a:p>
          <a:p>
            <a:pPr>
              <a:lnSpc>
                <a:spcPct val="80000"/>
              </a:lnSpc>
            </a:pPr>
            <a:r>
              <a:rPr lang="en-US" altLang="en-US" dirty="0" smtClean="0"/>
              <a:t>Result:</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11605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16</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119 – </a:t>
            </a:r>
            <a:r>
              <a:rPr lang="en-US" altLang="en-US" dirty="0" smtClean="0"/>
              <a:t>May meeting and </a:t>
            </a:r>
            <a:r>
              <a:rPr lang="en-US" altLang="en-US" dirty="0" err="1" smtClean="0"/>
              <a:t>telecon</a:t>
            </a:r>
            <a:r>
              <a:rPr lang="en-US" altLang="en-US" dirty="0" smtClean="0"/>
              <a:t> </a:t>
            </a:r>
            <a:r>
              <a:rPr lang="en-US" altLang="en-US" dirty="0" smtClean="0"/>
              <a:t>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a:t>
            </a:r>
            <a:r>
              <a:rPr lang="en-US" altLang="en-US" sz="1800" dirty="0" smtClean="0"/>
              <a:t>Motion-EDITOR-N” </a:t>
            </a:r>
            <a:r>
              <a:rPr lang="en-US" altLang="en-US" sz="1800" dirty="0" smtClean="0"/>
              <a:t>in </a:t>
            </a:r>
            <a:r>
              <a:rPr lang="en-US" altLang="en-US" sz="1800" dirty="0">
                <a:hlinkClick r:id="rId3"/>
              </a:rPr>
              <a:t>https://</a:t>
            </a:r>
            <a:r>
              <a:rPr lang="en-US" altLang="en-US" sz="1800" dirty="0" smtClean="0">
                <a:hlinkClick r:id="rId3"/>
              </a:rPr>
              <a:t>mentor.ieee.org/802.11/dcn/19/11-19-0142-09-000m-revmd-wg-lb236-comments-for-editor-ad-hoc.xls</a:t>
            </a:r>
            <a:r>
              <a:rPr lang="en-US" altLang="en-US" sz="1800" dirty="0" smtClean="0"/>
              <a:t> </a:t>
            </a:r>
          </a:p>
          <a:p>
            <a:pPr lvl="1">
              <a:lnSpc>
                <a:spcPct val="80000"/>
              </a:lnSpc>
            </a:pPr>
            <a:r>
              <a:rPr lang="en-US" altLang="en-US" sz="1800" dirty="0" smtClean="0"/>
              <a:t>“</a:t>
            </a:r>
            <a:r>
              <a:rPr lang="en-US" altLang="en-US" sz="1800" dirty="0"/>
              <a:t>Motion </a:t>
            </a:r>
            <a:r>
              <a:rPr lang="en-US" altLang="en-US" sz="1800" dirty="0" smtClean="0"/>
              <a:t>MAC-AC” tab </a:t>
            </a:r>
            <a:r>
              <a:rPr lang="en-US" altLang="en-US" sz="1800" dirty="0"/>
              <a:t>in </a:t>
            </a:r>
            <a:r>
              <a:rPr lang="en-US" altLang="en-US" sz="1800" dirty="0">
                <a:hlinkClick r:id="rId4"/>
              </a:rPr>
              <a:t>https://</a:t>
            </a:r>
            <a:r>
              <a:rPr lang="en-US" altLang="en-US" sz="1800" dirty="0" smtClean="0">
                <a:hlinkClick r:id="rId4"/>
              </a:rPr>
              <a:t>mentor.ieee.org/802.11/dcn/17/11-17-0927-43-000m-revmd-mac-comments.xls</a:t>
            </a:r>
            <a:r>
              <a:rPr lang="en-US" altLang="en-US" sz="1800" dirty="0" smtClean="0"/>
              <a:t>  </a:t>
            </a:r>
          </a:p>
          <a:p>
            <a:pPr lvl="1">
              <a:lnSpc>
                <a:spcPct val="80000"/>
              </a:lnSpc>
            </a:pPr>
            <a:r>
              <a:rPr lang="en-US" altLang="en-US" sz="1800" dirty="0" smtClean="0"/>
              <a:t>“</a:t>
            </a:r>
            <a:r>
              <a:rPr lang="en-US" altLang="en-US" sz="1800" dirty="0" smtClean="0"/>
              <a:t>PHY Motion </a:t>
            </a:r>
            <a:r>
              <a:rPr lang="en-US" altLang="en-US" sz="1800" dirty="0"/>
              <a:t>F</a:t>
            </a:r>
            <a:r>
              <a:rPr lang="en-US" altLang="en-US" sz="1800" dirty="0" smtClean="0"/>
              <a:t>”, </a:t>
            </a:r>
            <a:r>
              <a:rPr lang="en-US" altLang="en-US" sz="1800" dirty="0" smtClean="0"/>
              <a:t>tab in </a:t>
            </a:r>
            <a:r>
              <a:rPr lang="en-US" altLang="en-US" sz="1800" dirty="0">
                <a:hlinkClick r:id="rId5"/>
              </a:rPr>
              <a:t>https://</a:t>
            </a:r>
            <a:r>
              <a:rPr lang="en-US" altLang="en-US" sz="1800" dirty="0" smtClean="0">
                <a:hlinkClick r:id="rId5"/>
              </a:rPr>
              <a:t>mentor.ieee.org/802.11/dcn/19/11-19-0156-08-000m-lb236-revmd-phy-sec-comments.xlsx</a:t>
            </a:r>
            <a:r>
              <a:rPr lang="en-US" altLang="en-US" sz="1800" dirty="0" smtClean="0"/>
              <a:t>   </a:t>
            </a:r>
          </a:p>
          <a:p>
            <a:pPr lvl="1">
              <a:lnSpc>
                <a:spcPct val="80000"/>
              </a:lnSpc>
            </a:pPr>
            <a:r>
              <a:rPr lang="en-US" altLang="en-US" sz="1800" dirty="0" smtClean="0"/>
              <a:t>“</a:t>
            </a:r>
            <a:r>
              <a:rPr lang="en-US" altLang="en-US" sz="1800" dirty="0" smtClean="0"/>
              <a:t>GEN Motion Portland” and “GEN Motion </a:t>
            </a:r>
            <a:r>
              <a:rPr lang="en-US" altLang="en-US" sz="1800" dirty="0" err="1" smtClean="0"/>
              <a:t>Telecon</a:t>
            </a:r>
            <a:r>
              <a:rPr lang="en-US" altLang="en-US" sz="1800" dirty="0" smtClean="0"/>
              <a:t>” tabs </a:t>
            </a:r>
            <a:r>
              <a:rPr lang="en-US" altLang="en-US" sz="1800" dirty="0"/>
              <a:t>in </a:t>
            </a:r>
            <a:r>
              <a:rPr lang="en-US" altLang="en-US" sz="1800" dirty="0">
                <a:hlinkClick r:id="rId6"/>
              </a:rPr>
              <a:t>https://</a:t>
            </a:r>
            <a:r>
              <a:rPr lang="en-US" altLang="en-US" sz="1800" dirty="0" smtClean="0">
                <a:hlinkClick r:id="rId6"/>
              </a:rPr>
              <a:t>mentor.ieee.org/802.11/dcn/19/11-19-0449-02-000m-revmd-lb236-gen-comments.xls</a:t>
            </a:r>
            <a:r>
              <a:rPr lang="en-US" altLang="en-US" sz="1800" dirty="0" smtClean="0"/>
              <a:t> </a:t>
            </a:r>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4791245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17</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a:t>
            </a:r>
            <a:r>
              <a:rPr lang="en-US" altLang="en-US" dirty="0" smtClean="0"/>
              <a:t> </a:t>
            </a:r>
            <a:r>
              <a:rPr lang="en-US" altLang="en-US" dirty="0" smtClean="0"/>
              <a:t>– </a:t>
            </a:r>
            <a:r>
              <a:rPr lang="en-US" altLang="en-US" dirty="0" smtClean="0"/>
              <a:t>May CIDs - 2</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a:t>
            </a:r>
            <a:r>
              <a:rPr lang="en-US" altLang="en-US" sz="1800" dirty="0" smtClean="0"/>
              <a:t>Motion CCA-ED”, </a:t>
            </a:r>
            <a:r>
              <a:rPr lang="en-US" altLang="en-US" sz="1800" dirty="0" smtClean="0"/>
              <a:t>tab in </a:t>
            </a:r>
            <a:r>
              <a:rPr lang="en-US" altLang="en-US" sz="1800" dirty="0">
                <a:hlinkClick r:id="rId3"/>
              </a:rPr>
              <a:t>https://</a:t>
            </a:r>
            <a:r>
              <a:rPr lang="en-US" altLang="en-US" sz="1800" dirty="0" smtClean="0">
                <a:hlinkClick r:id="rId3"/>
              </a:rPr>
              <a:t>mentor.ieee.org/802.11/dcn/19/11-19-0156-08-000m-lb236-revmd-phy-sec-comments.xlsx</a:t>
            </a:r>
            <a:r>
              <a:rPr lang="en-US" altLang="en-US" sz="1800" dirty="0" smtClean="0"/>
              <a:t>   </a:t>
            </a:r>
          </a:p>
          <a:p>
            <a:pPr>
              <a:lnSpc>
                <a:spcPct val="80000"/>
              </a:lnSpc>
            </a:pPr>
            <a:endParaRPr lang="en-US" altLang="en-US" sz="2000" dirty="0" smtClean="0"/>
          </a:p>
          <a:p>
            <a:pPr>
              <a:lnSpc>
                <a:spcPct val="80000"/>
              </a:lnSpc>
            </a:pPr>
            <a:r>
              <a:rPr lang="en-US" altLang="en-US" sz="2000" dirty="0" smtClean="0"/>
              <a:t>and </a:t>
            </a:r>
            <a:r>
              <a:rPr lang="en-US" altLang="en-US" sz="2000" dirty="0" smtClean="0"/>
              <a:t>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42833894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18</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Additional PHY fixes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r>
              <a:rPr lang="en-US" dirty="0" smtClean="0"/>
              <a:t>Incorporate the text changes indicated in the “Additional changes” section on page 7 of </a:t>
            </a:r>
            <a:r>
              <a:rPr lang="en-US" dirty="0">
                <a:hlinkClick r:id="rId3"/>
              </a:rPr>
              <a:t>https://</a:t>
            </a:r>
            <a:r>
              <a:rPr lang="en-US" dirty="0" smtClean="0">
                <a:hlinkClick r:id="rId3"/>
              </a:rPr>
              <a:t>mentor.ieee.org/802.11/dcn/19/11-19-0336-02-000m-cids-2709-2710-2711.docx</a:t>
            </a:r>
            <a:r>
              <a:rPr lang="en-US" dirty="0" smtClean="0"/>
              <a:t> </a:t>
            </a: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1057781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19</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Additional Multiple BSSID fixes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r>
              <a:rPr lang="en-US" dirty="0" smtClean="0"/>
              <a:t>Incorporate the text changes </a:t>
            </a:r>
            <a:r>
              <a:rPr lang="en-US" smtClean="0"/>
              <a:t>indicated on pages 9 through 12 of </a:t>
            </a:r>
            <a:r>
              <a:rPr lang="en-US" smtClean="0">
                <a:hlinkClick r:id="rId3"/>
              </a:rPr>
              <a:t>https</a:t>
            </a:r>
            <a:r>
              <a:rPr lang="en-US">
                <a:hlinkClick r:id="rId3"/>
              </a:rPr>
              <a:t>://</a:t>
            </a:r>
            <a:r>
              <a:rPr lang="en-US" smtClean="0">
                <a:hlinkClick r:id="rId3"/>
              </a:rPr>
              <a:t>mentor.ieee.org/802.11/dcn/19/11-19-0396-05-000m-resolution-for-cids-related-to-multiple-bssid.docx</a:t>
            </a:r>
            <a:r>
              <a:rPr lang="en-US" smtClean="0"/>
              <a:t> </a:t>
            </a: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489891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the July 2019 session.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20</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119 – </a:t>
            </a:r>
            <a:r>
              <a:rPr lang="en-US" altLang="en-US" dirty="0" smtClean="0"/>
              <a:t>Jul</a:t>
            </a:r>
            <a:r>
              <a:rPr lang="en-US" altLang="en-US" dirty="0" smtClean="0"/>
              <a:t>y meeting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a:t>
            </a:r>
            <a:r>
              <a:rPr lang="en-US" altLang="en-US" sz="1800" dirty="0" smtClean="0"/>
              <a:t>Motion-EDITOR-TBD” </a:t>
            </a:r>
            <a:r>
              <a:rPr lang="en-US" altLang="en-US" sz="1800" dirty="0" smtClean="0"/>
              <a:t>in </a:t>
            </a:r>
            <a:r>
              <a:rPr lang="en-US" altLang="en-US" sz="1800" dirty="0">
                <a:hlinkClick r:id="rId3"/>
              </a:rPr>
              <a:t>https://</a:t>
            </a:r>
            <a:r>
              <a:rPr lang="en-US" altLang="en-US" sz="1800" dirty="0" smtClean="0">
                <a:hlinkClick r:id="rId3"/>
              </a:rPr>
              <a:t>mentor.ieee.org/802.11/dcn/19/11-19-0142-09-000m-revmd-wg-lb236-comments-for-editor-ad-hoc.xls</a:t>
            </a:r>
            <a:r>
              <a:rPr lang="en-US" altLang="en-US" sz="1800" dirty="0" smtClean="0"/>
              <a:t> </a:t>
            </a:r>
          </a:p>
          <a:p>
            <a:pPr lvl="1">
              <a:lnSpc>
                <a:spcPct val="80000"/>
              </a:lnSpc>
            </a:pPr>
            <a:r>
              <a:rPr lang="en-US" altLang="en-US" sz="1800" dirty="0" smtClean="0"/>
              <a:t> </a:t>
            </a:r>
            <a:r>
              <a:rPr lang="en-US" altLang="en-US" sz="1800" dirty="0" smtClean="0"/>
              <a:t>“</a:t>
            </a:r>
            <a:r>
              <a:rPr lang="en-US" altLang="en-US" sz="1800" dirty="0" smtClean="0"/>
              <a:t>Motion-EDITOR2-TBD” </a:t>
            </a:r>
            <a:r>
              <a:rPr lang="en-US" altLang="en-US" sz="1800" dirty="0" smtClean="0"/>
              <a:t>tab </a:t>
            </a:r>
            <a:r>
              <a:rPr lang="en-US" altLang="en-US" sz="1800" dirty="0"/>
              <a:t>in </a:t>
            </a:r>
            <a:r>
              <a:rPr lang="en-US" altLang="en-US" sz="1800" dirty="0" smtClean="0">
                <a:hlinkClick r:id="rId4"/>
              </a:rPr>
              <a:t>https://</a:t>
            </a:r>
            <a:r>
              <a:rPr lang="en-US" altLang="en-US" sz="1800" dirty="0" smtClean="0">
                <a:hlinkClick r:id="rId4"/>
              </a:rPr>
              <a:t>mentor.ieee.org/802.11/dcn/19/11-19-0143-1x-000m-revmd-editor2-lb236-comments.xlsx</a:t>
            </a:r>
            <a:r>
              <a:rPr lang="en-US" altLang="en-US" sz="1800" dirty="0" smtClean="0"/>
              <a:t> </a:t>
            </a:r>
            <a:endParaRPr lang="en-US" altLang="en-US" sz="1800" dirty="0" smtClean="0"/>
          </a:p>
          <a:p>
            <a:pPr lvl="1">
              <a:lnSpc>
                <a:spcPct val="80000"/>
              </a:lnSpc>
            </a:pPr>
            <a:r>
              <a:rPr lang="en-US" altLang="en-US" sz="1800" dirty="0" smtClean="0"/>
              <a:t>“</a:t>
            </a:r>
            <a:r>
              <a:rPr lang="en-US" altLang="en-US" sz="1800" dirty="0"/>
              <a:t>Motion </a:t>
            </a:r>
            <a:r>
              <a:rPr lang="en-US" altLang="en-US" sz="1800" dirty="0" smtClean="0"/>
              <a:t>MAC-TBD” </a:t>
            </a:r>
            <a:r>
              <a:rPr lang="en-US" altLang="en-US" sz="1800" dirty="0" smtClean="0"/>
              <a:t>tab </a:t>
            </a:r>
            <a:r>
              <a:rPr lang="en-US" altLang="en-US" sz="1800" dirty="0"/>
              <a:t>in </a:t>
            </a:r>
            <a:r>
              <a:rPr lang="en-US" altLang="en-US" sz="1800" dirty="0">
                <a:hlinkClick r:id="rId5"/>
              </a:rPr>
              <a:t>https://</a:t>
            </a:r>
            <a:r>
              <a:rPr lang="en-US" altLang="en-US" sz="1800" dirty="0" smtClean="0">
                <a:hlinkClick r:id="rId5"/>
              </a:rPr>
              <a:t>mentor.ieee.org/802.11/dcn/17/11-17-0927-43-000m-revmd-mac-comments.xls</a:t>
            </a:r>
            <a:r>
              <a:rPr lang="en-US" altLang="en-US" sz="1800" dirty="0" smtClean="0"/>
              <a:t>  </a:t>
            </a:r>
          </a:p>
          <a:p>
            <a:pPr lvl="1">
              <a:lnSpc>
                <a:spcPct val="80000"/>
              </a:lnSpc>
            </a:pPr>
            <a:r>
              <a:rPr lang="en-US" altLang="en-US" sz="1800" dirty="0" smtClean="0"/>
              <a:t>“</a:t>
            </a:r>
            <a:r>
              <a:rPr lang="en-US" altLang="en-US" sz="1800" dirty="0" smtClean="0"/>
              <a:t>PHY Motion </a:t>
            </a:r>
            <a:r>
              <a:rPr lang="en-US" altLang="en-US" sz="1800" dirty="0" smtClean="0"/>
              <a:t>TBD”, </a:t>
            </a:r>
            <a:r>
              <a:rPr lang="en-US" altLang="en-US" sz="1800" dirty="0" smtClean="0"/>
              <a:t>tab in </a:t>
            </a:r>
            <a:r>
              <a:rPr lang="en-US" altLang="en-US" sz="1800" dirty="0">
                <a:hlinkClick r:id="rId6"/>
              </a:rPr>
              <a:t>https://</a:t>
            </a:r>
            <a:r>
              <a:rPr lang="en-US" altLang="en-US" sz="1800" dirty="0" smtClean="0">
                <a:hlinkClick r:id="rId6"/>
              </a:rPr>
              <a:t>mentor.ieee.org/802.11/dcn/19/11-19-0156-08-000m-lb236-revmd-phy-sec-comments.xlsx</a:t>
            </a:r>
            <a:r>
              <a:rPr lang="en-US" altLang="en-US" sz="1800" dirty="0" smtClean="0"/>
              <a:t>   </a:t>
            </a:r>
          </a:p>
          <a:p>
            <a:pPr lvl="1">
              <a:lnSpc>
                <a:spcPct val="80000"/>
              </a:lnSpc>
            </a:pPr>
            <a:r>
              <a:rPr lang="en-US" altLang="en-US" sz="1800" dirty="0" smtClean="0"/>
              <a:t>“</a:t>
            </a:r>
            <a:r>
              <a:rPr lang="en-US" altLang="en-US" sz="1800" dirty="0" smtClean="0"/>
              <a:t>GEN Motion </a:t>
            </a:r>
            <a:r>
              <a:rPr lang="en-US" altLang="en-US" sz="1800" dirty="0" smtClean="0"/>
              <a:t>TBD</a:t>
            </a:r>
            <a:r>
              <a:rPr lang="en-US" altLang="en-US" sz="1800" dirty="0" smtClean="0"/>
              <a:t>” tab </a:t>
            </a:r>
            <a:r>
              <a:rPr lang="en-US" altLang="en-US" sz="1800" dirty="0"/>
              <a:t>in </a:t>
            </a:r>
            <a:r>
              <a:rPr lang="en-US" altLang="en-US" sz="1800" dirty="0">
                <a:hlinkClick r:id="rId7"/>
              </a:rPr>
              <a:t>https://</a:t>
            </a:r>
            <a:r>
              <a:rPr lang="en-US" altLang="en-US" sz="1800" dirty="0" smtClean="0">
                <a:hlinkClick r:id="rId7"/>
              </a:rPr>
              <a:t>mentor.ieee.org/802.11/dcn/19/11-19-0449-02-000m-revmd-lb236-gen-comments.xls</a:t>
            </a:r>
            <a:r>
              <a:rPr lang="en-US" altLang="en-US" sz="1800" dirty="0" smtClean="0"/>
              <a:t> </a:t>
            </a:r>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7" name="Rectangle 6"/>
          <p:cNvSpPr/>
          <p:nvPr/>
        </p:nvSpPr>
        <p:spPr>
          <a:xfrm rot="19468405">
            <a:off x="6796860" y="1714569"/>
            <a:ext cx="4098944" cy="923330"/>
          </a:xfrm>
          <a:prstGeom prst="rect">
            <a:avLst/>
          </a:prstGeom>
          <a:noFill/>
        </p:spPr>
        <p:txBody>
          <a:bodyPr wrap="none" lIns="91440" tIns="45720" rIns="91440" bIns="45720">
            <a:spAutoFit/>
          </a:bodyPr>
          <a:lstStyle/>
          <a:p>
            <a:pPr algn="ctr"/>
            <a:r>
              <a:rPr lang="en-US" sz="5400" dirty="0" smtClean="0">
                <a:ln w="0"/>
                <a:solidFill>
                  <a:schemeClr val="accent1"/>
                </a:solidFill>
                <a:effectLst>
                  <a:outerShdw blurRad="38100" dist="25400" dir="5400000" algn="ctr" rotWithShape="0">
                    <a:srgbClr val="6E747A">
                      <a:alpha val="43000"/>
                    </a:srgbClr>
                  </a:outerShdw>
                </a:effectLst>
              </a:rPr>
              <a:t>To be updated</a:t>
            </a:r>
            <a:endParaRPr lang="en-GB" sz="54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13179849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21</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Insufficient Detail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a:t>Approve the comment resolutions in the </a:t>
            </a:r>
          </a:p>
          <a:p>
            <a:pPr lvl="1">
              <a:lnSpc>
                <a:spcPct val="80000"/>
              </a:lnSpc>
            </a:pPr>
            <a:r>
              <a:rPr lang="en-US" altLang="en-US" sz="1800" dirty="0" smtClean="0"/>
              <a:t>“Insufficient </a:t>
            </a:r>
            <a:r>
              <a:rPr lang="en-US" altLang="en-US" sz="1800" dirty="0"/>
              <a:t>D</a:t>
            </a:r>
            <a:r>
              <a:rPr lang="en-US" altLang="en-US" sz="1800" dirty="0" smtClean="0"/>
              <a:t>etail</a:t>
            </a:r>
            <a:r>
              <a:rPr lang="en-US" altLang="en-US" sz="1800" dirty="0" smtClean="0"/>
              <a:t>” tab </a:t>
            </a:r>
            <a:r>
              <a:rPr lang="en-US" altLang="en-US" sz="1800" dirty="0"/>
              <a:t>in </a:t>
            </a:r>
            <a:r>
              <a:rPr lang="en-US" altLang="en-US" sz="1800" dirty="0" smtClean="0">
                <a:hlinkClick r:id="rId3"/>
              </a:rPr>
              <a:t>https://mentor.ieee.org/802.11/dcn/17/11-17-0927-37-000m-revmd-mac-comments.xls </a:t>
            </a:r>
            <a:endParaRPr lang="en-US" altLang="en-US" sz="1800" dirty="0" smtClean="0"/>
          </a:p>
          <a:p>
            <a:pPr lvl="1">
              <a:lnSpc>
                <a:spcPct val="80000"/>
              </a:lnSpc>
            </a:pPr>
            <a:r>
              <a:rPr lang="en-US" altLang="en-US" sz="1800" dirty="0" smtClean="0"/>
              <a:t>“Insufficient Details”, </a:t>
            </a:r>
            <a:r>
              <a:rPr lang="en-US" altLang="en-US" sz="1800" dirty="0" smtClean="0"/>
              <a:t>tab in </a:t>
            </a:r>
            <a:r>
              <a:rPr lang="en-US" altLang="en-US" sz="1800" dirty="0" smtClean="0">
                <a:hlinkClick r:id="rId4"/>
              </a:rPr>
              <a:t>https://</a:t>
            </a:r>
            <a:r>
              <a:rPr lang="en-US" altLang="en-US" sz="1800" dirty="0" smtClean="0">
                <a:hlinkClick r:id="rId4"/>
              </a:rPr>
              <a:t>mentor.ieee.org/802.11/dcn/19/11-19-0156-08-000m-lb236-revmd-phy-sec-comments.xlsx</a:t>
            </a:r>
            <a:r>
              <a:rPr lang="en-US" altLang="en-US" sz="1800" dirty="0" smtClean="0"/>
              <a:t> </a:t>
            </a:r>
            <a:endParaRPr lang="en-US" altLang="en-US" sz="1800" dirty="0" smtClean="0"/>
          </a:p>
          <a:p>
            <a:pPr lvl="1">
              <a:lnSpc>
                <a:spcPct val="80000"/>
              </a:lnSpc>
            </a:pPr>
            <a:r>
              <a:rPr lang="en-US" altLang="en-US" sz="1800" dirty="0" smtClean="0"/>
              <a:t>“GEN Insufficient Information” </a:t>
            </a:r>
            <a:r>
              <a:rPr lang="en-US" altLang="en-US" sz="1800" dirty="0" smtClean="0"/>
              <a:t>tab </a:t>
            </a:r>
            <a:r>
              <a:rPr lang="en-US" altLang="en-US" sz="1800" dirty="0"/>
              <a:t>in </a:t>
            </a:r>
            <a:r>
              <a:rPr lang="en-US" altLang="en-US" sz="1800" dirty="0">
                <a:hlinkClick r:id="rId5"/>
              </a:rPr>
              <a:t>https://</a:t>
            </a:r>
            <a:r>
              <a:rPr lang="en-US" altLang="en-US" sz="1800" dirty="0" smtClean="0">
                <a:hlinkClick r:id="rId6"/>
              </a:rPr>
              <a:t>mentor.ieee.org/802.11/dcn/19/11-19-0449-02-000m-revmd-lb236-gen-comments.xls </a:t>
            </a:r>
            <a:endParaRPr lang="en-US" altLang="en-US" sz="1800" dirty="0" smtClean="0"/>
          </a:p>
          <a:p>
            <a:pPr>
              <a:lnSpc>
                <a:spcPct val="80000"/>
              </a:lnSpc>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7" name="Rectangle 6"/>
          <p:cNvSpPr/>
          <p:nvPr/>
        </p:nvSpPr>
        <p:spPr>
          <a:xfrm rot="19468405">
            <a:off x="6796860" y="1714569"/>
            <a:ext cx="4098944" cy="923330"/>
          </a:xfrm>
          <a:prstGeom prst="rect">
            <a:avLst/>
          </a:prstGeom>
          <a:noFill/>
        </p:spPr>
        <p:txBody>
          <a:bodyPr wrap="none" lIns="91440" tIns="45720" rIns="91440" bIns="45720">
            <a:spAutoFit/>
          </a:bodyPr>
          <a:lstStyle/>
          <a:p>
            <a:pPr algn="ctr"/>
            <a:r>
              <a:rPr lang="en-US" sz="5400" dirty="0" smtClean="0">
                <a:ln w="0"/>
                <a:solidFill>
                  <a:schemeClr val="accent1"/>
                </a:solidFill>
                <a:effectLst>
                  <a:outerShdw blurRad="38100" dist="25400" dir="5400000" algn="ctr" rotWithShape="0">
                    <a:srgbClr val="6E747A">
                      <a:alpha val="43000"/>
                    </a:srgbClr>
                  </a:outerShdw>
                </a:effectLst>
              </a:rPr>
              <a:t>To be updated</a:t>
            </a:r>
            <a:endParaRPr lang="en-GB" sz="54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8336677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22</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topic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r>
              <a:rPr lang="en-US" dirty="0" smtClean="0"/>
              <a:t>Incorporate the text changes indicated in </a:t>
            </a:r>
            <a:r>
              <a:rPr lang="en-US" dirty="0"/>
              <a:t>&lt;</a:t>
            </a:r>
            <a:r>
              <a:rPr lang="en-US" dirty="0" smtClean="0"/>
              <a:t>document link&gt;</a:t>
            </a:r>
            <a:endParaRPr lang="en-US" sz="16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5384833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23</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Motion: 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Approve a </a:t>
            </a:r>
            <a:r>
              <a:rPr lang="en-US" altLang="en-US" sz="2800" dirty="0" err="1" smtClean="0"/>
              <a:t>TGmd</a:t>
            </a:r>
            <a:r>
              <a:rPr lang="en-US" altLang="en-US" sz="2800" dirty="0" smtClean="0"/>
              <a:t> ad-hoc meeting &lt;&gt;in [Sunrise Florida/Montreal/Cambridge/Toronto] for the purpose of comment resolution and consideration of document submissions</a:t>
            </a:r>
            <a:br>
              <a:rPr lang="en-US" altLang="en-US" sz="2800" dirty="0" smtClean="0"/>
            </a:br>
            <a:endParaRPr lang="en-US" altLang="en-US" sz="2800" dirty="0">
              <a:solidFill>
                <a:srgbClr val="006600"/>
              </a:solidFill>
            </a:endParaRPr>
          </a:p>
          <a:p>
            <a:pPr>
              <a:lnSpc>
                <a:spcPct val="80000"/>
              </a:lnSpc>
            </a:pPr>
            <a:r>
              <a:rPr lang="en-US" altLang="en-US" sz="2800" dirty="0" smtClean="0"/>
              <a:t>Moved: </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542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24</a:t>
            </a:fld>
            <a:endParaRPr lang="en-US"/>
          </a:p>
        </p:txBody>
      </p:sp>
      <p:sp>
        <p:nvSpPr>
          <p:cNvPr id="5" name="Rectangle 2"/>
          <p:cNvSpPr txBox="1">
            <a:spLocks noChangeArrowheads="1"/>
          </p:cNvSpPr>
          <p:nvPr/>
        </p:nvSpPr>
        <p:spPr bwMode="auto">
          <a:xfrm>
            <a:off x="2191809" y="475330"/>
            <a:ext cx="8991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dirty="0" smtClean="0"/>
              <a:t>Motion  – Recirculation WGLB</a:t>
            </a:r>
            <a:endParaRPr lang="en-GB" dirty="0"/>
          </a:p>
        </p:txBody>
      </p:sp>
      <p:sp>
        <p:nvSpPr>
          <p:cNvPr id="6" name="Rectangle 3"/>
          <p:cNvSpPr txBox="1">
            <a:spLocks noChangeArrowheads="1"/>
          </p:cNvSpPr>
          <p:nvPr/>
        </p:nvSpPr>
        <p:spPr bwMode="auto">
          <a:xfrm>
            <a:off x="2133600" y="1539082"/>
            <a:ext cx="9466791" cy="470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lvl="0"/>
            <a:r>
              <a:rPr lang="en-US" sz="2800" dirty="0" smtClean="0"/>
              <a:t>Having approved changes to P802.11REVmd D2.0 as defined in 11-18-611, instruct </a:t>
            </a:r>
            <a:r>
              <a:rPr lang="en-US" sz="2800" dirty="0"/>
              <a:t>the editor to prepare </a:t>
            </a:r>
            <a:r>
              <a:rPr lang="en-US" sz="2800" dirty="0" smtClean="0"/>
              <a:t>P802.11REVmd D3.0 and</a:t>
            </a:r>
            <a:endParaRPr lang="en-GB" sz="2800" dirty="0"/>
          </a:p>
          <a:p>
            <a:pPr lvl="0"/>
            <a:r>
              <a:rPr lang="en-US" sz="2800" dirty="0"/>
              <a:t>Approve a </a:t>
            </a:r>
            <a:r>
              <a:rPr lang="en-US" sz="2800" dirty="0" smtClean="0"/>
              <a:t>20 </a:t>
            </a:r>
            <a:r>
              <a:rPr lang="en-US" sz="2800" dirty="0"/>
              <a:t>day Working Group Technical Letter Ballot asking the question “Should </a:t>
            </a:r>
            <a:r>
              <a:rPr lang="en-US" sz="2800" dirty="0" smtClean="0"/>
              <a:t>P802.11REVmd D3.0 </a:t>
            </a:r>
            <a:r>
              <a:rPr lang="en-US" sz="2800" dirty="0"/>
              <a:t>be forwarded to Sponsor Ballot?”</a:t>
            </a:r>
            <a:endParaRPr lang="en-GB" sz="2800" dirty="0"/>
          </a:p>
          <a:p>
            <a:r>
              <a:rPr lang="en-GB" sz="2800" dirty="0" smtClean="0"/>
              <a:t>Moved: </a:t>
            </a:r>
          </a:p>
          <a:p>
            <a:r>
              <a:rPr lang="en-US" altLang="en-US" sz="2800" kern="0" dirty="0" smtClean="0"/>
              <a:t>Seconded: </a:t>
            </a:r>
          </a:p>
          <a:p>
            <a:r>
              <a:rPr lang="en-US" altLang="en-US" sz="2800" kern="0" dirty="0" smtClean="0"/>
              <a:t>Result: </a:t>
            </a:r>
          </a:p>
          <a:p>
            <a:r>
              <a:rPr lang="en-US" altLang="en-US" sz="2800" kern="0" dirty="0" smtClean="0"/>
              <a:t>TG result:</a:t>
            </a:r>
            <a:endParaRPr lang="en-US" altLang="en-US" sz="2400" kern="0" dirty="0" smtClean="0"/>
          </a:p>
          <a:p>
            <a:pPr>
              <a:lnSpc>
                <a:spcPct val="80000"/>
              </a:lnSpc>
            </a:pPr>
            <a:endParaRPr lang="en-US" altLang="en-US" sz="2000" kern="0" dirty="0"/>
          </a:p>
        </p:txBody>
      </p:sp>
    </p:spTree>
    <p:extLst>
      <p:ext uri="{BB962C8B-B14F-4D97-AF65-F5344CB8AC3E}">
        <p14:creationId xmlns:p14="http://schemas.microsoft.com/office/powerpoint/2010/main" val="42352992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25</a:t>
            </a:fld>
            <a:endParaRPr lang="en-US" smtClean="0"/>
          </a:p>
        </p:txBody>
      </p:sp>
      <p:sp>
        <p:nvSpPr>
          <p:cNvPr id="25605" name="Rectangle 2"/>
          <p:cNvSpPr>
            <a:spLocks noGrp="1" noChangeArrowheads="1"/>
          </p:cNvSpPr>
          <p:nvPr>
            <p:ph type="title"/>
          </p:nvPr>
        </p:nvSpPr>
        <p:spPr/>
        <p:txBody>
          <a:bodyPr/>
          <a:lstStyle/>
          <a:p>
            <a:r>
              <a:rPr lang="en-US" altLang="en-US" dirty="0" smtClean="0"/>
              <a:t>July 2019 – September 2019 Meeting Planning</a:t>
            </a:r>
          </a:p>
        </p:txBody>
      </p:sp>
      <p:sp>
        <p:nvSpPr>
          <p:cNvPr id="25606" name="Rectangle 3"/>
          <p:cNvSpPr>
            <a:spLocks noGrp="1" noChangeArrowheads="1"/>
          </p:cNvSpPr>
          <p:nvPr>
            <p:ph type="body" idx="1"/>
          </p:nvPr>
        </p:nvSpPr>
        <p:spPr>
          <a:xfrm>
            <a:off x="2209800" y="1981200"/>
            <a:ext cx="7772400" cy="4191000"/>
          </a:xfrm>
        </p:spPr>
        <p:txBody>
          <a:bodyPr/>
          <a:lstStyle/>
          <a:p>
            <a:r>
              <a:rPr lang="en-US" altLang="en-US" sz="2000" dirty="0"/>
              <a:t>Objectives: </a:t>
            </a:r>
            <a:r>
              <a:rPr lang="en-US" altLang="en-US" sz="2000" dirty="0" smtClean="0"/>
              <a:t>Comment resolution</a:t>
            </a:r>
            <a:endParaRPr lang="en-US" altLang="en-US" sz="2000" dirty="0"/>
          </a:p>
          <a:p>
            <a:r>
              <a:rPr lang="en-US" altLang="en-US" sz="2000" dirty="0"/>
              <a:t>Conference calls </a:t>
            </a:r>
          </a:p>
          <a:p>
            <a:pPr lvl="1"/>
            <a:r>
              <a:rPr lang="en-US" sz="1800" dirty="0" smtClean="0"/>
              <a:t>TBD</a:t>
            </a:r>
            <a:endParaRPr lang="en-GB" sz="1800" dirty="0"/>
          </a:p>
          <a:p>
            <a:r>
              <a:rPr lang="en-US" altLang="en-US" sz="2000" dirty="0" smtClean="0"/>
              <a:t>Next ad-hoc:  TBD</a:t>
            </a:r>
          </a:p>
          <a:p>
            <a:r>
              <a:rPr lang="en-US" altLang="en-US" sz="2000" dirty="0" smtClean="0"/>
              <a:t>Schedule </a:t>
            </a:r>
            <a:r>
              <a:rPr lang="en-US" altLang="en-US" sz="2000" dirty="0"/>
              <a:t>review</a:t>
            </a:r>
          </a:p>
          <a:p>
            <a:r>
              <a:rPr lang="en-US" altLang="en-US" sz="2000" dirty="0"/>
              <a:t>Availability of 11md </a:t>
            </a:r>
            <a:r>
              <a:rPr lang="en-US" altLang="en-US" sz="2000" dirty="0" smtClean="0"/>
              <a:t>D2.0 </a:t>
            </a:r>
            <a:r>
              <a:rPr lang="en-US" altLang="en-US" sz="2000" dirty="0"/>
              <a:t>in the IEEE store</a:t>
            </a:r>
          </a:p>
          <a:p>
            <a:pPr lvl="1"/>
            <a:r>
              <a:rPr lang="en-US" altLang="en-US" sz="1800" dirty="0" smtClean="0"/>
              <a:t>Draft </a:t>
            </a:r>
            <a:r>
              <a:rPr lang="en-US" altLang="en-US" sz="1800" dirty="0"/>
              <a:t>2</a:t>
            </a:r>
            <a:r>
              <a:rPr lang="en-US" altLang="en-US" sz="1800" dirty="0" smtClean="0"/>
              <a:t>.0 is available for purchase</a:t>
            </a:r>
            <a:r>
              <a:rPr lang="en-US" altLang="en-US" sz="1800" dirty="0"/>
              <a:t>, see </a:t>
            </a:r>
            <a:r>
              <a:rPr lang="en-US" altLang="en-US" sz="1800" dirty="0">
                <a:hlinkClick r:id="rId3"/>
              </a:rPr>
              <a:t>http://</a:t>
            </a:r>
            <a:r>
              <a:rPr lang="en-US" altLang="en-US" sz="1800" dirty="0" smtClean="0">
                <a:hlinkClick r:id="rId3"/>
              </a:rPr>
              <a:t>www.techstreet.com/ieee/products/vendor_id/7028</a:t>
            </a:r>
            <a:r>
              <a:rPr lang="en-US" altLang="en-US" sz="1800" dirty="0" smtClean="0"/>
              <a:t> </a:t>
            </a:r>
          </a:p>
          <a:p>
            <a:r>
              <a:rPr lang="en-US" altLang="en-US" sz="2000" dirty="0" smtClean="0"/>
              <a:t>Forward </a:t>
            </a:r>
            <a:r>
              <a:rPr lang="en-US" altLang="en-US" sz="2000" dirty="0"/>
              <a:t>to ISO JTC1/SC6 WG1</a:t>
            </a:r>
          </a:p>
          <a:p>
            <a:pPr lvl="1"/>
            <a:r>
              <a:rPr lang="en-US" altLang="en-US" sz="1800" dirty="0" smtClean="0"/>
              <a:t>At initial SB</a:t>
            </a:r>
            <a:endParaRPr lang="en-US" altLang="en-US" sz="1800" dirty="0"/>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26</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2209800" y="1524000"/>
            <a:ext cx="8229600" cy="4114800"/>
          </a:xfrm>
        </p:spPr>
        <p:txBody>
          <a:bodyPr/>
          <a:lstStyle/>
          <a:p>
            <a:r>
              <a:rPr lang="en-US" altLang="en-US" sz="2000" dirty="0">
                <a:hlinkClick r:id="rId3"/>
              </a:rPr>
              <a:t>https://mentor.ieee.org/802.11/dcn/17/11-17-0004-03-0000-revision-par-proposal-tgmd.doc</a:t>
            </a:r>
            <a:r>
              <a:rPr lang="en-US" altLang="en-US" sz="2000" dirty="0"/>
              <a:t> </a:t>
            </a:r>
          </a:p>
          <a:p>
            <a:r>
              <a:rPr lang="en-US" altLang="en-US" sz="2000" dirty="0" smtClean="0"/>
              <a:t>Comment collection: </a:t>
            </a:r>
            <a:r>
              <a:rPr lang="en-US" altLang="en-US" sz="2000" dirty="0">
                <a:hlinkClick r:id="rId4"/>
              </a:rPr>
              <a:t>https://</a:t>
            </a:r>
            <a:r>
              <a:rPr lang="en-US" altLang="en-US" sz="2000" dirty="0" smtClean="0">
                <a:hlinkClick r:id="rId4"/>
              </a:rPr>
              <a:t>mentor.ieee.org/802.11/dcn/17/11-17-0914-06-000m-revmd-wg-cc-comments.xls</a:t>
            </a:r>
            <a:r>
              <a:rPr lang="en-US" altLang="en-US" sz="2000" dirty="0" smtClean="0"/>
              <a:t> </a:t>
            </a:r>
          </a:p>
          <a:p>
            <a:r>
              <a:rPr lang="en-US" altLang="en-US" sz="2000" dirty="0" smtClean="0"/>
              <a:t>LB232, 236 </a:t>
            </a:r>
            <a:r>
              <a:rPr lang="en-US" altLang="en-US" sz="2000" dirty="0"/>
              <a:t>comments </a:t>
            </a:r>
            <a:r>
              <a:rPr lang="en-US" altLang="en-US" sz="2000" dirty="0" smtClean="0">
                <a:hlinkClick r:id="rId5"/>
              </a:rPr>
              <a:t>https://mentor.ieee.org/802.11/dcn/18/11-18-0611-15-000m-revmd-wg-ballot-comments.xls</a:t>
            </a:r>
            <a:r>
              <a:rPr lang="en-US" altLang="en-US" sz="2000" dirty="0" smtClean="0"/>
              <a:t> </a:t>
            </a:r>
          </a:p>
          <a:p>
            <a:r>
              <a:rPr lang="en-US" altLang="en-US" sz="2000" dirty="0" smtClean="0"/>
              <a:t>Approved PAR: </a:t>
            </a:r>
            <a:r>
              <a:rPr lang="en-US" altLang="en-US" sz="2000" dirty="0">
                <a:hlinkClick r:id="rId6"/>
              </a:rPr>
              <a:t>https://</a:t>
            </a:r>
            <a:r>
              <a:rPr lang="en-US" altLang="en-US" sz="2000" dirty="0" smtClean="0">
                <a:hlinkClick r:id="rId6"/>
              </a:rPr>
              <a:t>standards.ieee.org/develop/project/802.11.html</a:t>
            </a:r>
            <a:r>
              <a:rPr lang="en-US" altLang="en-US" sz="2000" dirty="0" smtClean="0"/>
              <a:t> </a:t>
            </a:r>
          </a:p>
          <a:p>
            <a:pPr lvl="1"/>
            <a:r>
              <a:rPr lang="en-US" altLang="en-US" sz="1600" dirty="0"/>
              <a:t>PAR approval: 23-Mar-2017</a:t>
            </a:r>
          </a:p>
          <a:p>
            <a:pPr lvl="1"/>
            <a:r>
              <a:rPr lang="en-US" altLang="en-US" sz="1600" dirty="0" smtClean="0"/>
              <a:t>Par Expiration date: 31-Dec-2021</a:t>
            </a:r>
            <a:endParaRPr lang="en-US" alt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4103" name="Rectangle 19"/>
          <p:cNvSpPr>
            <a:spLocks noChangeArrowheads="1"/>
          </p:cNvSpPr>
          <p:nvPr/>
        </p:nvSpPr>
        <p:spPr bwMode="auto">
          <a:xfrm>
            <a:off x="558114" y="1676400"/>
            <a:ext cx="5943600" cy="2211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Monday </a:t>
            </a:r>
            <a:r>
              <a:rPr lang="en-US" altLang="en-US" dirty="0" smtClean="0"/>
              <a:t>PM1</a:t>
            </a:r>
            <a:endParaRPr lang="en-US" altLang="en-US" dirty="0"/>
          </a:p>
          <a:p>
            <a:pPr lvl="1"/>
            <a:r>
              <a:rPr lang="en-US" altLang="en-US" sz="1600" dirty="0"/>
              <a:t>Chair’s Welcome, Policy &amp; patent </a:t>
            </a:r>
            <a:r>
              <a:rPr lang="en-US" altLang="en-US" sz="1600" dirty="0" smtClean="0"/>
              <a:t>reminder, Approve agenda</a:t>
            </a:r>
            <a:endParaRPr lang="en-US" altLang="en-US" sz="1600" dirty="0"/>
          </a:p>
          <a:p>
            <a:pPr lvl="1"/>
            <a:r>
              <a:rPr lang="en-US" altLang="en-US" sz="1600" dirty="0"/>
              <a:t>Status, Review of </a:t>
            </a:r>
            <a:r>
              <a:rPr lang="en-US" altLang="en-US" sz="1600" dirty="0" smtClean="0"/>
              <a:t>Objectives, </a:t>
            </a:r>
            <a:r>
              <a:rPr lang="en-US" sz="1600" dirty="0" smtClean="0"/>
              <a:t>Editor Report 11-17-0920</a:t>
            </a:r>
          </a:p>
          <a:p>
            <a:pPr lvl="1"/>
            <a:r>
              <a:rPr lang="en-US" sz="1600" dirty="0"/>
              <a:t>CID 2234 - 11-19-610 – Emily QI – Edward AU to present</a:t>
            </a:r>
            <a:endParaRPr lang="en-GB" sz="1600" dirty="0"/>
          </a:p>
          <a:p>
            <a:pPr lvl="1"/>
            <a:r>
              <a:rPr lang="en-US" sz="1600" dirty="0" smtClean="0"/>
              <a:t>PHY </a:t>
            </a:r>
            <a:r>
              <a:rPr lang="en-US" sz="1600" dirty="0"/>
              <a:t>and 11aj CIDs – Michael MONTEMURRO – also 2048, 2387 and </a:t>
            </a:r>
            <a:r>
              <a:rPr lang="en-US" sz="1600" dirty="0" smtClean="0"/>
              <a:t>2678</a:t>
            </a:r>
          </a:p>
          <a:p>
            <a:pPr lvl="1"/>
            <a:r>
              <a:rPr lang="en-GB" sz="1600" dirty="0" smtClean="0"/>
              <a:t>11-19- 551 - Mark HAMILTON </a:t>
            </a:r>
            <a:r>
              <a:rPr lang="en-GB" sz="1600" dirty="0"/>
              <a:t>MAC </a:t>
            </a:r>
            <a:r>
              <a:rPr lang="en-GB" sz="1600" dirty="0" smtClean="0"/>
              <a:t>CIDs</a:t>
            </a:r>
            <a:endParaRPr lang="en-GB" sz="1600" dirty="0"/>
          </a:p>
          <a:p>
            <a:pPr lvl="1"/>
            <a:endParaRPr lang="en-US" sz="1600" dirty="0" smtClean="0"/>
          </a:p>
        </p:txBody>
      </p:sp>
      <p:sp>
        <p:nvSpPr>
          <p:cNvPr id="8" name="Rectangle 19"/>
          <p:cNvSpPr>
            <a:spLocks noChangeArrowheads="1"/>
          </p:cNvSpPr>
          <p:nvPr/>
        </p:nvSpPr>
        <p:spPr bwMode="auto">
          <a:xfrm>
            <a:off x="6780237" y="1828801"/>
            <a:ext cx="5156886" cy="3124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a:t>
            </a:r>
            <a:r>
              <a:rPr lang="en-US" altLang="en-US" sz="2400" b="1" dirty="0" smtClean="0"/>
              <a:t>PM1</a:t>
            </a:r>
            <a:endParaRPr lang="en-US" altLang="en-US" sz="2400" b="1" dirty="0"/>
          </a:p>
          <a:p>
            <a:pPr lvl="1"/>
            <a:r>
              <a:rPr lang="en-US" sz="1600" dirty="0" smtClean="0"/>
              <a:t>Motions</a:t>
            </a:r>
          </a:p>
          <a:p>
            <a:pPr lvl="1"/>
            <a:r>
              <a:rPr lang="en-US" sz="1600" dirty="0"/>
              <a:t>11-19-286 – Roger Marks</a:t>
            </a:r>
          </a:p>
          <a:p>
            <a:pPr lvl="1"/>
            <a:r>
              <a:rPr lang="en-US" sz="1600" dirty="0" smtClean="0"/>
              <a:t>Channel </a:t>
            </a:r>
            <a:r>
              <a:rPr lang="en-US" sz="1600" dirty="0"/>
              <a:t>Center Frequency CIDs 11-19-1189 – </a:t>
            </a:r>
            <a:r>
              <a:rPr lang="en-US" sz="1600" dirty="0" err="1"/>
              <a:t>Tomo</a:t>
            </a:r>
            <a:r>
              <a:rPr lang="en-US" sz="1600" dirty="0"/>
              <a:t> </a:t>
            </a:r>
            <a:r>
              <a:rPr lang="en-US" sz="1600" dirty="0" smtClean="0"/>
              <a:t>ADACHI</a:t>
            </a:r>
          </a:p>
          <a:p>
            <a:pPr lvl="1"/>
            <a:r>
              <a:rPr lang="en-US" sz="1600" dirty="0" smtClean="0"/>
              <a:t>CID </a:t>
            </a:r>
            <a:r>
              <a:rPr lang="en-US" sz="1600" dirty="0"/>
              <a:t>2656 - 11-19-306 – Matthew FISCHER - revisit</a:t>
            </a:r>
            <a:endParaRPr lang="en-GB" sz="1600" dirty="0"/>
          </a:p>
          <a:p>
            <a:pPr lvl="1"/>
            <a:r>
              <a:rPr lang="en-US" sz="1600" dirty="0"/>
              <a:t>CID 2004, 2007 – 11-19-405, 11-19-396  – </a:t>
            </a:r>
            <a:r>
              <a:rPr lang="en-US" sz="1600" dirty="0" err="1"/>
              <a:t>Abhi</a:t>
            </a:r>
            <a:r>
              <a:rPr lang="en-US" sz="1600" dirty="0"/>
              <a:t> PATIL</a:t>
            </a:r>
            <a:endParaRPr lang="en-GB" sz="1600" dirty="0"/>
          </a:p>
          <a:p>
            <a:pPr lvl="1"/>
            <a:r>
              <a:rPr lang="en-US" sz="1600" dirty="0"/>
              <a:t>CID 2300, 2388 – 11-19-574 – Graham </a:t>
            </a:r>
            <a:r>
              <a:rPr lang="en-US" sz="1600" dirty="0" smtClean="0"/>
              <a:t>SMITH</a:t>
            </a:r>
          </a:p>
          <a:p>
            <a:pPr lvl="1"/>
            <a:r>
              <a:rPr lang="en-US" sz="1600" dirty="0" smtClean="0"/>
              <a:t>11-19-1173 – Dan Harkins</a:t>
            </a:r>
          </a:p>
          <a:p>
            <a:pPr lvl="1"/>
            <a:endParaRPr lang="en-GB" sz="1600" dirty="0"/>
          </a:p>
        </p:txBody>
      </p:sp>
      <p:sp>
        <p:nvSpPr>
          <p:cNvPr id="9" name="Rectangle 19"/>
          <p:cNvSpPr>
            <a:spLocks noChangeArrowheads="1"/>
          </p:cNvSpPr>
          <p:nvPr/>
        </p:nvSpPr>
        <p:spPr bwMode="auto">
          <a:xfrm>
            <a:off x="558114" y="4368887"/>
            <a:ext cx="5690286" cy="1650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Monday </a:t>
            </a:r>
            <a:r>
              <a:rPr lang="en-US" altLang="en-US" sz="2400" b="1" dirty="0" smtClean="0"/>
              <a:t>PM2</a:t>
            </a:r>
            <a:endParaRPr lang="en-US" altLang="en-US" sz="2400" b="1" dirty="0"/>
          </a:p>
          <a:p>
            <a:pPr lvl="1"/>
            <a:r>
              <a:rPr lang="en-US" sz="1600" dirty="0" smtClean="0"/>
              <a:t>11-19-1195 – Menzo WENTINK</a:t>
            </a:r>
          </a:p>
          <a:p>
            <a:pPr lvl="1"/>
            <a:r>
              <a:rPr lang="en-US" sz="1600" dirty="0" smtClean="0"/>
              <a:t>11-19-1045 – Assaf KASHER</a:t>
            </a:r>
            <a:endParaRPr lang="en-GB" sz="1600" dirty="0" smtClean="0"/>
          </a:p>
          <a:p>
            <a:pPr lvl="1"/>
            <a:r>
              <a:rPr lang="en-US" sz="1600" dirty="0" smtClean="0"/>
              <a:t>11-19-720</a:t>
            </a:r>
            <a:r>
              <a:rPr lang="en-US" sz="1600" dirty="0"/>
              <a:t>, 11-19-721, 11-19-586r5 – Thomas DERHAM</a:t>
            </a:r>
            <a:endParaRPr lang="en-GB" sz="1600" dirty="0"/>
          </a:p>
          <a:p>
            <a:pPr lvl="1"/>
            <a:endParaRPr lang="en-GB" sz="1600" dirty="0"/>
          </a:p>
          <a:p>
            <a:pPr lvl="1"/>
            <a:endParaRPr lang="en-GB" sz="1600" dirty="0"/>
          </a:p>
          <a:p>
            <a:pPr lvl="1"/>
            <a:endParaRPr lang="en-GB" sz="1200" dirty="0"/>
          </a:p>
        </p:txBody>
      </p:sp>
    </p:spTree>
    <p:extLst>
      <p:ext uri="{BB962C8B-B14F-4D97-AF65-F5344CB8AC3E}">
        <p14:creationId xmlns:p14="http://schemas.microsoft.com/office/powerpoint/2010/main" val="27477304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4</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10" name="Rectangle 35"/>
          <p:cNvSpPr>
            <a:spLocks noChangeArrowheads="1"/>
          </p:cNvSpPr>
          <p:nvPr/>
        </p:nvSpPr>
        <p:spPr bwMode="auto">
          <a:xfrm>
            <a:off x="6096000" y="1905000"/>
            <a:ext cx="57912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Thursday PM2 </a:t>
            </a:r>
          </a:p>
          <a:p>
            <a:pPr lvl="1"/>
            <a:r>
              <a:rPr lang="en-GB" sz="1800" dirty="0"/>
              <a:t>Mark Hamilton MAC CIDs</a:t>
            </a:r>
          </a:p>
          <a:p>
            <a:pPr lvl="1"/>
            <a:r>
              <a:rPr lang="en-US" sz="1800" dirty="0"/>
              <a:t>11-19-1045 – Assaf KASHER</a:t>
            </a:r>
            <a:endParaRPr lang="en-GB" sz="1800" dirty="0"/>
          </a:p>
          <a:p>
            <a:pPr lvl="1"/>
            <a:r>
              <a:rPr lang="en-US" sz="1800" dirty="0"/>
              <a:t>11-19-720, 11-19-721, 11-19-586r5 – Thomas DERHAM</a:t>
            </a:r>
          </a:p>
          <a:p>
            <a:pPr lvl="1"/>
            <a:r>
              <a:rPr lang="en-US" sz="1800" dirty="0" smtClean="0"/>
              <a:t>CID </a:t>
            </a:r>
            <a:r>
              <a:rPr lang="en-US" sz="1800" dirty="0"/>
              <a:t>2115 – 11-19-660  – Ganesh VENKATESAN</a:t>
            </a:r>
            <a:endParaRPr lang="en-GB" sz="1800" dirty="0"/>
          </a:p>
          <a:p>
            <a:pPr lvl="1"/>
            <a:r>
              <a:rPr lang="en-US" sz="1800" dirty="0" smtClean="0"/>
              <a:t>CIDs </a:t>
            </a:r>
            <a:r>
              <a:rPr lang="en-US" sz="1800" dirty="0"/>
              <a:t>2447, 2448, 2584, 2585, 2654, 2606 – Mark RISON</a:t>
            </a:r>
          </a:p>
          <a:p>
            <a:pPr lvl="1"/>
            <a:r>
              <a:rPr lang="en-US" sz="1800" dirty="0"/>
              <a:t>FILS CIDs – Marc </a:t>
            </a:r>
            <a:r>
              <a:rPr lang="en-US" sz="1800" dirty="0" err="1"/>
              <a:t>Emmelman</a:t>
            </a:r>
            <a:endParaRPr lang="en-US" sz="1800" dirty="0"/>
          </a:p>
          <a:p>
            <a:pPr lvl="1"/>
            <a:r>
              <a:rPr lang="en-US" sz="1800" dirty="0" smtClean="0"/>
              <a:t>Additional CIDs</a:t>
            </a:r>
            <a:endParaRPr lang="en-GB" sz="1800" dirty="0" smtClean="0"/>
          </a:p>
          <a:p>
            <a:pPr lvl="1"/>
            <a:r>
              <a:rPr lang="en-US" sz="1800" dirty="0" smtClean="0"/>
              <a:t>Motions</a:t>
            </a:r>
            <a:endParaRPr lang="en-GB" sz="1800" dirty="0"/>
          </a:p>
          <a:p>
            <a:pPr lvl="1">
              <a:lnSpc>
                <a:spcPct val="80000"/>
              </a:lnSpc>
            </a:pPr>
            <a:r>
              <a:rPr lang="en-US" altLang="en-US" sz="1800" dirty="0" smtClean="0"/>
              <a:t>Plans for July – September 2019</a:t>
            </a:r>
          </a:p>
          <a:p>
            <a:pPr lvl="1">
              <a:lnSpc>
                <a:spcPct val="80000"/>
              </a:lnSpc>
            </a:pPr>
            <a:r>
              <a:rPr lang="en-US" altLang="en-US" sz="1800" dirty="0" smtClean="0"/>
              <a:t>Adjourn</a:t>
            </a:r>
          </a:p>
          <a:p>
            <a:pPr lvl="1"/>
            <a:endParaRPr lang="en-GB" sz="1600" dirty="0"/>
          </a:p>
          <a:p>
            <a:pPr lvl="1"/>
            <a:endParaRPr lang="en-GB" sz="1600" dirty="0"/>
          </a:p>
          <a:p>
            <a:pPr lvl="1">
              <a:lnSpc>
                <a:spcPct val="80000"/>
              </a:lnSpc>
            </a:pPr>
            <a:endParaRPr lang="en-GB" sz="1600" dirty="0"/>
          </a:p>
          <a:p>
            <a:pPr lvl="1"/>
            <a:endParaRPr lang="en-US" sz="1600" dirty="0" smtClean="0"/>
          </a:p>
          <a:p>
            <a:pPr lvl="1">
              <a:lnSpc>
                <a:spcPct val="80000"/>
              </a:lnSpc>
            </a:pPr>
            <a:endParaRPr lang="en-US" altLang="en-US" sz="1800" dirty="0" smtClean="0"/>
          </a:p>
        </p:txBody>
      </p:sp>
      <p:sp>
        <p:nvSpPr>
          <p:cNvPr id="11" name="Rectangle 19"/>
          <p:cNvSpPr>
            <a:spLocks noChangeArrowheads="1"/>
          </p:cNvSpPr>
          <p:nvPr/>
        </p:nvSpPr>
        <p:spPr bwMode="auto">
          <a:xfrm>
            <a:off x="533400" y="1986422"/>
            <a:ext cx="5396996" cy="1975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Thursday PM1</a:t>
            </a:r>
            <a:endParaRPr lang="en-GB" sz="1600" dirty="0"/>
          </a:p>
          <a:p>
            <a:pPr lvl="1"/>
            <a:r>
              <a:rPr lang="en-GB" sz="1800" dirty="0" smtClean="0"/>
              <a:t>GEN CIDs – Jon Rosdahl</a:t>
            </a:r>
          </a:p>
          <a:p>
            <a:pPr lvl="1"/>
            <a:r>
              <a:rPr lang="en-US" sz="1800" dirty="0"/>
              <a:t>11-19-1195 – Menzo WENTINK</a:t>
            </a:r>
          </a:p>
          <a:p>
            <a:pPr lvl="1"/>
            <a:endParaRPr lang="en-GB" sz="1800" dirty="0" smtClean="0"/>
          </a:p>
          <a:p>
            <a:pPr lvl="1"/>
            <a:endParaRPr lang="en-GB" dirty="0"/>
          </a:p>
          <a:p>
            <a:pPr lvl="1"/>
            <a:endParaRPr lang="en-US" sz="1600" dirty="0" smtClean="0"/>
          </a:p>
          <a:p>
            <a:pPr lvl="1"/>
            <a:endParaRPr lang="en-US" sz="1600" dirty="0" smtClean="0"/>
          </a:p>
          <a:p>
            <a:pPr lvl="1"/>
            <a:endParaRPr lang="en-US" sz="1600" dirty="0"/>
          </a:p>
          <a:p>
            <a:pPr lvl="1"/>
            <a:endParaRPr lang="en-GB" sz="1600" dirty="0"/>
          </a:p>
        </p:txBody>
      </p:sp>
    </p:spTree>
    <p:extLst>
      <p:ext uri="{BB962C8B-B14F-4D97-AF65-F5344CB8AC3E}">
        <p14:creationId xmlns:p14="http://schemas.microsoft.com/office/powerpoint/2010/main" val="35468801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00200" y="990600"/>
            <a:ext cx="8763000" cy="5562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457200"/>
            <a:ext cx="7772400" cy="6096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314325" y="60960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5</a:t>
            </a:fld>
            <a:endParaRPr lang="en-US"/>
          </a:p>
        </p:txBody>
      </p:sp>
    </p:spTree>
    <p:extLst>
      <p:ext uri="{BB962C8B-B14F-4D97-AF65-F5344CB8AC3E}">
        <p14:creationId xmlns:p14="http://schemas.microsoft.com/office/powerpoint/2010/main" val="35608514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745943" y="876300"/>
            <a:ext cx="8839200" cy="685800"/>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type="body" idx="1"/>
          </p:nvPr>
        </p:nvSpPr>
        <p:spPr>
          <a:xfrm>
            <a:off x="1447801" y="1981200"/>
            <a:ext cx="9144001" cy="4038600"/>
          </a:xfrm>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6</a:t>
            </a:fld>
            <a:endParaRPr lang="en-US"/>
          </a:p>
        </p:txBody>
      </p:sp>
    </p:spTree>
    <p:extLst>
      <p:ext uri="{BB962C8B-B14F-4D97-AF65-F5344CB8AC3E}">
        <p14:creationId xmlns:p14="http://schemas.microsoft.com/office/powerpoint/2010/main" val="2552641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050742" y="609600"/>
            <a:ext cx="7772400" cy="9906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type="body" idx="1"/>
          </p:nvPr>
        </p:nvSpPr>
        <p:spPr>
          <a:xfrm>
            <a:off x="1828800" y="1905000"/>
            <a:ext cx="8610600" cy="3886200"/>
          </a:xfrm>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3114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381000"/>
            <a:ext cx="8686800" cy="1143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type="body" idx="1"/>
          </p:nvPr>
        </p:nvSpPr>
        <p:spPr>
          <a:xfrm>
            <a:off x="2209800" y="1420812"/>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7375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05000" y="685800"/>
            <a:ext cx="8458200" cy="609600"/>
          </a:xfrm>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1828800" y="1447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a:solidFill>
                <a:srgbClr val="FF0000"/>
              </a:solidFill>
            </a:endParaRP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Bylaws</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Operations Manual</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sz="2000"/>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a:t>
            </a:r>
            <a:r>
              <a:rPr lang="en-US" altLang="en-US" sz="2000" b="1" i="1">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9</a:t>
            </a:fld>
            <a:endParaRPr lang="en-US"/>
          </a:p>
        </p:txBody>
      </p:sp>
    </p:spTree>
    <p:extLst>
      <p:ext uri="{BB962C8B-B14F-4D97-AF65-F5344CB8AC3E}">
        <p14:creationId xmlns:p14="http://schemas.microsoft.com/office/powerpoint/2010/main" val="95382692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537743</TotalTime>
  <Words>2299</Words>
  <Application>Microsoft Office PowerPoint</Application>
  <PresentationFormat>Widescreen</PresentationFormat>
  <Paragraphs>511</Paragraphs>
  <Slides>26</Slides>
  <Notes>23</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6" baseType="lpstr">
      <vt:lpstr>MS Gothic</vt:lpstr>
      <vt:lpstr>MS PGothic</vt:lpstr>
      <vt:lpstr>Arial</vt:lpstr>
      <vt:lpstr>Calibri</vt:lpstr>
      <vt:lpstr>Helvetica</vt:lpstr>
      <vt:lpstr>Monotype Sorts</vt:lpstr>
      <vt:lpstr>Times New Roman</vt:lpstr>
      <vt:lpstr>Wingdings</vt:lpstr>
      <vt:lpstr>802-11-Submission</vt:lpstr>
      <vt:lpstr>Document</vt:lpstr>
      <vt:lpstr>IEEE 802.11 TGmd July 2019 Agenda</vt:lpstr>
      <vt:lpstr>Abstract</vt:lpstr>
      <vt:lpstr>TGmd Agenda  </vt:lpstr>
      <vt:lpstr>TGmd Agenda  </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Standard and Amendment Ratification</vt:lpstr>
      <vt:lpstr>TGmd Schedule Details – Need To Review</vt:lpstr>
      <vt:lpstr>TGmd schedule – updated May 2019 </vt:lpstr>
      <vt:lpstr>TGmd – Snapshot slide</vt:lpstr>
      <vt:lpstr>Approve prior TGmd minutes</vt:lpstr>
      <vt:lpstr>Motion  119 – May meeting and telecon CIDs</vt:lpstr>
      <vt:lpstr>Motion  – May CIDs - 2</vt:lpstr>
      <vt:lpstr>Motion   – Additional PHY fixes</vt:lpstr>
      <vt:lpstr>Motion   – Additional Multiple BSSID fixes</vt:lpstr>
      <vt:lpstr>Motion  119 – July meeting CIDs</vt:lpstr>
      <vt:lpstr>Motion   – Insufficient Detail CIDs</vt:lpstr>
      <vt:lpstr>Motion   – topic</vt:lpstr>
      <vt:lpstr>Motion: Ad-hoc</vt:lpstr>
      <vt:lpstr>PowerPoint Presentation</vt:lpstr>
      <vt:lpstr>July 2019 – September 2019 Meeting Planning</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July 2019</cp:keywords>
  <cp:lastModifiedBy>Stanley, Dorothy</cp:lastModifiedBy>
  <cp:revision>3716</cp:revision>
  <cp:lastPrinted>1998-02-10T13:28:06Z</cp:lastPrinted>
  <dcterms:created xsi:type="dcterms:W3CDTF">2005-01-04T21:26:55Z</dcterms:created>
  <dcterms:modified xsi:type="dcterms:W3CDTF">2019-07-13T13:24:02Z</dcterms:modified>
</cp:coreProperties>
</file>