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4"/>
  </p:notesMasterIdLst>
  <p:handoutMasterIdLst>
    <p:handoutMasterId r:id="rId25"/>
  </p:handoutMasterIdLst>
  <p:sldIdLst>
    <p:sldId id="269" r:id="rId2"/>
    <p:sldId id="278" r:id="rId3"/>
    <p:sldId id="724" r:id="rId4"/>
    <p:sldId id="632" r:id="rId5"/>
    <p:sldId id="665" r:id="rId6"/>
    <p:sldId id="666" r:id="rId7"/>
    <p:sldId id="667" r:id="rId8"/>
    <p:sldId id="668" r:id="rId9"/>
    <p:sldId id="669" r:id="rId10"/>
    <p:sldId id="670" r:id="rId11"/>
    <p:sldId id="629" r:id="rId12"/>
    <p:sldId id="710" r:id="rId13"/>
    <p:sldId id="711" r:id="rId14"/>
    <p:sldId id="647" r:id="rId15"/>
    <p:sldId id="677" r:id="rId16"/>
    <p:sldId id="721" r:id="rId17"/>
    <p:sldId id="728" r:id="rId18"/>
    <p:sldId id="725" r:id="rId19"/>
    <p:sldId id="684" r:id="rId20"/>
    <p:sldId id="707" r:id="rId21"/>
    <p:sldId id="590" r:id="rId22"/>
    <p:sldId id="516" r:id="rId23"/>
  </p:sldIdLst>
  <p:sldSz cx="12192000" cy="6858000"/>
  <p:notesSz cx="6858000" cy="9296400"/>
  <p:defaultTex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164">
          <p15:clr>
            <a:srgbClr val="A4A3A4"/>
          </p15:clr>
        </p15:guide>
        <p15:guide id="2" pos="284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006600"/>
    <a:srgbClr val="00CC00"/>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945" autoAdjust="0"/>
    <p:restoredTop sz="94041" autoAdjust="0"/>
  </p:normalViewPr>
  <p:slideViewPr>
    <p:cSldViewPr>
      <p:cViewPr varScale="1">
        <p:scale>
          <a:sx n="57" d="100"/>
          <a:sy n="57" d="100"/>
        </p:scale>
        <p:origin x="799" y="38"/>
      </p:cViewPr>
      <p:guideLst>
        <p:guide orient="horz" pos="2160"/>
        <p:guide pos="3840"/>
      </p:guideLst>
    </p:cSldViewPr>
  </p:slideViewPr>
  <p:outlineViewPr>
    <p:cViewPr>
      <p:scale>
        <a:sx n="50" d="100"/>
        <a:sy n="50" d="100"/>
      </p:scale>
      <p:origin x="0" y="-26628"/>
    </p:cViewPr>
  </p:outlineViewPr>
  <p:notesTextViewPr>
    <p:cViewPr>
      <p:scale>
        <a:sx n="100" d="100"/>
        <a:sy n="100" d="100"/>
      </p:scale>
      <p:origin x="0" y="0"/>
    </p:cViewPr>
  </p:notesTextViewPr>
  <p:sorterViewPr>
    <p:cViewPr>
      <p:scale>
        <a:sx n="120" d="100"/>
        <a:sy n="120" d="100"/>
      </p:scale>
      <p:origin x="0" y="0"/>
    </p:cViewPr>
  </p:sorterViewPr>
  <p:notesViewPr>
    <p:cSldViewPr>
      <p:cViewPr>
        <p:scale>
          <a:sx n="100" d="100"/>
          <a:sy n="100" d="100"/>
        </p:scale>
        <p:origin x="-3552" y="-72"/>
      </p:cViewPr>
      <p:guideLst>
        <p:guide orient="horz" pos="2164"/>
        <p:guide pos="284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29263" y="177800"/>
            <a:ext cx="64135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smtClean="0"/>
              <a:t>doc.: IEEE 802.11-19/0960r0</a:t>
            </a:r>
            <a:endParaRPr lang="en-US"/>
          </a:p>
        </p:txBody>
      </p:sp>
      <p:sp>
        <p:nvSpPr>
          <p:cNvPr id="3075" name="Rectangle 3"/>
          <p:cNvSpPr>
            <a:spLocks noGrp="1" noChangeArrowheads="1"/>
          </p:cNvSpPr>
          <p:nvPr>
            <p:ph type="dt" sz="quarter" idx="1"/>
          </p:nvPr>
        </p:nvSpPr>
        <p:spPr bwMode="auto">
          <a:xfrm>
            <a:off x="687388" y="177800"/>
            <a:ext cx="827087"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r>
              <a:rPr lang="en-US" smtClean="0"/>
              <a:t>July 2019</a:t>
            </a:r>
            <a:endParaRPr lang="en-US"/>
          </a:p>
        </p:txBody>
      </p:sp>
      <p:sp>
        <p:nvSpPr>
          <p:cNvPr id="3076" name="Rectangle 4"/>
          <p:cNvSpPr>
            <a:spLocks noGrp="1" noChangeArrowheads="1"/>
          </p:cNvSpPr>
          <p:nvPr>
            <p:ph type="ftr" sz="quarter" idx="2"/>
          </p:nvPr>
        </p:nvSpPr>
        <p:spPr bwMode="auto">
          <a:xfrm>
            <a:off x="5781675" y="8997950"/>
            <a:ext cx="466725"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smtClean="0"/>
              <a:t>Dorothy Stanley, HP Enterprise</a:t>
            </a:r>
            <a:endParaRPr lang="en-US"/>
          </a:p>
        </p:txBody>
      </p:sp>
      <p:sp>
        <p:nvSpPr>
          <p:cNvPr id="3077" name="Rectangle 5"/>
          <p:cNvSpPr>
            <a:spLocks noGrp="1" noChangeArrowheads="1"/>
          </p:cNvSpPr>
          <p:nvPr>
            <p:ph type="sldNum" sz="quarter" idx="3"/>
          </p:nvPr>
        </p:nvSpPr>
        <p:spPr bwMode="auto">
          <a:xfrm>
            <a:off x="3097213" y="8997950"/>
            <a:ext cx="512762"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defTabSz="933450" eaLnBrk="0" hangingPunct="0">
              <a:defRPr>
                <a:cs typeface="+mn-cs"/>
              </a:defRPr>
            </a:lvl1pPr>
          </a:lstStyle>
          <a:p>
            <a:pPr>
              <a:defRPr/>
            </a:pPr>
            <a:r>
              <a:rPr lang="en-US"/>
              <a:t>Page </a:t>
            </a:r>
            <a:fld id="{346A1385-B4BE-44D6-BE17-C818A5EF93D3}" type="slidenum">
              <a:rPr lang="en-US"/>
              <a:pPr>
                <a:defRPr/>
              </a:pPr>
              <a:t>‹#›</a:t>
            </a:fld>
            <a:endParaRPr lang="en-US"/>
          </a:p>
        </p:txBody>
      </p:sp>
      <p:sp>
        <p:nvSpPr>
          <p:cNvPr id="56326" name="Line 6"/>
          <p:cNvSpPr>
            <a:spLocks noChangeShapeType="1"/>
          </p:cNvSpPr>
          <p:nvPr/>
        </p:nvSpPr>
        <p:spPr bwMode="auto">
          <a:xfrm>
            <a:off x="685800" y="387350"/>
            <a:ext cx="5486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51" name="Rectangle 7"/>
          <p:cNvSpPr>
            <a:spLocks noChangeArrowheads="1"/>
          </p:cNvSpPr>
          <p:nvPr/>
        </p:nvSpPr>
        <p:spPr bwMode="auto">
          <a:xfrm>
            <a:off x="685800" y="8997950"/>
            <a:ext cx="703263"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defTabSz="933450" eaLnBrk="0" hangingPunct="0">
              <a:defRPr sz="1200">
                <a:solidFill>
                  <a:schemeClr val="tx1"/>
                </a:solidFill>
                <a:latin typeface="Times New Roman" pitchFamily="18" charset="0"/>
                <a:cs typeface="Arial" charset="0"/>
              </a:defRPr>
            </a:lvl1pPr>
            <a:lvl2pPr marL="742950" indent="-285750" defTabSz="933450" eaLnBrk="0" hangingPunct="0">
              <a:defRPr sz="1200">
                <a:solidFill>
                  <a:schemeClr val="tx1"/>
                </a:solidFill>
                <a:latin typeface="Times New Roman" pitchFamily="18" charset="0"/>
                <a:cs typeface="Arial" charset="0"/>
              </a:defRPr>
            </a:lvl2pPr>
            <a:lvl3pPr marL="1143000" indent="-228600" defTabSz="933450" eaLnBrk="0" hangingPunct="0">
              <a:defRPr sz="1200">
                <a:solidFill>
                  <a:schemeClr val="tx1"/>
                </a:solidFill>
                <a:latin typeface="Times New Roman" pitchFamily="18" charset="0"/>
                <a:cs typeface="Arial" charset="0"/>
              </a:defRPr>
            </a:lvl3pPr>
            <a:lvl4pPr marL="1600200" indent="-228600" defTabSz="933450" eaLnBrk="0" hangingPunct="0">
              <a:defRPr sz="1200">
                <a:solidFill>
                  <a:schemeClr val="tx1"/>
                </a:solidFill>
                <a:latin typeface="Times New Roman" pitchFamily="18" charset="0"/>
                <a:cs typeface="Arial" charset="0"/>
              </a:defRPr>
            </a:lvl4pPr>
            <a:lvl5pPr marL="2057400" indent="-228600" defTabSz="933450" eaLnBrk="0" hangingPunct="0">
              <a:defRPr sz="1200">
                <a:solidFill>
                  <a:schemeClr val="tx1"/>
                </a:solidFill>
                <a:latin typeface="Times New Roman" pitchFamily="18" charset="0"/>
                <a:cs typeface="Arial"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mtClean="0"/>
              <a:t>Submission</a:t>
            </a:r>
          </a:p>
        </p:txBody>
      </p:sp>
      <p:sp>
        <p:nvSpPr>
          <p:cNvPr id="56328" name="Line 8"/>
          <p:cNvSpPr>
            <a:spLocks noChangeShapeType="1"/>
          </p:cNvSpPr>
          <p:nvPr/>
        </p:nvSpPr>
        <p:spPr bwMode="auto">
          <a:xfrm>
            <a:off x="685800" y="8986838"/>
            <a:ext cx="5638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27178781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5572125" y="98425"/>
            <a:ext cx="64135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smtClean="0"/>
              <a:t>doc.: IEEE 802.11-19/0960r0</a:t>
            </a:r>
            <a:endParaRPr lang="en-US"/>
          </a:p>
        </p:txBody>
      </p:sp>
      <p:sp>
        <p:nvSpPr>
          <p:cNvPr id="2051" name="Rectangle 3"/>
          <p:cNvSpPr>
            <a:spLocks noGrp="1" noChangeArrowheads="1"/>
          </p:cNvSpPr>
          <p:nvPr>
            <p:ph type="dt" idx="1"/>
          </p:nvPr>
        </p:nvSpPr>
        <p:spPr bwMode="auto">
          <a:xfrm>
            <a:off x="646113" y="98425"/>
            <a:ext cx="827087"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r>
              <a:rPr lang="en-US" smtClean="0"/>
              <a:t>July 2019</a:t>
            </a:r>
            <a:endParaRPr lang="en-US"/>
          </a:p>
        </p:txBody>
      </p:sp>
      <p:sp>
        <p:nvSpPr>
          <p:cNvPr id="28676" name="Rectangle 4"/>
          <p:cNvSpPr>
            <a:spLocks noGrp="1" noRot="1" noChangeAspect="1" noChangeArrowheads="1" noTextEdit="1"/>
          </p:cNvSpPr>
          <p:nvPr>
            <p:ph type="sldImg" idx="2"/>
          </p:nvPr>
        </p:nvSpPr>
        <p:spPr bwMode="auto">
          <a:xfrm>
            <a:off x="342900" y="703263"/>
            <a:ext cx="6173788" cy="347345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053" name="Rectangle 5"/>
          <p:cNvSpPr>
            <a:spLocks noGrp="1" noChangeArrowheads="1"/>
          </p:cNvSpPr>
          <p:nvPr>
            <p:ph type="body" sz="quarter" idx="3"/>
          </p:nvPr>
        </p:nvSpPr>
        <p:spPr bwMode="auto">
          <a:xfrm>
            <a:off x="914400" y="4416425"/>
            <a:ext cx="5029200" cy="4183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5289550" y="9001125"/>
            <a:ext cx="923925"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5pPr marL="457200" lvl="4" algn="r" defTabSz="933450" eaLnBrk="0" hangingPunct="0">
              <a:defRPr>
                <a:cs typeface="+mn-cs"/>
              </a:defRPr>
            </a:lvl5pPr>
          </a:lstStyle>
          <a:p>
            <a:pPr lvl="4">
              <a:defRPr/>
            </a:pPr>
            <a:r>
              <a:rPr lang="en-US" smtClean="0"/>
              <a:t>Dorothy Stanley, HP Enterprise</a:t>
            </a:r>
            <a:endParaRPr lang="en-US"/>
          </a:p>
        </p:txBody>
      </p:sp>
      <p:sp>
        <p:nvSpPr>
          <p:cNvPr id="2055" name="Rectangle 7"/>
          <p:cNvSpPr>
            <a:spLocks noGrp="1" noChangeArrowheads="1"/>
          </p:cNvSpPr>
          <p:nvPr>
            <p:ph type="sldNum" sz="quarter" idx="5"/>
          </p:nvPr>
        </p:nvSpPr>
        <p:spPr bwMode="auto">
          <a:xfrm>
            <a:off x="3181350" y="9001125"/>
            <a:ext cx="512763"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a:t>Page </a:t>
            </a:r>
            <a:fld id="{2BF0D095-F52D-480A-94DF-9FA296D2C069}" type="slidenum">
              <a:rPr lang="en-US"/>
              <a:pPr>
                <a:defRPr/>
              </a:pPr>
              <a:t>‹#›</a:t>
            </a:fld>
            <a:endParaRPr lang="en-US"/>
          </a:p>
        </p:txBody>
      </p:sp>
      <p:sp>
        <p:nvSpPr>
          <p:cNvPr id="16392" name="Rectangle 8"/>
          <p:cNvSpPr>
            <a:spLocks noChangeArrowheads="1"/>
          </p:cNvSpPr>
          <p:nvPr/>
        </p:nvSpPr>
        <p:spPr bwMode="auto">
          <a:xfrm>
            <a:off x="715963" y="9001125"/>
            <a:ext cx="703262"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2057400" indent="-228600" eaLnBrk="0" hangingPunct="0">
              <a:defRPr sz="1200">
                <a:solidFill>
                  <a:schemeClr val="tx1"/>
                </a:solidFill>
                <a:latin typeface="Times New Roman" pitchFamily="18" charset="0"/>
                <a:cs typeface="Arial" charset="0"/>
              </a:defRPr>
            </a:lvl5pPr>
            <a:lvl6pPr marL="2514600" indent="-22860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mtClean="0"/>
              <a:t>Submission</a:t>
            </a:r>
          </a:p>
        </p:txBody>
      </p:sp>
      <p:sp>
        <p:nvSpPr>
          <p:cNvPr id="28681" name="Line 9"/>
          <p:cNvSpPr>
            <a:spLocks noChangeShapeType="1"/>
          </p:cNvSpPr>
          <p:nvPr/>
        </p:nvSpPr>
        <p:spPr bwMode="auto">
          <a:xfrm>
            <a:off x="715963" y="8999538"/>
            <a:ext cx="542607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682" name="Line 10"/>
          <p:cNvSpPr>
            <a:spLocks noChangeShapeType="1"/>
          </p:cNvSpPr>
          <p:nvPr/>
        </p:nvSpPr>
        <p:spPr bwMode="auto">
          <a:xfrm>
            <a:off x="641350" y="296863"/>
            <a:ext cx="55753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41659049"/>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802.11-19/0960r0</a:t>
            </a:r>
          </a:p>
        </p:txBody>
      </p:sp>
      <p:sp>
        <p:nvSpPr>
          <p:cNvPr id="17411"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2019</a:t>
            </a:r>
          </a:p>
        </p:txBody>
      </p:sp>
      <p:sp>
        <p:nvSpPr>
          <p:cNvPr id="17412"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7413"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D46EC899-E8EF-4388-8D00-29F049B3F004}" type="slidenum">
              <a:rPr lang="en-US" smtClean="0"/>
              <a:pPr>
                <a:defRPr/>
              </a:pPr>
              <a:t>1</a:t>
            </a:fld>
            <a:endParaRPr lang="en-US" smtClean="0"/>
          </a:p>
        </p:txBody>
      </p:sp>
      <p:sp>
        <p:nvSpPr>
          <p:cNvPr id="29702" name="Rectangle 2"/>
          <p:cNvSpPr>
            <a:spLocks noGrp="1" noRot="1" noChangeAspect="1" noChangeArrowheads="1" noTextEdit="1"/>
          </p:cNvSpPr>
          <p:nvPr>
            <p:ph type="sldImg"/>
          </p:nvPr>
        </p:nvSpPr>
        <p:spPr>
          <a:xfrm>
            <a:off x="342900" y="703263"/>
            <a:ext cx="6173788" cy="3473450"/>
          </a:xfrm>
          <a:ln/>
        </p:spPr>
      </p:sp>
      <p:sp>
        <p:nvSpPr>
          <p:cNvPr id="29703"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15941985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4175" y="701675"/>
            <a:ext cx="6165850" cy="3468688"/>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802.11-19/0960r0</a:t>
            </a:r>
            <a:endParaRPr lang="en-US"/>
          </a:p>
        </p:txBody>
      </p:sp>
      <p:sp>
        <p:nvSpPr>
          <p:cNvPr id="5" name="Date Placeholder 4"/>
          <p:cNvSpPr>
            <a:spLocks noGrp="1"/>
          </p:cNvSpPr>
          <p:nvPr>
            <p:ph type="dt" idx="11"/>
          </p:nvPr>
        </p:nvSpPr>
        <p:spPr/>
        <p:txBody>
          <a:bodyPr/>
          <a:lstStyle/>
          <a:p>
            <a:pPr>
              <a:defRPr/>
            </a:pPr>
            <a:r>
              <a:rPr lang="en-US" smtClean="0"/>
              <a:t>July 2019</a:t>
            </a:r>
            <a:endParaRPr lang="en-US"/>
          </a:p>
        </p:txBody>
      </p:sp>
      <p:sp>
        <p:nvSpPr>
          <p:cNvPr id="6" name="Footer Placeholder 5"/>
          <p:cNvSpPr>
            <a:spLocks noGrp="1"/>
          </p:cNvSpPr>
          <p:nvPr>
            <p:ph type="ftr" sz="quarter" idx="12"/>
          </p:nvPr>
        </p:nvSpPr>
        <p:spPr/>
        <p:txBody>
          <a:bodyPr/>
          <a:lstStyle/>
          <a:p>
            <a:pPr lvl="4">
              <a:defRPr/>
            </a:pPr>
            <a:r>
              <a:rPr lang="en-US" smtClean="0"/>
              <a:t>Dorothy Stanley, HPE</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7797EB75-BD9E-45DB-A35F-6C321BEA61EF}" type="slidenum">
              <a:rPr lang="en-US" smtClean="0"/>
              <a:pPr>
                <a:defRPr/>
              </a:pPr>
              <a:t>13</a:t>
            </a:fld>
            <a:endParaRPr lang="en-US"/>
          </a:p>
        </p:txBody>
      </p:sp>
    </p:spTree>
    <p:extLst>
      <p:ext uri="{BB962C8B-B14F-4D97-AF65-F5344CB8AC3E}">
        <p14:creationId xmlns:p14="http://schemas.microsoft.com/office/powerpoint/2010/main" val="18359908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802.11-19/0960r0</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14</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14</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1899465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802.11-19/0960r0</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15</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15</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6205684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802.11-19/0960r0</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16</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16</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11373157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802.11-19/0960r0</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17</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17</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4043285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802.11-19/0960r0</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18</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18</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7094730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802.11-19/0960r0</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19</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19</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3876520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r>
              <a:rPr lang="en-US" smtClean="0"/>
              <a:t>doc.: IEEE 802.11-19/0960r0</a:t>
            </a:r>
            <a:endParaRPr lang="en-US"/>
          </a:p>
        </p:txBody>
      </p:sp>
      <p:sp>
        <p:nvSpPr>
          <p:cNvPr id="5" name="Date Placeholder 4"/>
          <p:cNvSpPr>
            <a:spLocks noGrp="1"/>
          </p:cNvSpPr>
          <p:nvPr>
            <p:ph type="dt" idx="11"/>
          </p:nvPr>
        </p:nvSpPr>
        <p:spPr/>
        <p:txBody>
          <a:bodyPr/>
          <a:lstStyle/>
          <a:p>
            <a:pPr>
              <a:defRPr/>
            </a:pPr>
            <a:r>
              <a:rPr lang="en-US" smtClean="0"/>
              <a:t>July 2019</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2BF0D095-F52D-480A-94DF-9FA296D2C069}" type="slidenum">
              <a:rPr lang="en-US" smtClean="0"/>
              <a:pPr>
                <a:defRPr/>
              </a:pPr>
              <a:t>20</a:t>
            </a:fld>
            <a:endParaRPr lang="en-US"/>
          </a:p>
        </p:txBody>
      </p:sp>
    </p:spTree>
    <p:extLst>
      <p:ext uri="{BB962C8B-B14F-4D97-AF65-F5344CB8AC3E}">
        <p14:creationId xmlns:p14="http://schemas.microsoft.com/office/powerpoint/2010/main" val="23026249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802.11-19/0960r0</a:t>
            </a:r>
          </a:p>
        </p:txBody>
      </p:sp>
      <p:sp>
        <p:nvSpPr>
          <p:cNvPr id="28675"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2019</a:t>
            </a:r>
          </a:p>
        </p:txBody>
      </p:sp>
      <p:sp>
        <p:nvSpPr>
          <p:cNvPr id="28676"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8677"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B0490C72-9D1F-4F71-BAF4-D65F148C9A45}" type="slidenum">
              <a:rPr lang="en-US" smtClean="0"/>
              <a:pPr>
                <a:defRPr/>
              </a:pPr>
              <a:t>21</a:t>
            </a:fld>
            <a:endParaRPr lang="en-US" smtClean="0"/>
          </a:p>
        </p:txBody>
      </p:sp>
      <p:sp>
        <p:nvSpPr>
          <p:cNvPr id="53254" name="Rectangle 2"/>
          <p:cNvSpPr>
            <a:spLocks noGrp="1" noRot="1" noChangeAspect="1" noChangeArrowheads="1" noTextEdit="1"/>
          </p:cNvSpPr>
          <p:nvPr>
            <p:ph type="sldImg"/>
          </p:nvPr>
        </p:nvSpPr>
        <p:spPr>
          <a:xfrm>
            <a:off x="342900" y="703263"/>
            <a:ext cx="6173788" cy="3473450"/>
          </a:xfrm>
          <a:ln/>
        </p:spPr>
      </p:sp>
      <p:sp>
        <p:nvSpPr>
          <p:cNvPr id="53255"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35509327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802.11-19/0960r0</a:t>
            </a:r>
          </a:p>
        </p:txBody>
      </p:sp>
      <p:sp>
        <p:nvSpPr>
          <p:cNvPr id="2969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2019</a:t>
            </a:r>
          </a:p>
        </p:txBody>
      </p:sp>
      <p:sp>
        <p:nvSpPr>
          <p:cNvPr id="2970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970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52DBA12B-7CE2-47B2-8A3A-C8330940ACFD}" type="slidenum">
              <a:rPr lang="en-US" smtClean="0"/>
              <a:pPr>
                <a:defRPr/>
              </a:pPr>
              <a:t>22</a:t>
            </a:fld>
            <a:endParaRPr lang="en-US" smtClean="0"/>
          </a:p>
        </p:txBody>
      </p:sp>
      <p:sp>
        <p:nvSpPr>
          <p:cNvPr id="55302" name="Rectangle 2"/>
          <p:cNvSpPr>
            <a:spLocks noGrp="1" noRot="1" noChangeAspect="1" noChangeArrowheads="1" noTextEdit="1"/>
          </p:cNvSpPr>
          <p:nvPr>
            <p:ph type="sldImg"/>
          </p:nvPr>
        </p:nvSpPr>
        <p:spPr>
          <a:xfrm>
            <a:off x="342900" y="703263"/>
            <a:ext cx="6173788" cy="3473450"/>
          </a:xfrm>
          <a:ln/>
        </p:spPr>
      </p:sp>
      <p:sp>
        <p:nvSpPr>
          <p:cNvPr id="55303"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22706152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802.11-19/0960r0</a:t>
            </a:r>
          </a:p>
        </p:txBody>
      </p:sp>
      <p:sp>
        <p:nvSpPr>
          <p:cNvPr id="18435"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2019</a:t>
            </a:r>
          </a:p>
        </p:txBody>
      </p:sp>
      <p:sp>
        <p:nvSpPr>
          <p:cNvPr id="18436"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8437"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D46985A7-CD46-43FB-959E-263D01CC9381}" type="slidenum">
              <a:rPr lang="en-US" smtClean="0"/>
              <a:pPr>
                <a:defRPr/>
              </a:pPr>
              <a:t>2</a:t>
            </a:fld>
            <a:endParaRPr lang="en-US" smtClean="0"/>
          </a:p>
        </p:txBody>
      </p:sp>
      <p:sp>
        <p:nvSpPr>
          <p:cNvPr id="30726" name="Rectangle 2"/>
          <p:cNvSpPr>
            <a:spLocks noGrp="1" noRot="1" noChangeAspect="1" noChangeArrowheads="1" noTextEdit="1"/>
          </p:cNvSpPr>
          <p:nvPr>
            <p:ph type="sldImg"/>
          </p:nvPr>
        </p:nvSpPr>
        <p:spPr>
          <a:xfrm>
            <a:off x="342900" y="703263"/>
            <a:ext cx="6173788" cy="3473450"/>
          </a:xfrm>
          <a:ln cap="flat"/>
        </p:spPr>
      </p:sp>
      <p:sp>
        <p:nvSpPr>
          <p:cNvPr id="3072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250" rIns="95250"/>
          <a:lstStyle/>
          <a:p>
            <a:endParaRPr lang="en-US" altLang="en-US" smtClean="0"/>
          </a:p>
        </p:txBody>
      </p:sp>
    </p:spTree>
    <p:extLst>
      <p:ext uri="{BB962C8B-B14F-4D97-AF65-F5344CB8AC3E}">
        <p14:creationId xmlns:p14="http://schemas.microsoft.com/office/powerpoint/2010/main" val="25748548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802.11-19/0960r0</a:t>
            </a:r>
          </a:p>
        </p:txBody>
      </p:sp>
      <p:sp>
        <p:nvSpPr>
          <p:cNvPr id="1945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2019</a:t>
            </a:r>
          </a:p>
        </p:txBody>
      </p:sp>
      <p:sp>
        <p:nvSpPr>
          <p:cNvPr id="1946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946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81CEE20B-EFCB-4243-971C-5ADEB57723BE}" type="slidenum">
              <a:rPr lang="en-US" smtClean="0"/>
              <a:pPr>
                <a:defRPr/>
              </a:pPr>
              <a:t>3</a:t>
            </a:fld>
            <a:endParaRPr lang="en-US" smtClean="0"/>
          </a:p>
        </p:txBody>
      </p:sp>
      <p:sp>
        <p:nvSpPr>
          <p:cNvPr id="31750" name="Rectangle 2"/>
          <p:cNvSpPr>
            <a:spLocks noGrp="1" noRot="1" noChangeAspect="1" noChangeArrowheads="1" noTextEdit="1"/>
          </p:cNvSpPr>
          <p:nvPr>
            <p:ph type="sldImg"/>
          </p:nvPr>
        </p:nvSpPr>
        <p:spPr>
          <a:xfrm>
            <a:off x="342900" y="703263"/>
            <a:ext cx="6173788" cy="3473450"/>
          </a:xfrm>
          <a:ln/>
        </p:spPr>
      </p:sp>
      <p:sp>
        <p:nvSpPr>
          <p:cNvPr id="31751" name="Rectangle 3"/>
          <p:cNvSpPr>
            <a:spLocks noGrp="1" noChangeArrowheads="1"/>
          </p:cNvSpPr>
          <p:nvPr>
            <p:ph type="body" idx="1"/>
          </p:nvPr>
        </p:nvSpPr>
        <p:spPr>
          <a:noFill/>
        </p:spPr>
        <p:txBody>
          <a:bodyPr/>
          <a:lstStyle/>
          <a:p>
            <a:endParaRPr lang="en-US" altLang="en-US" dirty="0" smtClean="0"/>
          </a:p>
        </p:txBody>
      </p:sp>
    </p:spTree>
    <p:extLst>
      <p:ext uri="{BB962C8B-B14F-4D97-AF65-F5344CB8AC3E}">
        <p14:creationId xmlns:p14="http://schemas.microsoft.com/office/powerpoint/2010/main" val="25583999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802.11-19/0960r0</a:t>
            </a:r>
          </a:p>
        </p:txBody>
      </p:sp>
      <p:sp>
        <p:nvSpPr>
          <p:cNvPr id="1945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2019</a:t>
            </a:r>
          </a:p>
        </p:txBody>
      </p:sp>
      <p:sp>
        <p:nvSpPr>
          <p:cNvPr id="1946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946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81CEE20B-EFCB-4243-971C-5ADEB57723BE}" type="slidenum">
              <a:rPr lang="en-US" smtClean="0"/>
              <a:pPr>
                <a:defRPr/>
              </a:pPr>
              <a:t>4</a:t>
            </a:fld>
            <a:endParaRPr lang="en-US" smtClean="0"/>
          </a:p>
        </p:txBody>
      </p:sp>
      <p:sp>
        <p:nvSpPr>
          <p:cNvPr id="31750" name="Rectangle 2"/>
          <p:cNvSpPr>
            <a:spLocks noGrp="1" noRot="1" noChangeAspect="1" noChangeArrowheads="1" noTextEdit="1"/>
          </p:cNvSpPr>
          <p:nvPr>
            <p:ph type="sldImg"/>
          </p:nvPr>
        </p:nvSpPr>
        <p:spPr>
          <a:xfrm>
            <a:off x="342900" y="703263"/>
            <a:ext cx="6173788" cy="3473450"/>
          </a:xfrm>
          <a:ln/>
        </p:spPr>
      </p:sp>
      <p:sp>
        <p:nvSpPr>
          <p:cNvPr id="31751" name="Rectangle 3"/>
          <p:cNvSpPr>
            <a:spLocks noGrp="1" noChangeArrowheads="1"/>
          </p:cNvSpPr>
          <p:nvPr>
            <p:ph type="body" idx="1"/>
          </p:nvPr>
        </p:nvSpPr>
        <p:spPr>
          <a:noFill/>
        </p:spPr>
        <p:txBody>
          <a:bodyPr/>
          <a:lstStyle/>
          <a:p>
            <a:endParaRPr lang="en-US" altLang="en-US" dirty="0" smtClean="0"/>
          </a:p>
        </p:txBody>
      </p:sp>
    </p:spTree>
    <p:extLst>
      <p:ext uri="{BB962C8B-B14F-4D97-AF65-F5344CB8AC3E}">
        <p14:creationId xmlns:p14="http://schemas.microsoft.com/office/powerpoint/2010/main" val="24466028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5820ECF4-AB99-46EC-B73F-73EF1F3C0FFB}" type="slidenum">
              <a:rPr lang="en-US" altLang="en-US" sz="1300"/>
              <a:pPr>
                <a:spcBef>
                  <a:spcPct val="0"/>
                </a:spcBef>
              </a:pPr>
              <a:t>5</a:t>
            </a:fld>
            <a:endParaRPr lang="en-US" altLang="en-US" sz="1300"/>
          </a:p>
        </p:txBody>
      </p:sp>
      <p:sp>
        <p:nvSpPr>
          <p:cNvPr id="13315" name="Rectangle 1026"/>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47" tIns="46985" rIns="95647" bIns="46985"/>
          <a:lstStyle/>
          <a:p>
            <a:endParaRPr lang="en-GB" altLang="en-US" smtClean="0"/>
          </a:p>
        </p:txBody>
      </p:sp>
      <p:sp>
        <p:nvSpPr>
          <p:cNvPr id="13316" name="Rectangle 1027"/>
          <p:cNvSpPr>
            <a:spLocks noGrp="1" noRot="1" noChangeAspect="1" noChangeArrowheads="1" noTextEdit="1"/>
          </p:cNvSpPr>
          <p:nvPr>
            <p:ph type="sldImg"/>
          </p:nvPr>
        </p:nvSpPr>
        <p:spPr>
          <a:ln w="12700" cap="flat">
            <a:solidFill>
              <a:schemeClr val="tx1"/>
            </a:solidFill>
          </a:ln>
        </p:spPr>
      </p:sp>
    </p:spTree>
    <p:extLst>
      <p:ext uri="{BB962C8B-B14F-4D97-AF65-F5344CB8AC3E}">
        <p14:creationId xmlns:p14="http://schemas.microsoft.com/office/powerpoint/2010/main" val="15476176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BA6ABF37-7216-45CB-BD9C-7F0A7BB04421}" type="slidenum">
              <a:rPr lang="en-US" altLang="en-US" sz="1300"/>
              <a:pPr>
                <a:spcBef>
                  <a:spcPct val="0"/>
                </a:spcBef>
              </a:pPr>
              <a:t>9</a:t>
            </a:fld>
            <a:endParaRPr lang="en-US" altLang="en-US" sz="130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extLst>
      <p:ext uri="{BB962C8B-B14F-4D97-AF65-F5344CB8AC3E}">
        <p14:creationId xmlns:p14="http://schemas.microsoft.com/office/powerpoint/2010/main" val="18907742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 name="Rectangle 7"/>
          <p:cNvSpPr>
            <a:spLocks noGrp="1" noChangeArrowheads="1"/>
          </p:cNvSpPr>
          <p:nvPr>
            <p:ph type="sldNum"/>
          </p:nvPr>
        </p:nvSpPr>
        <p:spPr>
          <a:ln/>
        </p:spPr>
        <p:txBody>
          <a:bodyPr/>
          <a:lstStyle/>
          <a:p>
            <a:fld id="{390C1BA6-60C6-42DD-8486-B24E4CAD482E}" type="slidenum">
              <a:rPr lang="en-US" altLang="en-US"/>
              <a:pPr/>
              <a:t>10</a:t>
            </a:fld>
            <a:endParaRPr lang="en-US" altLang="en-US"/>
          </a:p>
        </p:txBody>
      </p:sp>
      <p:sp>
        <p:nvSpPr>
          <p:cNvPr id="5121" name="Text Box 1"/>
          <p:cNvSpPr txBox="1">
            <a:spLocks noChangeArrowheads="1"/>
          </p:cNvSpPr>
          <p:nvPr/>
        </p:nvSpPr>
        <p:spPr bwMode="auto">
          <a:xfrm>
            <a:off x="5640388" y="96838"/>
            <a:ext cx="639762" cy="211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sz="1400" b="1">
                <a:ea typeface="MS Gothic" panose="020B0609070205080204" pitchFamily="49" charset="-128"/>
              </a:rPr>
              <a:t>doc.: ec-16-0149-00-00EC</a:t>
            </a:r>
          </a:p>
        </p:txBody>
      </p:sp>
      <p:sp>
        <p:nvSpPr>
          <p:cNvPr id="5122" name="Text Box 2"/>
          <p:cNvSpPr txBox="1">
            <a:spLocks noChangeArrowheads="1"/>
          </p:cNvSpPr>
          <p:nvPr/>
        </p:nvSpPr>
        <p:spPr bwMode="auto">
          <a:xfrm>
            <a:off x="654050" y="96838"/>
            <a:ext cx="825500" cy="211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hangingPunct="0">
              <a:buClrTx/>
              <a:buFontTx/>
              <a:buNone/>
            </a:pPr>
            <a:r>
              <a:rPr lang="en-US" altLang="en-US" sz="1400" b="1">
                <a:ea typeface="MS Gothic" panose="020B0609070205080204" pitchFamily="49" charset="-128"/>
              </a:rPr>
              <a:t>November 2016</a:t>
            </a:r>
          </a:p>
        </p:txBody>
      </p:sp>
      <p:sp>
        <p:nvSpPr>
          <p:cNvPr id="5123" name="Text Box 3"/>
          <p:cNvSpPr txBox="1">
            <a:spLocks noChangeArrowheads="1"/>
          </p:cNvSpPr>
          <p:nvPr/>
        </p:nvSpPr>
        <p:spPr bwMode="auto">
          <a:xfrm>
            <a:off x="5357813" y="8985250"/>
            <a:ext cx="922337" cy="180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a:ea typeface="MS Gothic" panose="020B0609070205080204" pitchFamily="49" charset="-128"/>
              </a:rPr>
              <a:t>Dorothy Stanley, HP Enterprise</a:t>
            </a:r>
          </a:p>
        </p:txBody>
      </p:sp>
      <p:sp>
        <p:nvSpPr>
          <p:cNvPr id="5124" name="Text Box 4"/>
          <p:cNvSpPr txBox="1">
            <a:spLocks noChangeArrowheads="1"/>
          </p:cNvSpPr>
          <p:nvPr/>
        </p:nvSpPr>
        <p:spPr bwMode="auto">
          <a:xfrm>
            <a:off x="3222625" y="8985250"/>
            <a:ext cx="511175"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a:ea typeface="MS Gothic" panose="020B0609070205080204" pitchFamily="49" charset="-128"/>
              </a:rPr>
              <a:t>Page </a:t>
            </a:r>
            <a:fld id="{0BADC4BB-A347-4EA7-8640-97038D52B133}" type="slidenum">
              <a:rPr lang="en-US" altLang="en-US">
                <a:ea typeface="MS Gothic" panose="020B0609070205080204" pitchFamily="49" charset="-128"/>
              </a:rPr>
              <a:pPr algn="r" hangingPunct="0">
                <a:buClrTx/>
                <a:buFontTx/>
                <a:buNone/>
              </a:pPr>
              <a:t>10</a:t>
            </a:fld>
            <a:endParaRPr lang="en-US" altLang="en-US">
              <a:ea typeface="MS Gothic" panose="020B0609070205080204" pitchFamily="49" charset="-128"/>
            </a:endParaRPr>
          </a:p>
        </p:txBody>
      </p:sp>
      <p:sp>
        <p:nvSpPr>
          <p:cNvPr id="5125" name="Rectangle 5"/>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126" name="Text Box 6"/>
          <p:cNvSpPr txBox="1">
            <a:spLocks noChangeArrowheads="1"/>
          </p:cNvSpPr>
          <p:nvPr/>
        </p:nvSpPr>
        <p:spPr bwMode="auto">
          <a:xfrm>
            <a:off x="923925" y="4408488"/>
            <a:ext cx="5086350" cy="427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Tree>
    <p:extLst>
      <p:ext uri="{BB962C8B-B14F-4D97-AF65-F5344CB8AC3E}">
        <p14:creationId xmlns:p14="http://schemas.microsoft.com/office/powerpoint/2010/main" val="27418523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802.11-19/0960r0</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11</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11</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7717577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802.11-19/0960r0</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12</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12</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203130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B0638B68-59E2-4ECC-A395-4D8BA92A6B58}" type="slidenum">
              <a:rPr lang="en-US"/>
              <a:pPr>
                <a:defRPr/>
              </a:pPr>
              <a:t>‹#›</a:t>
            </a:fld>
            <a:endParaRPr lang="en-US"/>
          </a:p>
        </p:txBody>
      </p:sp>
    </p:spTree>
    <p:extLst>
      <p:ext uri="{BB962C8B-B14F-4D97-AF65-F5344CB8AC3E}">
        <p14:creationId xmlns:p14="http://schemas.microsoft.com/office/powerpoint/2010/main" val="35345454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6B95F2FA-1F7D-4511-B8D3-BE850E72BE81}" type="slidenum">
              <a:rPr lang="en-US"/>
              <a:pPr>
                <a:defRPr/>
              </a:pPr>
              <a:t>‹#›</a:t>
            </a:fld>
            <a:endParaRPr lang="en-US"/>
          </a:p>
        </p:txBody>
      </p:sp>
    </p:spTree>
    <p:extLst>
      <p:ext uri="{BB962C8B-B14F-4D97-AF65-F5344CB8AC3E}">
        <p14:creationId xmlns:p14="http://schemas.microsoft.com/office/powerpoint/2010/main" val="22678068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85800"/>
            <a:ext cx="25908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685800"/>
            <a:ext cx="75692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020C94DB-DACE-4790-8683-FC67F9BD15B1}" type="slidenum">
              <a:rPr lang="en-US"/>
              <a:pPr>
                <a:defRPr/>
              </a:pPr>
              <a:t>‹#›</a:t>
            </a:fld>
            <a:endParaRPr lang="en-US"/>
          </a:p>
        </p:txBody>
      </p:sp>
    </p:spTree>
    <p:extLst>
      <p:ext uri="{BB962C8B-B14F-4D97-AF65-F5344CB8AC3E}">
        <p14:creationId xmlns:p14="http://schemas.microsoft.com/office/powerpoint/2010/main" val="37599152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Title 9"/>
          <p:cNvSpPr>
            <a:spLocks noGrp="1"/>
          </p:cNvSpPr>
          <p:nvPr>
            <p:ph type="title"/>
          </p:nvPr>
        </p:nvSpPr>
        <p:spPr/>
        <p:txBody>
          <a:bodyPr/>
          <a:lstStyle/>
          <a:p>
            <a:r>
              <a:rPr lang="en-US" smtClean="0"/>
              <a:t>Click to edit Master 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54FC9212-A276-4579-8D5E-ABD8504D37DD}" type="slidenum">
              <a:rPr lang="en-US"/>
              <a:pPr>
                <a:defRPr/>
              </a:pPr>
              <a:t>‹#›</a:t>
            </a:fld>
            <a:endParaRPr lang="en-US"/>
          </a:p>
        </p:txBody>
      </p:sp>
    </p:spTree>
    <p:extLst>
      <p:ext uri="{BB962C8B-B14F-4D97-AF65-F5344CB8AC3E}">
        <p14:creationId xmlns:p14="http://schemas.microsoft.com/office/powerpoint/2010/main" val="875502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5431AEC5-025C-49AC-9B4A-23C1DEB7E703}" type="slidenum">
              <a:rPr lang="en-US"/>
              <a:pPr>
                <a:defRPr/>
              </a:pPr>
              <a:t>‹#›</a:t>
            </a:fld>
            <a:endParaRPr lang="en-US"/>
          </a:p>
        </p:txBody>
      </p:sp>
    </p:spTree>
    <p:extLst>
      <p:ext uri="{BB962C8B-B14F-4D97-AF65-F5344CB8AC3E}">
        <p14:creationId xmlns:p14="http://schemas.microsoft.com/office/powerpoint/2010/main" val="3751411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2019</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0E93BDA3-DD93-4E4E-8EDC-3FA158570F5C}" type="slidenum">
              <a:rPr lang="en-US"/>
              <a:pPr>
                <a:defRPr/>
              </a:pPr>
              <a:t>‹#›</a:t>
            </a:fld>
            <a:endParaRPr lang="en-US"/>
          </a:p>
        </p:txBody>
      </p:sp>
    </p:spTree>
    <p:extLst>
      <p:ext uri="{BB962C8B-B14F-4D97-AF65-F5344CB8AC3E}">
        <p14:creationId xmlns:p14="http://schemas.microsoft.com/office/powerpoint/2010/main" val="5589926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July 2019</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7BB03CFB-44AD-4816-B58F-A54E0F554221}" type="slidenum">
              <a:rPr lang="en-US"/>
              <a:pPr>
                <a:defRPr/>
              </a:pPr>
              <a:t>‹#›</a:t>
            </a:fld>
            <a:endParaRPr lang="en-US"/>
          </a:p>
        </p:txBody>
      </p:sp>
    </p:spTree>
    <p:extLst>
      <p:ext uri="{BB962C8B-B14F-4D97-AF65-F5344CB8AC3E}">
        <p14:creationId xmlns:p14="http://schemas.microsoft.com/office/powerpoint/2010/main" val="2281508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July 2019</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04482A58-199F-4918-8432-04940375E780}" type="slidenum">
              <a:rPr lang="en-US"/>
              <a:pPr>
                <a:defRPr/>
              </a:pPr>
              <a:t>‹#›</a:t>
            </a:fld>
            <a:endParaRPr lang="en-US"/>
          </a:p>
        </p:txBody>
      </p:sp>
    </p:spTree>
    <p:extLst>
      <p:ext uri="{BB962C8B-B14F-4D97-AF65-F5344CB8AC3E}">
        <p14:creationId xmlns:p14="http://schemas.microsoft.com/office/powerpoint/2010/main" val="32202265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t>July 2019</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7F6BBDC2-33C3-48A1-AB5D-AA2D3A91F3F6}" type="slidenum">
              <a:rPr lang="en-US"/>
              <a:pPr>
                <a:defRPr/>
              </a:pPr>
              <a:t>‹#›</a:t>
            </a:fld>
            <a:endParaRPr lang="en-US"/>
          </a:p>
        </p:txBody>
      </p:sp>
    </p:spTree>
    <p:extLst>
      <p:ext uri="{BB962C8B-B14F-4D97-AF65-F5344CB8AC3E}">
        <p14:creationId xmlns:p14="http://schemas.microsoft.com/office/powerpoint/2010/main" val="8213385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2019</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8988C900-7051-48E6-8DAA-3BB132A94CD7}" type="slidenum">
              <a:rPr lang="en-US"/>
              <a:pPr>
                <a:defRPr/>
              </a:pPr>
              <a:t>‹#›</a:t>
            </a:fld>
            <a:endParaRPr lang="en-US"/>
          </a:p>
        </p:txBody>
      </p:sp>
    </p:spTree>
    <p:extLst>
      <p:ext uri="{BB962C8B-B14F-4D97-AF65-F5344CB8AC3E}">
        <p14:creationId xmlns:p14="http://schemas.microsoft.com/office/powerpoint/2010/main" val="40186765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2019</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AB6FA4E4-6431-4A7A-AEBA-9670F0642CD3}" type="slidenum">
              <a:rPr lang="en-US"/>
              <a:pPr>
                <a:defRPr/>
              </a:pPr>
              <a:t>‹#›</a:t>
            </a:fld>
            <a:endParaRPr lang="en-US"/>
          </a:p>
        </p:txBody>
      </p:sp>
    </p:spTree>
    <p:extLst>
      <p:ext uri="{BB962C8B-B14F-4D97-AF65-F5344CB8AC3E}">
        <p14:creationId xmlns:p14="http://schemas.microsoft.com/office/powerpoint/2010/main" val="7268714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85800"/>
            <a:ext cx="10363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929218" y="334964"/>
            <a:ext cx="2525183"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eaLnBrk="0" hangingPunct="0">
              <a:defRPr sz="1800" b="1">
                <a:cs typeface="+mn-cs"/>
              </a:defRPr>
            </a:lvl1pPr>
          </a:lstStyle>
          <a:p>
            <a:pPr>
              <a:defRPr/>
            </a:pPr>
            <a:r>
              <a:rPr lang="en-US" smtClean="0"/>
              <a:t>July 2019</a:t>
            </a:r>
            <a:endParaRPr lang="en-US" dirty="0"/>
          </a:p>
        </p:txBody>
      </p:sp>
      <p:sp>
        <p:nvSpPr>
          <p:cNvPr id="1029" name="Rectangle 5"/>
          <p:cNvSpPr>
            <a:spLocks noGrp="1" noChangeArrowheads="1"/>
          </p:cNvSpPr>
          <p:nvPr>
            <p:ph type="ftr" sz="quarter" idx="3"/>
          </p:nvPr>
        </p:nvSpPr>
        <p:spPr bwMode="auto">
          <a:xfrm>
            <a:off x="9447138" y="6475413"/>
            <a:ext cx="1944763"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eaLnBrk="0" hangingPunct="0">
              <a:defRPr>
                <a:cs typeface="+mn-cs"/>
              </a:defRPr>
            </a:lvl1pPr>
          </a:lstStyle>
          <a:p>
            <a:pPr>
              <a:defRPr/>
            </a:pPr>
            <a:r>
              <a:rPr lang="en-US" smtClean="0"/>
              <a:t>Dorothy Stanley, HP Enterprise</a:t>
            </a:r>
            <a:endParaRPr lang="en-US"/>
          </a:p>
        </p:txBody>
      </p:sp>
      <p:sp>
        <p:nvSpPr>
          <p:cNvPr id="1030" name="Rectangle 6"/>
          <p:cNvSpPr>
            <a:spLocks noGrp="1" noChangeArrowheads="1"/>
          </p:cNvSpPr>
          <p:nvPr>
            <p:ph type="sldNum" sz="quarter" idx="4"/>
          </p:nvPr>
        </p:nvSpPr>
        <p:spPr bwMode="auto">
          <a:xfrm>
            <a:off x="5879100" y="6475413"/>
            <a:ext cx="535403"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eaLnBrk="0" hangingPunct="0">
              <a:defRPr>
                <a:cs typeface="+mn-cs"/>
              </a:defRPr>
            </a:lvl1pPr>
          </a:lstStyle>
          <a:p>
            <a:pPr>
              <a:defRPr/>
            </a:pPr>
            <a:r>
              <a:rPr lang="en-US"/>
              <a:t>Slide </a:t>
            </a:r>
            <a:fld id="{DC664FA7-9591-4AF1-947F-CBEC61367A07}" type="slidenum">
              <a:rPr lang="en-US"/>
              <a:pPr>
                <a:defRPr/>
              </a:pPr>
              <a:t>‹#›</a:t>
            </a:fld>
            <a:endParaRPr lang="en-US"/>
          </a:p>
        </p:txBody>
      </p:sp>
      <p:sp>
        <p:nvSpPr>
          <p:cNvPr id="1031" name="Rectangle 7"/>
          <p:cNvSpPr>
            <a:spLocks noChangeArrowheads="1"/>
          </p:cNvSpPr>
          <p:nvPr/>
        </p:nvSpPr>
        <p:spPr bwMode="auto">
          <a:xfrm>
            <a:off x="7862236" y="332601"/>
            <a:ext cx="3398431"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b">
            <a:spAutoFit/>
          </a:bodyPr>
          <a:lstStyle>
            <a:lvl1pPr marL="342900" indent="-342900"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457200" eaLnBrk="0" hangingPunct="0">
              <a:defRPr sz="1200">
                <a:solidFill>
                  <a:schemeClr val="tx1"/>
                </a:solidFill>
                <a:latin typeface="Times New Roman" pitchFamily="18" charset="0"/>
                <a:cs typeface="Arial" charset="0"/>
              </a:defRPr>
            </a:lvl5pPr>
            <a:lvl6pPr marL="914400" eaLnBrk="0" fontAlgn="base" hangingPunct="0">
              <a:spcBef>
                <a:spcPct val="0"/>
              </a:spcBef>
              <a:spcAft>
                <a:spcPct val="0"/>
              </a:spcAft>
              <a:defRPr sz="1200">
                <a:solidFill>
                  <a:schemeClr val="tx1"/>
                </a:solidFill>
                <a:latin typeface="Times New Roman" pitchFamily="18" charset="0"/>
                <a:cs typeface="Arial" charset="0"/>
              </a:defRPr>
            </a:lvl6pPr>
            <a:lvl7pPr marL="1371600" eaLnBrk="0" fontAlgn="base" hangingPunct="0">
              <a:spcBef>
                <a:spcPct val="0"/>
              </a:spcBef>
              <a:spcAft>
                <a:spcPct val="0"/>
              </a:spcAft>
              <a:defRPr sz="1200">
                <a:solidFill>
                  <a:schemeClr val="tx1"/>
                </a:solidFill>
                <a:latin typeface="Times New Roman" pitchFamily="18" charset="0"/>
                <a:cs typeface="Arial" charset="0"/>
              </a:defRPr>
            </a:lvl7pPr>
            <a:lvl8pPr marL="1828800" eaLnBrk="0" fontAlgn="base" hangingPunct="0">
              <a:spcBef>
                <a:spcPct val="0"/>
              </a:spcBef>
              <a:spcAft>
                <a:spcPct val="0"/>
              </a:spcAft>
              <a:defRPr sz="1200">
                <a:solidFill>
                  <a:schemeClr val="tx1"/>
                </a:solidFill>
                <a:latin typeface="Times New Roman" pitchFamily="18" charset="0"/>
                <a:cs typeface="Arial" charset="0"/>
              </a:defRPr>
            </a:lvl8pPr>
            <a:lvl9pPr marL="2286000" eaLnBrk="0" fontAlgn="base" hangingPunct="0">
              <a:spcBef>
                <a:spcPct val="0"/>
              </a:spcBef>
              <a:spcAft>
                <a:spcPct val="0"/>
              </a:spcAft>
              <a:defRPr sz="1200">
                <a:solidFill>
                  <a:schemeClr val="tx1"/>
                </a:solidFill>
                <a:latin typeface="Times New Roman" pitchFamily="18" charset="0"/>
                <a:cs typeface="Arial" charset="0"/>
              </a:defRPr>
            </a:lvl9pPr>
          </a:lstStyle>
          <a:p>
            <a:pPr lvl="4" algn="r">
              <a:defRPr/>
            </a:pPr>
            <a:r>
              <a:rPr lang="en-US" altLang="en-US" sz="1800" b="1" dirty="0" smtClean="0"/>
              <a:t>doc.: IEEE 802.11-19/0960r0</a:t>
            </a:r>
          </a:p>
        </p:txBody>
      </p:sp>
      <p:sp>
        <p:nvSpPr>
          <p:cNvPr id="1032" name="Line 8"/>
          <p:cNvSpPr>
            <a:spLocks noChangeShapeType="1"/>
          </p:cNvSpPr>
          <p:nvPr/>
        </p:nvSpPr>
        <p:spPr bwMode="auto">
          <a:xfrm>
            <a:off x="914400" y="609600"/>
            <a:ext cx="103632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a:p>
        </p:txBody>
      </p:sp>
      <p:sp>
        <p:nvSpPr>
          <p:cNvPr id="1033" name="Rectangle 9"/>
          <p:cNvSpPr>
            <a:spLocks noChangeArrowheads="1"/>
          </p:cNvSpPr>
          <p:nvPr/>
        </p:nvSpPr>
        <p:spPr bwMode="auto">
          <a:xfrm>
            <a:off x="914401" y="6475413"/>
            <a:ext cx="479298"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2057400" indent="-228600" eaLnBrk="0" hangingPunct="0">
              <a:defRPr sz="1200">
                <a:solidFill>
                  <a:schemeClr val="tx1"/>
                </a:solidFill>
                <a:latin typeface="Times New Roman" pitchFamily="18" charset="0"/>
                <a:cs typeface="Arial" charset="0"/>
              </a:defRPr>
            </a:lvl5pPr>
            <a:lvl6pPr marL="2514600" indent="-22860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z="1200" smtClean="0"/>
              <a:t>Agenda</a:t>
            </a:r>
          </a:p>
        </p:txBody>
      </p:sp>
      <p:sp>
        <p:nvSpPr>
          <p:cNvPr id="1034" name="Line 10"/>
          <p:cNvSpPr>
            <a:spLocks noChangeShapeType="1"/>
          </p:cNvSpPr>
          <p:nvPr/>
        </p:nvSpPr>
        <p:spPr bwMode="auto">
          <a:xfrm>
            <a:off x="914400" y="6477000"/>
            <a:ext cx="10464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hyperlink" Target="https://mentor.ieee.org/802.11/dcn/19/11-19-0251-00-000m-minutes-for-revmd-march-2019-vancouver.docx" TargetMode="External"/><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hyperlink" Target="https://mentor.ieee.org/802.11/dcn/19/11-19-0975-01-000m-telecon-minutes-for-revmd-may-june.docx"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mentor.ieee.org/802.11/dcn/19/11-19-0142-08-000m-revmd-wg-lb236-comments-for-editor-ad-hoc.xls" TargetMode="External"/><Relationship Id="rId7" Type="http://schemas.openxmlformats.org/officeDocument/2006/relationships/hyperlink" Target="https://mentor.ieee.org/802.11/dcn/19/11-19-0449-02-000m-revmd-lb236-gen-comments.xls" TargetMode="External"/><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hyperlink" Target="https://mentor.ieee.org/802.11/dcn/19/11-19-0156-07-000m-lb236-revmd-phy-sec-comments.xlsx" TargetMode="External"/><Relationship Id="rId5" Type="http://schemas.openxmlformats.org/officeDocument/2006/relationships/hyperlink" Target="https://mentor.ieee.org/802.11/dcn/17/11-17-0927-38-000m-revmd-mac-comments.xls%20except%20for%202082" TargetMode="External"/><Relationship Id="rId4" Type="http://schemas.openxmlformats.org/officeDocument/2006/relationships/hyperlink" Target="https://mentor.ieee.org/802.11/dcn/19/11-19-0143-11-000m-revmd-editor2-lb236-comments.xlsx"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mentor.ieee.org/802.11/dcn/17/11-17-0927-38-000m-revmd-mac-comments.xls%20except%20for%202082" TargetMode="External"/><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hyperlink" Target="https://mentor.ieee.org/802.11/dcn/19/11-19-0449-02-000m-revmd-lb236-gen-comments.xls" TargetMode="External"/><Relationship Id="rId4" Type="http://schemas.openxmlformats.org/officeDocument/2006/relationships/hyperlink" Target="https://mentor.ieee.org/802.11/dcn/19/11-19-0156-07-000m-lb236-revmd-phy-sec-comments.xlsx" TargetMode="Externa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hyperlink" Target="http://www.techstreet.com/ieee/products/vendor_id/7028"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mentor.ieee.org/802.11/dcn/17/11-17-0004-03-0000-revision-par-proposal-tgmd.doc"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hyperlink" Target="https://standards.ieee.org/develop/project/802.11.html" TargetMode="External"/><Relationship Id="rId5" Type="http://schemas.openxmlformats.org/officeDocument/2006/relationships/hyperlink" Target="https://mentor.ieee.org/802.11/dcn/18/11-18-0611-15-000m-revmd-wg-ballot-comments.xls" TargetMode="External"/><Relationship Id="rId4" Type="http://schemas.openxmlformats.org/officeDocument/2006/relationships/hyperlink" Target="https://mentor.ieee.org/802.11/dcn/17/11-17-0914-06-000m-revmd-wg-cc-comments.xls"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2019</a:t>
            </a:r>
            <a:endParaRPr lang="en-US" sz="1800" dirty="0"/>
          </a:p>
        </p:txBody>
      </p:sp>
      <p:sp>
        <p:nvSpPr>
          <p:cNvPr id="3075"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3076" name="Slide Number Placeholder 5"/>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77FB121F-92AD-4A94-B9B7-431A9F07F0F0}" type="slidenum">
              <a:rPr lang="en-US" smtClean="0"/>
              <a:pPr>
                <a:defRPr/>
              </a:pPr>
              <a:t>1</a:t>
            </a:fld>
            <a:endParaRPr lang="en-US" smtClean="0"/>
          </a:p>
        </p:txBody>
      </p:sp>
      <p:sp>
        <p:nvSpPr>
          <p:cNvPr id="2053" name="Rectangle 2"/>
          <p:cNvSpPr>
            <a:spLocks noGrp="1" noChangeArrowheads="1"/>
          </p:cNvSpPr>
          <p:nvPr>
            <p:ph type="title"/>
          </p:nvPr>
        </p:nvSpPr>
        <p:spPr>
          <a:xfrm>
            <a:off x="2209800" y="685800"/>
            <a:ext cx="8610600" cy="1066800"/>
          </a:xfrm>
        </p:spPr>
        <p:txBody>
          <a:bodyPr/>
          <a:lstStyle/>
          <a:p>
            <a:r>
              <a:rPr lang="en-US" altLang="en-US" dirty="0" smtClean="0"/>
              <a:t>IEEE 802.11 </a:t>
            </a:r>
            <a:r>
              <a:rPr lang="en-US" altLang="en-US" dirty="0" err="1" smtClean="0"/>
              <a:t>TGmd</a:t>
            </a:r>
            <a:r>
              <a:rPr lang="en-US" altLang="en-US" dirty="0" smtClean="0"/>
              <a:t> July 2019 Agenda</a:t>
            </a:r>
          </a:p>
        </p:txBody>
      </p:sp>
      <p:sp>
        <p:nvSpPr>
          <p:cNvPr id="2054" name="Rectangle 6"/>
          <p:cNvSpPr>
            <a:spLocks noGrp="1" noChangeArrowheads="1"/>
          </p:cNvSpPr>
          <p:nvPr>
            <p:ph type="body" idx="1"/>
          </p:nvPr>
        </p:nvSpPr>
        <p:spPr>
          <a:xfrm>
            <a:off x="2209800" y="1524000"/>
            <a:ext cx="7772400" cy="381000"/>
          </a:xfrm>
        </p:spPr>
        <p:txBody>
          <a:bodyPr/>
          <a:lstStyle/>
          <a:p>
            <a:pPr algn="ctr">
              <a:lnSpc>
                <a:spcPct val="90000"/>
              </a:lnSpc>
              <a:buFontTx/>
              <a:buNone/>
            </a:pPr>
            <a:r>
              <a:rPr lang="en-US" altLang="en-US" sz="2000" dirty="0"/>
              <a:t>Date:</a:t>
            </a:r>
            <a:r>
              <a:rPr lang="en-US" altLang="en-US" sz="2000" b="0" dirty="0"/>
              <a:t> </a:t>
            </a:r>
            <a:r>
              <a:rPr lang="en-US" altLang="en-US" sz="2000" b="0" dirty="0" smtClean="0"/>
              <a:t>2019-06-07</a:t>
            </a:r>
            <a:endParaRPr lang="en-US" altLang="en-US" sz="2000" b="0" dirty="0"/>
          </a:p>
        </p:txBody>
      </p:sp>
      <p:graphicFrame>
        <p:nvGraphicFramePr>
          <p:cNvPr id="2055" name="Object 11"/>
          <p:cNvGraphicFramePr>
            <a:graphicFrameLocks noChangeAspect="1"/>
          </p:cNvGraphicFramePr>
          <p:nvPr>
            <p:extLst>
              <p:ext uri="{D42A27DB-BD31-4B8C-83A1-F6EECF244321}">
                <p14:modId xmlns:p14="http://schemas.microsoft.com/office/powerpoint/2010/main" val="284026159"/>
              </p:ext>
            </p:extLst>
          </p:nvPr>
        </p:nvGraphicFramePr>
        <p:xfrm>
          <a:off x="2044700" y="2274889"/>
          <a:ext cx="8102600" cy="2498725"/>
        </p:xfrm>
        <a:graphic>
          <a:graphicData uri="http://schemas.openxmlformats.org/presentationml/2006/ole">
            <mc:AlternateContent xmlns:mc="http://schemas.openxmlformats.org/markup-compatibility/2006">
              <mc:Choice xmlns:v="urn:schemas-microsoft-com:vml" Requires="v">
                <p:oleObj spid="_x0000_s4229" name="Document" r:id="rId4" imgW="8254447" imgH="2544858" progId="Word.Document.8">
                  <p:embed/>
                </p:oleObj>
              </mc:Choice>
              <mc:Fallback>
                <p:oleObj name="Document" r:id="rId4" imgW="8254447" imgH="2544858" progId="Word.Document.8">
                  <p:embed/>
                  <p:pic>
                    <p:nvPicPr>
                      <p:cNvPr id="0" name="Object 11"/>
                      <p:cNvPicPr>
                        <a:picLocks noChangeAspect="1" noChangeArrowheads="1"/>
                      </p:cNvPicPr>
                      <p:nvPr/>
                    </p:nvPicPr>
                    <p:blipFill>
                      <a:blip r:embed="rId5"/>
                      <a:srcRect/>
                      <a:stretch>
                        <a:fillRect/>
                      </a:stretch>
                    </p:blipFill>
                    <p:spPr bwMode="auto">
                      <a:xfrm>
                        <a:off x="2044700" y="2274889"/>
                        <a:ext cx="8102600" cy="2498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56" name="Rectangle 12"/>
          <p:cNvSpPr>
            <a:spLocks noChangeArrowheads="1"/>
          </p:cNvSpPr>
          <p:nvPr/>
        </p:nvSpPr>
        <p:spPr bwMode="auto">
          <a:xfrm>
            <a:off x="2057400" y="1939925"/>
            <a:ext cx="14478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buFontTx/>
              <a:buNone/>
            </a:pPr>
            <a:r>
              <a:rPr lang="en-US" altLang="en-US" sz="2000"/>
              <a:t>Authors:</a:t>
            </a:r>
            <a:endParaRPr lang="en-US" altLang="en-US" sz="2000" b="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 Box 3"/>
          <p:cNvSpPr txBox="1">
            <a:spLocks noChangeArrowheads="1"/>
          </p:cNvSpPr>
          <p:nvPr/>
        </p:nvSpPr>
        <p:spPr bwMode="auto">
          <a:xfrm>
            <a:off x="5868989" y="6475414"/>
            <a:ext cx="528637" cy="363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hangingPunct="0">
              <a:buClrTx/>
              <a:buFontTx/>
              <a:buNone/>
            </a:pPr>
            <a:r>
              <a:rPr lang="en-US" altLang="en-US">
                <a:ea typeface="MS Gothic" panose="020B0609070205080204" pitchFamily="49" charset="-128"/>
              </a:rPr>
              <a:t>Slide </a:t>
            </a:r>
            <a:fld id="{5DC26805-48A2-4BF2-BAB1-A04A6CDBCF81}" type="slidenum">
              <a:rPr lang="en-US" altLang="en-US">
                <a:ea typeface="MS Gothic" panose="020B0609070205080204" pitchFamily="49" charset="-128"/>
              </a:rPr>
              <a:pPr hangingPunct="0">
                <a:buClrTx/>
                <a:buFontTx/>
                <a:buNone/>
              </a:pPr>
              <a:t>10</a:t>
            </a:fld>
            <a:endParaRPr lang="en-US" altLang="en-US">
              <a:ea typeface="MS Gothic" panose="020B0609070205080204" pitchFamily="49" charset="-128"/>
            </a:endParaRPr>
          </a:p>
        </p:txBody>
      </p:sp>
      <p:sp>
        <p:nvSpPr>
          <p:cNvPr id="4100" name="Rectangle 4"/>
          <p:cNvSpPr>
            <a:spLocks noGrp="1" noChangeArrowheads="1"/>
          </p:cNvSpPr>
          <p:nvPr>
            <p:ph type="title"/>
          </p:nvPr>
        </p:nvSpPr>
        <p:spPr>
          <a:xfrm>
            <a:off x="2209800" y="439738"/>
            <a:ext cx="8001000" cy="1160463"/>
          </a:xfrm>
          <a:ln/>
        </p:spPr>
        <p:txBody>
          <a:bodyPr vert="horz" wrap="square" lIns="90000" tIns="46800" rIns="90000" bIns="46800" numCol="1" anchor="ctr" anchorCtr="0" compatLnSpc="1">
            <a:prstTxWarp prst="textNoShape">
              <a:avLst/>
            </a:prstTxWarp>
          </a:bodyPr>
          <a:lstStyle/>
          <a:p>
            <a:pPr hangingPunct="1">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n-US" dirty="0">
                <a:solidFill>
                  <a:srgbClr val="000000"/>
                </a:solidFill>
              </a:rPr>
              <a:t>Participation in IEEE 802 Meetings</a:t>
            </a:r>
          </a:p>
        </p:txBody>
      </p:sp>
      <p:sp>
        <p:nvSpPr>
          <p:cNvPr id="4101" name="Text Box 5"/>
          <p:cNvSpPr txBox="1">
            <a:spLocks noChangeArrowheads="1"/>
          </p:cNvSpPr>
          <p:nvPr/>
        </p:nvSpPr>
        <p:spPr bwMode="auto">
          <a:xfrm>
            <a:off x="2209800" y="1447800"/>
            <a:ext cx="7848600" cy="4618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2900" indent="-339725">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ts val="600"/>
              </a:spcBef>
            </a:pPr>
            <a:r>
              <a:rPr lang="en-GB" altLang="en-US" sz="1600" b="1" dirty="0">
                <a:ea typeface="MS Gothic" panose="020B0609070205080204" pitchFamily="49" charset="-128"/>
              </a:rPr>
              <a:t>Participation in any IEEE 802 meeting (Sponsor, Sponsor subgroup, Working Group, Working Group subgroup, etc.) is on an individual basis</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Participants in the IEEE standards development individual process shall act based on their qualifications and experience. (https://standards.ieee.org/develop/policies/bylaws/sb_bylaws.pdf  section 5.2.1)</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IEEE 802 Working Group membership is by individual; “Working Group members shall participate in the consensus process in a manner consistent with their professional expert opinion as individuals, and not as organizational representatives”. (</a:t>
            </a:r>
            <a:r>
              <a:rPr lang="en-GB" altLang="en-US" sz="1400" b="1" dirty="0" err="1">
                <a:ea typeface="MS Gothic" panose="020B0609070205080204" pitchFamily="49" charset="-128"/>
              </a:rPr>
              <a:t>subclause</a:t>
            </a:r>
            <a:r>
              <a:rPr lang="en-GB" altLang="en-US" sz="1400" b="1" dirty="0">
                <a:ea typeface="MS Gothic" panose="020B0609070205080204" pitchFamily="49" charset="-128"/>
              </a:rPr>
              <a:t> 4.2.1 “Establishment”, of the IEEE 802 LMSC Working Group Policies and Procedures)</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Participants shall not direct the actions or votes of any other member of an IEEE 802 Working Group or retaliate against any other member for their actions or votes within IEEE 802 Working Group meetings, see </a:t>
            </a:r>
            <a:r>
              <a:rPr lang="en-GB" altLang="en-US" sz="1400" b="1" u="sng" dirty="0">
                <a:ea typeface="MS Gothic" panose="020B0609070205080204" pitchFamily="49" charset="-128"/>
              </a:rPr>
              <a:t>https://standards.ieee.org/develop/policies/bylaws/sb_bylaws.pdf </a:t>
            </a:r>
            <a:r>
              <a:rPr lang="en-GB" altLang="en-US" sz="1400" b="1" dirty="0">
                <a:ea typeface="MS Gothic" panose="020B0609070205080204" pitchFamily="49" charset="-128"/>
              </a:rPr>
              <a:t> section 5.2.1.3 and the IEEE 802 LMSC Working Group Policies and Procedures, </a:t>
            </a:r>
            <a:r>
              <a:rPr lang="en-GB" altLang="en-US" sz="1400" b="1" dirty="0" err="1">
                <a:ea typeface="MS Gothic" panose="020B0609070205080204" pitchFamily="49" charset="-128"/>
              </a:rPr>
              <a:t>subclause</a:t>
            </a:r>
            <a:r>
              <a:rPr lang="en-GB" altLang="en-US" sz="1400" b="1" dirty="0">
                <a:ea typeface="MS Gothic" panose="020B0609070205080204" pitchFamily="49" charset="-128"/>
              </a:rPr>
              <a:t> 3.4.1 “Chair”, list item x.</a:t>
            </a:r>
          </a:p>
          <a:p>
            <a:pPr>
              <a:spcBef>
                <a:spcPts val="600"/>
              </a:spcBef>
            </a:pPr>
            <a:r>
              <a:rPr lang="en-GB" altLang="en-US" sz="1600" b="1" dirty="0">
                <a:ea typeface="MS Gothic" panose="020B0609070205080204" pitchFamily="49" charset="-128"/>
              </a:rPr>
              <a:t>By participating in IEEE 802 meetings, you accept these requirements.  If you do not agree to these policies then you shall not participate.</a:t>
            </a:r>
            <a:br>
              <a:rPr lang="en-GB" altLang="en-US" sz="1600" b="1" dirty="0">
                <a:ea typeface="MS Gothic" panose="020B0609070205080204" pitchFamily="49" charset="-128"/>
              </a:rPr>
            </a:br>
            <a:r>
              <a:rPr lang="en-GB" altLang="en-US" sz="1600" b="1" dirty="0">
                <a:ea typeface="MS Gothic" panose="020B0609070205080204" pitchFamily="49" charset="-128"/>
              </a:rPr>
              <a:t/>
            </a:r>
            <a:br>
              <a:rPr lang="en-GB" altLang="en-US" sz="1600" b="1" dirty="0">
                <a:ea typeface="MS Gothic" panose="020B0609070205080204" pitchFamily="49" charset="-128"/>
              </a:rPr>
            </a:br>
            <a:r>
              <a:rPr lang="en-GB" altLang="en-US" dirty="0">
                <a:ea typeface="MS Gothic" panose="020B0609070205080204" pitchFamily="49" charset="-128"/>
              </a:rPr>
              <a:t>(Latest revision of IEEE 802 LMSC Working Group Policies and Procedures: http://www.ieee802.org/devdocs.shtml)</a:t>
            </a:r>
            <a:br>
              <a:rPr lang="en-GB" altLang="en-US" dirty="0">
                <a:ea typeface="MS Gothic" panose="020B0609070205080204" pitchFamily="49" charset="-128"/>
              </a:rPr>
            </a:br>
            <a:endParaRPr lang="en-GB" altLang="en-US" dirty="0">
              <a:ea typeface="MS Gothic" panose="020B0609070205080204" pitchFamily="49" charset="-128"/>
            </a:endParaRPr>
          </a:p>
        </p:txBody>
      </p:sp>
      <p:sp>
        <p:nvSpPr>
          <p:cNvPr id="2" name="Date Placeholder 1"/>
          <p:cNvSpPr>
            <a:spLocks noGrp="1"/>
          </p:cNvSpPr>
          <p:nvPr>
            <p:ph type="dt" sz="half" idx="10"/>
          </p:nvPr>
        </p:nvSpPr>
        <p:spPr/>
        <p:txBody>
          <a:bodyPr/>
          <a:lstStyle/>
          <a:p>
            <a:pPr>
              <a:defRPr/>
            </a:pPr>
            <a:r>
              <a:rPr lang="en-US" smtClean="0"/>
              <a:t>July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10</a:t>
            </a:fld>
            <a:endParaRPr lang="en-US"/>
          </a:p>
        </p:txBody>
      </p:sp>
    </p:spTree>
    <p:extLst>
      <p:ext uri="{BB962C8B-B14F-4D97-AF65-F5344CB8AC3E}">
        <p14:creationId xmlns:p14="http://schemas.microsoft.com/office/powerpoint/2010/main" val="1626833300"/>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11</a:t>
            </a:fld>
            <a:endParaRPr lang="en-US" smtClean="0"/>
          </a:p>
        </p:txBody>
      </p:sp>
      <p:sp>
        <p:nvSpPr>
          <p:cNvPr id="9222" name="Rectangle 2"/>
          <p:cNvSpPr>
            <a:spLocks noGrp="1" noChangeArrowheads="1"/>
          </p:cNvSpPr>
          <p:nvPr>
            <p:ph type="title" idx="4294967295"/>
          </p:nvPr>
        </p:nvSpPr>
        <p:spPr>
          <a:xfrm>
            <a:off x="2209800" y="457200"/>
            <a:ext cx="7772400" cy="1066800"/>
          </a:xfrm>
        </p:spPr>
        <p:txBody>
          <a:bodyPr/>
          <a:lstStyle/>
          <a:p>
            <a:r>
              <a:rPr lang="en-US" altLang="en-US" dirty="0" smtClean="0"/>
              <a:t>Standard and Amendment Ratification</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524000" y="1356519"/>
            <a:ext cx="9448800" cy="5210175"/>
          </a:xfrm>
        </p:spPr>
        <p:txBody>
          <a:bodyPr/>
          <a:lstStyle/>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802.11-2016 approved &amp; published December 2016</a:t>
            </a:r>
          </a:p>
          <a:p>
            <a:pPr>
              <a:lnSpc>
                <a:spcPct val="80000"/>
              </a:lnSpc>
            </a:pP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802.11ai-2016 approved &amp; published December </a:t>
            </a:r>
            <a:r>
              <a:rPr lang="en-US" altLang="en-US" sz="2000" dirty="0" smtClean="0">
                <a:solidFill>
                  <a:srgbClr val="006600"/>
                </a:solidFill>
              </a:rPr>
              <a:t>2016*</a:t>
            </a: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802.11ah-2016 approved December 2016; publication </a:t>
            </a:r>
            <a:r>
              <a:rPr lang="en-US" altLang="en-US" sz="2000" dirty="0" smtClean="0">
                <a:solidFill>
                  <a:srgbClr val="006600"/>
                </a:solidFill>
              </a:rPr>
              <a:t>May 2017*</a:t>
            </a:r>
            <a:endParaRPr lang="en-US" altLang="en-US" sz="2000" dirty="0">
              <a:solidFill>
                <a:srgbClr val="006600"/>
              </a:solidFill>
            </a:endParaRPr>
          </a:p>
          <a:p>
            <a:pPr>
              <a:lnSpc>
                <a:spcPct val="80000"/>
              </a:lnSpc>
            </a:pP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802.11aj-2018 – Approved February 2018, April </a:t>
            </a:r>
            <a:r>
              <a:rPr lang="en-US" altLang="en-US" sz="2000" dirty="0" smtClean="0">
                <a:solidFill>
                  <a:srgbClr val="006600"/>
                </a:solidFill>
              </a:rPr>
              <a:t>publication*</a:t>
            </a: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802.11ak-2018 – Approved March 2018, June </a:t>
            </a:r>
            <a:r>
              <a:rPr lang="en-US" altLang="en-US" sz="2000" dirty="0" smtClean="0">
                <a:solidFill>
                  <a:srgbClr val="006600"/>
                </a:solidFill>
              </a:rPr>
              <a:t>publication*</a:t>
            </a: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802.11aq-2018 – Approved June 2018, </a:t>
            </a:r>
            <a:r>
              <a:rPr lang="en-US" altLang="en-US" sz="2000" dirty="0" smtClean="0">
                <a:solidFill>
                  <a:srgbClr val="006600"/>
                </a:solidFill>
              </a:rPr>
              <a:t>August publication*</a:t>
            </a:r>
            <a:endParaRPr lang="en-US" altLang="en-US" sz="2000" dirty="0">
              <a:solidFill>
                <a:srgbClr val="006600"/>
              </a:solidFill>
            </a:endParaRPr>
          </a:p>
          <a:p>
            <a:pPr>
              <a:lnSpc>
                <a:spcPct val="80000"/>
              </a:lnSpc>
            </a:pPr>
            <a:endParaRPr lang="en-US" altLang="en-US" sz="2000" dirty="0" smtClean="0"/>
          </a:p>
          <a:p>
            <a:pPr>
              <a:lnSpc>
                <a:spcPct val="80000"/>
              </a:lnSpc>
            </a:pPr>
            <a:r>
              <a:rPr lang="en-US" altLang="en-US" sz="2000" dirty="0" smtClean="0">
                <a:solidFill>
                  <a:srgbClr val="006600"/>
                </a:solidFill>
                <a:sym typeface="Wingdings" panose="05000000000000000000" pitchFamily="2" charset="2"/>
              </a:rPr>
              <a:t> ---------------</a:t>
            </a:r>
            <a:r>
              <a:rPr lang="en-US" altLang="en-US" sz="2000" dirty="0" err="1" smtClean="0">
                <a:solidFill>
                  <a:srgbClr val="006600"/>
                </a:solidFill>
                <a:sym typeface="Wingdings" panose="05000000000000000000" pitchFamily="2" charset="2"/>
              </a:rPr>
              <a:t>TGmd</a:t>
            </a:r>
            <a:r>
              <a:rPr lang="en-US" altLang="en-US" sz="2000" dirty="0" smtClean="0">
                <a:solidFill>
                  <a:srgbClr val="006600"/>
                </a:solidFill>
                <a:sym typeface="Wingdings" panose="05000000000000000000" pitchFamily="2" charset="2"/>
              </a:rPr>
              <a:t> Ratification</a:t>
            </a:r>
            <a:r>
              <a:rPr lang="en-US" altLang="en-US" sz="2000" dirty="0">
                <a:solidFill>
                  <a:srgbClr val="006600"/>
                </a:solidFill>
                <a:sym typeface="Wingdings" panose="05000000000000000000" pitchFamily="2" charset="2"/>
              </a:rPr>
              <a:t> --------------- </a:t>
            </a:r>
            <a:r>
              <a:rPr lang="en-US" altLang="en-US" sz="2000" dirty="0" smtClean="0">
                <a:solidFill>
                  <a:srgbClr val="006600"/>
                </a:solidFill>
                <a:sym typeface="Wingdings" panose="05000000000000000000" pitchFamily="2" charset="2"/>
              </a:rPr>
              <a:t> </a:t>
            </a:r>
          </a:p>
          <a:p>
            <a:pPr>
              <a:lnSpc>
                <a:spcPct val="80000"/>
              </a:lnSpc>
            </a:pPr>
            <a:endParaRPr lang="en-US" altLang="en-US" sz="2000" dirty="0">
              <a:solidFill>
                <a:srgbClr val="006600"/>
              </a:solidFill>
            </a:endParaRPr>
          </a:p>
          <a:p>
            <a:pPr>
              <a:lnSpc>
                <a:spcPct val="80000"/>
              </a:lnSpc>
            </a:pPr>
            <a:r>
              <a:rPr lang="en-US" altLang="en-US" sz="2000" dirty="0"/>
              <a:t>P802.11ax – </a:t>
            </a:r>
            <a:r>
              <a:rPr lang="en-US" altLang="en-US" sz="2000" dirty="0" smtClean="0"/>
              <a:t>to follow </a:t>
            </a:r>
            <a:r>
              <a:rPr lang="en-US" altLang="en-US" sz="2000" dirty="0" err="1" smtClean="0"/>
              <a:t>REVmd</a:t>
            </a:r>
            <a:r>
              <a:rPr lang="en-US" altLang="en-US" sz="2000" dirty="0" smtClean="0"/>
              <a:t> SASB approval</a:t>
            </a:r>
            <a:endParaRPr lang="en-US" altLang="en-US" sz="2000" dirty="0"/>
          </a:p>
          <a:p>
            <a:pPr>
              <a:lnSpc>
                <a:spcPct val="80000"/>
              </a:lnSpc>
            </a:pPr>
            <a:r>
              <a:rPr lang="en-US" altLang="en-US" sz="2000" dirty="0"/>
              <a:t>P802.11ay – to follow </a:t>
            </a:r>
            <a:r>
              <a:rPr lang="en-US" altLang="en-US" sz="2000" dirty="0" err="1"/>
              <a:t>REVmd</a:t>
            </a:r>
            <a:r>
              <a:rPr lang="en-US" altLang="en-US" sz="2000" dirty="0"/>
              <a:t> SASB approval</a:t>
            </a:r>
          </a:p>
          <a:p>
            <a:pPr>
              <a:lnSpc>
                <a:spcPct val="80000"/>
              </a:lnSpc>
            </a:pPr>
            <a:r>
              <a:rPr lang="en-US" altLang="en-US" sz="2000" dirty="0" smtClean="0"/>
              <a:t>P802.11ba </a:t>
            </a:r>
            <a:r>
              <a:rPr lang="en-US" altLang="en-US" sz="2000"/>
              <a:t>– </a:t>
            </a:r>
            <a:r>
              <a:rPr lang="en-US" altLang="en-US" sz="2000" smtClean="0"/>
              <a:t>Sept </a:t>
            </a:r>
            <a:r>
              <a:rPr lang="en-US" altLang="en-US" sz="2000" dirty="0"/>
              <a:t>2020</a:t>
            </a:r>
          </a:p>
          <a:p>
            <a:pPr>
              <a:lnSpc>
                <a:spcPct val="80000"/>
              </a:lnSpc>
            </a:pPr>
            <a:r>
              <a:rPr lang="en-US" altLang="en-US" sz="2000" dirty="0"/>
              <a:t>P802.11az – Mar </a:t>
            </a:r>
            <a:r>
              <a:rPr lang="en-US" altLang="en-US" sz="2000" dirty="0" smtClean="0"/>
              <a:t>2021</a:t>
            </a:r>
          </a:p>
          <a:p>
            <a:pPr>
              <a:lnSpc>
                <a:spcPct val="80000"/>
              </a:lnSpc>
            </a:pPr>
            <a:endParaRPr lang="en-US" altLang="en-US" sz="2000" dirty="0" smtClean="0"/>
          </a:p>
          <a:p>
            <a:pPr>
              <a:lnSpc>
                <a:spcPct val="80000"/>
              </a:lnSpc>
            </a:pPr>
            <a:r>
              <a:rPr lang="en-US" altLang="en-US" sz="2000" dirty="0" smtClean="0">
                <a:solidFill>
                  <a:srgbClr val="006600"/>
                </a:solidFill>
              </a:rPr>
              <a:t>*Amendment roll-in completed</a:t>
            </a:r>
            <a:endParaRPr lang="en-US" altLang="en-US" sz="2000" dirty="0">
              <a:solidFill>
                <a:srgbClr val="006600"/>
              </a:solidFill>
            </a:endParaRPr>
          </a:p>
        </p:txBody>
      </p:sp>
    </p:spTree>
    <p:extLst>
      <p:ext uri="{BB962C8B-B14F-4D97-AF65-F5344CB8AC3E}">
        <p14:creationId xmlns:p14="http://schemas.microsoft.com/office/powerpoint/2010/main" val="9685189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6"/>
          <p:cNvGraphicFramePr>
            <a:graphicFrameLocks/>
          </p:cNvGraphicFramePr>
          <p:nvPr>
            <p:extLst>
              <p:ext uri="{D42A27DB-BD31-4B8C-83A1-F6EECF244321}">
                <p14:modId xmlns:p14="http://schemas.microsoft.com/office/powerpoint/2010/main" val="268178973"/>
              </p:ext>
            </p:extLst>
          </p:nvPr>
        </p:nvGraphicFramePr>
        <p:xfrm>
          <a:off x="496962" y="1517057"/>
          <a:ext cx="7542138" cy="4425179"/>
        </p:xfrm>
        <a:graphic>
          <a:graphicData uri="http://schemas.openxmlformats.org/drawingml/2006/table">
            <a:tbl>
              <a:tblPr firstRow="1" bandRow="1">
                <a:tableStyleId>{21E4AEA4-8DFA-4A89-87EB-49C32662AFE0}</a:tableStyleId>
              </a:tblPr>
              <a:tblGrid>
                <a:gridCol w="3867878"/>
                <a:gridCol w="3674260"/>
              </a:tblGrid>
              <a:tr h="457351">
                <a:tc>
                  <a:txBody>
                    <a:bodyPr/>
                    <a:lstStyle/>
                    <a:p>
                      <a:pPr>
                        <a:lnSpc>
                          <a:spcPct val="80000"/>
                        </a:lnSpc>
                      </a:pPr>
                      <a:r>
                        <a:rPr lang="en-US" altLang="en-US" sz="2400" b="1" dirty="0" smtClean="0"/>
                        <a:t>Milestone</a:t>
                      </a:r>
                    </a:p>
                  </a:txBody>
                  <a:tcPr/>
                </a:tc>
                <a:tc>
                  <a:txBody>
                    <a:bodyPr/>
                    <a:lstStyle/>
                    <a:p>
                      <a:r>
                        <a:rPr lang="en-US" altLang="en-US" sz="2400" b="1" dirty="0" smtClean="0"/>
                        <a:t>Date</a:t>
                      </a:r>
                      <a:endParaRPr lang="en-GB" sz="2400" b="1" dirty="0"/>
                    </a:p>
                  </a:txBody>
                  <a:tcPr/>
                </a:tc>
              </a:tr>
              <a:tr h="32750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Initial</a:t>
                      </a:r>
                      <a:r>
                        <a:rPr lang="en-US" altLang="en-US" sz="1400" b="1" baseline="0" dirty="0" smtClean="0"/>
                        <a:t> WGLB</a:t>
                      </a:r>
                      <a:endParaRPr lang="en-US" altLang="en-US" sz="1400" b="1" dirty="0" smtClean="0"/>
                    </a:p>
                  </a:txBody>
                  <a:tcPr/>
                </a:tc>
                <a:tc>
                  <a:txBody>
                    <a:bodyPr/>
                    <a:lstStyle/>
                    <a:p>
                      <a:r>
                        <a:rPr lang="en-US" sz="1400" b="1" dirty="0" smtClean="0"/>
                        <a:t>Held Feb-March 2018</a:t>
                      </a:r>
                      <a:endParaRPr lang="en-GB" sz="1400" b="1" dirty="0"/>
                    </a:p>
                  </a:txBody>
                  <a:tcPr/>
                </a:tc>
              </a:tr>
              <a:tr h="3042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D2.0 WGLB Recirculation LB </a:t>
                      </a:r>
                    </a:p>
                  </a:txBody>
                  <a:tcPr/>
                </a:tc>
                <a:tc>
                  <a:txBody>
                    <a:bodyPr/>
                    <a:lstStyle/>
                    <a:p>
                      <a:r>
                        <a:rPr lang="en-US" altLang="en-US" sz="1400" b="1" u="sng" dirty="0" smtClean="0"/>
                        <a:t>Out of  November 2018</a:t>
                      </a:r>
                      <a:endParaRPr lang="en-GB" sz="1400" b="1" u="sng" dirty="0"/>
                    </a:p>
                  </a:txBody>
                  <a:tcPr/>
                </a:tc>
              </a:tr>
              <a:tr h="3042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D3.0 WGLB Recirculation LB </a:t>
                      </a:r>
                    </a:p>
                  </a:txBody>
                  <a:tcPr/>
                </a:tc>
                <a:tc>
                  <a:txBody>
                    <a:bodyPr/>
                    <a:lstStyle/>
                    <a:p>
                      <a:r>
                        <a:rPr lang="en-US" sz="1400" b="1" dirty="0" smtClean="0"/>
                        <a:t>July 2019</a:t>
                      </a:r>
                      <a:endParaRPr lang="en-GB" sz="1400" b="1" dirty="0"/>
                    </a:p>
                  </a:txBody>
                  <a:tcPr/>
                </a:tc>
              </a:tr>
              <a:tr h="3042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Form Sponsor Ballot Pool</a:t>
                      </a:r>
                    </a:p>
                  </a:txBody>
                  <a:tcPr/>
                </a:tc>
                <a:tc>
                  <a:txBody>
                    <a:bodyPr/>
                    <a:lstStyle/>
                    <a:p>
                      <a:r>
                        <a:rPr lang="en-US" altLang="en-US" sz="1400" b="1" dirty="0" smtClean="0"/>
                        <a:t>July 2019</a:t>
                      </a:r>
                      <a:endParaRPr lang="en-GB" sz="1400" b="1" dirty="0"/>
                    </a:p>
                  </a:txBody>
                  <a:tcPr/>
                </a:tc>
              </a:tr>
              <a:tr h="3042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MEC/MDR done</a:t>
                      </a:r>
                    </a:p>
                  </a:txBody>
                  <a:tcPr/>
                </a:tc>
                <a:tc>
                  <a:txBody>
                    <a:bodyPr/>
                    <a:lstStyle/>
                    <a:p>
                      <a:r>
                        <a:rPr lang="en-US" altLang="en-US" sz="1400" b="1" dirty="0" smtClean="0"/>
                        <a:t>May 2019 </a:t>
                      </a:r>
                      <a:endParaRPr lang="en-GB" sz="1400" b="1" dirty="0"/>
                    </a:p>
                  </a:txBody>
                  <a:tcPr/>
                </a:tc>
              </a:tr>
              <a:tr h="304254">
                <a:tc>
                  <a:txBody>
                    <a:bodyPr/>
                    <a:lstStyle/>
                    <a:p>
                      <a:r>
                        <a:rPr lang="en-US" sz="1400" b="1" dirty="0" smtClean="0"/>
                        <a:t>D3.0 WGLB Unchanged Recirculation</a:t>
                      </a:r>
                      <a:endParaRPr lang="en-GB" sz="1400" b="1" dirty="0"/>
                    </a:p>
                  </a:txBody>
                  <a:tcPr/>
                </a:tc>
                <a:tc>
                  <a:txBody>
                    <a:bodyPr/>
                    <a:lstStyle/>
                    <a:p>
                      <a:r>
                        <a:rPr lang="en-US" sz="1400" b="1" dirty="0" smtClean="0"/>
                        <a:t>Sept 2019, EC approval to SB</a:t>
                      </a:r>
                      <a:endParaRPr lang="en-GB" sz="1400" b="1" dirty="0"/>
                    </a:p>
                  </a:txBody>
                  <a:tcPr/>
                </a:tc>
              </a:tr>
              <a:tr h="304254">
                <a:tc>
                  <a:txBody>
                    <a:bodyPr/>
                    <a:lstStyle/>
                    <a:p>
                      <a:r>
                        <a:rPr lang="en-US" sz="1400" b="1" strike="sngStrike" dirty="0" smtClean="0"/>
                        <a:t>D 4.0 Unchanged Recirculation</a:t>
                      </a:r>
                      <a:endParaRPr lang="en-GB" sz="1400" b="1" strike="sngStrike" dirty="0"/>
                    </a:p>
                  </a:txBody>
                  <a:tcPr/>
                </a:tc>
                <a:tc>
                  <a:txBody>
                    <a:bodyPr/>
                    <a:lstStyle/>
                    <a:p>
                      <a:r>
                        <a:rPr lang="en-US" sz="1400" b="1" strike="sngStrike" baseline="0" dirty="0" smtClean="0"/>
                        <a:t>May/July 2019</a:t>
                      </a:r>
                      <a:endParaRPr lang="en-GB" sz="1400" b="1" strike="sngStrike" dirty="0"/>
                    </a:p>
                  </a:txBody>
                  <a:tcPr/>
                </a:tc>
              </a:tr>
              <a:tr h="304254">
                <a:tc>
                  <a:txBody>
                    <a:bodyPr/>
                    <a:lstStyle/>
                    <a:p>
                      <a:r>
                        <a:rPr lang="en-US" sz="1400" b="1" dirty="0" smtClean="0"/>
                        <a:t>Initial Sponsor Ballot (D3.0)</a:t>
                      </a:r>
                      <a:endParaRPr lang="en-GB" sz="1400" b="1" dirty="0"/>
                    </a:p>
                  </a:txBody>
                  <a:tcPr/>
                </a:tc>
                <a:tc>
                  <a:txBody>
                    <a:bodyPr/>
                    <a:lstStyle/>
                    <a:p>
                      <a:r>
                        <a:rPr lang="en-US" sz="1400" b="1" dirty="0" smtClean="0"/>
                        <a:t>October 2019</a:t>
                      </a:r>
                      <a:endParaRPr lang="en-GB" sz="1400" b="1" dirty="0"/>
                    </a:p>
                  </a:txBody>
                  <a:tcPr/>
                </a:tc>
              </a:tr>
              <a:tr h="380318">
                <a:tc>
                  <a:txBody>
                    <a:bodyPr/>
                    <a:lstStyle/>
                    <a:p>
                      <a:r>
                        <a:rPr lang="en-US" sz="1400" b="1" dirty="0" smtClean="0"/>
                        <a:t>Recirculation Sponsor Ballot (D4.0)</a:t>
                      </a:r>
                      <a:endParaRPr lang="en-GB" sz="1400" b="1" dirty="0"/>
                    </a:p>
                  </a:txBody>
                  <a:tcPr/>
                </a:tc>
                <a:tc>
                  <a:txBody>
                    <a:bodyPr/>
                    <a:lstStyle/>
                    <a:p>
                      <a:r>
                        <a:rPr lang="en-US" sz="1400" b="1" dirty="0" smtClean="0"/>
                        <a:t>March</a:t>
                      </a:r>
                      <a:r>
                        <a:rPr lang="en-US" sz="1400" b="1" baseline="0" dirty="0" smtClean="0"/>
                        <a:t> 2020</a:t>
                      </a:r>
                      <a:endParaRPr lang="en-GB" sz="1400" b="1" dirty="0"/>
                    </a:p>
                  </a:txBody>
                  <a:tcPr/>
                </a:tc>
              </a:tr>
              <a:tr h="365772">
                <a:tc>
                  <a:txBody>
                    <a:bodyPr/>
                    <a:lstStyle/>
                    <a:p>
                      <a:r>
                        <a:rPr lang="en-US" sz="1400" b="1" dirty="0" smtClean="0"/>
                        <a:t>Recirculation Sponsor Ballot (D5.0)/Unchanged</a:t>
                      </a:r>
                      <a:endParaRPr lang="en-GB" sz="1400" b="1" dirty="0"/>
                    </a:p>
                  </a:txBody>
                  <a:tcPr/>
                </a:tc>
                <a:tc>
                  <a:txBody>
                    <a:bodyPr/>
                    <a:lstStyle/>
                    <a:p>
                      <a:r>
                        <a:rPr lang="en-US" sz="1400" b="1" dirty="0" smtClean="0"/>
                        <a:t>June</a:t>
                      </a:r>
                      <a:r>
                        <a:rPr lang="en-US" sz="1400" b="1" baseline="0" dirty="0" smtClean="0"/>
                        <a:t> </a:t>
                      </a:r>
                      <a:r>
                        <a:rPr lang="en-US" sz="1400" b="1" dirty="0" smtClean="0"/>
                        <a:t>2020</a:t>
                      </a:r>
                      <a:endParaRPr lang="en-GB" sz="1400" b="1" dirty="0"/>
                    </a:p>
                  </a:txBody>
                  <a:tcPr/>
                </a:tc>
              </a:tr>
              <a:tr h="380318">
                <a:tc>
                  <a:txBody>
                    <a:bodyPr/>
                    <a:lstStyle/>
                    <a:p>
                      <a:r>
                        <a:rPr lang="en-US" sz="1400" b="1" dirty="0" smtClean="0"/>
                        <a:t>Final WG/EC approval</a:t>
                      </a:r>
                      <a:endParaRPr lang="en-GB" sz="1400" b="1" dirty="0"/>
                    </a:p>
                  </a:txBody>
                  <a:tcPr/>
                </a:tc>
                <a:tc>
                  <a:txBody>
                    <a:bodyPr/>
                    <a:lstStyle/>
                    <a:p>
                      <a:r>
                        <a:rPr lang="en-US" sz="1400" b="1" dirty="0" smtClean="0"/>
                        <a:t>July</a:t>
                      </a:r>
                      <a:r>
                        <a:rPr lang="en-US" sz="1400" b="1" baseline="0" dirty="0" smtClean="0"/>
                        <a:t> 2020</a:t>
                      </a:r>
                      <a:endParaRPr lang="en-GB" sz="1400" b="1" dirty="0"/>
                    </a:p>
                  </a:txBody>
                  <a:tcPr/>
                </a:tc>
              </a:tr>
              <a:tr h="380318">
                <a:tc>
                  <a:txBody>
                    <a:bodyPr/>
                    <a:lstStyle/>
                    <a:p>
                      <a:r>
                        <a:rPr lang="en-US" sz="1400" b="1" dirty="0" err="1" smtClean="0"/>
                        <a:t>RevCom</a:t>
                      </a:r>
                      <a:r>
                        <a:rPr lang="en-US" sz="1400" b="1" dirty="0" smtClean="0"/>
                        <a:t>/SASB approval</a:t>
                      </a:r>
                      <a:endParaRPr lang="en-GB" sz="1400" b="1" dirty="0"/>
                    </a:p>
                  </a:txBody>
                  <a:tcPr/>
                </a:tc>
                <a:tc>
                  <a:txBody>
                    <a:bodyPr/>
                    <a:lstStyle/>
                    <a:p>
                      <a:r>
                        <a:rPr lang="en-US" sz="1400" b="1" dirty="0" smtClean="0"/>
                        <a:t>Sept 2020</a:t>
                      </a:r>
                      <a:endParaRPr lang="en-GB" sz="1400" b="1" dirty="0"/>
                    </a:p>
                  </a:txBody>
                  <a:tcPr/>
                </a:tc>
              </a:tr>
            </a:tbl>
          </a:graphicData>
        </a:graphic>
      </p:graphicFrame>
      <p:sp>
        <p:nvSpPr>
          <p:cNvPr id="3" name="Rectangle 2"/>
          <p:cNvSpPr/>
          <p:nvPr/>
        </p:nvSpPr>
        <p:spPr bwMode="auto">
          <a:xfrm>
            <a:off x="7010400" y="2133600"/>
            <a:ext cx="1217538"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rPr>
              <a:t>8 months</a:t>
            </a:r>
            <a:endParaRPr kumimoji="0" lang="en-GB" sz="1200" b="0" i="0" u="none" strike="noStrike" cap="none" normalizeH="0" baseline="0" dirty="0" smtClean="0">
              <a:ln>
                <a:noFill/>
              </a:ln>
              <a:solidFill>
                <a:schemeClr val="tx1"/>
              </a:solidFill>
              <a:effectLst/>
              <a:latin typeface="Times New Roman" pitchFamily="18" charset="0"/>
            </a:endParaRPr>
          </a:p>
        </p:txBody>
      </p:sp>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12</a:t>
            </a:fld>
            <a:endParaRPr lang="en-US" smtClean="0"/>
          </a:p>
        </p:txBody>
      </p:sp>
      <p:sp>
        <p:nvSpPr>
          <p:cNvPr id="9222" name="Rectangle 2"/>
          <p:cNvSpPr>
            <a:spLocks noGrp="1" noChangeArrowheads="1"/>
          </p:cNvSpPr>
          <p:nvPr>
            <p:ph type="title" idx="4294967295"/>
          </p:nvPr>
        </p:nvSpPr>
        <p:spPr>
          <a:xfrm>
            <a:off x="1143000" y="436825"/>
            <a:ext cx="8763000" cy="1066800"/>
          </a:xfrm>
        </p:spPr>
        <p:txBody>
          <a:bodyPr/>
          <a:lstStyle/>
          <a:p>
            <a:r>
              <a:rPr lang="en-US" altLang="en-US" dirty="0" err="1" smtClean="0"/>
              <a:t>TGmd</a:t>
            </a:r>
            <a:r>
              <a:rPr lang="en-US" altLang="en-US" dirty="0" smtClean="0"/>
              <a:t> Schedule Details – Need To Review</a:t>
            </a:r>
            <a:endParaRPr lang="en-US" altLang="en-US" sz="2000" dirty="0">
              <a:solidFill>
                <a:srgbClr val="FF0000"/>
              </a:solidFill>
            </a:endParaRPr>
          </a:p>
        </p:txBody>
      </p:sp>
      <p:sp>
        <p:nvSpPr>
          <p:cNvPr id="15" name="Rectangle 14"/>
          <p:cNvSpPr/>
          <p:nvPr/>
        </p:nvSpPr>
        <p:spPr bwMode="auto">
          <a:xfrm>
            <a:off x="7010400" y="2487965"/>
            <a:ext cx="1217538"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a:t>7</a:t>
            </a:r>
            <a:r>
              <a:rPr kumimoji="0" lang="en-US" sz="1200" b="0" i="0" u="none" strike="noStrike" cap="none" normalizeH="0" baseline="0" dirty="0" smtClean="0">
                <a:ln>
                  <a:noFill/>
                </a:ln>
                <a:solidFill>
                  <a:schemeClr val="tx1"/>
                </a:solidFill>
                <a:effectLst/>
                <a:latin typeface="Times New Roman" pitchFamily="18" charset="0"/>
              </a:rPr>
              <a:t> months</a:t>
            </a:r>
            <a:endParaRPr kumimoji="0" lang="en-GB" sz="1200" b="0" i="0" u="none" strike="noStrike" cap="none" normalizeH="0" baseline="0" dirty="0" smtClean="0">
              <a:ln>
                <a:noFill/>
              </a:ln>
              <a:solidFill>
                <a:schemeClr val="tx1"/>
              </a:solidFill>
              <a:effectLst/>
              <a:latin typeface="Times New Roman" pitchFamily="18" charset="0"/>
            </a:endParaRPr>
          </a:p>
        </p:txBody>
      </p:sp>
      <p:sp>
        <p:nvSpPr>
          <p:cNvPr id="20" name="Rectangle 19"/>
          <p:cNvSpPr/>
          <p:nvPr/>
        </p:nvSpPr>
        <p:spPr bwMode="auto">
          <a:xfrm>
            <a:off x="7391400" y="5681796"/>
            <a:ext cx="1815222" cy="38061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smtClean="0"/>
              <a:t>Need 2020 SASB dates to refine</a:t>
            </a:r>
            <a:endParaRPr kumimoji="0" lang="en-GB" sz="1200" b="0" i="0" u="none" strike="noStrike" cap="none" normalizeH="0" baseline="0" dirty="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4670554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0" y="838200"/>
            <a:ext cx="8991600" cy="1066800"/>
          </a:xfrm>
        </p:spPr>
        <p:txBody>
          <a:bodyPr/>
          <a:lstStyle/>
          <a:p>
            <a:r>
              <a:rPr lang="en-US" dirty="0" err="1" smtClean="0"/>
              <a:t>TGmd</a:t>
            </a:r>
            <a:r>
              <a:rPr lang="en-US" dirty="0" smtClean="0"/>
              <a:t> schedule – </a:t>
            </a:r>
            <a:r>
              <a:rPr lang="en-US" u="sng" dirty="0" smtClean="0"/>
              <a:t>updated May 2019</a:t>
            </a:r>
            <a:r>
              <a:rPr lang="en-US" dirty="0"/>
              <a:t/>
            </a:r>
            <a:br>
              <a:rPr lang="en-US" dirty="0"/>
            </a:br>
            <a:endParaRPr lang="en-US" dirty="0"/>
          </a:p>
        </p:txBody>
      </p:sp>
      <p:sp>
        <p:nvSpPr>
          <p:cNvPr id="3" name="Content Placeholder 2"/>
          <p:cNvSpPr>
            <a:spLocks noGrp="1"/>
          </p:cNvSpPr>
          <p:nvPr>
            <p:ph idx="1"/>
          </p:nvPr>
        </p:nvSpPr>
        <p:spPr>
          <a:xfrm>
            <a:off x="1943100" y="1828800"/>
            <a:ext cx="8382000" cy="3886200"/>
          </a:xfrm>
        </p:spPr>
        <p:txBody>
          <a:bodyPr/>
          <a:lstStyle/>
          <a:p>
            <a:pPr>
              <a:lnSpc>
                <a:spcPct val="80000"/>
              </a:lnSpc>
            </a:pPr>
            <a:r>
              <a:rPr lang="en-US" altLang="en-US" dirty="0"/>
              <a:t>January 2018 – Initial WGLB</a:t>
            </a:r>
          </a:p>
          <a:p>
            <a:pPr>
              <a:lnSpc>
                <a:spcPct val="80000"/>
              </a:lnSpc>
            </a:pPr>
            <a:r>
              <a:rPr lang="en-US" altLang="en-US" dirty="0"/>
              <a:t>November 2018 –D2.0 WGLB Recirculation LB</a:t>
            </a:r>
          </a:p>
          <a:p>
            <a:pPr>
              <a:lnSpc>
                <a:spcPct val="80000"/>
              </a:lnSpc>
            </a:pPr>
            <a:r>
              <a:rPr lang="en-US" altLang="en-US" dirty="0"/>
              <a:t>May 2019 – MEC/MDR done</a:t>
            </a:r>
          </a:p>
          <a:p>
            <a:pPr>
              <a:lnSpc>
                <a:spcPct val="80000"/>
              </a:lnSpc>
            </a:pPr>
            <a:r>
              <a:rPr lang="en-US" altLang="en-US" dirty="0"/>
              <a:t>July 2019 – D3.0 WGLB Recirculation LB </a:t>
            </a:r>
          </a:p>
          <a:p>
            <a:pPr>
              <a:lnSpc>
                <a:spcPct val="80000"/>
              </a:lnSpc>
            </a:pPr>
            <a:r>
              <a:rPr lang="en-US" altLang="en-US" dirty="0"/>
              <a:t>July 2019 – Form SB Pool </a:t>
            </a:r>
          </a:p>
          <a:p>
            <a:pPr>
              <a:lnSpc>
                <a:spcPct val="80000"/>
              </a:lnSpc>
            </a:pPr>
            <a:r>
              <a:rPr lang="en-US" altLang="en-US" dirty="0"/>
              <a:t>September 2019 – D3.0 Recirculation (unchanged)</a:t>
            </a:r>
          </a:p>
          <a:p>
            <a:pPr>
              <a:lnSpc>
                <a:spcPct val="80000"/>
              </a:lnSpc>
            </a:pPr>
            <a:r>
              <a:rPr lang="en-US" altLang="en-US" dirty="0"/>
              <a:t>October 2019 – Initial SB D3.0</a:t>
            </a:r>
          </a:p>
          <a:p>
            <a:pPr>
              <a:lnSpc>
                <a:spcPct val="80000"/>
              </a:lnSpc>
            </a:pPr>
            <a:r>
              <a:rPr lang="en-US" altLang="en-US" dirty="0"/>
              <a:t>March 2020– Recirculation SB D4.0</a:t>
            </a:r>
          </a:p>
          <a:p>
            <a:pPr>
              <a:lnSpc>
                <a:spcPct val="80000"/>
              </a:lnSpc>
            </a:pPr>
            <a:r>
              <a:rPr lang="en-US" altLang="en-US" dirty="0"/>
              <a:t>July 2020 – WG/EC approval </a:t>
            </a:r>
          </a:p>
          <a:p>
            <a:pPr>
              <a:lnSpc>
                <a:spcPct val="80000"/>
              </a:lnSpc>
            </a:pPr>
            <a:r>
              <a:rPr lang="en-US" altLang="en-US" dirty="0"/>
              <a:t>Sept 2020 – </a:t>
            </a:r>
            <a:r>
              <a:rPr lang="en-US" altLang="en-US" dirty="0" err="1"/>
              <a:t>RevCom</a:t>
            </a:r>
            <a:r>
              <a:rPr lang="en-US" altLang="en-US" dirty="0"/>
              <a:t>/SASB approval</a:t>
            </a:r>
          </a:p>
        </p:txBody>
      </p:sp>
      <p:sp>
        <p:nvSpPr>
          <p:cNvPr id="4" name="Date Placeholder 3"/>
          <p:cNvSpPr>
            <a:spLocks noGrp="1"/>
          </p:cNvSpPr>
          <p:nvPr>
            <p:ph type="dt" sz="half" idx="10"/>
          </p:nvPr>
        </p:nvSpPr>
        <p:spPr/>
        <p:txBody>
          <a:bodyPr/>
          <a:lstStyle/>
          <a:p>
            <a:pPr>
              <a:defRPr/>
            </a:pPr>
            <a:r>
              <a:rPr lang="en-US" smtClean="0"/>
              <a:t>July 2019</a:t>
            </a:r>
            <a:endParaRPr lang="en-US" dirty="0"/>
          </a:p>
        </p:txBody>
      </p:sp>
      <p:sp>
        <p:nvSpPr>
          <p:cNvPr id="5" name="Footer Placeholder 4"/>
          <p:cNvSpPr>
            <a:spLocks noGrp="1"/>
          </p:cNvSpPr>
          <p:nvPr>
            <p:ph type="ftr" sz="quarter" idx="11"/>
          </p:nvPr>
        </p:nvSpPr>
        <p:spPr/>
        <p:txBody>
          <a:bodyPr/>
          <a:lstStyle/>
          <a:p>
            <a:pPr>
              <a:defRPr/>
            </a:pPr>
            <a:r>
              <a:rPr lang="en-US" smtClean="0"/>
              <a:t>Dorothy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9F280238-5E03-4A90-BACD-D800220B2674}" type="slidenum">
              <a:rPr lang="en-US" smtClean="0"/>
              <a:pPr>
                <a:defRPr/>
              </a:pPr>
              <a:t>13</a:t>
            </a:fld>
            <a:endParaRPr lang="en-US"/>
          </a:p>
        </p:txBody>
      </p:sp>
    </p:spTree>
    <p:extLst>
      <p:ext uri="{BB962C8B-B14F-4D97-AF65-F5344CB8AC3E}">
        <p14:creationId xmlns:p14="http://schemas.microsoft.com/office/powerpoint/2010/main" val="125416996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14</a:t>
            </a:fld>
            <a:endParaRPr lang="en-US" smtClean="0"/>
          </a:p>
        </p:txBody>
      </p:sp>
      <p:sp>
        <p:nvSpPr>
          <p:cNvPr id="9222" name="Rectangle 2"/>
          <p:cNvSpPr>
            <a:spLocks noGrp="1" noChangeArrowheads="1"/>
          </p:cNvSpPr>
          <p:nvPr>
            <p:ph type="title" idx="4294967295"/>
          </p:nvPr>
        </p:nvSpPr>
        <p:spPr>
          <a:xfrm>
            <a:off x="2209800" y="457200"/>
            <a:ext cx="7772400" cy="1066800"/>
          </a:xfrm>
        </p:spPr>
        <p:txBody>
          <a:bodyPr/>
          <a:lstStyle/>
          <a:p>
            <a:r>
              <a:rPr lang="en-US" altLang="en-US" dirty="0" err="1" smtClean="0"/>
              <a:t>TGmd</a:t>
            </a:r>
            <a:r>
              <a:rPr lang="en-US" altLang="en-US" dirty="0" smtClean="0"/>
              <a:t> – Snapshot slide</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237637" y="1524000"/>
            <a:ext cx="9125564" cy="4572001"/>
          </a:xfrm>
        </p:spPr>
        <p:txBody>
          <a:bodyPr/>
          <a:lstStyle/>
          <a:p>
            <a:pPr>
              <a:lnSpc>
                <a:spcPct val="90000"/>
              </a:lnSpc>
            </a:pPr>
            <a:r>
              <a:rPr lang="en-US" altLang="zh-CN" dirty="0" smtClean="0"/>
              <a:t>Overall Status: LB236 on P802.11REVmd D2.0 passed with 92% approval, 723 comments</a:t>
            </a:r>
          </a:p>
          <a:p>
            <a:pPr lvl="1">
              <a:lnSpc>
                <a:spcPct val="90000"/>
              </a:lnSpc>
            </a:pPr>
            <a:r>
              <a:rPr lang="en-US" altLang="zh-CN" dirty="0" smtClean="0"/>
              <a:t>D2.0 incorporates all approved amendments</a:t>
            </a:r>
          </a:p>
          <a:p>
            <a:pPr lvl="1">
              <a:lnSpc>
                <a:spcPct val="90000"/>
              </a:lnSpc>
            </a:pPr>
            <a:r>
              <a:rPr lang="en-US" altLang="zh-CN" dirty="0" smtClean="0"/>
              <a:t>About </a:t>
            </a:r>
            <a:r>
              <a:rPr lang="en-US" altLang="zh-CN" dirty="0"/>
              <a:t>half of the comments resolved/pending resolution</a:t>
            </a:r>
          </a:p>
          <a:p>
            <a:pPr>
              <a:lnSpc>
                <a:spcPct val="90000"/>
              </a:lnSpc>
            </a:pPr>
            <a:r>
              <a:rPr lang="en-US" altLang="zh-CN" dirty="0"/>
              <a:t>Since </a:t>
            </a:r>
            <a:r>
              <a:rPr lang="en-US" altLang="zh-CN" dirty="0" smtClean="0"/>
              <a:t>May </a:t>
            </a:r>
            <a:r>
              <a:rPr lang="en-US" altLang="zh-CN" dirty="0"/>
              <a:t>2019 meeting</a:t>
            </a:r>
          </a:p>
          <a:p>
            <a:pPr lvl="1">
              <a:lnSpc>
                <a:spcPct val="90000"/>
              </a:lnSpc>
            </a:pPr>
            <a:r>
              <a:rPr lang="en-US" altLang="zh-CN" dirty="0"/>
              <a:t>Teleconferences held to continue comment resolution</a:t>
            </a:r>
          </a:p>
          <a:p>
            <a:pPr>
              <a:lnSpc>
                <a:spcPct val="90000"/>
              </a:lnSpc>
            </a:pPr>
            <a:r>
              <a:rPr lang="en-US" altLang="zh-CN" dirty="0" smtClean="0"/>
              <a:t>Jul</a:t>
            </a:r>
            <a:r>
              <a:rPr lang="en-US" altLang="zh-CN" dirty="0" smtClean="0"/>
              <a:t>y </a:t>
            </a:r>
            <a:r>
              <a:rPr lang="en-US" altLang="zh-CN" dirty="0"/>
              <a:t>2019 meeting goals </a:t>
            </a:r>
            <a:r>
              <a:rPr lang="en-US" altLang="zh-CN" dirty="0" smtClean="0"/>
              <a:t>(5 </a:t>
            </a:r>
            <a:r>
              <a:rPr lang="en-US" altLang="zh-CN" dirty="0"/>
              <a:t>timeslots):</a:t>
            </a:r>
          </a:p>
          <a:p>
            <a:pPr lvl="1">
              <a:lnSpc>
                <a:spcPct val="90000"/>
              </a:lnSpc>
            </a:pPr>
            <a:r>
              <a:rPr lang="en-US" dirty="0" smtClean="0">
                <a:cs typeface="Arial" panose="020B0604020202020204" pitchFamily="34" charset="0"/>
                <a:sym typeface="Wingdings" panose="05000000000000000000" pitchFamily="2" charset="2"/>
              </a:rPr>
              <a:t>Complete </a:t>
            </a:r>
            <a:r>
              <a:rPr lang="en-US" dirty="0">
                <a:cs typeface="Arial" panose="020B0604020202020204" pitchFamily="34" charset="0"/>
                <a:sym typeface="Wingdings" panose="05000000000000000000" pitchFamily="2" charset="2"/>
              </a:rPr>
              <a:t>LB236 comment resolution</a:t>
            </a:r>
          </a:p>
          <a:p>
            <a:pPr lvl="1">
              <a:lnSpc>
                <a:spcPct val="90000"/>
              </a:lnSpc>
            </a:pPr>
            <a:r>
              <a:rPr lang="en-US" altLang="zh-CN" dirty="0" smtClean="0">
                <a:cs typeface="Arial" panose="020B0604020202020204" pitchFamily="34" charset="0"/>
                <a:sym typeface="Wingdings" panose="05000000000000000000" pitchFamily="2" charset="2"/>
              </a:rPr>
              <a:t>WGLB </a:t>
            </a:r>
            <a:r>
              <a:rPr lang="en-US" altLang="zh-CN" dirty="0">
                <a:cs typeface="Arial" panose="020B0604020202020204" pitchFamily="34" charset="0"/>
                <a:sym typeface="Wingdings" panose="05000000000000000000" pitchFamily="2" charset="2"/>
              </a:rPr>
              <a:t>recirculation on </a:t>
            </a:r>
            <a:r>
              <a:rPr lang="en-US" altLang="zh-CN" dirty="0" smtClean="0">
                <a:cs typeface="Arial" panose="020B0604020202020204" pitchFamily="34" charset="0"/>
                <a:sym typeface="Wingdings" panose="05000000000000000000" pitchFamily="2" charset="2"/>
              </a:rPr>
              <a:t>D3.0</a:t>
            </a:r>
            <a:endParaRPr lang="en-US" altLang="zh-CN" dirty="0">
              <a:cs typeface="Arial" panose="020B0604020202020204" pitchFamily="34" charset="0"/>
              <a:sym typeface="Wingdings" panose="05000000000000000000" pitchFamily="2" charset="2"/>
            </a:endParaRPr>
          </a:p>
          <a:p>
            <a:pPr lvl="1">
              <a:lnSpc>
                <a:spcPct val="90000"/>
              </a:lnSpc>
            </a:pPr>
            <a:r>
              <a:rPr lang="en-US" altLang="zh-CN" dirty="0">
                <a:cs typeface="Arial" panose="020B0604020202020204" pitchFamily="34" charset="0"/>
                <a:sym typeface="Wingdings" panose="05000000000000000000" pitchFamily="2" charset="2"/>
              </a:rPr>
              <a:t>Plans </a:t>
            </a:r>
            <a:r>
              <a:rPr lang="en-US" altLang="zh-CN" dirty="0" smtClean="0">
                <a:cs typeface="Arial" panose="020B0604020202020204" pitchFamily="34" charset="0"/>
                <a:sym typeface="Wingdings" panose="05000000000000000000" pitchFamily="2" charset="2"/>
              </a:rPr>
              <a:t>for July- September </a:t>
            </a:r>
            <a:r>
              <a:rPr lang="en-US" altLang="zh-CN" dirty="0">
                <a:cs typeface="Arial" panose="020B0604020202020204" pitchFamily="34" charset="0"/>
                <a:sym typeface="Wingdings" panose="05000000000000000000" pitchFamily="2" charset="2"/>
              </a:rPr>
              <a:t>2019: </a:t>
            </a:r>
            <a:r>
              <a:rPr lang="en-US" altLang="zh-CN" dirty="0" smtClean="0">
                <a:cs typeface="Arial" panose="020B0604020202020204" pitchFamily="34" charset="0"/>
                <a:sym typeface="Wingdings" panose="05000000000000000000" pitchFamily="2" charset="2"/>
              </a:rPr>
              <a:t>Recirculation LB and comment resolution</a:t>
            </a:r>
            <a:endParaRPr lang="en-US" altLang="zh-CN" dirty="0">
              <a:cs typeface="Arial" panose="020B0604020202020204" pitchFamily="34" charset="0"/>
              <a:sym typeface="Wingdings" panose="05000000000000000000" pitchFamily="2" charset="2"/>
            </a:endParaRPr>
          </a:p>
          <a:p>
            <a:pPr lvl="1">
              <a:lnSpc>
                <a:spcPct val="90000"/>
              </a:lnSpc>
            </a:pPr>
            <a:r>
              <a:rPr lang="en-US" altLang="zh-CN" dirty="0">
                <a:cs typeface="Arial" panose="020B0604020202020204" pitchFamily="34" charset="0"/>
                <a:sym typeface="Wingdings" panose="05000000000000000000" pitchFamily="2" charset="2"/>
              </a:rPr>
              <a:t>Agenda: </a:t>
            </a:r>
            <a:r>
              <a:rPr lang="en-US" altLang="zh-CN" dirty="0" smtClean="0">
                <a:cs typeface="Arial" panose="020B0604020202020204" pitchFamily="34" charset="0"/>
                <a:sym typeface="Wingdings" panose="05000000000000000000" pitchFamily="2" charset="2"/>
              </a:rPr>
              <a:t>11-19-0960</a:t>
            </a:r>
            <a:endParaRPr lang="en-US" altLang="en-US" sz="1600" dirty="0">
              <a:solidFill>
                <a:srgbClr val="006600"/>
              </a:solidFill>
            </a:endParaRPr>
          </a:p>
        </p:txBody>
      </p:sp>
    </p:spTree>
    <p:extLst>
      <p:ext uri="{BB962C8B-B14F-4D97-AF65-F5344CB8AC3E}">
        <p14:creationId xmlns:p14="http://schemas.microsoft.com/office/powerpoint/2010/main" val="197238934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15</a:t>
            </a:fld>
            <a:endParaRPr lang="en-US" smtClean="0"/>
          </a:p>
        </p:txBody>
      </p:sp>
      <p:sp>
        <p:nvSpPr>
          <p:cNvPr id="9222" name="Rectangle 2"/>
          <p:cNvSpPr>
            <a:spLocks noGrp="1" noChangeArrowheads="1"/>
          </p:cNvSpPr>
          <p:nvPr>
            <p:ph type="title" idx="4294967295"/>
          </p:nvPr>
        </p:nvSpPr>
        <p:spPr>
          <a:xfrm>
            <a:off x="2209800" y="457200"/>
            <a:ext cx="7772400" cy="1066800"/>
          </a:xfrm>
        </p:spPr>
        <p:txBody>
          <a:bodyPr/>
          <a:lstStyle/>
          <a:p>
            <a:r>
              <a:rPr lang="en-US" altLang="en-US" dirty="0" smtClean="0"/>
              <a:t>Approve prior </a:t>
            </a:r>
            <a:r>
              <a:rPr lang="en-US" altLang="en-US" dirty="0" err="1" smtClean="0"/>
              <a:t>TGmd</a:t>
            </a:r>
            <a:r>
              <a:rPr lang="en-US" altLang="en-US" dirty="0" smtClean="0"/>
              <a:t> minutes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dirty="0" smtClean="0"/>
              <a:t>Approve the minutes of</a:t>
            </a:r>
          </a:p>
          <a:p>
            <a:pPr lvl="1">
              <a:lnSpc>
                <a:spcPct val="80000"/>
              </a:lnSpc>
            </a:pPr>
            <a:r>
              <a:rPr lang="en-US" altLang="en-US" dirty="0" smtClean="0"/>
              <a:t>March and May meeting minutes: </a:t>
            </a:r>
          </a:p>
          <a:p>
            <a:pPr lvl="2">
              <a:lnSpc>
                <a:spcPct val="80000"/>
              </a:lnSpc>
            </a:pPr>
            <a:r>
              <a:rPr lang="en-US" altLang="en-US" dirty="0">
                <a:hlinkClick r:id="rId3"/>
              </a:rPr>
              <a:t>https://</a:t>
            </a:r>
            <a:r>
              <a:rPr lang="en-US" altLang="en-US" dirty="0" smtClean="0">
                <a:hlinkClick r:id="rId3"/>
              </a:rPr>
              <a:t>mentor.ieee.org/802.11/dcn/19/11-19-0251-00-000m-minutes-for-revmd-march-2019-vancouver.docx</a:t>
            </a:r>
            <a:r>
              <a:rPr lang="en-US" altLang="en-US" dirty="0" smtClean="0"/>
              <a:t> </a:t>
            </a:r>
          </a:p>
          <a:p>
            <a:pPr lvl="1">
              <a:lnSpc>
                <a:spcPct val="80000"/>
              </a:lnSpc>
            </a:pPr>
            <a:r>
              <a:rPr lang="en-US" altLang="en-US" dirty="0" smtClean="0"/>
              <a:t>Teleconference minutes:</a:t>
            </a:r>
          </a:p>
          <a:p>
            <a:pPr lvl="2">
              <a:lnSpc>
                <a:spcPct val="80000"/>
              </a:lnSpc>
            </a:pPr>
            <a:r>
              <a:rPr lang="en-US" altLang="en-US" dirty="0">
                <a:hlinkClick r:id="rId4"/>
              </a:rPr>
              <a:t>https://</a:t>
            </a:r>
            <a:r>
              <a:rPr lang="en-US" altLang="en-US" dirty="0" smtClean="0">
                <a:hlinkClick r:id="rId4"/>
              </a:rPr>
              <a:t>mentor.ieee.org/802.11/dcn/19/11-19-0975-01-000m-telecon-minutes-for-revmd-may-june.docx</a:t>
            </a:r>
            <a:endParaRPr lang="en-US" altLang="en-US" dirty="0" smtClean="0"/>
          </a:p>
          <a:p>
            <a:pPr lvl="2">
              <a:lnSpc>
                <a:spcPct val="80000"/>
              </a:lnSpc>
            </a:pPr>
            <a:r>
              <a:rPr lang="en-US" altLang="en-US" dirty="0"/>
              <a:t>11-19-0911</a:t>
            </a:r>
            <a:endParaRPr lang="en-US" altLang="en-US" dirty="0"/>
          </a:p>
          <a:p>
            <a:pPr>
              <a:lnSpc>
                <a:spcPct val="80000"/>
              </a:lnSpc>
            </a:pPr>
            <a:r>
              <a:rPr lang="en-US" altLang="en-US" dirty="0" smtClean="0"/>
              <a:t>Moved:</a:t>
            </a:r>
          </a:p>
          <a:p>
            <a:pPr>
              <a:lnSpc>
                <a:spcPct val="80000"/>
              </a:lnSpc>
            </a:pPr>
            <a:r>
              <a:rPr lang="en-US" altLang="en-US" dirty="0" smtClean="0"/>
              <a:t>Seconded: </a:t>
            </a:r>
          </a:p>
          <a:p>
            <a:pPr>
              <a:lnSpc>
                <a:spcPct val="80000"/>
              </a:lnSpc>
            </a:pPr>
            <a:r>
              <a:rPr lang="en-US" altLang="en-US" dirty="0" smtClean="0"/>
              <a:t>Result:</a:t>
            </a: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23116059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16</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119 – </a:t>
            </a:r>
            <a:r>
              <a:rPr lang="en-US" altLang="en-US" dirty="0" err="1" smtClean="0"/>
              <a:t>telecon</a:t>
            </a:r>
            <a:r>
              <a:rPr lang="en-US" altLang="en-US" dirty="0" smtClean="0"/>
              <a:t> CIDs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sz="2000" dirty="0" smtClean="0"/>
              <a:t>Approve the comment resolutions in the </a:t>
            </a:r>
          </a:p>
          <a:p>
            <a:pPr lvl="1">
              <a:lnSpc>
                <a:spcPct val="80000"/>
              </a:lnSpc>
            </a:pPr>
            <a:r>
              <a:rPr lang="en-US" altLang="en-US" sz="1800" dirty="0" smtClean="0"/>
              <a:t>“Motion-EDITOR-</a:t>
            </a:r>
            <a:r>
              <a:rPr lang="en-US" altLang="en-US" sz="1800" dirty="0" err="1" smtClean="0"/>
              <a:t>tbd</a:t>
            </a:r>
            <a:r>
              <a:rPr lang="en-US" altLang="en-US" sz="1800" dirty="0" smtClean="0"/>
              <a:t>”, in </a:t>
            </a:r>
            <a:r>
              <a:rPr lang="en-US" altLang="en-US" sz="1800" dirty="0" smtClean="0">
                <a:hlinkClick r:id="rId3"/>
              </a:rPr>
              <a:t>https://mentor.ieee.org/802.11/dcn/19/11-19-0142-08-000m-revmd-wg-lb236-comments-for-editor-ad-hoc.xls</a:t>
            </a:r>
            <a:endParaRPr lang="en-US" altLang="en-US" sz="1800" dirty="0" smtClean="0"/>
          </a:p>
          <a:p>
            <a:pPr lvl="1">
              <a:lnSpc>
                <a:spcPct val="80000"/>
              </a:lnSpc>
            </a:pPr>
            <a:r>
              <a:rPr lang="en-US" altLang="en-US" sz="1800" dirty="0" smtClean="0"/>
              <a:t> “Motion-EDITOR2-tbd” tab </a:t>
            </a:r>
            <a:r>
              <a:rPr lang="en-US" altLang="en-US" sz="1800" dirty="0"/>
              <a:t>in </a:t>
            </a:r>
            <a:r>
              <a:rPr lang="en-US" altLang="en-US" sz="1800" dirty="0" smtClean="0">
                <a:hlinkClick r:id="rId4"/>
              </a:rPr>
              <a:t>https://mentor.ieee.org/802.11/dcn/19/11-19-0143-11-000m-revmd-editor2-lb236-comments.xlsx</a:t>
            </a:r>
            <a:r>
              <a:rPr lang="en-US" altLang="en-US" sz="1800" dirty="0" smtClean="0"/>
              <a:t> </a:t>
            </a:r>
          </a:p>
          <a:p>
            <a:pPr lvl="1">
              <a:lnSpc>
                <a:spcPct val="80000"/>
              </a:lnSpc>
            </a:pPr>
            <a:r>
              <a:rPr lang="en-US" altLang="en-US" sz="1800" dirty="0" smtClean="0"/>
              <a:t>“</a:t>
            </a:r>
            <a:r>
              <a:rPr lang="en-US" altLang="en-US" sz="1800" dirty="0"/>
              <a:t>Motion </a:t>
            </a:r>
            <a:r>
              <a:rPr lang="en-US" altLang="en-US" sz="1800" dirty="0" smtClean="0"/>
              <a:t>MAC-AC” tab </a:t>
            </a:r>
            <a:r>
              <a:rPr lang="en-US" altLang="en-US" sz="1800" dirty="0"/>
              <a:t>in </a:t>
            </a:r>
            <a:r>
              <a:rPr lang="en-US" altLang="en-US" sz="1800" dirty="0" smtClean="0">
                <a:hlinkClick r:id="rId5"/>
              </a:rPr>
              <a:t>https://mentor.ieee.org/802.11/dcn/17/11-17-0927-38-000m-revmd-mac-comments.xls </a:t>
            </a:r>
            <a:endParaRPr lang="en-US" altLang="en-US" sz="1800" dirty="0" smtClean="0"/>
          </a:p>
          <a:p>
            <a:pPr lvl="1">
              <a:lnSpc>
                <a:spcPct val="80000"/>
              </a:lnSpc>
            </a:pPr>
            <a:r>
              <a:rPr lang="en-US" altLang="en-US" sz="1800" dirty="0" smtClean="0"/>
              <a:t>“PHY Motion </a:t>
            </a:r>
            <a:r>
              <a:rPr lang="en-US" altLang="en-US" sz="1800" dirty="0" err="1" smtClean="0"/>
              <a:t>tbd</a:t>
            </a:r>
            <a:r>
              <a:rPr lang="en-US" altLang="en-US" sz="1800" dirty="0" smtClean="0"/>
              <a:t>”, tab in </a:t>
            </a:r>
            <a:r>
              <a:rPr lang="en-US" altLang="en-US" sz="1800" dirty="0" smtClean="0">
                <a:hlinkClick r:id="rId6"/>
              </a:rPr>
              <a:t>https://mentor.ieee.org/802.11/dcn/19/11-19-0156-07-000m-lb236-revmd-phy-sec-comments.xlsx</a:t>
            </a:r>
            <a:r>
              <a:rPr lang="en-US" altLang="en-US" sz="1800" dirty="0" smtClean="0"/>
              <a:t> </a:t>
            </a:r>
          </a:p>
          <a:p>
            <a:pPr lvl="1">
              <a:lnSpc>
                <a:spcPct val="80000"/>
              </a:lnSpc>
            </a:pPr>
            <a:r>
              <a:rPr lang="en-US" altLang="en-US" sz="1800" dirty="0" smtClean="0"/>
              <a:t>“GEN Motion Portland” and “GEN Motion </a:t>
            </a:r>
            <a:r>
              <a:rPr lang="en-US" altLang="en-US" sz="1800" dirty="0" err="1" smtClean="0"/>
              <a:t>Telecon</a:t>
            </a:r>
            <a:r>
              <a:rPr lang="en-US" altLang="en-US" sz="1800" dirty="0" smtClean="0"/>
              <a:t>” tabs </a:t>
            </a:r>
            <a:r>
              <a:rPr lang="en-US" altLang="en-US" sz="1800" dirty="0"/>
              <a:t>in </a:t>
            </a:r>
            <a:r>
              <a:rPr lang="en-US" altLang="en-US" sz="1800" dirty="0">
                <a:hlinkClick r:id="rId7"/>
              </a:rPr>
              <a:t>https://</a:t>
            </a:r>
            <a:r>
              <a:rPr lang="en-US" altLang="en-US" sz="1800" dirty="0" smtClean="0">
                <a:hlinkClick r:id="rId7"/>
              </a:rPr>
              <a:t>mentor.ieee.org/802.11/dcn/19/11-19-0449-02-000m-revmd-lb236-gen-comments.xls</a:t>
            </a:r>
            <a:r>
              <a:rPr lang="en-US" altLang="en-US" sz="1800" dirty="0" smtClean="0"/>
              <a:t> </a:t>
            </a:r>
          </a:p>
          <a:p>
            <a:pPr>
              <a:lnSpc>
                <a:spcPct val="80000"/>
              </a:lnSpc>
            </a:pPr>
            <a:r>
              <a:rPr lang="en-US" altLang="en-US" sz="2000" dirty="0" smtClean="0"/>
              <a:t>and incorporate the indicated changes into the </a:t>
            </a:r>
            <a:r>
              <a:rPr lang="en-US" altLang="en-US" sz="2000" dirty="0" err="1" smtClean="0"/>
              <a:t>TGmd</a:t>
            </a:r>
            <a:r>
              <a:rPr lang="en-US" altLang="en-US" sz="2000" dirty="0" smtClean="0"/>
              <a:t> draft.</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 </a:t>
            </a:r>
          </a:p>
          <a:p>
            <a:pPr>
              <a:lnSpc>
                <a:spcPct val="80000"/>
              </a:lnSpc>
            </a:pPr>
            <a:r>
              <a:rPr lang="en-US" altLang="en-US" sz="2000" dirty="0" smtClean="0"/>
              <a:t>Result: </a:t>
            </a: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
        <p:nvSpPr>
          <p:cNvPr id="2" name="Rectangle 1"/>
          <p:cNvSpPr/>
          <p:nvPr/>
        </p:nvSpPr>
        <p:spPr>
          <a:xfrm rot="19468405">
            <a:off x="6796860" y="1714569"/>
            <a:ext cx="4098944" cy="923330"/>
          </a:xfrm>
          <a:prstGeom prst="rect">
            <a:avLst/>
          </a:prstGeom>
          <a:noFill/>
        </p:spPr>
        <p:txBody>
          <a:bodyPr wrap="none" lIns="91440" tIns="45720" rIns="91440" bIns="45720">
            <a:spAutoFit/>
          </a:bodyPr>
          <a:lstStyle/>
          <a:p>
            <a:pPr algn="ctr"/>
            <a:r>
              <a:rPr lang="en-US" sz="5400" dirty="0" smtClean="0">
                <a:ln w="0"/>
                <a:solidFill>
                  <a:schemeClr val="accent1"/>
                </a:solidFill>
                <a:effectLst>
                  <a:outerShdw blurRad="38100" dist="25400" dir="5400000" algn="ctr" rotWithShape="0">
                    <a:srgbClr val="6E747A">
                      <a:alpha val="43000"/>
                    </a:srgbClr>
                  </a:outerShdw>
                </a:effectLst>
              </a:rPr>
              <a:t>To be updated</a:t>
            </a:r>
            <a:endParaRPr lang="en-GB" sz="5400" b="0" cap="none" spc="0" dirty="0">
              <a:ln w="0"/>
              <a:solidFill>
                <a:schemeClr val="accent1"/>
              </a:solidFill>
              <a:effectLst>
                <a:outerShdw blurRad="38100" dist="25400" dir="5400000" algn="ctr" rotWithShape="0">
                  <a:srgbClr val="6E747A">
                    <a:alpha val="43000"/>
                  </a:srgbClr>
                </a:outerShdw>
              </a:effectLst>
            </a:endParaRPr>
          </a:p>
        </p:txBody>
      </p:sp>
    </p:spTree>
    <p:extLst>
      <p:ext uri="{BB962C8B-B14F-4D97-AF65-F5344CB8AC3E}">
        <p14:creationId xmlns:p14="http://schemas.microsoft.com/office/powerpoint/2010/main" val="247912455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17</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 Insufficient Detail CIDs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sz="2000" dirty="0" smtClean="0"/>
              <a:t>Approve the comment resolutions in the </a:t>
            </a:r>
          </a:p>
          <a:p>
            <a:pPr lvl="1">
              <a:lnSpc>
                <a:spcPct val="80000"/>
              </a:lnSpc>
            </a:pPr>
            <a:r>
              <a:rPr lang="en-US" altLang="en-US" sz="1800" dirty="0" smtClean="0"/>
              <a:t>“</a:t>
            </a:r>
            <a:r>
              <a:rPr lang="en-US" altLang="en-US" sz="1800" dirty="0"/>
              <a:t>Motion </a:t>
            </a:r>
            <a:r>
              <a:rPr lang="en-US" altLang="en-US" sz="1800" dirty="0" smtClean="0"/>
              <a:t>MAC-Insufficient detail” tab </a:t>
            </a:r>
            <a:r>
              <a:rPr lang="en-US" altLang="en-US" sz="1800" dirty="0"/>
              <a:t>in </a:t>
            </a:r>
            <a:r>
              <a:rPr lang="en-US" altLang="en-US" sz="1800" dirty="0" smtClean="0">
                <a:hlinkClick r:id="rId3"/>
              </a:rPr>
              <a:t>https://mentor.ieee.org/802.11/dcn/17/11-17-0927-37-000m-revmd-mac-comments.xls </a:t>
            </a:r>
            <a:endParaRPr lang="en-US" altLang="en-US" sz="1800" dirty="0" smtClean="0"/>
          </a:p>
          <a:p>
            <a:pPr lvl="1">
              <a:lnSpc>
                <a:spcPct val="80000"/>
              </a:lnSpc>
            </a:pPr>
            <a:r>
              <a:rPr lang="en-US" altLang="en-US" sz="1800" dirty="0" smtClean="0"/>
              <a:t>“PHY Motion </a:t>
            </a:r>
            <a:r>
              <a:rPr lang="en-US" altLang="en-US" sz="1800" dirty="0" err="1" smtClean="0"/>
              <a:t>tbd</a:t>
            </a:r>
            <a:r>
              <a:rPr lang="en-US" altLang="en-US" sz="1800" dirty="0" smtClean="0"/>
              <a:t>”, tab in </a:t>
            </a:r>
            <a:r>
              <a:rPr lang="en-US" altLang="en-US" sz="1800" dirty="0" smtClean="0">
                <a:hlinkClick r:id="rId4"/>
              </a:rPr>
              <a:t>https://mentor.ieee.org/802.11/dcn/19/11-19-0156-07-000m-lb236-revmd-phy-sec-comments.xlsx</a:t>
            </a:r>
            <a:r>
              <a:rPr lang="en-US" altLang="en-US" sz="1800" dirty="0" smtClean="0"/>
              <a:t> </a:t>
            </a:r>
          </a:p>
          <a:p>
            <a:pPr lvl="1">
              <a:lnSpc>
                <a:spcPct val="80000"/>
              </a:lnSpc>
            </a:pPr>
            <a:r>
              <a:rPr lang="en-US" altLang="en-US" sz="1800" dirty="0" smtClean="0"/>
              <a:t>“Insufficient Detail tab </a:t>
            </a:r>
            <a:r>
              <a:rPr lang="en-US" altLang="en-US" sz="1800" dirty="0"/>
              <a:t>in </a:t>
            </a:r>
            <a:r>
              <a:rPr lang="en-US" altLang="en-US" sz="1800" dirty="0">
                <a:hlinkClick r:id="rId5"/>
              </a:rPr>
              <a:t>https://</a:t>
            </a:r>
            <a:r>
              <a:rPr lang="en-US" altLang="en-US" sz="1800" dirty="0" smtClean="0">
                <a:hlinkClick r:id="rId5"/>
              </a:rPr>
              <a:t>mentor.ieee.org/802.11/dcn/19/11-19-0449-02-000m-revmd-lb236-gen-comments.xls</a:t>
            </a:r>
            <a:r>
              <a:rPr lang="en-US" altLang="en-US" sz="1800" dirty="0" smtClean="0"/>
              <a:t> </a:t>
            </a:r>
          </a:p>
          <a:p>
            <a:pPr>
              <a:lnSpc>
                <a:spcPct val="80000"/>
              </a:lnSpc>
            </a:pPr>
            <a:r>
              <a:rPr lang="en-US" altLang="en-US" sz="2000" dirty="0" smtClean="0"/>
              <a:t>and incorporate the indicated changes into the </a:t>
            </a:r>
            <a:r>
              <a:rPr lang="en-US" altLang="en-US" sz="2000" dirty="0" err="1" smtClean="0"/>
              <a:t>TGmd</a:t>
            </a:r>
            <a:r>
              <a:rPr lang="en-US" altLang="en-US" sz="2000" dirty="0" smtClean="0"/>
              <a:t> draft.</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 </a:t>
            </a:r>
          </a:p>
          <a:p>
            <a:pPr>
              <a:lnSpc>
                <a:spcPct val="80000"/>
              </a:lnSpc>
            </a:pPr>
            <a:r>
              <a:rPr lang="en-US" altLang="en-US" sz="2000" dirty="0" smtClean="0"/>
              <a:t>Result: </a:t>
            </a: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
        <p:nvSpPr>
          <p:cNvPr id="7" name="Rectangle 6"/>
          <p:cNvSpPr/>
          <p:nvPr/>
        </p:nvSpPr>
        <p:spPr>
          <a:xfrm rot="19468405">
            <a:off x="6796860" y="1714569"/>
            <a:ext cx="4098944" cy="923330"/>
          </a:xfrm>
          <a:prstGeom prst="rect">
            <a:avLst/>
          </a:prstGeom>
          <a:noFill/>
        </p:spPr>
        <p:txBody>
          <a:bodyPr wrap="none" lIns="91440" tIns="45720" rIns="91440" bIns="45720">
            <a:spAutoFit/>
          </a:bodyPr>
          <a:lstStyle/>
          <a:p>
            <a:pPr algn="ctr"/>
            <a:r>
              <a:rPr lang="en-US" sz="5400" dirty="0" smtClean="0">
                <a:ln w="0"/>
                <a:solidFill>
                  <a:schemeClr val="accent1"/>
                </a:solidFill>
                <a:effectLst>
                  <a:outerShdw blurRad="38100" dist="25400" dir="5400000" algn="ctr" rotWithShape="0">
                    <a:srgbClr val="6E747A">
                      <a:alpha val="43000"/>
                    </a:srgbClr>
                  </a:outerShdw>
                </a:effectLst>
              </a:rPr>
              <a:t>To be updated</a:t>
            </a:r>
            <a:endParaRPr lang="en-GB" sz="5400" b="0" cap="none" spc="0" dirty="0">
              <a:ln w="0"/>
              <a:solidFill>
                <a:schemeClr val="accent1"/>
              </a:solidFill>
              <a:effectLst>
                <a:outerShdw blurRad="38100" dist="25400" dir="5400000" algn="ctr" rotWithShape="0">
                  <a:srgbClr val="6E747A">
                    <a:alpha val="43000"/>
                  </a:srgbClr>
                </a:outerShdw>
              </a:effectLst>
            </a:endParaRPr>
          </a:p>
        </p:txBody>
      </p:sp>
    </p:spTree>
    <p:extLst>
      <p:ext uri="{BB962C8B-B14F-4D97-AF65-F5344CB8AC3E}">
        <p14:creationId xmlns:p14="http://schemas.microsoft.com/office/powerpoint/2010/main" val="83366779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18</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 topic</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endParaRPr lang="en-US" altLang="en-US" sz="2000" dirty="0"/>
          </a:p>
          <a:p>
            <a:r>
              <a:rPr lang="en-US" dirty="0" smtClean="0"/>
              <a:t>Incorporate the text changes indicated in </a:t>
            </a:r>
            <a:r>
              <a:rPr lang="en-US" dirty="0"/>
              <a:t>&lt;</a:t>
            </a:r>
            <a:r>
              <a:rPr lang="en-US" dirty="0" smtClean="0"/>
              <a:t>document link&gt;</a:t>
            </a:r>
            <a:endParaRPr lang="en-US" sz="1600" dirty="0"/>
          </a:p>
          <a:p>
            <a:pPr>
              <a:lnSpc>
                <a:spcPct val="80000"/>
              </a:lnSpc>
            </a:pPr>
            <a:endParaRPr lang="en-US" altLang="en-US" sz="2000" dirty="0" smtClean="0"/>
          </a:p>
          <a:p>
            <a:pPr marL="457200" lvl="1" indent="0">
              <a:lnSpc>
                <a:spcPct val="80000"/>
              </a:lnSpc>
              <a:buNone/>
            </a:pPr>
            <a:r>
              <a:rPr lang="en-US" altLang="en-US" sz="2000" dirty="0" smtClean="0"/>
              <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 </a:t>
            </a:r>
          </a:p>
          <a:p>
            <a:pPr>
              <a:lnSpc>
                <a:spcPct val="80000"/>
              </a:lnSpc>
            </a:pPr>
            <a:r>
              <a:rPr lang="en-US" altLang="en-US" sz="2000" dirty="0" smtClean="0"/>
              <a:t>Result: </a:t>
            </a: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10577813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19</a:t>
            </a:fld>
            <a:endParaRPr lang="en-US" smtClean="0"/>
          </a:p>
        </p:txBody>
      </p:sp>
      <p:sp>
        <p:nvSpPr>
          <p:cNvPr id="9222" name="Rectangle 2"/>
          <p:cNvSpPr>
            <a:spLocks noGrp="1" noChangeArrowheads="1"/>
          </p:cNvSpPr>
          <p:nvPr>
            <p:ph type="title" idx="4294967295"/>
          </p:nvPr>
        </p:nvSpPr>
        <p:spPr>
          <a:xfrm>
            <a:off x="1828800" y="646177"/>
            <a:ext cx="9126009" cy="1066800"/>
          </a:xfrm>
        </p:spPr>
        <p:txBody>
          <a:bodyPr/>
          <a:lstStyle/>
          <a:p>
            <a:r>
              <a:rPr lang="en-US" altLang="en-US" dirty="0" smtClean="0"/>
              <a:t>Motion: Ad-hoc</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981200" y="1995745"/>
            <a:ext cx="9479280" cy="4572001"/>
          </a:xfrm>
        </p:spPr>
        <p:txBody>
          <a:bodyPr/>
          <a:lstStyle/>
          <a:p>
            <a:pPr>
              <a:lnSpc>
                <a:spcPct val="80000"/>
              </a:lnSpc>
            </a:pPr>
            <a:r>
              <a:rPr lang="en-US" altLang="en-US" sz="2800" dirty="0" smtClean="0"/>
              <a:t>Approve a </a:t>
            </a:r>
            <a:r>
              <a:rPr lang="en-US" altLang="en-US" sz="2800" dirty="0" err="1" smtClean="0"/>
              <a:t>TGmd</a:t>
            </a:r>
            <a:r>
              <a:rPr lang="en-US" altLang="en-US" sz="2800" dirty="0" smtClean="0"/>
              <a:t> ad-hoc meeting &lt;&gt;in [Sunrise Florida/Montreal/Cambridge/Toronto] for the purpose of comment resolution and consideration of document submissions</a:t>
            </a:r>
            <a:br>
              <a:rPr lang="en-US" altLang="en-US" sz="2800" dirty="0" smtClean="0"/>
            </a:br>
            <a:endParaRPr lang="en-US" altLang="en-US" sz="2800" dirty="0">
              <a:solidFill>
                <a:srgbClr val="006600"/>
              </a:solidFill>
            </a:endParaRPr>
          </a:p>
          <a:p>
            <a:pPr>
              <a:lnSpc>
                <a:spcPct val="80000"/>
              </a:lnSpc>
            </a:pPr>
            <a:r>
              <a:rPr lang="en-US" altLang="en-US" sz="2800" dirty="0" smtClean="0"/>
              <a:t>Moved: </a:t>
            </a:r>
          </a:p>
          <a:p>
            <a:pPr>
              <a:lnSpc>
                <a:spcPct val="80000"/>
              </a:lnSpc>
            </a:pPr>
            <a:r>
              <a:rPr lang="en-US" altLang="en-US" sz="2800" dirty="0" smtClean="0"/>
              <a:t>Seconded: </a:t>
            </a:r>
          </a:p>
          <a:p>
            <a:pPr>
              <a:lnSpc>
                <a:spcPct val="80000"/>
              </a:lnSpc>
            </a:pPr>
            <a:r>
              <a:rPr lang="en-US" altLang="en-US" sz="2800" dirty="0" smtClean="0"/>
              <a:t>Result: </a:t>
            </a: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439542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2019</a:t>
            </a:r>
            <a:endParaRPr lang="en-US" sz="1800"/>
          </a:p>
        </p:txBody>
      </p:sp>
      <p:sp>
        <p:nvSpPr>
          <p:cNvPr id="4099"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4100" name="Slide Number Placeholder 5"/>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56D6E298-42C4-4845-8665-E35DE2769254}" type="slidenum">
              <a:rPr lang="en-US" smtClean="0"/>
              <a:pPr>
                <a:defRPr/>
              </a:pPr>
              <a:t>2</a:t>
            </a:fld>
            <a:endParaRPr lang="en-US" smtClean="0"/>
          </a:p>
        </p:txBody>
      </p:sp>
      <p:sp>
        <p:nvSpPr>
          <p:cNvPr id="3077" name="Rectangle 2"/>
          <p:cNvSpPr>
            <a:spLocks noGrp="1" noChangeArrowheads="1"/>
          </p:cNvSpPr>
          <p:nvPr>
            <p:ph type="title"/>
          </p:nvPr>
        </p:nvSpPr>
        <p:spPr/>
        <p:txBody>
          <a:bodyPr/>
          <a:lstStyle/>
          <a:p>
            <a:r>
              <a:rPr lang="en-US" altLang="en-US" dirty="0" smtClean="0"/>
              <a:t>Abstract</a:t>
            </a:r>
          </a:p>
        </p:txBody>
      </p:sp>
      <p:sp>
        <p:nvSpPr>
          <p:cNvPr id="3078" name="Rectangle 3"/>
          <p:cNvSpPr>
            <a:spLocks noGrp="1" noChangeArrowheads="1"/>
          </p:cNvSpPr>
          <p:nvPr>
            <p:ph type="body" idx="1"/>
          </p:nvPr>
        </p:nvSpPr>
        <p:spPr/>
        <p:txBody>
          <a:bodyPr/>
          <a:lstStyle/>
          <a:p>
            <a:pPr>
              <a:buFontTx/>
              <a:buNone/>
            </a:pPr>
            <a:r>
              <a:rPr lang="en-US" altLang="en-US" dirty="0" smtClean="0"/>
              <a:t>	This presentation contains the IEEE 802.11 </a:t>
            </a:r>
            <a:r>
              <a:rPr lang="en-US" altLang="en-US" dirty="0" err="1" smtClean="0"/>
              <a:t>TGmd</a:t>
            </a:r>
            <a:r>
              <a:rPr lang="en-US" altLang="en-US" dirty="0" smtClean="0"/>
              <a:t> agenda for the July 2019 session.</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US" smtClean="0"/>
              <a:t>July 2019</a:t>
            </a:r>
            <a:endParaRPr lang="en-US" dirty="0"/>
          </a:p>
        </p:txBody>
      </p:sp>
      <p:sp>
        <p:nvSpPr>
          <p:cNvPr id="3" name="Footer Placeholder 2"/>
          <p:cNvSpPr>
            <a:spLocks noGrp="1"/>
          </p:cNvSpPr>
          <p:nvPr>
            <p:ph type="ftr" sz="quarter" idx="11"/>
          </p:nvPr>
        </p:nvSpPr>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7F6BBDC2-33C3-48A1-AB5D-AA2D3A91F3F6}" type="slidenum">
              <a:rPr lang="en-US" smtClean="0"/>
              <a:pPr>
                <a:defRPr/>
              </a:pPr>
              <a:t>20</a:t>
            </a:fld>
            <a:endParaRPr lang="en-US"/>
          </a:p>
        </p:txBody>
      </p:sp>
      <p:sp>
        <p:nvSpPr>
          <p:cNvPr id="5" name="Rectangle 2"/>
          <p:cNvSpPr txBox="1">
            <a:spLocks noChangeArrowheads="1"/>
          </p:cNvSpPr>
          <p:nvPr/>
        </p:nvSpPr>
        <p:spPr bwMode="auto">
          <a:xfrm>
            <a:off x="2191809" y="475330"/>
            <a:ext cx="89916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r>
              <a:rPr lang="en-US" dirty="0" smtClean="0"/>
              <a:t>Motion  – Recirculation WGLB</a:t>
            </a:r>
            <a:endParaRPr lang="en-GB" dirty="0"/>
          </a:p>
        </p:txBody>
      </p:sp>
      <p:sp>
        <p:nvSpPr>
          <p:cNvPr id="6" name="Rectangle 3"/>
          <p:cNvSpPr txBox="1">
            <a:spLocks noChangeArrowheads="1"/>
          </p:cNvSpPr>
          <p:nvPr/>
        </p:nvSpPr>
        <p:spPr bwMode="auto">
          <a:xfrm>
            <a:off x="2133600" y="1539082"/>
            <a:ext cx="9466791" cy="4709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lvl="0"/>
            <a:r>
              <a:rPr lang="en-US" sz="2800" dirty="0" smtClean="0"/>
              <a:t>Having approved changes to P802.11REVmd D2.0 as defined in 11-18-611, instruct </a:t>
            </a:r>
            <a:r>
              <a:rPr lang="en-US" sz="2800" dirty="0"/>
              <a:t>the editor to prepare </a:t>
            </a:r>
            <a:r>
              <a:rPr lang="en-US" sz="2800" dirty="0" smtClean="0"/>
              <a:t>P802.11REVmd D3.0 and</a:t>
            </a:r>
            <a:endParaRPr lang="en-GB" sz="2800" dirty="0"/>
          </a:p>
          <a:p>
            <a:pPr lvl="0"/>
            <a:r>
              <a:rPr lang="en-US" sz="2800" dirty="0"/>
              <a:t>Approve a </a:t>
            </a:r>
            <a:r>
              <a:rPr lang="en-US" sz="2800" dirty="0" smtClean="0"/>
              <a:t>20 </a:t>
            </a:r>
            <a:r>
              <a:rPr lang="en-US" sz="2800" dirty="0"/>
              <a:t>day Working Group Technical Letter Ballot asking the question “Should </a:t>
            </a:r>
            <a:r>
              <a:rPr lang="en-US" sz="2800" dirty="0" smtClean="0"/>
              <a:t>P802.11REVmd D3.0 </a:t>
            </a:r>
            <a:r>
              <a:rPr lang="en-US" sz="2800" dirty="0"/>
              <a:t>be forwarded to Sponsor Ballot?”</a:t>
            </a:r>
            <a:endParaRPr lang="en-GB" sz="2800" dirty="0"/>
          </a:p>
          <a:p>
            <a:r>
              <a:rPr lang="en-GB" sz="2800" dirty="0" smtClean="0"/>
              <a:t>Moved: </a:t>
            </a:r>
          </a:p>
          <a:p>
            <a:r>
              <a:rPr lang="en-US" altLang="en-US" sz="2800" kern="0" dirty="0" smtClean="0"/>
              <a:t>Seconded: </a:t>
            </a:r>
          </a:p>
          <a:p>
            <a:r>
              <a:rPr lang="en-US" altLang="en-US" sz="2800" kern="0" dirty="0" smtClean="0"/>
              <a:t>Result: </a:t>
            </a:r>
          </a:p>
          <a:p>
            <a:r>
              <a:rPr lang="en-US" altLang="en-US" sz="2800" kern="0" dirty="0" smtClean="0"/>
              <a:t>TG result:</a:t>
            </a:r>
            <a:endParaRPr lang="en-US" altLang="en-US" sz="2400" kern="0" dirty="0" smtClean="0"/>
          </a:p>
          <a:p>
            <a:pPr>
              <a:lnSpc>
                <a:spcPct val="80000"/>
              </a:lnSpc>
            </a:pPr>
            <a:endParaRPr lang="en-US" altLang="en-US" sz="2000" kern="0" dirty="0"/>
          </a:p>
        </p:txBody>
      </p:sp>
    </p:spTree>
    <p:extLst>
      <p:ext uri="{BB962C8B-B14F-4D97-AF65-F5344CB8AC3E}">
        <p14:creationId xmlns:p14="http://schemas.microsoft.com/office/powerpoint/2010/main" val="42352992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2019</a:t>
            </a:r>
            <a:endParaRPr lang="en-US" sz="1800"/>
          </a:p>
        </p:txBody>
      </p:sp>
      <p:sp>
        <p:nvSpPr>
          <p:cNvPr id="14339"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4340" name="Slide Number Placeholder 5"/>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6148CD19-DC91-4F50-AAD4-2A3DD9668E74}" type="slidenum">
              <a:rPr lang="en-US" smtClean="0"/>
              <a:pPr>
                <a:defRPr/>
              </a:pPr>
              <a:t>21</a:t>
            </a:fld>
            <a:endParaRPr lang="en-US" smtClean="0"/>
          </a:p>
        </p:txBody>
      </p:sp>
      <p:sp>
        <p:nvSpPr>
          <p:cNvPr id="25605" name="Rectangle 2"/>
          <p:cNvSpPr>
            <a:spLocks noGrp="1" noChangeArrowheads="1"/>
          </p:cNvSpPr>
          <p:nvPr>
            <p:ph type="title"/>
          </p:nvPr>
        </p:nvSpPr>
        <p:spPr/>
        <p:txBody>
          <a:bodyPr/>
          <a:lstStyle/>
          <a:p>
            <a:r>
              <a:rPr lang="en-US" altLang="en-US" dirty="0" smtClean="0"/>
              <a:t>Jul</a:t>
            </a:r>
            <a:r>
              <a:rPr lang="en-US" altLang="en-US" dirty="0" smtClean="0"/>
              <a:t>y </a:t>
            </a:r>
            <a:r>
              <a:rPr lang="en-US" altLang="en-US" dirty="0" smtClean="0"/>
              <a:t>2019 – </a:t>
            </a:r>
            <a:r>
              <a:rPr lang="en-US" altLang="en-US" dirty="0" smtClean="0"/>
              <a:t>September </a:t>
            </a:r>
            <a:r>
              <a:rPr lang="en-US" altLang="en-US" dirty="0" smtClean="0"/>
              <a:t>2019 Meeting Planning</a:t>
            </a:r>
          </a:p>
        </p:txBody>
      </p:sp>
      <p:sp>
        <p:nvSpPr>
          <p:cNvPr id="25606" name="Rectangle 3"/>
          <p:cNvSpPr>
            <a:spLocks noGrp="1" noChangeArrowheads="1"/>
          </p:cNvSpPr>
          <p:nvPr>
            <p:ph type="body" idx="1"/>
          </p:nvPr>
        </p:nvSpPr>
        <p:spPr>
          <a:xfrm>
            <a:off x="2209800" y="1981200"/>
            <a:ext cx="7772400" cy="4191000"/>
          </a:xfrm>
        </p:spPr>
        <p:txBody>
          <a:bodyPr/>
          <a:lstStyle/>
          <a:p>
            <a:r>
              <a:rPr lang="en-US" altLang="en-US" sz="2000" dirty="0"/>
              <a:t>Objectives: </a:t>
            </a:r>
            <a:r>
              <a:rPr lang="en-US" altLang="en-US" sz="2000" dirty="0" smtClean="0"/>
              <a:t>Comment resolution</a:t>
            </a:r>
            <a:endParaRPr lang="en-US" altLang="en-US" sz="2000" dirty="0"/>
          </a:p>
          <a:p>
            <a:r>
              <a:rPr lang="en-US" altLang="en-US" sz="2000" dirty="0"/>
              <a:t>Conference calls </a:t>
            </a:r>
          </a:p>
          <a:p>
            <a:pPr lvl="1"/>
            <a:r>
              <a:rPr lang="en-US" sz="1800" dirty="0" smtClean="0"/>
              <a:t>TBD</a:t>
            </a:r>
            <a:endParaRPr lang="en-GB" sz="1800" dirty="0"/>
          </a:p>
          <a:p>
            <a:r>
              <a:rPr lang="en-US" altLang="en-US" sz="2000" dirty="0" smtClean="0"/>
              <a:t>Next ad-hoc:  TBD</a:t>
            </a:r>
          </a:p>
          <a:p>
            <a:r>
              <a:rPr lang="en-US" altLang="en-US" sz="2000" dirty="0" smtClean="0"/>
              <a:t>Schedule </a:t>
            </a:r>
            <a:r>
              <a:rPr lang="en-US" altLang="en-US" sz="2000" dirty="0"/>
              <a:t>review</a:t>
            </a:r>
          </a:p>
          <a:p>
            <a:r>
              <a:rPr lang="en-US" altLang="en-US" sz="2000" dirty="0"/>
              <a:t>Availability of 11md </a:t>
            </a:r>
            <a:r>
              <a:rPr lang="en-US" altLang="en-US" sz="2000" dirty="0" smtClean="0"/>
              <a:t>D2.0 </a:t>
            </a:r>
            <a:r>
              <a:rPr lang="en-US" altLang="en-US" sz="2000" dirty="0"/>
              <a:t>in the IEEE store</a:t>
            </a:r>
          </a:p>
          <a:p>
            <a:pPr lvl="1"/>
            <a:r>
              <a:rPr lang="en-US" altLang="en-US" sz="1800" dirty="0" smtClean="0"/>
              <a:t>Draft </a:t>
            </a:r>
            <a:r>
              <a:rPr lang="en-US" altLang="en-US" sz="1800" dirty="0"/>
              <a:t>2</a:t>
            </a:r>
            <a:r>
              <a:rPr lang="en-US" altLang="en-US" sz="1800" dirty="0" smtClean="0"/>
              <a:t>.0 is available for purchase</a:t>
            </a:r>
            <a:r>
              <a:rPr lang="en-US" altLang="en-US" sz="1800" dirty="0"/>
              <a:t>, see </a:t>
            </a:r>
            <a:r>
              <a:rPr lang="en-US" altLang="en-US" sz="1800" dirty="0">
                <a:hlinkClick r:id="rId3"/>
              </a:rPr>
              <a:t>http://</a:t>
            </a:r>
            <a:r>
              <a:rPr lang="en-US" altLang="en-US" sz="1800" dirty="0" smtClean="0">
                <a:hlinkClick r:id="rId3"/>
              </a:rPr>
              <a:t>www.techstreet.com/ieee/products/vendor_id/7028</a:t>
            </a:r>
            <a:r>
              <a:rPr lang="en-US" altLang="en-US" sz="1800" dirty="0" smtClean="0"/>
              <a:t> </a:t>
            </a:r>
          </a:p>
          <a:p>
            <a:r>
              <a:rPr lang="en-US" altLang="en-US" sz="2000" dirty="0" smtClean="0"/>
              <a:t>Forward </a:t>
            </a:r>
            <a:r>
              <a:rPr lang="en-US" altLang="en-US" sz="2000" dirty="0"/>
              <a:t>to ISO JTC1/SC6 WG1</a:t>
            </a:r>
          </a:p>
          <a:p>
            <a:pPr lvl="1"/>
            <a:r>
              <a:rPr lang="en-US" altLang="en-US" sz="1800" dirty="0" smtClean="0"/>
              <a:t>At initial SB</a:t>
            </a:r>
            <a:endParaRPr lang="en-US" altLang="en-US" sz="1800" dirty="0"/>
          </a:p>
        </p:txBody>
      </p:sp>
    </p:spTree>
    <p:extLst>
      <p:ext uri="{BB962C8B-B14F-4D97-AF65-F5344CB8AC3E}">
        <p14:creationId xmlns:p14="http://schemas.microsoft.com/office/powerpoint/2010/main" val="31338848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2019</a:t>
            </a:r>
            <a:endParaRPr lang="en-US" sz="1800"/>
          </a:p>
        </p:txBody>
      </p:sp>
      <p:sp>
        <p:nvSpPr>
          <p:cNvPr id="15363"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5364" name="Slide Number Placeholder 5"/>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E58D16CA-04AA-4616-9A71-236CA8F67F1E}" type="slidenum">
              <a:rPr lang="en-US" smtClean="0"/>
              <a:pPr>
                <a:defRPr/>
              </a:pPr>
              <a:t>22</a:t>
            </a:fld>
            <a:endParaRPr lang="en-US" smtClean="0"/>
          </a:p>
        </p:txBody>
      </p:sp>
      <p:sp>
        <p:nvSpPr>
          <p:cNvPr id="27653" name="Rectangle 2"/>
          <p:cNvSpPr>
            <a:spLocks noGrp="1" noChangeArrowheads="1"/>
          </p:cNvSpPr>
          <p:nvPr>
            <p:ph type="title"/>
          </p:nvPr>
        </p:nvSpPr>
        <p:spPr/>
        <p:txBody>
          <a:bodyPr/>
          <a:lstStyle/>
          <a:p>
            <a:r>
              <a:rPr lang="en-GB" altLang="en-US" dirty="0" smtClean="0"/>
              <a:t>References</a:t>
            </a:r>
          </a:p>
        </p:txBody>
      </p:sp>
      <p:sp>
        <p:nvSpPr>
          <p:cNvPr id="27654" name="Rectangle 3"/>
          <p:cNvSpPr>
            <a:spLocks noGrp="1" noChangeArrowheads="1"/>
          </p:cNvSpPr>
          <p:nvPr>
            <p:ph type="body" idx="1"/>
          </p:nvPr>
        </p:nvSpPr>
        <p:spPr>
          <a:xfrm>
            <a:off x="2209800" y="1524000"/>
            <a:ext cx="8229600" cy="4114800"/>
          </a:xfrm>
        </p:spPr>
        <p:txBody>
          <a:bodyPr/>
          <a:lstStyle/>
          <a:p>
            <a:r>
              <a:rPr lang="en-US" altLang="en-US" sz="2000" dirty="0">
                <a:hlinkClick r:id="rId3"/>
              </a:rPr>
              <a:t>https://mentor.ieee.org/802.11/dcn/17/11-17-0004-03-0000-revision-par-proposal-tgmd.doc</a:t>
            </a:r>
            <a:r>
              <a:rPr lang="en-US" altLang="en-US" sz="2000" dirty="0"/>
              <a:t> </a:t>
            </a:r>
          </a:p>
          <a:p>
            <a:r>
              <a:rPr lang="en-US" altLang="en-US" sz="2000" dirty="0" smtClean="0"/>
              <a:t>Comment collection: </a:t>
            </a:r>
            <a:r>
              <a:rPr lang="en-US" altLang="en-US" sz="2000" dirty="0">
                <a:hlinkClick r:id="rId4"/>
              </a:rPr>
              <a:t>https://</a:t>
            </a:r>
            <a:r>
              <a:rPr lang="en-US" altLang="en-US" sz="2000" dirty="0" smtClean="0">
                <a:hlinkClick r:id="rId4"/>
              </a:rPr>
              <a:t>mentor.ieee.org/802.11/dcn/17/11-17-0914-06-000m-revmd-wg-cc-comments.xls</a:t>
            </a:r>
            <a:r>
              <a:rPr lang="en-US" altLang="en-US" sz="2000" dirty="0" smtClean="0"/>
              <a:t> </a:t>
            </a:r>
          </a:p>
          <a:p>
            <a:r>
              <a:rPr lang="en-US" altLang="en-US" sz="2000" dirty="0" smtClean="0"/>
              <a:t>LB232, 236 </a:t>
            </a:r>
            <a:r>
              <a:rPr lang="en-US" altLang="en-US" sz="2000" dirty="0"/>
              <a:t>comments </a:t>
            </a:r>
            <a:r>
              <a:rPr lang="en-US" altLang="en-US" sz="2000" dirty="0" smtClean="0">
                <a:hlinkClick r:id="rId5"/>
              </a:rPr>
              <a:t>https://mentor.ieee.org/802.11/dcn/18/11-18-0611-15-000m-revmd-wg-ballot-comments.xls</a:t>
            </a:r>
            <a:r>
              <a:rPr lang="en-US" altLang="en-US" sz="2000" dirty="0" smtClean="0"/>
              <a:t> </a:t>
            </a:r>
          </a:p>
          <a:p>
            <a:r>
              <a:rPr lang="en-US" altLang="en-US" sz="2000" dirty="0" smtClean="0"/>
              <a:t>Approved PAR: </a:t>
            </a:r>
            <a:r>
              <a:rPr lang="en-US" altLang="en-US" sz="2000" dirty="0">
                <a:hlinkClick r:id="rId6"/>
              </a:rPr>
              <a:t>https://</a:t>
            </a:r>
            <a:r>
              <a:rPr lang="en-US" altLang="en-US" sz="2000" dirty="0" smtClean="0">
                <a:hlinkClick r:id="rId6"/>
              </a:rPr>
              <a:t>standards.ieee.org/develop/project/802.11.html</a:t>
            </a:r>
            <a:r>
              <a:rPr lang="en-US" altLang="en-US" sz="2000" dirty="0" smtClean="0"/>
              <a:t> </a:t>
            </a:r>
          </a:p>
          <a:p>
            <a:pPr lvl="1"/>
            <a:r>
              <a:rPr lang="en-US" altLang="en-US" sz="1600" dirty="0"/>
              <a:t>PAR approval: 23-Mar-2017</a:t>
            </a:r>
          </a:p>
          <a:p>
            <a:pPr lvl="1"/>
            <a:r>
              <a:rPr lang="en-US" altLang="en-US" sz="1600" dirty="0" smtClean="0"/>
              <a:t>Par Expiration date: 31-Dec-2021</a:t>
            </a:r>
            <a:endParaRPr lang="en-US" altLang="en-US" sz="16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4"/>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2019</a:t>
            </a:r>
            <a:endParaRPr lang="en-US" sz="1800"/>
          </a:p>
        </p:txBody>
      </p:sp>
      <p:sp>
        <p:nvSpPr>
          <p:cNvPr id="5123" name="Footer Placeholder 5"/>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5124" name="Slide Number Placeholder 6"/>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F9088BE-4FB0-43D4-875F-2C4B42EE0B21}" type="slidenum">
              <a:rPr lang="en-US" smtClean="0"/>
              <a:pPr>
                <a:defRPr/>
              </a:pPr>
              <a:t>3</a:t>
            </a:fld>
            <a:endParaRPr lang="en-US" smtClean="0"/>
          </a:p>
        </p:txBody>
      </p:sp>
      <p:sp>
        <p:nvSpPr>
          <p:cNvPr id="4101" name="Rectangle 2"/>
          <p:cNvSpPr>
            <a:spLocks noGrp="1" noChangeArrowheads="1"/>
          </p:cNvSpPr>
          <p:nvPr>
            <p:ph type="title"/>
          </p:nvPr>
        </p:nvSpPr>
        <p:spPr>
          <a:xfrm>
            <a:off x="2209800" y="685800"/>
            <a:ext cx="7772400" cy="838200"/>
          </a:xfrm>
        </p:spPr>
        <p:txBody>
          <a:bodyPr/>
          <a:lstStyle/>
          <a:p>
            <a:r>
              <a:rPr lang="en-US" altLang="en-US" dirty="0" err="1"/>
              <a:t>TGmd</a:t>
            </a:r>
            <a:r>
              <a:rPr lang="en-US" altLang="en-US" dirty="0"/>
              <a:t> </a:t>
            </a:r>
            <a:r>
              <a:rPr lang="en-US" altLang="en-US" dirty="0" smtClean="0"/>
              <a:t>Agenda  </a:t>
            </a:r>
            <a:endParaRPr lang="en-US" altLang="en-US" dirty="0"/>
          </a:p>
        </p:txBody>
      </p:sp>
      <p:sp>
        <p:nvSpPr>
          <p:cNvPr id="4103" name="Rectangle 19"/>
          <p:cNvSpPr>
            <a:spLocks noChangeArrowheads="1"/>
          </p:cNvSpPr>
          <p:nvPr/>
        </p:nvSpPr>
        <p:spPr bwMode="auto">
          <a:xfrm>
            <a:off x="558114" y="1676400"/>
            <a:ext cx="5943600"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dirty="0"/>
              <a:t>Monday </a:t>
            </a:r>
            <a:r>
              <a:rPr lang="en-US" altLang="en-US" dirty="0" smtClean="0"/>
              <a:t>PM1</a:t>
            </a:r>
            <a:endParaRPr lang="en-US" altLang="en-US" dirty="0"/>
          </a:p>
          <a:p>
            <a:pPr lvl="1"/>
            <a:r>
              <a:rPr lang="en-US" altLang="en-US" sz="1400" dirty="0"/>
              <a:t>Chair’s Welcome, Policy &amp; patent </a:t>
            </a:r>
            <a:r>
              <a:rPr lang="en-US" altLang="en-US" sz="1400" dirty="0" smtClean="0"/>
              <a:t>reminder, Approve agenda</a:t>
            </a:r>
            <a:endParaRPr lang="en-US" altLang="en-US" sz="1400" dirty="0"/>
          </a:p>
          <a:p>
            <a:pPr lvl="1"/>
            <a:r>
              <a:rPr lang="en-US" altLang="en-US" sz="1400" dirty="0"/>
              <a:t>Status, Review of </a:t>
            </a:r>
            <a:r>
              <a:rPr lang="en-US" altLang="en-US" sz="1400" dirty="0" smtClean="0"/>
              <a:t>Objectives, </a:t>
            </a:r>
            <a:r>
              <a:rPr lang="en-US" sz="1400" dirty="0" smtClean="0"/>
              <a:t>Editor Report 11-17-0920</a:t>
            </a:r>
          </a:p>
          <a:p>
            <a:pPr lvl="1"/>
            <a:r>
              <a:rPr lang="en-US" sz="1400" dirty="0" smtClean="0"/>
              <a:t>Comment resolution</a:t>
            </a:r>
            <a:endParaRPr lang="en-US" sz="1400" dirty="0"/>
          </a:p>
        </p:txBody>
      </p:sp>
      <p:sp>
        <p:nvSpPr>
          <p:cNvPr id="8" name="Rectangle 19"/>
          <p:cNvSpPr>
            <a:spLocks noChangeArrowheads="1"/>
          </p:cNvSpPr>
          <p:nvPr/>
        </p:nvSpPr>
        <p:spPr bwMode="auto">
          <a:xfrm>
            <a:off x="6780237" y="1828801"/>
            <a:ext cx="5156886" cy="1371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342900" lvl="1" indent="-342900">
              <a:lnSpc>
                <a:spcPct val="80000"/>
              </a:lnSpc>
              <a:buChar char="•"/>
            </a:pPr>
            <a:r>
              <a:rPr lang="en-US" altLang="en-US" sz="2400" b="1" dirty="0" smtClean="0"/>
              <a:t>Tuesday PM2</a:t>
            </a:r>
            <a:endParaRPr lang="en-US" altLang="en-US" sz="2400" b="1" dirty="0"/>
          </a:p>
          <a:p>
            <a:pPr lvl="1"/>
            <a:r>
              <a:rPr lang="en-US" sz="1400" b="0" dirty="0" smtClean="0"/>
              <a:t>Comment Resolution</a:t>
            </a:r>
            <a:endParaRPr lang="en-GB" sz="1400" dirty="0"/>
          </a:p>
          <a:p>
            <a:pPr lvl="1"/>
            <a:endParaRPr lang="en-GB" sz="1200" dirty="0"/>
          </a:p>
          <a:p>
            <a:pPr lvl="1"/>
            <a:endParaRPr lang="en-GB" sz="1600" dirty="0"/>
          </a:p>
        </p:txBody>
      </p:sp>
      <p:sp>
        <p:nvSpPr>
          <p:cNvPr id="9" name="Rectangle 19"/>
          <p:cNvSpPr>
            <a:spLocks noChangeArrowheads="1"/>
          </p:cNvSpPr>
          <p:nvPr/>
        </p:nvSpPr>
        <p:spPr bwMode="auto">
          <a:xfrm>
            <a:off x="558114" y="4228783"/>
            <a:ext cx="5690286" cy="2246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342900" lvl="1" indent="-342900">
              <a:lnSpc>
                <a:spcPct val="80000"/>
              </a:lnSpc>
              <a:buChar char="•"/>
            </a:pPr>
            <a:r>
              <a:rPr lang="en-US" altLang="en-US" sz="2400" b="1" dirty="0" smtClean="0"/>
              <a:t>Tuesday PM1</a:t>
            </a:r>
            <a:endParaRPr lang="en-US" altLang="en-US" sz="2400" b="1" dirty="0"/>
          </a:p>
          <a:p>
            <a:pPr lvl="1"/>
            <a:r>
              <a:rPr lang="en-US" sz="1200" dirty="0" smtClean="0"/>
              <a:t>Comment Resolution</a:t>
            </a:r>
          </a:p>
          <a:p>
            <a:pPr lvl="1"/>
            <a:r>
              <a:rPr lang="en-US" sz="1200" dirty="0" smtClean="0"/>
              <a:t>Motions</a:t>
            </a:r>
            <a:endParaRPr lang="en-GB" sz="1200" dirty="0"/>
          </a:p>
        </p:txBody>
      </p:sp>
    </p:spTree>
    <p:extLst>
      <p:ext uri="{BB962C8B-B14F-4D97-AF65-F5344CB8AC3E}">
        <p14:creationId xmlns:p14="http://schemas.microsoft.com/office/powerpoint/2010/main" val="27477304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4"/>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2019</a:t>
            </a:r>
            <a:endParaRPr lang="en-US" sz="1800"/>
          </a:p>
        </p:txBody>
      </p:sp>
      <p:sp>
        <p:nvSpPr>
          <p:cNvPr id="5123" name="Footer Placeholder 5"/>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5124" name="Slide Number Placeholder 6"/>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F9088BE-4FB0-43D4-875F-2C4B42EE0B21}" type="slidenum">
              <a:rPr lang="en-US" smtClean="0"/>
              <a:pPr>
                <a:defRPr/>
              </a:pPr>
              <a:t>4</a:t>
            </a:fld>
            <a:endParaRPr lang="en-US" smtClean="0"/>
          </a:p>
        </p:txBody>
      </p:sp>
      <p:sp>
        <p:nvSpPr>
          <p:cNvPr id="4101" name="Rectangle 2"/>
          <p:cNvSpPr>
            <a:spLocks noGrp="1" noChangeArrowheads="1"/>
          </p:cNvSpPr>
          <p:nvPr>
            <p:ph type="title"/>
          </p:nvPr>
        </p:nvSpPr>
        <p:spPr>
          <a:xfrm>
            <a:off x="2209800" y="685800"/>
            <a:ext cx="7772400" cy="838200"/>
          </a:xfrm>
        </p:spPr>
        <p:txBody>
          <a:bodyPr/>
          <a:lstStyle/>
          <a:p>
            <a:r>
              <a:rPr lang="en-US" altLang="en-US" dirty="0" err="1"/>
              <a:t>TGmd</a:t>
            </a:r>
            <a:r>
              <a:rPr lang="en-US" altLang="en-US" dirty="0"/>
              <a:t> </a:t>
            </a:r>
            <a:r>
              <a:rPr lang="en-US" altLang="en-US" dirty="0" smtClean="0"/>
              <a:t>Agenda  </a:t>
            </a:r>
            <a:endParaRPr lang="en-US" altLang="en-US" dirty="0"/>
          </a:p>
        </p:txBody>
      </p:sp>
      <p:sp>
        <p:nvSpPr>
          <p:cNvPr id="10" name="Rectangle 35"/>
          <p:cNvSpPr>
            <a:spLocks noChangeArrowheads="1"/>
          </p:cNvSpPr>
          <p:nvPr/>
        </p:nvSpPr>
        <p:spPr bwMode="auto">
          <a:xfrm>
            <a:off x="6389980" y="1981200"/>
            <a:ext cx="4914901" cy="381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dirty="0" smtClean="0"/>
              <a:t>Thursday PM2 </a:t>
            </a:r>
          </a:p>
          <a:p>
            <a:pPr lvl="1"/>
            <a:r>
              <a:rPr lang="en-US" sz="1600" dirty="0" smtClean="0"/>
              <a:t>Motions </a:t>
            </a:r>
          </a:p>
          <a:p>
            <a:pPr lvl="1"/>
            <a:r>
              <a:rPr lang="en-US" sz="1600" dirty="0" smtClean="0"/>
              <a:t>Available CIDs</a:t>
            </a:r>
            <a:endParaRPr lang="en-GB" sz="1600" dirty="0" smtClean="0"/>
          </a:p>
          <a:p>
            <a:pPr lvl="1"/>
            <a:r>
              <a:rPr lang="en-US" sz="1600" dirty="0" smtClean="0"/>
              <a:t>Motions</a:t>
            </a:r>
            <a:endParaRPr lang="en-GB" sz="1600" dirty="0"/>
          </a:p>
          <a:p>
            <a:pPr lvl="1">
              <a:lnSpc>
                <a:spcPct val="80000"/>
              </a:lnSpc>
            </a:pPr>
            <a:r>
              <a:rPr lang="en-US" altLang="en-US" sz="1600" dirty="0" smtClean="0"/>
              <a:t>Plans for July – September 2019</a:t>
            </a:r>
          </a:p>
          <a:p>
            <a:pPr lvl="1">
              <a:lnSpc>
                <a:spcPct val="80000"/>
              </a:lnSpc>
            </a:pPr>
            <a:r>
              <a:rPr lang="en-US" altLang="en-US" sz="1600" dirty="0" smtClean="0"/>
              <a:t>Adjourn</a:t>
            </a:r>
          </a:p>
          <a:p>
            <a:pPr lvl="1"/>
            <a:endParaRPr lang="en-GB" sz="1600" dirty="0"/>
          </a:p>
          <a:p>
            <a:pPr lvl="1"/>
            <a:endParaRPr lang="en-GB" sz="1600" dirty="0"/>
          </a:p>
          <a:p>
            <a:pPr lvl="1">
              <a:lnSpc>
                <a:spcPct val="80000"/>
              </a:lnSpc>
            </a:pPr>
            <a:endParaRPr lang="en-GB" sz="1600" dirty="0"/>
          </a:p>
          <a:p>
            <a:pPr lvl="1"/>
            <a:endParaRPr lang="en-US" sz="1600" dirty="0" smtClean="0"/>
          </a:p>
          <a:p>
            <a:pPr lvl="1">
              <a:lnSpc>
                <a:spcPct val="80000"/>
              </a:lnSpc>
            </a:pPr>
            <a:endParaRPr lang="en-US" altLang="en-US" sz="1800" dirty="0" smtClean="0"/>
          </a:p>
        </p:txBody>
      </p:sp>
      <p:sp>
        <p:nvSpPr>
          <p:cNvPr id="11" name="Rectangle 19"/>
          <p:cNvSpPr>
            <a:spLocks noChangeArrowheads="1"/>
          </p:cNvSpPr>
          <p:nvPr/>
        </p:nvSpPr>
        <p:spPr bwMode="auto">
          <a:xfrm>
            <a:off x="533400" y="2133600"/>
            <a:ext cx="5029200"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342900" lvl="1" indent="-342900">
              <a:lnSpc>
                <a:spcPct val="80000"/>
              </a:lnSpc>
              <a:buChar char="•"/>
            </a:pPr>
            <a:r>
              <a:rPr lang="en-US" altLang="en-US" sz="2400" b="1" dirty="0" smtClean="0"/>
              <a:t>Thursday PM1</a:t>
            </a:r>
            <a:endParaRPr lang="en-GB" sz="1600" dirty="0"/>
          </a:p>
          <a:p>
            <a:pPr lvl="1"/>
            <a:r>
              <a:rPr lang="en-US" sz="1600" dirty="0" smtClean="0"/>
              <a:t>Available CIDs</a:t>
            </a:r>
            <a:endParaRPr lang="en-GB" sz="1600" dirty="0"/>
          </a:p>
          <a:p>
            <a:pPr lvl="1"/>
            <a:endParaRPr lang="en-US" sz="1600" dirty="0" smtClean="0"/>
          </a:p>
          <a:p>
            <a:pPr lvl="1"/>
            <a:endParaRPr lang="en-US" sz="1600" dirty="0" smtClean="0"/>
          </a:p>
          <a:p>
            <a:pPr lvl="1"/>
            <a:endParaRPr lang="en-US" sz="1600" dirty="0"/>
          </a:p>
          <a:p>
            <a:pPr lvl="1"/>
            <a:endParaRPr lang="en-GB" sz="1600" dirty="0"/>
          </a:p>
        </p:txBody>
      </p:sp>
    </p:spTree>
    <p:extLst>
      <p:ext uri="{BB962C8B-B14F-4D97-AF65-F5344CB8AC3E}">
        <p14:creationId xmlns:p14="http://schemas.microsoft.com/office/powerpoint/2010/main" val="35468801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027"/>
          <p:cNvSpPr>
            <a:spLocks noGrp="1" noChangeArrowheads="1"/>
          </p:cNvSpPr>
          <p:nvPr>
            <p:ph type="body" idx="1"/>
          </p:nvPr>
        </p:nvSpPr>
        <p:spPr>
          <a:xfrm>
            <a:off x="1600200" y="990600"/>
            <a:ext cx="8763000" cy="5562600"/>
          </a:xfrm>
        </p:spPr>
        <p:txBody>
          <a:bodyPr vert="horz" wrap="square" lIns="90487" tIns="44450" rIns="90487" bIns="44450" numCol="1" anchor="t" anchorCtr="0" compatLnSpc="1">
            <a:prstTxWarp prst="textNoShape">
              <a:avLst/>
            </a:prstTxWarp>
          </a:bodyPr>
          <a:lstStyle/>
          <a:p>
            <a:pPr>
              <a:lnSpc>
                <a:spcPct val="80000"/>
              </a:lnSpc>
              <a:spcAft>
                <a:spcPct val="30000"/>
              </a:spcAft>
              <a:buFont typeface="Monotype Sorts"/>
              <a:buNone/>
            </a:pPr>
            <a:r>
              <a:rPr lang="en-US" altLang="en-US" sz="1800" dirty="0"/>
              <a:t>	</a:t>
            </a:r>
            <a:r>
              <a:rPr lang="en-US" altLang="en-US" sz="2000" dirty="0">
                <a:latin typeface="Calibri" panose="020F0502020204030204" pitchFamily="34" charset="0"/>
                <a:cs typeface="Calibri" panose="020F0502020204030204" pitchFamily="34" charset="0"/>
              </a:rPr>
              <a:t>The IEEE-SA strongly recommends that at each WG meeting the chair or a designee:</a:t>
            </a:r>
          </a:p>
          <a:p>
            <a:pPr lvl="1">
              <a:lnSpc>
                <a:spcPct val="80000"/>
              </a:lnSpc>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Show slides #1 through #4 of this presentation</a:t>
            </a:r>
          </a:p>
          <a:p>
            <a:pPr lvl="1">
              <a:lnSpc>
                <a:spcPct val="80000"/>
              </a:lnSpc>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Advise the WG attendees that:</a:t>
            </a:r>
            <a:r>
              <a:rPr lang="en-US" altLang="en-US" sz="1600" dirty="0">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IEEE’s patent policy is described in Clause 6 of the </a:t>
            </a:r>
            <a:r>
              <a:rPr lang="en-US" altLang="en-US" sz="1400" i="1" dirty="0">
                <a:latin typeface="Calibri" panose="020F0502020204030204" pitchFamily="34" charset="0"/>
                <a:cs typeface="Calibri" panose="020F0502020204030204" pitchFamily="34" charset="0"/>
              </a:rPr>
              <a:t>IEEE-SA Standards Board Bylaws</a:t>
            </a:r>
            <a:r>
              <a:rPr lang="en-US" altLang="en-US" sz="1400" dirty="0">
                <a:latin typeface="Calibri" panose="020F0502020204030204" pitchFamily="34" charset="0"/>
                <a:cs typeface="Calibri" panose="020F0502020204030204" pitchFamily="34" charset="0"/>
              </a:rPr>
              <a:t>;</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dirty="0">
                <a:latin typeface="Calibri" panose="020F0502020204030204" pitchFamily="34" charset="0"/>
                <a:cs typeface="Calibri" panose="020F0502020204030204" pitchFamily="34" charset="0"/>
              </a:rPr>
            </a:br>
            <a:endParaRPr lang="en-US" altLang="en-US" sz="1600" dirty="0">
              <a:latin typeface="Calibri" panose="020F0502020204030204" pitchFamily="34" charset="0"/>
              <a:cs typeface="Calibri" panose="020F0502020204030204" pitchFamily="34" charset="0"/>
            </a:endParaRPr>
          </a:p>
          <a:p>
            <a:pPr lvl="1">
              <a:lnSpc>
                <a:spcPct val="20000"/>
              </a:lnSpc>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Instruct the WG Secretary to record in the minutes of the relevant WG meeting:</a:t>
            </a:r>
            <a:r>
              <a:rPr lang="en-US" altLang="en-US" sz="1600" dirty="0">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foregoing information was provided and that slides 1 through 4 (and this slide 0, if applicable) were shown;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p>
          <a:p>
            <a:pPr lvl="2">
              <a:lnSpc>
                <a:spcPct val="80000"/>
              </a:lnSpc>
              <a:buSzPct val="150000"/>
              <a:buFont typeface="Arial" panose="020B0604020202020204" pitchFamily="34" charset="0"/>
              <a:buChar char="•"/>
            </a:pPr>
            <a:endParaRPr lang="en-US" altLang="en-US" sz="1400" dirty="0">
              <a:latin typeface="Calibri" panose="020F0502020204030204" pitchFamily="34" charset="0"/>
              <a:cs typeface="Calibri" panose="020F0502020204030204" pitchFamily="34" charset="0"/>
            </a:endParaRPr>
          </a:p>
          <a:p>
            <a:pPr lvl="1">
              <a:lnSpc>
                <a:spcPct val="80000"/>
              </a:lnSpc>
              <a:spcBef>
                <a:spcPct val="5000"/>
              </a:spcBef>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p>
          <a:p>
            <a:pPr lvl="1">
              <a:lnSpc>
                <a:spcPct val="80000"/>
              </a:lnSpc>
              <a:spcBef>
                <a:spcPct val="5000"/>
              </a:spcBef>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It is recommended that the WG Chair review the guidance in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6.3.5 and in FAQs 14 and 15 on inclusion of potential Essential Patent Claims by incorporation or by reference. </a:t>
            </a:r>
          </a:p>
          <a:p>
            <a:pPr lvl="1">
              <a:lnSpc>
                <a:spcPct val="80000"/>
              </a:lnSpc>
              <a:spcBef>
                <a:spcPct val="5000"/>
              </a:spcBef>
              <a:buFont typeface="Monotype Sorts"/>
              <a:buNone/>
            </a:pPr>
            <a:endParaRPr lang="en-US" altLang="en-US" sz="1400" dirty="0">
              <a:latin typeface="Calibri" panose="020F0502020204030204" pitchFamily="34" charset="0"/>
              <a:cs typeface="Calibri" panose="020F0502020204030204" pitchFamily="34" charset="0"/>
            </a:endParaRPr>
          </a:p>
          <a:p>
            <a:pPr lvl="1">
              <a:lnSpc>
                <a:spcPct val="80000"/>
              </a:lnSpc>
              <a:spcBef>
                <a:spcPct val="5000"/>
              </a:spcBef>
              <a:buFont typeface="Monotype Sorts"/>
              <a:buNone/>
            </a:pPr>
            <a:r>
              <a:rPr lang="en-US" altLang="en-US" sz="1400" dirty="0">
                <a:latin typeface="Calibri" panose="020F0502020204030204" pitchFamily="34" charset="0"/>
                <a:cs typeface="Calibri" panose="020F0502020204030204" pitchFamily="34" charset="0"/>
              </a:rPr>
              <a:t>	Note: </a:t>
            </a:r>
            <a:r>
              <a:rPr lang="en-US" altLang="en-US" sz="1400" b="1" dirty="0">
                <a:latin typeface="Calibri" panose="020F0502020204030204" pitchFamily="34" charset="0"/>
                <a:cs typeface="Calibri" panose="020F0502020204030204" pitchFamily="34" charset="0"/>
              </a:rPr>
              <a:t>WG</a:t>
            </a:r>
            <a:r>
              <a:rPr lang="en-US" altLang="en-US" sz="1400" dirty="0">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p>
        </p:txBody>
      </p:sp>
      <p:sp>
        <p:nvSpPr>
          <p:cNvPr id="7171" name="Rectangle 1026"/>
          <p:cNvSpPr>
            <a:spLocks noGrp="1" noChangeArrowheads="1"/>
          </p:cNvSpPr>
          <p:nvPr>
            <p:ph type="title"/>
          </p:nvPr>
        </p:nvSpPr>
        <p:spPr>
          <a:xfrm>
            <a:off x="2209800" y="457200"/>
            <a:ext cx="7772400" cy="609600"/>
          </a:xfrm>
        </p:spPr>
        <p:txBody>
          <a:bodyPr vert="horz" wrap="square" lIns="90487" tIns="44450" rIns="90487" bIns="44450" numCol="1" anchor="ctr" anchorCtr="0" compatLnSpc="1">
            <a:prstTxWarp prst="textNoShape">
              <a:avLst/>
            </a:prstTxWarp>
          </a:bodyPr>
          <a:lstStyle/>
          <a:p>
            <a:r>
              <a:rPr lang="en-US" altLang="en-US" u="sng" dirty="0">
                <a:solidFill>
                  <a:schemeClr val="tx1"/>
                </a:solidFill>
                <a:latin typeface="Calibri" panose="020F0502020204030204" pitchFamily="34" charset="0"/>
                <a:cs typeface="Calibri" panose="020F0502020204030204" pitchFamily="34" charset="0"/>
              </a:rPr>
              <a:t>Instructions for the WG Chair</a:t>
            </a:r>
            <a:endParaRPr lang="en-US" altLang="en-US" u="sng" dirty="0">
              <a:latin typeface="Calibri" panose="020F0502020204030204" pitchFamily="34" charset="0"/>
              <a:cs typeface="Calibri" panose="020F0502020204030204" pitchFamily="34" charset="0"/>
            </a:endParaRPr>
          </a:p>
        </p:txBody>
      </p:sp>
      <p:sp>
        <p:nvSpPr>
          <p:cNvPr id="7172" name="Rectangle 1028"/>
          <p:cNvSpPr>
            <a:spLocks noChangeArrowheads="1"/>
          </p:cNvSpPr>
          <p:nvPr/>
        </p:nvSpPr>
        <p:spPr bwMode="auto">
          <a:xfrm>
            <a:off x="2209800" y="-228600"/>
            <a:ext cx="777240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b="1" u="sng"/>
          </a:p>
        </p:txBody>
      </p:sp>
      <p:sp>
        <p:nvSpPr>
          <p:cNvPr id="7173" name="Rectangle 1029"/>
          <p:cNvSpPr>
            <a:spLocks noChangeArrowheads="1"/>
          </p:cNvSpPr>
          <p:nvPr/>
        </p:nvSpPr>
        <p:spPr bwMode="auto">
          <a:xfrm>
            <a:off x="1905000" y="838200"/>
            <a:ext cx="84582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3363" indent="-180975"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endParaRPr lang="en-GB" altLang="en-US" sz="1800"/>
          </a:p>
        </p:txBody>
      </p:sp>
      <p:sp>
        <p:nvSpPr>
          <p:cNvPr id="7174" name="Text Box 1030"/>
          <p:cNvSpPr txBox="1">
            <a:spLocks noChangeArrowheads="1"/>
          </p:cNvSpPr>
          <p:nvPr/>
        </p:nvSpPr>
        <p:spPr bwMode="auto">
          <a:xfrm>
            <a:off x="314325" y="6096000"/>
            <a:ext cx="19145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400" b="1" dirty="0">
                <a:solidFill>
                  <a:schemeClr val="tx1"/>
                </a:solidFill>
                <a:latin typeface="Times New Roman" panose="02020603050405020304" pitchFamily="18" charset="0"/>
              </a:rPr>
              <a:t>(Optional to be shown)</a:t>
            </a:r>
          </a:p>
        </p:txBody>
      </p:sp>
      <p:sp>
        <p:nvSpPr>
          <p:cNvPr id="2" name="Date Placeholder 1"/>
          <p:cNvSpPr>
            <a:spLocks noGrp="1"/>
          </p:cNvSpPr>
          <p:nvPr>
            <p:ph type="dt" sz="half" idx="10"/>
          </p:nvPr>
        </p:nvSpPr>
        <p:spPr/>
        <p:txBody>
          <a:bodyPr/>
          <a:lstStyle/>
          <a:p>
            <a:pPr>
              <a:defRPr/>
            </a:pPr>
            <a:r>
              <a:rPr lang="en-US" smtClean="0"/>
              <a:t>July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5</a:t>
            </a:fld>
            <a:endParaRPr lang="en-US"/>
          </a:p>
        </p:txBody>
      </p:sp>
    </p:spTree>
    <p:extLst>
      <p:ext uri="{BB962C8B-B14F-4D97-AF65-F5344CB8AC3E}">
        <p14:creationId xmlns:p14="http://schemas.microsoft.com/office/powerpoint/2010/main" val="3560851468"/>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6"/>
          <p:cNvSpPr>
            <a:spLocks noGrp="1" noChangeArrowheads="1"/>
          </p:cNvSpPr>
          <p:nvPr>
            <p:ph type="title"/>
          </p:nvPr>
        </p:nvSpPr>
        <p:spPr>
          <a:xfrm>
            <a:off x="1745943" y="876300"/>
            <a:ext cx="8839200" cy="685800"/>
          </a:xfrm>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altLang="en-US" dirty="0"/>
          </a:p>
        </p:txBody>
      </p:sp>
      <p:sp>
        <p:nvSpPr>
          <p:cNvPr id="8195" name="Rectangle 1027"/>
          <p:cNvSpPr>
            <a:spLocks noGrp="1" noChangeArrowheads="1"/>
          </p:cNvSpPr>
          <p:nvPr>
            <p:ph type="body" idx="1"/>
          </p:nvPr>
        </p:nvSpPr>
        <p:spPr>
          <a:xfrm>
            <a:off x="1447801" y="1981200"/>
            <a:ext cx="9144001" cy="4038600"/>
          </a:xfrm>
        </p:spPr>
        <p:txBody>
          <a:bodyPr/>
          <a:lstStyle/>
          <a:p>
            <a:pPr lvl="1">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shall</a:t>
            </a:r>
            <a:r>
              <a:rPr lang="en-US" altLang="en-US" b="1" dirty="0">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should </a:t>
            </a:r>
            <a:r>
              <a:rPr lang="en-US" altLang="en-US" b="1" dirty="0">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marL="457200" lvl="1" indent="0" algn="ctr">
              <a:buNone/>
              <a:defRPr/>
            </a:pPr>
            <a:r>
              <a:rPr lang="en-US" altLang="en-US" sz="3200" b="1" dirty="0">
                <a:latin typeface="Calibri" panose="020F0502020204030204" pitchFamily="34" charset="0"/>
                <a:cs typeface="Calibri" panose="020F0502020204030204" pitchFamily="34" charset="0"/>
              </a:rPr>
              <a:t>Early identification of holders of potential Essential Patent Claims is encouraged</a:t>
            </a:r>
          </a:p>
        </p:txBody>
      </p:sp>
      <p:sp>
        <p:nvSpPr>
          <p:cNvPr id="8196" name="Text Box 1028"/>
          <p:cNvSpPr txBox="1">
            <a:spLocks noChangeArrowheads="1"/>
          </p:cNvSpPr>
          <p:nvPr/>
        </p:nvSpPr>
        <p:spPr bwMode="auto">
          <a:xfrm>
            <a:off x="1581150" y="60960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p>
        </p:txBody>
      </p:sp>
      <p:sp>
        <p:nvSpPr>
          <p:cNvPr id="2" name="Date Placeholder 1"/>
          <p:cNvSpPr>
            <a:spLocks noGrp="1"/>
          </p:cNvSpPr>
          <p:nvPr>
            <p:ph type="dt" sz="half" idx="10"/>
          </p:nvPr>
        </p:nvSpPr>
        <p:spPr/>
        <p:txBody>
          <a:bodyPr/>
          <a:lstStyle/>
          <a:p>
            <a:pPr>
              <a:defRPr/>
            </a:pPr>
            <a:r>
              <a:rPr lang="en-US" smtClean="0"/>
              <a:t>July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6</a:t>
            </a:fld>
            <a:endParaRPr lang="en-US"/>
          </a:p>
        </p:txBody>
      </p:sp>
    </p:spTree>
    <p:extLst>
      <p:ext uri="{BB962C8B-B14F-4D97-AF65-F5344CB8AC3E}">
        <p14:creationId xmlns:p14="http://schemas.microsoft.com/office/powerpoint/2010/main" val="25526419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2050742" y="609600"/>
            <a:ext cx="7772400" cy="990600"/>
          </a:xfrm>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altLang="en-US" u="sng" dirty="0"/>
          </a:p>
        </p:txBody>
      </p:sp>
      <p:sp>
        <p:nvSpPr>
          <p:cNvPr id="9219" name="Rectangle 3"/>
          <p:cNvSpPr>
            <a:spLocks noGrp="1" noChangeArrowheads="1"/>
          </p:cNvSpPr>
          <p:nvPr>
            <p:ph type="body" idx="1"/>
          </p:nvPr>
        </p:nvSpPr>
        <p:spPr>
          <a:xfrm>
            <a:off x="1828800" y="1905000"/>
            <a:ext cx="8610600" cy="3886200"/>
          </a:xfrm>
        </p:spPr>
        <p:txBody>
          <a:bodyPr/>
          <a:lstStyle/>
          <a:p>
            <a:pPr>
              <a:buSzPct val="150000"/>
              <a:buFont typeface="Arial" panose="020B0604020202020204" pitchFamily="34" charset="0"/>
              <a:buChar char="•"/>
              <a:defRPr/>
            </a:pPr>
            <a:r>
              <a:rPr lang="en-US" altLang="en-US" sz="2000" dirty="0">
                <a:latin typeface="Calibri" pitchFamily="34" charset="0"/>
                <a:cs typeface="Calibri" pitchFamily="34" charset="0"/>
              </a:rPr>
              <a:t>Cause an LOA to be submitted to the IEEE-SA (patcom@ieee.org); or</a:t>
            </a:r>
          </a:p>
          <a:p>
            <a:pPr marL="0" indent="0">
              <a:buSzPct val="150000"/>
              <a:buNone/>
              <a:defRPr/>
            </a:pPr>
            <a:endParaRPr lang="en-US" altLang="en-US" sz="2000" dirty="0">
              <a:latin typeface="Calibri" pitchFamily="34" charset="0"/>
              <a:cs typeface="Calibri" pitchFamily="34" charset="0"/>
            </a:endParaRPr>
          </a:p>
          <a:p>
            <a:pPr>
              <a:buSzPct val="150000"/>
              <a:buFont typeface="Arial" panose="020B0604020202020204" pitchFamily="34" charset="0"/>
              <a:buChar char="•"/>
              <a:defRPr/>
            </a:pPr>
            <a:r>
              <a:rPr lang="en-US" altLang="en-US" sz="2000" dirty="0">
                <a:latin typeface="Calibri" pitchFamily="34" charset="0"/>
                <a:cs typeface="Calibri" pitchFamily="34" charset="0"/>
              </a:rPr>
              <a:t>Provide the chair of this group with the identity of the holder(s) of any and all such claims as soon as possible; or</a:t>
            </a:r>
          </a:p>
          <a:p>
            <a:pPr marL="0" indent="0">
              <a:buSzPct val="150000"/>
              <a:buNone/>
              <a:defRPr/>
            </a:pPr>
            <a:endParaRPr lang="en-US" altLang="en-US" sz="2000" dirty="0">
              <a:latin typeface="Calibri" pitchFamily="34" charset="0"/>
              <a:cs typeface="Calibri" pitchFamily="34" charset="0"/>
            </a:endParaRPr>
          </a:p>
          <a:p>
            <a:pPr>
              <a:buSzPct val="150000"/>
              <a:buFont typeface="Arial" panose="020B0604020202020204" pitchFamily="34" charset="0"/>
              <a:buChar char="•"/>
              <a:defRPr/>
            </a:pPr>
            <a:r>
              <a:rPr lang="en-US" altLang="en-US" sz="2000" dirty="0">
                <a:latin typeface="Calibri" pitchFamily="34" charset="0"/>
                <a:cs typeface="Calibri" pitchFamily="34" charset="0"/>
              </a:rPr>
              <a:t>Speak up now and respond to this Call for Potentially Essential Patents</a:t>
            </a:r>
          </a:p>
          <a:p>
            <a:pPr marL="0" indent="0">
              <a:buNone/>
              <a:defRPr/>
            </a:pPr>
            <a:r>
              <a:rPr lang="en-US" altLang="en-US" sz="2000" dirty="0">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latin typeface="Calibri" pitchFamily="34" charset="0"/>
                <a:cs typeface="Calibri" pitchFamily="34" charset="0"/>
              </a:rPr>
            </a:br>
            <a:endParaRPr lang="en-US" altLang="en-US" sz="2000" dirty="0">
              <a:latin typeface="Calibri" pitchFamily="34" charset="0"/>
              <a:cs typeface="Calibri" pitchFamily="34" charset="0"/>
            </a:endParaRPr>
          </a:p>
        </p:txBody>
      </p:sp>
      <p:sp>
        <p:nvSpPr>
          <p:cNvPr id="9220" name="Text Box 6"/>
          <p:cNvSpPr txBox="1">
            <a:spLocks noChangeArrowheads="1"/>
          </p:cNvSpPr>
          <p:nvPr/>
        </p:nvSpPr>
        <p:spPr bwMode="auto">
          <a:xfrm>
            <a:off x="1574492"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
        <p:nvSpPr>
          <p:cNvPr id="2" name="Date Placeholder 1"/>
          <p:cNvSpPr>
            <a:spLocks noGrp="1"/>
          </p:cNvSpPr>
          <p:nvPr>
            <p:ph type="dt" sz="half" idx="10"/>
          </p:nvPr>
        </p:nvSpPr>
        <p:spPr/>
        <p:txBody>
          <a:bodyPr/>
          <a:lstStyle/>
          <a:p>
            <a:pPr>
              <a:defRPr/>
            </a:pPr>
            <a:r>
              <a:rPr lang="en-US" smtClean="0"/>
              <a:t>July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7</a:t>
            </a:fld>
            <a:endParaRPr lang="en-US"/>
          </a:p>
        </p:txBody>
      </p:sp>
    </p:spTree>
    <p:extLst>
      <p:ext uri="{BB962C8B-B14F-4D97-AF65-F5344CB8AC3E}">
        <p14:creationId xmlns:p14="http://schemas.microsoft.com/office/powerpoint/2010/main" val="31143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26"/>
          <p:cNvSpPr>
            <a:spLocks noGrp="1" noChangeArrowheads="1"/>
          </p:cNvSpPr>
          <p:nvPr>
            <p:ph type="title"/>
          </p:nvPr>
        </p:nvSpPr>
        <p:spPr>
          <a:xfrm>
            <a:off x="1752600" y="381000"/>
            <a:ext cx="8686800" cy="1143000"/>
          </a:xfrm>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altLang="en-US" dirty="0"/>
          </a:p>
        </p:txBody>
      </p:sp>
      <p:sp>
        <p:nvSpPr>
          <p:cNvPr id="10243" name="Rectangle 1027"/>
          <p:cNvSpPr>
            <a:spLocks noGrp="1" noChangeArrowheads="1"/>
          </p:cNvSpPr>
          <p:nvPr>
            <p:ph type="body" idx="1"/>
          </p:nvPr>
        </p:nvSpPr>
        <p:spPr>
          <a:xfrm>
            <a:off x="2209800" y="1420812"/>
            <a:ext cx="7772400" cy="4114800"/>
          </a:xfrm>
        </p:spPr>
        <p:txBody>
          <a:bodyPr/>
          <a:lstStyle/>
          <a:p>
            <a:pPr>
              <a:lnSpc>
                <a:spcPct val="80000"/>
              </a:lnSpc>
              <a:spcAft>
                <a:spcPct val="40000"/>
              </a:spcAft>
              <a:buSzPct val="150000"/>
              <a:buFont typeface="Arial" panose="020B0604020202020204" pitchFamily="34" charset="0"/>
              <a:buChar char="•"/>
              <a:defRPr/>
            </a:pPr>
            <a:r>
              <a:rPr lang="en-US" altLang="en-US" sz="2000" dirty="0">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latin typeface="Calibri" panose="020F0502020204030204" pitchFamily="34" charset="0"/>
                <a:cs typeface="Calibri" panose="020F0502020204030204" pitchFamily="34" charset="0"/>
              </a:rPr>
              <a:t>Technical considerations remain the primary focus</a:t>
            </a:r>
            <a:endParaRPr lang="en-US" altLang="en-US" b="1" dirty="0">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1050" dirty="0">
                <a:latin typeface="Calibri" panose="020F0502020204030204" pitchFamily="34" charset="0"/>
                <a:cs typeface="Calibri" panose="020F0502020204030204" pitchFamily="34" charset="0"/>
              </a:rPr>
              <a:t>---------------------------------------------------------------   </a:t>
            </a:r>
            <a:endParaRPr lang="en-US" altLang="en-US" sz="1400" dirty="0">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latin typeface="Calibri" panose="020F0502020204030204" pitchFamily="34" charset="0"/>
                <a:cs typeface="Calibri" panose="020F0502020204030204" pitchFamily="34" charset="0"/>
              </a:rPr>
              <a:t>For more details, see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clause 5.3.10 and </a:t>
            </a:r>
            <a:br>
              <a:rPr lang="en-US" altLang="en-US" sz="1400" dirty="0">
                <a:latin typeface="Calibri" panose="020F0502020204030204" pitchFamily="34" charset="0"/>
                <a:cs typeface="Calibri" panose="020F0502020204030204" pitchFamily="34" charset="0"/>
              </a:rPr>
            </a:br>
            <a:r>
              <a:rPr lang="en-US" altLang="en-US" sz="1400" i="1" dirty="0">
                <a:latin typeface="Calibri" panose="020F0502020204030204" pitchFamily="34" charset="0"/>
                <a:cs typeface="Calibri" panose="020F0502020204030204" pitchFamily="34" charset="0"/>
              </a:rPr>
              <a:t>Antitrust and Competition Policy: What You Need to Know </a:t>
            </a:r>
            <a:r>
              <a:rPr lang="en-US" altLang="en-US" sz="1400" dirty="0">
                <a:latin typeface="Calibri" panose="020F0502020204030204" pitchFamily="34" charset="0"/>
                <a:cs typeface="Calibri" panose="020F0502020204030204" pitchFamily="34" charset="0"/>
              </a:rPr>
              <a:t>at http://standards.ieee.org/develop/policies/antitrust.pdf</a:t>
            </a:r>
          </a:p>
        </p:txBody>
      </p:sp>
      <p:sp>
        <p:nvSpPr>
          <p:cNvPr id="10244" name="Text Box 1028"/>
          <p:cNvSpPr txBox="1">
            <a:spLocks noChangeArrowheads="1"/>
          </p:cNvSpPr>
          <p:nvPr/>
        </p:nvSpPr>
        <p:spPr bwMode="auto">
          <a:xfrm>
            <a:off x="1600200" y="6107112"/>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p>
        </p:txBody>
      </p:sp>
      <p:sp>
        <p:nvSpPr>
          <p:cNvPr id="2" name="Date Placeholder 1"/>
          <p:cNvSpPr>
            <a:spLocks noGrp="1"/>
          </p:cNvSpPr>
          <p:nvPr>
            <p:ph type="dt" sz="half" idx="10"/>
          </p:nvPr>
        </p:nvSpPr>
        <p:spPr/>
        <p:txBody>
          <a:bodyPr/>
          <a:lstStyle/>
          <a:p>
            <a:pPr>
              <a:defRPr/>
            </a:pPr>
            <a:r>
              <a:rPr lang="en-US" smtClean="0"/>
              <a:t>July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8</a:t>
            </a:fld>
            <a:endParaRPr lang="en-US"/>
          </a:p>
        </p:txBody>
      </p:sp>
    </p:spTree>
    <p:extLst>
      <p:ext uri="{BB962C8B-B14F-4D97-AF65-F5344CB8AC3E}">
        <p14:creationId xmlns:p14="http://schemas.microsoft.com/office/powerpoint/2010/main" val="73750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905000" y="685800"/>
            <a:ext cx="8458200" cy="609600"/>
          </a:xfrm>
        </p:spPr>
        <p:txBody>
          <a:bodyPr/>
          <a:lstStyle/>
          <a:p>
            <a:r>
              <a:rPr lang="en-GB" altLang="en-US" u="sng">
                <a:solidFill>
                  <a:schemeClr val="tx1"/>
                </a:solidFill>
                <a:latin typeface="Calibri" panose="020F0502020204030204" pitchFamily="34" charset="0"/>
                <a:cs typeface="Calibri" panose="020F0502020204030204" pitchFamily="34" charset="0"/>
              </a:rPr>
              <a:t>Patent-related information</a:t>
            </a:r>
            <a:endParaRPr lang="en-US" altLang="en-US" u="sng"/>
          </a:p>
        </p:txBody>
      </p:sp>
      <p:sp>
        <p:nvSpPr>
          <p:cNvPr id="11267" name="Rectangle 3"/>
          <p:cNvSpPr>
            <a:spLocks noChangeArrowheads="1"/>
          </p:cNvSpPr>
          <p:nvPr/>
        </p:nvSpPr>
        <p:spPr bwMode="auto">
          <a:xfrm>
            <a:off x="2057400" y="609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sz="2400" b="1" u="sng">
              <a:latin typeface="Helvetica" panose="020B0604020202020204" pitchFamily="34" charset="0"/>
            </a:endParaRPr>
          </a:p>
        </p:txBody>
      </p:sp>
      <p:sp>
        <p:nvSpPr>
          <p:cNvPr id="11268" name="Rectangle 4"/>
          <p:cNvSpPr>
            <a:spLocks noChangeArrowheads="1"/>
          </p:cNvSpPr>
          <p:nvPr/>
        </p:nvSpPr>
        <p:spPr bwMode="auto">
          <a:xfrm>
            <a:off x="1828800" y="1447800"/>
            <a:ext cx="82296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630238"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nSpc>
                <a:spcPct val="80000"/>
              </a:lnSpc>
            </a:pPr>
            <a:endParaRPr lang="en-US" altLang="en-US" sz="700" u="sng">
              <a:solidFill>
                <a:srgbClr val="FF0000"/>
              </a:solidFill>
            </a:endParaRPr>
          </a:p>
          <a:p>
            <a:pPr lvl="1">
              <a:lnSpc>
                <a:spcPct val="90000"/>
              </a:lnSpc>
              <a:spcBef>
                <a:spcPct val="0"/>
              </a:spcBef>
              <a:buFont typeface="Monotype Sorts"/>
              <a:buNone/>
            </a:pPr>
            <a:r>
              <a:rPr lang="en-US" altLang="en-US" sz="2000" b="1">
                <a:solidFill>
                  <a:schemeClr val="tx1"/>
                </a:solidFill>
                <a:latin typeface="Calibri" panose="020F0502020204030204" pitchFamily="34" charset="0"/>
                <a:cs typeface="Calibri" panose="020F0502020204030204" pitchFamily="34" charset="0"/>
              </a:rPr>
              <a:t>	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a:solidFill>
                  <a:schemeClr val="tx1"/>
                </a:solidFill>
                <a:latin typeface="Calibri" panose="020F0502020204030204" pitchFamily="34" charset="0"/>
                <a:cs typeface="Calibri" panose="020F0502020204030204" pitchFamily="34" charset="0"/>
              </a:rPr>
              <a:t>IEEE-SA Standards Board Bylaws</a:t>
            </a:r>
            <a:r>
              <a:rPr lang="en-US" altLang="en-US" sz="2000" b="1">
                <a:solidFill>
                  <a:schemeClr val="tx1"/>
                </a:solidFill>
                <a:latin typeface="Calibri" panose="020F0502020204030204" pitchFamily="34" charset="0"/>
                <a:cs typeface="Calibri" panose="020F0502020204030204" pitchFamily="34" charset="0"/>
              </a:rPr>
              <a:t> </a:t>
            </a:r>
            <a:r>
              <a:rPr lang="en-US" altLang="en-US" sz="1600" b="1">
                <a:solidFill>
                  <a:schemeClr val="tx1"/>
                </a:solidFill>
                <a:latin typeface="Calibri" panose="020F0502020204030204" pitchFamily="34" charset="0"/>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a:solidFill>
                  <a:schemeClr val="tx1"/>
                </a:solidFill>
                <a:latin typeface="Calibri" panose="020F0502020204030204" pitchFamily="34" charset="0"/>
                <a:cs typeface="Calibri" panose="020F0502020204030204" pitchFamily="34" charset="0"/>
              </a:rPr>
              <a:t>IEEE-SA Standards Board Operations Manual</a:t>
            </a:r>
            <a:r>
              <a:rPr lang="en-US" altLang="en-US" sz="2000" b="1">
                <a:solidFill>
                  <a:schemeClr val="tx1"/>
                </a:solidFill>
                <a:latin typeface="Calibri" panose="020F0502020204030204" pitchFamily="34" charset="0"/>
                <a:cs typeface="Calibri" panose="020F0502020204030204" pitchFamily="34" charset="0"/>
              </a:rPr>
              <a:t> </a:t>
            </a:r>
            <a:r>
              <a:rPr lang="en-US" altLang="en-US" sz="1600" b="1">
                <a:solidFill>
                  <a:schemeClr val="tx1"/>
                </a:solidFill>
                <a:latin typeface="Calibri" panose="020F0502020204030204" pitchFamily="34" charset="0"/>
                <a:cs typeface="Calibri" panose="020F0502020204030204" pitchFamily="34" charset="0"/>
              </a:rPr>
              <a:t>(http://standards.ieee.org/develop/policies/opman/sect6.html#6.3)</a:t>
            </a:r>
          </a:p>
          <a:p>
            <a:pPr lvl="1">
              <a:lnSpc>
                <a:spcPct val="90000"/>
              </a:lnSpc>
              <a:buFont typeface="Monotype Sorts"/>
              <a:buNone/>
            </a:pPr>
            <a:endParaRPr lang="en-US" altLang="en-US" sz="2000"/>
          </a:p>
          <a:p>
            <a:pPr lvl="1">
              <a:lnSpc>
                <a:spcPct val="90000"/>
              </a:lnSpc>
              <a:spcBef>
                <a:spcPct val="0"/>
              </a:spcBef>
              <a:buFont typeface="Monotype Sorts"/>
              <a:buNone/>
            </a:pPr>
            <a:r>
              <a:rPr lang="en-US" altLang="en-US" sz="2000" b="1">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a:buNone/>
            </a:pPr>
            <a:r>
              <a:rPr lang="en-US" altLang="en-US" sz="2000" b="1">
                <a:solidFill>
                  <a:schemeClr val="tx1"/>
                </a:solidFill>
                <a:latin typeface="Calibri" panose="020F0502020204030204" pitchFamily="34" charset="0"/>
                <a:cs typeface="Calibri" panose="020F0502020204030204" pitchFamily="34" charset="0"/>
              </a:rPr>
              <a:t>	</a:t>
            </a:r>
            <a:r>
              <a:rPr lang="en-US" altLang="en-US" sz="2000" b="1" i="1">
                <a:solidFill>
                  <a:schemeClr val="tx1"/>
                </a:solidFill>
                <a:latin typeface="Calibri" panose="020F0502020204030204" pitchFamily="34" charset="0"/>
                <a:cs typeface="Calibri" panose="020F0502020204030204" pitchFamily="34" charset="0"/>
              </a:rPr>
              <a:t>http://standards.ieee.org/about/sasb/patcom/materials.html</a:t>
            </a:r>
          </a:p>
          <a:p>
            <a:pPr lvl="1">
              <a:lnSpc>
                <a:spcPct val="90000"/>
              </a:lnSpc>
              <a:spcBef>
                <a:spcPct val="0"/>
              </a:spcBef>
              <a:buFont typeface="Monotype Sorts"/>
              <a:buNone/>
            </a:pPr>
            <a:endParaRPr lang="en-US" altLang="en-US" sz="2000" b="1" i="1">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a:buNone/>
            </a:pPr>
            <a:endParaRPr lang="en-US" altLang="en-US" sz="3200" b="1">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a:buNone/>
            </a:pPr>
            <a:r>
              <a:rPr lang="en-US" altLang="en-US" sz="3200" b="1">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a:p>
            <a:pPr lvl="1">
              <a:lnSpc>
                <a:spcPct val="90000"/>
              </a:lnSpc>
              <a:spcBef>
                <a:spcPct val="0"/>
              </a:spcBef>
              <a:buFont typeface="Monotype Sorts"/>
              <a:buNone/>
            </a:pPr>
            <a:endParaRPr lang="en-US" altLang="en-US" sz="2000" b="1" i="1">
              <a:solidFill>
                <a:schemeClr val="tx1"/>
              </a:solidFill>
              <a:latin typeface="Calibri" panose="020F0502020204030204" pitchFamily="34" charset="0"/>
              <a:cs typeface="Calibri" panose="020F0502020204030204" pitchFamily="34" charset="0"/>
            </a:endParaRPr>
          </a:p>
        </p:txBody>
      </p:sp>
      <p:sp>
        <p:nvSpPr>
          <p:cNvPr id="11269" name="Text Box 7"/>
          <p:cNvSpPr txBox="1">
            <a:spLocks noChangeArrowheads="1"/>
          </p:cNvSpPr>
          <p:nvPr/>
        </p:nvSpPr>
        <p:spPr bwMode="auto">
          <a:xfrm>
            <a:off x="1581150"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
        <p:nvSpPr>
          <p:cNvPr id="2" name="Date Placeholder 1"/>
          <p:cNvSpPr>
            <a:spLocks noGrp="1"/>
          </p:cNvSpPr>
          <p:nvPr>
            <p:ph type="dt" sz="half" idx="10"/>
          </p:nvPr>
        </p:nvSpPr>
        <p:spPr/>
        <p:txBody>
          <a:bodyPr/>
          <a:lstStyle/>
          <a:p>
            <a:pPr>
              <a:defRPr/>
            </a:pPr>
            <a:r>
              <a:rPr lang="en-US" smtClean="0"/>
              <a:t>July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9</a:t>
            </a:fld>
            <a:endParaRPr lang="en-US"/>
          </a:p>
        </p:txBody>
      </p:sp>
    </p:spTree>
    <p:extLst>
      <p:ext uri="{BB962C8B-B14F-4D97-AF65-F5344CB8AC3E}">
        <p14:creationId xmlns:p14="http://schemas.microsoft.com/office/powerpoint/2010/main" val="953826921"/>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C:\Documents and Settings\dstanley\My Documents\2005Jan\802-11-Submission.pot</Template>
  <TotalTime>536119</TotalTime>
  <Words>1885</Words>
  <Application>Microsoft Office PowerPoint</Application>
  <PresentationFormat>Widescreen</PresentationFormat>
  <Paragraphs>411</Paragraphs>
  <Slides>22</Slides>
  <Notes>19</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22</vt:i4>
      </vt:variant>
    </vt:vector>
  </HeadingPairs>
  <TitlesOfParts>
    <vt:vector size="32" baseType="lpstr">
      <vt:lpstr>MS Gothic</vt:lpstr>
      <vt:lpstr>MS PGothic</vt:lpstr>
      <vt:lpstr>Arial</vt:lpstr>
      <vt:lpstr>Calibri</vt:lpstr>
      <vt:lpstr>Helvetica</vt:lpstr>
      <vt:lpstr>Monotype Sorts</vt:lpstr>
      <vt:lpstr>Times New Roman</vt:lpstr>
      <vt:lpstr>Wingdings</vt:lpstr>
      <vt:lpstr>802-11-Submission</vt:lpstr>
      <vt:lpstr>Document</vt:lpstr>
      <vt:lpstr>IEEE 802.11 TGmd July 2019 Agenda</vt:lpstr>
      <vt:lpstr>Abstract</vt:lpstr>
      <vt:lpstr>TGmd Agenda  </vt:lpstr>
      <vt:lpstr>TGmd Agenda  </vt:lpstr>
      <vt:lpstr>Instructions for the WG Chair</vt:lpstr>
      <vt:lpstr>Participants have a duty to inform the IEEE</vt:lpstr>
      <vt:lpstr>Ways to inform IEEE</vt:lpstr>
      <vt:lpstr>Other guidelines for IEEE WG meetings</vt:lpstr>
      <vt:lpstr>Patent-related information</vt:lpstr>
      <vt:lpstr>Participation in IEEE 802 Meetings</vt:lpstr>
      <vt:lpstr>Standard and Amendment Ratification</vt:lpstr>
      <vt:lpstr>TGmd Schedule Details – Need To Review</vt:lpstr>
      <vt:lpstr>TGmd schedule – updated May 2019 </vt:lpstr>
      <vt:lpstr>TGmd – Snapshot slide</vt:lpstr>
      <vt:lpstr>Approve prior TGmd minutes</vt:lpstr>
      <vt:lpstr>Motion  119 – telecon CIDs</vt:lpstr>
      <vt:lpstr>Motion   – Insufficient Detail CIDs</vt:lpstr>
      <vt:lpstr>Motion   – topic</vt:lpstr>
      <vt:lpstr>Motion: Ad-hoc</vt:lpstr>
      <vt:lpstr>PowerPoint Presentation</vt:lpstr>
      <vt:lpstr>July 2019 – September 2019 Meeting Planning</vt:lpstr>
      <vt:lpstr>References</vt:lpstr>
    </vt:vector>
  </TitlesOfParts>
  <Company>Hewlett Packard Enterprise (HPE)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TGm Agenda</dc:title>
  <dc:creator>Dorothy Stanley</dc:creator>
  <cp:keywords>July 2019</cp:keywords>
  <cp:lastModifiedBy>Stanley, Dorothy</cp:lastModifiedBy>
  <cp:revision>3690</cp:revision>
  <cp:lastPrinted>1998-02-10T13:28:06Z</cp:lastPrinted>
  <dcterms:created xsi:type="dcterms:W3CDTF">2005-01-04T21:26:55Z</dcterms:created>
  <dcterms:modified xsi:type="dcterms:W3CDTF">2019-06-07T17:17:10Z</dcterms:modified>
</cp:coreProperties>
</file>