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5"/>
  </p:notesMasterIdLst>
  <p:handoutMasterIdLst>
    <p:handoutMasterId r:id="rId46"/>
  </p:handoutMasterIdLst>
  <p:sldIdLst>
    <p:sldId id="256" r:id="rId2"/>
    <p:sldId id="265" r:id="rId3"/>
    <p:sldId id="257" r:id="rId4"/>
    <p:sldId id="266" r:id="rId5"/>
    <p:sldId id="267" r:id="rId6"/>
    <p:sldId id="268" r:id="rId7"/>
    <p:sldId id="269" r:id="rId8"/>
    <p:sldId id="270" r:id="rId9"/>
    <p:sldId id="271" r:id="rId10"/>
    <p:sldId id="276" r:id="rId11"/>
    <p:sldId id="274" r:id="rId12"/>
    <p:sldId id="273" r:id="rId13"/>
    <p:sldId id="272" r:id="rId14"/>
    <p:sldId id="280" r:id="rId15"/>
    <p:sldId id="314" r:id="rId16"/>
    <p:sldId id="313" r:id="rId17"/>
    <p:sldId id="289" r:id="rId18"/>
    <p:sldId id="290" r:id="rId19"/>
    <p:sldId id="316" r:id="rId20"/>
    <p:sldId id="317" r:id="rId21"/>
    <p:sldId id="318" r:id="rId22"/>
    <p:sldId id="319" r:id="rId23"/>
    <p:sldId id="320" r:id="rId24"/>
    <p:sldId id="321" r:id="rId25"/>
    <p:sldId id="323" r:id="rId26"/>
    <p:sldId id="326" r:id="rId27"/>
    <p:sldId id="327" r:id="rId28"/>
    <p:sldId id="328" r:id="rId29"/>
    <p:sldId id="324" r:id="rId30"/>
    <p:sldId id="325" r:id="rId31"/>
    <p:sldId id="329" r:id="rId32"/>
    <p:sldId id="330" r:id="rId33"/>
    <p:sldId id="331" r:id="rId34"/>
    <p:sldId id="334" r:id="rId35"/>
    <p:sldId id="335" r:id="rId36"/>
    <p:sldId id="315" r:id="rId37"/>
    <p:sldId id="312" r:id="rId38"/>
    <p:sldId id="259" r:id="rId39"/>
    <p:sldId id="260" r:id="rId40"/>
    <p:sldId id="261" r:id="rId41"/>
    <p:sldId id="262" r:id="rId42"/>
    <p:sldId id="263" r:id="rId43"/>
    <p:sldId id="264" r:id="rId44"/>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274"/>
            <p14:sldId id="273"/>
            <p14:sldId id="272"/>
          </p14:sldIdLst>
        </p14:section>
        <p14:section name="May 22nd - no telecon" id="{C39A0ACE-7902-4CA4-A7DB-9FF67058AA84}">
          <p14:sldIdLst/>
        </p14:section>
        <p14:section name="May 29th Telecon" id="{706D0CE1-746C-409E-8925-6CAF97197E51}">
          <p14:sldIdLst>
            <p14:sldId id="280"/>
            <p14:sldId id="314"/>
            <p14:sldId id="313"/>
            <p14:sldId id="289"/>
            <p14:sldId id="290"/>
          </p14:sldIdLst>
        </p14:section>
        <p14:section name="June 5th Telecon" id="{F42B6256-CF85-45A7-B604-39274726E6CA}">
          <p14:sldIdLst>
            <p14:sldId id="316"/>
            <p14:sldId id="317"/>
            <p14:sldId id="318"/>
            <p14:sldId id="319"/>
            <p14:sldId id="320"/>
          </p14:sldIdLst>
        </p14:section>
        <p14:section name="June 19th Telecon" id="{DE48D361-A511-406B-998F-CBA359B169B3}">
          <p14:sldIdLst>
            <p14:sldId id="321"/>
            <p14:sldId id="323"/>
            <p14:sldId id="326"/>
            <p14:sldId id="327"/>
            <p14:sldId id="328"/>
            <p14:sldId id="324"/>
            <p14:sldId id="325"/>
          </p14:sldIdLst>
        </p14:section>
        <p14:section name="July 10th Telecon" id="{05706A09-EA7A-4B14-B9D6-252802227733}">
          <p14:sldIdLst>
            <p14:sldId id="329"/>
            <p14:sldId id="330"/>
            <p14:sldId id="331"/>
            <p14:sldId id="334"/>
            <p14:sldId id="335"/>
          </p14:sldIdLst>
        </p14:section>
        <p14:section name="Untitled Section" id="{62682A0D-7317-4EE9-B56C-63AD74488E19}">
          <p14:sldIdLst>
            <p14:sldId id="315"/>
            <p14:sldId id="312"/>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395" autoAdjust="0"/>
    <p:restoredTop sz="94660"/>
  </p:normalViewPr>
  <p:slideViewPr>
    <p:cSldViewPr>
      <p:cViewPr varScale="1">
        <p:scale>
          <a:sx n="116" d="100"/>
          <a:sy n="116" d="100"/>
        </p:scale>
        <p:origin x="632" y="64"/>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7/9/2019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38</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39</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40</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41</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42</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43</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a:p>
        </p:txBody>
      </p:sp>
    </p:spTree>
    <p:extLst>
      <p:ext uri="{BB962C8B-B14F-4D97-AF65-F5344CB8AC3E}">
        <p14:creationId xmlns:p14="http://schemas.microsoft.com/office/powerpoint/2010/main" val="523482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22</a:t>
            </a:fld>
            <a:endParaRPr lang="en-US"/>
          </a:p>
        </p:txBody>
      </p:sp>
    </p:spTree>
    <p:extLst>
      <p:ext uri="{BB962C8B-B14F-4D97-AF65-F5344CB8AC3E}">
        <p14:creationId xmlns:p14="http://schemas.microsoft.com/office/powerpoint/2010/main" val="1768641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24</a:t>
            </a:fld>
            <a:endParaRPr lang="en-US"/>
          </a:p>
        </p:txBody>
      </p:sp>
    </p:spTree>
    <p:extLst>
      <p:ext uri="{BB962C8B-B14F-4D97-AF65-F5344CB8AC3E}">
        <p14:creationId xmlns:p14="http://schemas.microsoft.com/office/powerpoint/2010/main" val="1775492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29</a:t>
            </a:fld>
            <a:endParaRPr lang="en-US"/>
          </a:p>
        </p:txBody>
      </p:sp>
    </p:spTree>
    <p:extLst>
      <p:ext uri="{BB962C8B-B14F-4D97-AF65-F5344CB8AC3E}">
        <p14:creationId xmlns:p14="http://schemas.microsoft.com/office/powerpoint/2010/main" val="1244614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31</a:t>
            </a:fld>
            <a:endParaRPr lang="en-US"/>
          </a:p>
        </p:txBody>
      </p:sp>
    </p:spTree>
    <p:extLst>
      <p:ext uri="{BB962C8B-B14F-4D97-AF65-F5344CB8AC3E}">
        <p14:creationId xmlns:p14="http://schemas.microsoft.com/office/powerpoint/2010/main" val="3670285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34</a:t>
            </a:fld>
            <a:endParaRPr lang="en-US"/>
          </a:p>
        </p:txBody>
      </p:sp>
    </p:spTree>
    <p:extLst>
      <p:ext uri="{BB962C8B-B14F-4D97-AF65-F5344CB8AC3E}">
        <p14:creationId xmlns:p14="http://schemas.microsoft.com/office/powerpoint/2010/main" val="1515194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June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June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June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June 2019</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June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June 2019</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June 2019</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June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June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June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a:t>
            </a:r>
            <a:r>
              <a:rPr kumimoji="0" lang="en-GB" sz="1800" b="1" i="0" u="none" strike="noStrike" kern="1200" cap="none" spc="0" normalizeH="0" baseline="0" noProof="0" smtClean="0">
                <a:ln>
                  <a:noFill/>
                </a:ln>
                <a:solidFill>
                  <a:srgbClr val="000000"/>
                </a:solidFill>
                <a:effectLst/>
                <a:uLnTx/>
                <a:uFillTx/>
                <a:latin typeface="Times New Roman" pitchFamily="16" charset="0"/>
                <a:ea typeface="MS Gothic" charset="-128"/>
                <a:cs typeface="Arial Unicode MS" charset="0"/>
              </a:rPr>
              <a:t>IEEE </a:t>
            </a:r>
            <a:r>
              <a:rPr kumimoji="0" lang="en-GB" sz="1800" b="1" i="0" u="none" strike="noStrike" kern="1200" cap="none" spc="0" normalizeH="0" baseline="0" noProof="0" smtClean="0">
                <a:ln>
                  <a:noFill/>
                </a:ln>
                <a:solidFill>
                  <a:srgbClr val="000000"/>
                </a:solidFill>
                <a:effectLst/>
                <a:uLnTx/>
                <a:uFillTx/>
                <a:latin typeface="Times New Roman" pitchFamily="16" charset="0"/>
                <a:ea typeface="MS Gothic" charset="-128"/>
                <a:cs typeface="Arial Unicode MS" charset="0"/>
              </a:rPr>
              <a:t>802.11-19/0949r6</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roywant@google.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jonathan.segev@intel.com" TargetMode="External"/><Relationship Id="rId2" Type="http://schemas.openxmlformats.org/officeDocument/2006/relationships/hyperlink" Target="mailto:akasher@qti.qualcomm.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akasher@qti.qualcomm.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mailto:jonathan.segev@intel.com"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mailto:akasher@qti.qualcomm.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mailto:jonathan.segev@intel.com"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akasher@qti.qualcom.com"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5" Type="http://schemas.openxmlformats.org/officeDocument/2006/relationships/hyperlink" Target="https://mentor.ieee.org/802.11/documents?is_dcn=DCN,%20Title,%20Author%20or%20Affiliation&amp;is_group=00az" TargetMode="External"/><Relationship Id="rId4" Type="http://schemas.openxmlformats.org/officeDocument/2006/relationships/hyperlink" Target="mailto:jonathan.segev@intel.com"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smtClean="0"/>
              <a:t>TGaz</a:t>
            </a:r>
            <a:r>
              <a:rPr lang="en-US" altLang="en-US" dirty="0" smtClean="0"/>
              <a:t> Next Generation Positioning </a:t>
            </a:r>
            <a:br>
              <a:rPr lang="en-US" altLang="en-US" dirty="0" smtClean="0"/>
            </a:br>
            <a:r>
              <a:rPr lang="en-US" altLang="en-US" dirty="0" smtClean="0"/>
              <a:t>May to July Teleconference 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a:t>:</a:t>
            </a:r>
            <a:r>
              <a:rPr lang="en-GB" sz="2000" b="0"/>
              <a:t> </a:t>
            </a:r>
            <a:r>
              <a:rPr lang="en-GB" sz="2000" b="0" smtClean="0"/>
              <a:t>2019-07-09</a:t>
            </a:r>
            <a:endParaRPr lang="en-GB" sz="2000" b="0" dirty="0"/>
          </a:p>
        </p:txBody>
      </p:sp>
      <p:sp>
        <p:nvSpPr>
          <p:cNvPr id="6" name="Date Placeholder 3"/>
          <p:cNvSpPr>
            <a:spLocks noGrp="1"/>
          </p:cNvSpPr>
          <p:nvPr>
            <p:ph type="dt" idx="10"/>
          </p:nvPr>
        </p:nvSpPr>
        <p:spPr/>
        <p:txBody>
          <a:bodyPr/>
          <a:lstStyle/>
          <a:p>
            <a:r>
              <a:rPr lang="en-US" smtClean="0"/>
              <a:t>June 2019</a:t>
            </a:r>
            <a:endParaRPr lang="en-GB" dirty="0"/>
          </a:p>
        </p:txBody>
      </p:sp>
      <p:sp>
        <p:nvSpPr>
          <p:cNvPr id="7" name="Footer Placeholder 4"/>
          <p:cNvSpPr>
            <a:spLocks noGrp="1"/>
          </p:cNvSpPr>
          <p:nvPr>
            <p:ph type="ftr" idx="11"/>
          </p:nvPr>
        </p:nvSpPr>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4226105963"/>
              </p:ext>
            </p:extLst>
          </p:nvPr>
        </p:nvGraphicFramePr>
        <p:xfrm>
          <a:off x="987425" y="2417763"/>
          <a:ext cx="10542588" cy="2470150"/>
        </p:xfrm>
        <a:graphic>
          <a:graphicData uri="http://schemas.openxmlformats.org/presentationml/2006/ole">
            <mc:AlternateContent xmlns:mc="http://schemas.openxmlformats.org/markup-compatibility/2006">
              <mc:Choice xmlns:v="urn:schemas-microsoft-com:vml" Requires="v">
                <p:oleObj spid="_x0000_s3127" name="Document" r:id="rId4" imgW="10822609" imgH="2534496" progId="Word.Document.8">
                  <p:embed/>
                </p:oleObj>
              </mc:Choice>
              <mc:Fallback>
                <p:oleObj name="Document" r:id="rId4" imgW="10822609" imgH="2534496" progId="Word.Document.8">
                  <p:embed/>
                  <p:pic>
                    <p:nvPicPr>
                      <p:cNvPr id="0" name="Picture 3"/>
                      <p:cNvPicPr>
                        <a:picLocks noChangeAspect="1" noChangeArrowheads="1"/>
                      </p:cNvPicPr>
                      <p:nvPr/>
                    </p:nvPicPr>
                    <p:blipFill>
                      <a:blip r:embed="rId5"/>
                      <a:srcRect/>
                      <a:stretch>
                        <a:fillRect/>
                      </a:stretch>
                    </p:blipFill>
                    <p:spPr bwMode="auto">
                      <a:xfrm>
                        <a:off x="987425" y="2417763"/>
                        <a:ext cx="10542588" cy="24701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http://standards.ieee.org/about/sasb/patcom/materials.html</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Participation in IEEE 802 Meetings</a:t>
            </a:r>
          </a:p>
        </p:txBody>
      </p:sp>
      <p:sp>
        <p:nvSpPr>
          <p:cNvPr id="3" name="Content Placeholder 2"/>
          <p:cNvSpPr>
            <a:spLocks noGrp="1"/>
          </p:cNvSpPr>
          <p:nvPr>
            <p:ph idx="1"/>
          </p:nvPr>
        </p:nvSpPr>
        <p:spPr>
          <a:xfrm>
            <a:off x="914400" y="1348137"/>
            <a:ext cx="10726215" cy="4746278"/>
          </a:xfrm>
        </p:spPr>
        <p:txBody>
          <a:bodyPr/>
          <a:lstStyle/>
          <a:p>
            <a:r>
              <a:rPr lang="en-US" sz="2000" dirty="0"/>
              <a:t>All participation in IEEE 802 Working Group meetings is on an individual basis</a:t>
            </a:r>
          </a:p>
          <a:p>
            <a:r>
              <a:rPr lang="en-GB" sz="1800" i="1" dirty="0"/>
              <a:t>•     Participants in the IEEE standards development individual process shall act based on their qualifications and experience. (</a:t>
            </a:r>
            <a:r>
              <a:rPr lang="en-GB" sz="1800" i="1" dirty="0">
                <a:hlinkClick r:id="rId2"/>
              </a:rPr>
              <a:t>https://standards.ieee.org/develop/policies/bylaws/sb_bylaws.pdf</a:t>
            </a:r>
            <a:r>
              <a:rPr lang="en-GB" sz="1800" i="1" dirty="0"/>
              <a:t>  section 5.2.1)</a:t>
            </a:r>
            <a:endParaRPr lang="en-US" sz="1800" dirty="0"/>
          </a:p>
          <a:p>
            <a:r>
              <a:rPr lang="en-US" sz="1800" dirty="0"/>
              <a:t>•    </a:t>
            </a:r>
            <a:r>
              <a:rPr lang="en-US" sz="1800" i="1" dirty="0"/>
              <a:t>IEEE 802 </a:t>
            </a:r>
            <a:r>
              <a:rPr lang="en-GB" sz="1800" i="1" dirty="0"/>
              <a:t>Working Group membership is by individual; “Working Group members shall participate in the consensus process in a manner consistent with their professional expert opinion as individuals, and not as organizational representatives”. (</a:t>
            </a:r>
            <a:r>
              <a:rPr lang="en-GB" sz="1800" i="1" u="sng" dirty="0">
                <a:hlinkClick r:id="rId3"/>
              </a:rPr>
              <a:t>http://ieee802.org/PNP/approved/IEEE_802_WG_PandP_v19.pdf</a:t>
            </a:r>
            <a:r>
              <a:rPr lang="en-GB" sz="1800" i="1" dirty="0"/>
              <a:t> section 4.2.1)</a:t>
            </a:r>
            <a:endParaRPr lang="en-US" sz="1800" dirty="0"/>
          </a:p>
          <a:p>
            <a:pPr>
              <a:buFont typeface="Arial" panose="020B0604020202020204" pitchFamily="34" charset="0"/>
              <a:buChar char="•"/>
            </a:pPr>
            <a:r>
              <a:rPr lang="en-US" sz="18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800" dirty="0"/>
              <a:t>You shall not direct the actions or votes of any other member of an IEEE 802 Working Group or retaliate against any other member for their actions or votes within IEEE 802 Working Group meetings, see </a:t>
            </a:r>
            <a:r>
              <a:rPr lang="en-US" sz="1800" u="sng" dirty="0">
                <a:hlinkClick r:id="rId4"/>
              </a:rPr>
              <a:t>https://standards.ieee.org/develop/policies/bylaws/sb_bylaws.pdf </a:t>
            </a:r>
            <a:r>
              <a:rPr lang="en-US" sz="1800" dirty="0"/>
              <a:t> section 5.2.1.3 and </a:t>
            </a:r>
            <a:r>
              <a:rPr lang="en-GB" sz="1800" u="sng" dirty="0">
                <a:hlinkClick r:id="rId3"/>
              </a:rPr>
              <a:t>http://ieee802.org/PNP/approved/IEEE_802_WG_PandP_v19.pdf</a:t>
            </a:r>
            <a:r>
              <a:rPr lang="en-GB" sz="1800" dirty="0"/>
              <a:t>  section 3.4.1, list item x</a:t>
            </a:r>
            <a:endParaRPr lang="en-US" sz="1800" dirty="0"/>
          </a:p>
          <a:p>
            <a:r>
              <a:rPr lang="en-US" sz="2000" dirty="0"/>
              <a:t>By participating in IEEE 802 meetings, you accept these requirements.  If you do not agree to these policies then you shall not participate.</a:t>
            </a:r>
          </a:p>
          <a:p>
            <a:endParaRPr lang="en-US" sz="180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402345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IEEE-SA policy documents</a:t>
            </a:r>
          </a:p>
        </p:txBody>
      </p:sp>
      <p:sp>
        <p:nvSpPr>
          <p:cNvPr id="3" name="Content Placeholder 2"/>
          <p:cNvSpPr>
            <a:spLocks noGrp="1"/>
          </p:cNvSpPr>
          <p:nvPr>
            <p:ph idx="1"/>
          </p:nvPr>
        </p:nvSpPr>
        <p:spPr>
          <a:xfrm>
            <a:off x="914400" y="1628801"/>
            <a:ext cx="10798223" cy="4465614"/>
          </a:xfrm>
        </p:spPr>
        <p:txBody>
          <a:bodyPr/>
          <a:lstStyle/>
          <a:p>
            <a:pPr lvl="0" defTabSz="914400" eaLnBrk="0" hangingPunct="0">
              <a:spcBef>
                <a:spcPct val="20000"/>
              </a:spcBef>
              <a:buClrTx/>
              <a:buSzTx/>
              <a:buFontTx/>
              <a:buChar char="•"/>
              <a:defRPr/>
            </a:pPr>
            <a:r>
              <a:rPr lang="en-US" dirty="0" smtClean="0"/>
              <a:t>IEEE </a:t>
            </a:r>
            <a:r>
              <a:rPr lang="en-US" dirty="0"/>
              <a:t>Code of Ethics</a:t>
            </a:r>
          </a:p>
          <a:p>
            <a:pPr lvl="1" defTabSz="914400" eaLnBrk="0" hangingPunct="0">
              <a:spcBef>
                <a:spcPct val="20000"/>
              </a:spcBef>
              <a:buClrTx/>
              <a:buSzTx/>
              <a:buFontTx/>
              <a:buChar char="–"/>
              <a:defRPr/>
            </a:pPr>
            <a:r>
              <a:rPr lang="en-US" dirty="0">
                <a:hlinkClick r:id="rId2"/>
              </a:rPr>
              <a:t>http://www.ieee.org/about/corporate/governance/p7-8.html</a:t>
            </a:r>
            <a:r>
              <a:rPr lang="en-US" dirty="0"/>
              <a:t> </a:t>
            </a:r>
          </a:p>
          <a:p>
            <a:pPr lvl="0" defTabSz="914400" eaLnBrk="0" hangingPunct="0">
              <a:spcBef>
                <a:spcPct val="20000"/>
              </a:spcBef>
              <a:buClrTx/>
              <a:buSzTx/>
              <a:buFontTx/>
              <a:buChar char="•"/>
              <a:defRPr/>
            </a:pPr>
            <a:r>
              <a:rPr lang="en-US" dirty="0"/>
              <a:t>IEEE Standards Association (IEEE-SA) Affiliation FAQ</a:t>
            </a:r>
          </a:p>
          <a:p>
            <a:pPr lvl="1" defTabSz="914400" eaLnBrk="0" hangingPunct="0">
              <a:spcBef>
                <a:spcPct val="20000"/>
              </a:spcBef>
              <a:buClrTx/>
              <a:buSzTx/>
              <a:buFontTx/>
              <a:buChar char="–"/>
              <a:defRPr/>
            </a:pPr>
            <a:r>
              <a:rPr lang="en-US" dirty="0">
                <a:hlinkClick r:id="rId3"/>
              </a:rPr>
              <a:t>http://standards.ieee.org/faqs/affiliation.html</a:t>
            </a:r>
            <a:r>
              <a:rPr lang="en-US" dirty="0"/>
              <a:t> </a:t>
            </a:r>
          </a:p>
          <a:p>
            <a:pPr lvl="0" defTabSz="914400" eaLnBrk="0" hangingPunct="0">
              <a:spcBef>
                <a:spcPct val="20000"/>
              </a:spcBef>
              <a:buClrTx/>
              <a:buSzTx/>
              <a:buFontTx/>
              <a:buChar char="•"/>
              <a:defRPr/>
            </a:pPr>
            <a:r>
              <a:rPr lang="en-US" dirty="0"/>
              <a:t>Antitrust and Competition Policy</a:t>
            </a:r>
          </a:p>
          <a:p>
            <a:pPr lvl="1" defTabSz="914400" eaLnBrk="0" hangingPunct="0">
              <a:spcBef>
                <a:spcPct val="20000"/>
              </a:spcBef>
              <a:buClrTx/>
              <a:buSzTx/>
              <a:buFontTx/>
              <a:buChar char="–"/>
              <a:defRPr/>
            </a:pPr>
            <a:r>
              <a:rPr lang="en-US" dirty="0">
                <a:hlinkClick r:id="rId4"/>
              </a:rPr>
              <a:t>http://standards.ieee.org/resources/antitrust-guidelines.pdf</a:t>
            </a:r>
            <a:r>
              <a:rPr lang="en-US" dirty="0"/>
              <a:t>  </a:t>
            </a:r>
            <a:endParaRPr lang="en-US" dirty="0">
              <a:hlinkClick r:id="rId5"/>
            </a:endParaRPr>
          </a:p>
          <a:p>
            <a:pPr lvl="0" defTabSz="914400" eaLnBrk="0" hangingPunct="0">
              <a:spcBef>
                <a:spcPct val="20000"/>
              </a:spcBef>
              <a:buClrTx/>
              <a:buSzTx/>
              <a:buFontTx/>
              <a:buChar char="•"/>
              <a:defRPr/>
            </a:pPr>
            <a:r>
              <a:rPr lang="en-US" dirty="0"/>
              <a:t>Letter of Assurance Form</a:t>
            </a:r>
          </a:p>
          <a:p>
            <a:pPr lvl="1" defTabSz="914400" eaLnBrk="0" hangingPunct="0">
              <a:spcBef>
                <a:spcPct val="20000"/>
              </a:spcBef>
              <a:buClrTx/>
              <a:buSzTx/>
              <a:buFontTx/>
              <a:buChar char="–"/>
              <a:defRPr/>
            </a:pPr>
            <a:r>
              <a:rPr lang="en-US" dirty="0">
                <a:hlinkClick r:id="rId6"/>
              </a:rPr>
              <a:t>http://standards.ieee.org/develop/policies/bylaws/sect6-7.html#loa</a:t>
            </a:r>
            <a:r>
              <a:rPr lang="en-US" dirty="0"/>
              <a:t> </a:t>
            </a:r>
          </a:p>
          <a:p>
            <a:pPr lvl="1" defTabSz="914400" eaLnBrk="0" hangingPunct="0">
              <a:spcBef>
                <a:spcPct val="20000"/>
              </a:spcBef>
              <a:buClrTx/>
              <a:buSzTx/>
              <a:buFontTx/>
              <a:buChar char="–"/>
              <a:defRPr/>
            </a:pPr>
            <a:r>
              <a:rPr lang="en-US" dirty="0">
                <a:hlinkClick r:id="rId5"/>
              </a:rPr>
              <a:t>https://development.standards.ieee.org/myproject/Public//mytools/mob/loa.pdf</a:t>
            </a:r>
          </a:p>
          <a:p>
            <a:pPr lvl="0" defTabSz="914400" eaLnBrk="0" hangingPunct="0">
              <a:spcBef>
                <a:spcPct val="20000"/>
              </a:spcBef>
              <a:buClrTx/>
              <a:buSzTx/>
              <a:buFontTx/>
              <a:buChar char="•"/>
              <a:defRPr/>
            </a:pPr>
            <a:r>
              <a:rPr lang="en-US" dirty="0"/>
              <a:t>IEEE-SA Patent Committee FAQ &amp; Patent slides</a:t>
            </a:r>
          </a:p>
          <a:p>
            <a:pPr lvl="1" defTabSz="914400" eaLnBrk="0" hangingPunct="0">
              <a:spcBef>
                <a:spcPct val="20000"/>
              </a:spcBef>
              <a:buClrTx/>
              <a:buSzTx/>
              <a:buFontTx/>
              <a:buChar char="–"/>
              <a:defRPr/>
            </a:pPr>
            <a:r>
              <a:rPr lang="en-US" dirty="0">
                <a:hlinkClick r:id="rId7"/>
              </a:rPr>
              <a:t>http://standards.ieee.org/board/pat/faq.pdf</a:t>
            </a:r>
            <a:r>
              <a:rPr lang="en-US" dirty="0"/>
              <a:t> and </a:t>
            </a:r>
            <a:r>
              <a:rPr lang="en-US" dirty="0">
                <a:hlinkClick r:id="rId5"/>
              </a:rPr>
              <a:t>http://standards.ieee.org/board/pat/pat-slideset.ppt</a:t>
            </a:r>
            <a:r>
              <a:rPr lang="en-US" dirty="0"/>
              <a:t>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588451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14400" y="1981201"/>
            <a:ext cx="10798223" cy="4113213"/>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2"/>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3"/>
              </a:rPr>
              <a:t>http://standards.ieee.org/develop/policies/bylaws/sb_bylaws.pdf</a:t>
            </a:r>
            <a:r>
              <a:rPr lang="en-US" sz="2400" dirty="0"/>
              <a:t> (PDF version)</a:t>
            </a:r>
            <a:r>
              <a:rPr lang="en-US" sz="1800" dirty="0"/>
              <a:t> </a:t>
            </a:r>
          </a:p>
          <a:p>
            <a:pPr lvl="0" defTabSz="914400" eaLnBrk="0" hangingPunct="0">
              <a:spcBef>
                <a:spcPct val="20000"/>
              </a:spcBef>
              <a:buClrTx/>
              <a:buSzTx/>
              <a:defRPr/>
            </a:pPr>
            <a:r>
              <a:rPr lang="en-US" sz="1600" dirty="0"/>
              <a:t/>
            </a: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4"/>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5"/>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Agenda May 29</a:t>
            </a:r>
            <a:r>
              <a:rPr lang="en-US" altLang="en-US" baseline="30000" dirty="0" smtClean="0">
                <a:solidFill>
                  <a:schemeClr val="tx2"/>
                </a:solidFill>
              </a:rPr>
              <a:t>th</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a:t>
            </a:r>
            <a:r>
              <a:rPr lang="en-US" sz="1800" b="0" dirty="0"/>
              <a:t>reminder - Please send an e-mail to Roy Want (</a:t>
            </a:r>
            <a:r>
              <a:rPr lang="en-US" sz="1800" b="0" dirty="0">
                <a:hlinkClick r:id="rId2"/>
              </a:rPr>
              <a:t>roywant@google.com</a:t>
            </a:r>
            <a:r>
              <a:rPr lang="en-US" sz="1800" b="0" dirty="0"/>
              <a:t>)  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p>
          <a:p>
            <a:pPr lvl="1" algn="just">
              <a:spcBef>
                <a:spcPct val="20000"/>
              </a:spcBef>
              <a:buFontTx/>
              <a:buChar char="•"/>
            </a:pPr>
            <a:r>
              <a:rPr lang="en-US" sz="1600" dirty="0"/>
              <a:t>11-19-470 - TB NDP ranging synchronization (Liwen Chu) – </a:t>
            </a:r>
            <a:r>
              <a:rPr lang="en-US" sz="1600" dirty="0" smtClean="0"/>
              <a:t>30min – differed due to connectivity issues.</a:t>
            </a:r>
            <a:endParaRPr lang="en-US" sz="1600" dirty="0"/>
          </a:p>
          <a:p>
            <a:pPr lvl="1" algn="just">
              <a:spcBef>
                <a:spcPct val="20000"/>
              </a:spcBef>
              <a:buFontTx/>
              <a:buChar char="•"/>
            </a:pPr>
            <a:r>
              <a:rPr lang="en-US" sz="1600" dirty="0" smtClean="0"/>
              <a:t>11-19-466 </a:t>
            </a:r>
            <a:r>
              <a:rPr lang="en-US" sz="1600" dirty="0"/>
              <a:t>- Resolutions to a few LB240 </a:t>
            </a:r>
            <a:r>
              <a:rPr lang="en-US" sz="1600" dirty="0" smtClean="0"/>
              <a:t>Comments (Ganesh </a:t>
            </a:r>
            <a:r>
              <a:rPr lang="en-US" sz="1600" dirty="0" err="1" smtClean="0"/>
              <a:t>Venkatesan</a:t>
            </a:r>
            <a:r>
              <a:rPr lang="en-US" sz="1600" dirty="0" smtClean="0"/>
              <a:t>)</a:t>
            </a:r>
          </a:p>
          <a:p>
            <a:pPr lvl="1" algn="just">
              <a:spcBef>
                <a:spcPct val="20000"/>
              </a:spcBef>
              <a:buFontTx/>
              <a:buChar char="•"/>
            </a:pPr>
            <a:r>
              <a:rPr lang="en-US" sz="1600" dirty="0" smtClean="0"/>
              <a:t>11-19-0886 </a:t>
            </a:r>
            <a:r>
              <a:rPr lang="en-US" sz="1600" dirty="0" err="1"/>
              <a:t>cr</a:t>
            </a:r>
            <a:r>
              <a:rPr lang="en-US" sz="1600" dirty="0"/>
              <a:t> for section 11.22.6.4.4 CID 2337,2338 (Niranjan Grandhe</a:t>
            </a:r>
            <a:r>
              <a:rPr lang="en-US" sz="1600" dirty="0" smtClean="0"/>
              <a:t>) – differed to next </a:t>
            </a:r>
            <a:r>
              <a:rPr lang="en-US" sz="1600" dirty="0" err="1" smtClean="0"/>
              <a:t>telecon</a:t>
            </a:r>
            <a:r>
              <a:rPr lang="en-US" sz="1600" dirty="0" smtClean="0"/>
              <a:t> </a:t>
            </a:r>
            <a:endParaRPr lang="en-US" sz="1600" dirty="0"/>
          </a:p>
          <a:p>
            <a:pPr lvl="1" algn="just">
              <a:spcBef>
                <a:spcPct val="20000"/>
              </a:spcBef>
              <a:buFontTx/>
              <a:buChar char="•"/>
            </a:pPr>
            <a:r>
              <a:rPr lang="en-US" sz="1600" dirty="0"/>
              <a:t>11-19-883 Adding dialog token in ranging trigger frames (Qi Wang) </a:t>
            </a:r>
            <a:r>
              <a:rPr lang="en-US" sz="1600" dirty="0" smtClean="0"/>
              <a:t>– differed to next </a:t>
            </a:r>
            <a:r>
              <a:rPr lang="en-US" sz="1600" dirty="0" err="1" smtClean="0"/>
              <a:t>telecon</a:t>
            </a:r>
            <a:endParaRPr lang="en-US" sz="1600" dirty="0" smtClean="0"/>
          </a:p>
          <a:p>
            <a:pPr algn="just">
              <a:spcBef>
                <a:spcPct val="20000"/>
              </a:spcBef>
              <a:buFontTx/>
              <a:buChar char="•"/>
            </a:pPr>
            <a:r>
              <a:rPr lang="en-US" sz="1800" b="0" dirty="0" err="1" smtClean="0"/>
              <a:t>AoB</a:t>
            </a:r>
            <a:endParaRPr lang="en-US" sz="1800" b="0" dirty="0" smtClean="0"/>
          </a:p>
          <a:p>
            <a:pPr algn="just">
              <a:spcBef>
                <a:spcPct val="20000"/>
              </a:spcBef>
              <a:buFontTx/>
              <a:buChar char="•"/>
            </a:pPr>
            <a:r>
              <a:rPr lang="en-US" sz="1800" b="0" dirty="0" smtClean="0"/>
              <a:t>Adjourn</a:t>
            </a:r>
            <a:endParaRPr lang="en-US" sz="1800" b="0" dirty="0"/>
          </a:p>
          <a:p>
            <a:pPr lvl="1" algn="just">
              <a:spcBef>
                <a:spcPct val="20000"/>
              </a:spcBef>
              <a:buFontTx/>
              <a:buChar char="•"/>
            </a:pPr>
            <a:endParaRPr lang="en-US" sz="1600" dirty="0"/>
          </a:p>
          <a:p>
            <a:pPr lvl="1" algn="just">
              <a:spcBef>
                <a:spcPct val="20000"/>
              </a:spcBef>
              <a:buFontTx/>
              <a:buChar char="•"/>
            </a:pPr>
            <a:endParaRPr lang="en-US" sz="1600" dirty="0" smtClean="0"/>
          </a:p>
          <a:p>
            <a:pPr lvl="1" algn="just">
              <a:spcBef>
                <a:spcPct val="20000"/>
              </a:spcBef>
              <a:buFontTx/>
              <a:buChar char="•"/>
            </a:pP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055215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11-19-YOUR DCN HERE</a:t>
            </a:r>
            <a:endParaRPr lang="en-US" dirty="0"/>
          </a:p>
        </p:txBody>
      </p:sp>
      <p:sp>
        <p:nvSpPr>
          <p:cNvPr id="3" name="Content Placeholder 2"/>
          <p:cNvSpPr>
            <a:spLocks noGrp="1"/>
          </p:cNvSpPr>
          <p:nvPr>
            <p:ph idx="1"/>
          </p:nvPr>
        </p:nvSpPr>
        <p:spPr/>
        <p:txBody>
          <a:bodyPr/>
          <a:lstStyle/>
          <a:p>
            <a:pPr marL="0" indent="0"/>
            <a:r>
              <a:rPr lang="en-US" b="0" dirty="0" err="1" smtClean="0"/>
              <a:t>Strawpoll</a:t>
            </a:r>
            <a:endParaRPr lang="en-US" b="0" dirty="0" smtClean="0"/>
          </a:p>
          <a:p>
            <a:pPr marL="0" indent="0"/>
            <a:r>
              <a:rPr lang="en-US" b="0" dirty="0" smtClean="0"/>
              <a:t>Agree to </a:t>
            </a:r>
            <a:r>
              <a:rPr lang="en-US" b="0" dirty="0"/>
              <a:t>adopt the resolutions depicted by document </a:t>
            </a:r>
            <a:r>
              <a:rPr lang="en-US" b="0" dirty="0" smtClean="0"/>
              <a:t>11-19-???r0 for CID? ???.</a:t>
            </a:r>
          </a:p>
          <a:p>
            <a:pPr marL="0" indent="0"/>
            <a:endParaRPr lang="en-US" b="0" dirty="0"/>
          </a:p>
          <a:p>
            <a:pPr marL="0" indent="0"/>
            <a:r>
              <a:rPr lang="en-US" b="0" dirty="0" smtClean="0"/>
              <a:t>Results (Y/N/A):</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075590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3624519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896513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4263725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Agenda June 5</a:t>
            </a:r>
            <a:r>
              <a:rPr lang="en-US" altLang="en-US" baseline="30000" dirty="0" smtClean="0">
                <a:solidFill>
                  <a:schemeClr val="tx2"/>
                </a:solidFill>
              </a:rPr>
              <a:t>th</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a:t>
            </a:r>
            <a:r>
              <a:rPr lang="en-US" sz="1800" b="0" dirty="0"/>
              <a:t>reminder - Please send an e-mail to </a:t>
            </a:r>
            <a:r>
              <a:rPr lang="en-US" sz="1800" b="0" dirty="0" smtClean="0"/>
              <a:t>Assaf Kasher (</a:t>
            </a:r>
            <a:r>
              <a:rPr lang="en-US" sz="1800" b="0" dirty="0" smtClean="0">
                <a:hlinkClick r:id="rId2"/>
              </a:rPr>
              <a:t>akasher@qti.qualcomm.com</a:t>
            </a:r>
            <a:r>
              <a:rPr lang="en-US" sz="1800" b="0" dirty="0" smtClean="0"/>
              <a:t>) </a:t>
            </a:r>
            <a:r>
              <a:rPr lang="en-US" sz="1800" b="0" dirty="0"/>
              <a:t>and/or Jonathan Segev (</a:t>
            </a:r>
            <a:r>
              <a:rPr lang="en-US" sz="1800" b="0" dirty="0">
                <a:hlinkClick r:id="rId3"/>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p>
          <a:p>
            <a:pPr lvl="1" algn="just">
              <a:spcBef>
                <a:spcPct val="20000"/>
              </a:spcBef>
              <a:buFontTx/>
              <a:buChar char="•"/>
            </a:pPr>
            <a:r>
              <a:rPr lang="en-US" sz="1600" dirty="0"/>
              <a:t>11-19-466 - Resolutions to a few LB240 Comments (Ganesh </a:t>
            </a:r>
            <a:r>
              <a:rPr lang="en-US" sz="1600" dirty="0" err="1"/>
              <a:t>Venkatesan</a:t>
            </a:r>
            <a:r>
              <a:rPr lang="en-US" sz="1600" dirty="0" smtClean="0"/>
              <a:t>) – completion 30min</a:t>
            </a:r>
            <a:endParaRPr lang="en-US" sz="1600" dirty="0"/>
          </a:p>
          <a:p>
            <a:pPr lvl="1" algn="just">
              <a:spcBef>
                <a:spcPct val="20000"/>
              </a:spcBef>
              <a:buFontTx/>
              <a:buChar char="•"/>
            </a:pPr>
            <a:r>
              <a:rPr lang="en-US" sz="1600" strike="sngStrike" dirty="0" smtClean="0"/>
              <a:t>11-19-470 </a:t>
            </a:r>
            <a:r>
              <a:rPr lang="en-US" sz="1600" strike="sngStrike" dirty="0"/>
              <a:t>- TB NDP ranging synchronization (Liwen Chu) – </a:t>
            </a:r>
            <a:r>
              <a:rPr lang="en-US" sz="1600" strike="sngStrike" dirty="0" smtClean="0"/>
              <a:t>30min</a:t>
            </a:r>
            <a:endParaRPr lang="en-US" sz="1600" strike="sngStrike" dirty="0"/>
          </a:p>
          <a:p>
            <a:pPr lvl="1" algn="just">
              <a:spcBef>
                <a:spcPct val="20000"/>
              </a:spcBef>
              <a:buFontTx/>
              <a:buChar char="•"/>
            </a:pPr>
            <a:r>
              <a:rPr lang="en-US" sz="1600" dirty="0" smtClean="0"/>
              <a:t>11-19-0886 </a:t>
            </a:r>
            <a:r>
              <a:rPr lang="en-US" sz="1600" dirty="0" err="1"/>
              <a:t>cr</a:t>
            </a:r>
            <a:r>
              <a:rPr lang="en-US" sz="1600" dirty="0"/>
              <a:t> for section 11.22.6.4.4 CID 2337,2338 (Niranjan Grandhe</a:t>
            </a:r>
            <a:r>
              <a:rPr lang="en-US" sz="1600" dirty="0" smtClean="0"/>
              <a:t>) – 20min</a:t>
            </a:r>
            <a:endParaRPr lang="en-US" sz="1600" dirty="0"/>
          </a:p>
          <a:p>
            <a:pPr lvl="1" algn="just">
              <a:spcBef>
                <a:spcPct val="20000"/>
              </a:spcBef>
              <a:buFontTx/>
              <a:buChar char="•"/>
            </a:pPr>
            <a:r>
              <a:rPr lang="en-US" sz="1600" dirty="0"/>
              <a:t>11-19-883 Adding dialog token in ranging trigger frames (Qi Wang</a:t>
            </a:r>
            <a:r>
              <a:rPr lang="en-US" sz="1600" dirty="0" smtClean="0"/>
              <a:t>) – 20min</a:t>
            </a:r>
          </a:p>
          <a:p>
            <a:pPr algn="just">
              <a:spcBef>
                <a:spcPct val="20000"/>
              </a:spcBef>
              <a:buFontTx/>
              <a:buChar char="•"/>
            </a:pPr>
            <a:r>
              <a:rPr lang="en-US" sz="1800" b="0" dirty="0" err="1" smtClean="0"/>
              <a:t>AoB</a:t>
            </a:r>
            <a:endParaRPr lang="en-US" sz="1800" b="0" dirty="0" smtClean="0"/>
          </a:p>
          <a:p>
            <a:pPr algn="just">
              <a:spcBef>
                <a:spcPct val="20000"/>
              </a:spcBef>
              <a:buFontTx/>
              <a:buChar char="•"/>
            </a:pPr>
            <a:r>
              <a:rPr lang="en-US" sz="1800" b="0" dirty="0" smtClean="0"/>
              <a:t>Adjourn</a:t>
            </a:r>
            <a:endParaRPr lang="en-US" sz="1800" b="0" dirty="0"/>
          </a:p>
          <a:p>
            <a:pPr lvl="1" algn="just">
              <a:spcBef>
                <a:spcPct val="20000"/>
              </a:spcBef>
              <a:buFontTx/>
              <a:buChar char="•"/>
            </a:pPr>
            <a:endParaRPr lang="en-US" sz="1600" dirty="0"/>
          </a:p>
          <a:p>
            <a:pPr lvl="1" algn="just">
              <a:spcBef>
                <a:spcPct val="20000"/>
              </a:spcBef>
              <a:buFontTx/>
              <a:buChar char="•"/>
            </a:pPr>
            <a:endParaRPr lang="en-US" sz="1600" dirty="0" smtClean="0"/>
          </a:p>
          <a:p>
            <a:pPr lvl="1" algn="just">
              <a:spcBef>
                <a:spcPct val="20000"/>
              </a:spcBef>
              <a:buFontTx/>
              <a:buChar char="•"/>
            </a:pP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971430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err="1" smtClean="0">
                <a:cs typeface="Times New Roman" panose="02020603050405020304" pitchFamily="18" charset="0"/>
              </a:rPr>
              <a:t>Telecon</a:t>
            </a:r>
            <a:r>
              <a:rPr lang="en-US" altLang="en-US" sz="4400" dirty="0" smtClean="0">
                <a:cs typeface="Times New Roman" panose="02020603050405020304" pitchFamily="18" charset="0"/>
              </a:rPr>
              <a:t> Agenda </a:t>
            </a: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r>
              <a:rPr lang="en-US" altLang="en-US" sz="1800" b="0" dirty="0" smtClean="0">
                <a:cs typeface="Times New Roman" panose="02020603050405020304" pitchFamily="18" charset="0"/>
              </a:rPr>
              <a:t>)</a:t>
            </a:r>
            <a:endParaRPr lang="en-US" altLang="en-US" sz="1800" b="0" dirty="0">
              <a:cs typeface="Times New Roman" panose="02020603050405020304" pitchFamily="18" charset="0"/>
            </a:endParaRPr>
          </a:p>
          <a:p>
            <a:pPr marL="1524000">
              <a:lnSpc>
                <a:spcPct val="90000"/>
              </a:lnSpc>
            </a:pPr>
            <a:r>
              <a:rPr lang="en-US" altLang="en-US" dirty="0" smtClean="0">
                <a:cs typeface="Times New Roman" panose="02020603050405020304" pitchFamily="18" charset="0"/>
              </a:rPr>
              <a:t>Vice Chair</a:t>
            </a:r>
            <a:r>
              <a:rPr lang="en-US" altLang="en-US"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(Qualcomm)</a:t>
            </a:r>
            <a:endParaRPr lang="en-US" altLang="en-US" sz="1800" b="0" dirty="0">
              <a:cs typeface="Times New Roman" panose="02020603050405020304" pitchFamily="18" charset="0"/>
            </a:endParaRPr>
          </a:p>
          <a:p>
            <a:pPr marL="1524000">
              <a:lnSpc>
                <a:spcPct val="90000"/>
              </a:lnSpc>
              <a:buFontTx/>
              <a:buNone/>
            </a:pPr>
            <a:r>
              <a:rPr lang="en-US" altLang="en-US" dirty="0" smtClean="0">
                <a:cs typeface="Times New Roman" panose="02020603050405020304" pitchFamily="18" charset="0"/>
              </a:rPr>
              <a:t>Technical </a:t>
            </a:r>
            <a:r>
              <a:rPr lang="en-US" altLang="en-US" dirty="0">
                <a:cs typeface="Times New Roman" panose="02020603050405020304" pitchFamily="18" charset="0"/>
              </a:rPr>
              <a:t>Editor: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smtClean="0">
                <a:cs typeface="Times New Roman" panose="02020603050405020304" pitchFamily="18" charset="0"/>
              </a:rPr>
              <a:t>), </a:t>
            </a:r>
            <a:r>
              <a:rPr lang="en-US" altLang="en-US" b="0" dirty="0">
                <a:cs typeface="Times New Roman" panose="02020603050405020304" pitchFamily="18" charset="0"/>
              </a:rPr>
              <a:t>Roy Want </a:t>
            </a:r>
            <a:r>
              <a:rPr lang="en-US" altLang="en-US" sz="1800" b="0" dirty="0" smtClean="0">
                <a:cs typeface="Times New Roman" panose="02020603050405020304" pitchFamily="18" charset="0"/>
              </a:rPr>
              <a:t>(Google)</a:t>
            </a:r>
            <a:endParaRPr lang="en-US" altLang="en-US" sz="1800" b="0" dirty="0">
              <a:cs typeface="Times New Roman" panose="02020603050405020304" pitchFamily="18" charset="0"/>
            </a:endParaRPr>
          </a:p>
          <a:p>
            <a:pPr marL="1524000">
              <a:lnSpc>
                <a:spcPct val="90000"/>
              </a:lnSpc>
              <a:buFontTx/>
              <a:buNone/>
            </a:pPr>
            <a:r>
              <a:rPr lang="en-US" altLang="en-US" dirty="0" smtClean="0">
                <a:cs typeface="Times New Roman" panose="02020603050405020304" pitchFamily="18" charset="0"/>
              </a:rPr>
              <a:t>Secretary (acting)</a:t>
            </a:r>
            <a:r>
              <a:rPr lang="en-US" altLang="en-US" b="0" dirty="0" smtClean="0">
                <a:cs typeface="Times New Roman" panose="02020603050405020304" pitchFamily="18" charset="0"/>
              </a:rPr>
              <a:t>: Assaf Kasher </a:t>
            </a:r>
            <a:r>
              <a:rPr lang="en-US" altLang="en-US" sz="1800" b="0" dirty="0" smtClean="0">
                <a:cs typeface="Times New Roman" panose="02020603050405020304" pitchFamily="18" charset="0"/>
              </a:rPr>
              <a:t>(Qualcomm)</a:t>
            </a:r>
            <a:endParaRPr lang="en-US" altLang="en-US" sz="1800" b="0" dirty="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11-19-886</a:t>
            </a:r>
            <a:endParaRPr lang="en-US" dirty="0"/>
          </a:p>
        </p:txBody>
      </p:sp>
      <p:sp>
        <p:nvSpPr>
          <p:cNvPr id="3" name="Content Placeholder 2"/>
          <p:cNvSpPr>
            <a:spLocks noGrp="1"/>
          </p:cNvSpPr>
          <p:nvPr>
            <p:ph idx="1"/>
          </p:nvPr>
        </p:nvSpPr>
        <p:spPr/>
        <p:txBody>
          <a:bodyPr/>
          <a:lstStyle/>
          <a:p>
            <a:pPr marL="0" indent="0"/>
            <a:r>
              <a:rPr lang="en-US" b="0" dirty="0" err="1" smtClean="0"/>
              <a:t>Strawpoll</a:t>
            </a:r>
            <a:endParaRPr lang="en-US" b="0" dirty="0" smtClean="0"/>
          </a:p>
          <a:p>
            <a:pPr marL="0" indent="0"/>
            <a:r>
              <a:rPr lang="en-US" b="0" dirty="0" smtClean="0"/>
              <a:t>Agree to the </a:t>
            </a:r>
            <a:r>
              <a:rPr lang="en-US" b="0" dirty="0"/>
              <a:t>resolutions depicted by document </a:t>
            </a:r>
            <a:r>
              <a:rPr lang="en-US" b="0" dirty="0" smtClean="0"/>
              <a:t>11-19-886r1 for CIDs 2337 and 2338.</a:t>
            </a:r>
          </a:p>
          <a:p>
            <a:pPr marL="0" indent="0"/>
            <a:endParaRPr lang="en-US" b="0" dirty="0"/>
          </a:p>
          <a:p>
            <a:pPr marL="0" indent="0"/>
            <a:r>
              <a:rPr lang="en-US" b="0" dirty="0" smtClean="0"/>
              <a:t>Results (Y/N/A): 10/0/0</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3704495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6183292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0362354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2766115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Agenda June 19</a:t>
            </a:r>
            <a:r>
              <a:rPr lang="en-US" altLang="en-US" baseline="30000" dirty="0" smtClean="0">
                <a:solidFill>
                  <a:schemeClr val="tx2"/>
                </a:solidFill>
              </a:rPr>
              <a:t>th</a:t>
            </a:r>
            <a:r>
              <a:rPr lang="en-US" altLang="en-US" dirty="0" smtClean="0">
                <a:solidFill>
                  <a:schemeClr val="tx2"/>
                </a:solidFill>
              </a:rPr>
              <a:t>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reminder - Please send </a:t>
            </a:r>
            <a:r>
              <a:rPr lang="en-US" sz="1800" b="0" dirty="0"/>
              <a:t>an e-mail to </a:t>
            </a:r>
            <a:r>
              <a:rPr lang="en-US" sz="1800" b="0" dirty="0" smtClean="0"/>
              <a:t>Assaf Kasher (</a:t>
            </a:r>
            <a:r>
              <a:rPr lang="en-US" sz="1800" b="0" dirty="0" smtClean="0">
                <a:hlinkClick r:id="rId3"/>
              </a:rPr>
              <a:t>akasher@qti.qualcomm.com</a:t>
            </a:r>
            <a:r>
              <a:rPr lang="en-US" sz="1800" b="0" dirty="0" smtClean="0"/>
              <a:t>) </a:t>
            </a:r>
            <a:r>
              <a:rPr lang="en-US" sz="1800" b="0" dirty="0"/>
              <a:t>and/or Jonathan Segev (</a:t>
            </a:r>
            <a:r>
              <a:rPr lang="en-US" sz="1800" b="0" dirty="0">
                <a:hlinkClick r:id="rId4"/>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p>
          <a:p>
            <a:pPr lvl="1" algn="just">
              <a:spcBef>
                <a:spcPct val="20000"/>
              </a:spcBef>
              <a:buFontTx/>
              <a:buChar char="•"/>
            </a:pPr>
            <a:r>
              <a:rPr lang="en-US" sz="1600" dirty="0" smtClean="0"/>
              <a:t>11-19-466 - Resolutions to a few LB240 Comments (Ganesh </a:t>
            </a:r>
            <a:r>
              <a:rPr lang="en-US" sz="1600" dirty="0" err="1" smtClean="0"/>
              <a:t>Venkatesan</a:t>
            </a:r>
            <a:r>
              <a:rPr lang="en-US" sz="1600" dirty="0" smtClean="0"/>
              <a:t>)  - 30min</a:t>
            </a:r>
          </a:p>
          <a:p>
            <a:pPr lvl="1" algn="just">
              <a:spcBef>
                <a:spcPct val="20000"/>
              </a:spcBef>
              <a:buFontTx/>
              <a:buChar char="•"/>
            </a:pPr>
            <a:r>
              <a:rPr lang="en-US" sz="1600" dirty="0" smtClean="0"/>
              <a:t>11-19-0709-00-00az - LMR immediate and delayed feedback (Christian) – 30min</a:t>
            </a:r>
          </a:p>
          <a:p>
            <a:pPr lvl="1" algn="just">
              <a:spcBef>
                <a:spcPct val="20000"/>
              </a:spcBef>
              <a:buFontTx/>
              <a:buChar char="•"/>
            </a:pPr>
            <a:r>
              <a:rPr lang="en-US" sz="1600" dirty="0" smtClean="0"/>
              <a:t>11-19-1011-00-00az - SIG-A </a:t>
            </a:r>
            <a:r>
              <a:rPr lang="en-US" sz="1600" dirty="0"/>
              <a:t>Changes for Ranging </a:t>
            </a:r>
            <a:r>
              <a:rPr lang="en-US" sz="1600" dirty="0" smtClean="0"/>
              <a:t>NDP (Christian) – as time permits. </a:t>
            </a:r>
          </a:p>
          <a:p>
            <a:pPr algn="just">
              <a:spcBef>
                <a:spcPct val="20000"/>
              </a:spcBef>
              <a:buFontTx/>
              <a:buChar char="•"/>
            </a:pPr>
            <a:r>
              <a:rPr lang="en-US" sz="1800" b="0" dirty="0" err="1" smtClean="0"/>
              <a:t>AoB</a:t>
            </a:r>
            <a:endParaRPr lang="en-US" sz="1800" b="0" dirty="0" smtClean="0"/>
          </a:p>
          <a:p>
            <a:pPr algn="just">
              <a:spcBef>
                <a:spcPct val="20000"/>
              </a:spcBef>
              <a:buFontTx/>
              <a:buChar char="•"/>
            </a:pPr>
            <a:r>
              <a:rPr lang="en-US" sz="1800" b="0" dirty="0" smtClean="0"/>
              <a:t>Adjourn</a:t>
            </a: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6643949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6738171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Submission 11-19-466</a:t>
            </a:r>
            <a:endParaRPr lang="en-US" dirty="0"/>
          </a:p>
        </p:txBody>
      </p:sp>
      <p:sp>
        <p:nvSpPr>
          <p:cNvPr id="3" name="Content Placeholder 2"/>
          <p:cNvSpPr>
            <a:spLocks noGrp="1"/>
          </p:cNvSpPr>
          <p:nvPr>
            <p:ph idx="1"/>
          </p:nvPr>
        </p:nvSpPr>
        <p:spPr/>
        <p:txBody>
          <a:bodyPr/>
          <a:lstStyle/>
          <a:p>
            <a:pPr marL="0" indent="0"/>
            <a:r>
              <a:rPr lang="en-US" b="0" dirty="0" err="1" smtClean="0"/>
              <a:t>Strawpoll</a:t>
            </a:r>
            <a:endParaRPr lang="en-US" b="0" dirty="0" smtClean="0"/>
          </a:p>
          <a:p>
            <a:pPr marL="0" indent="0"/>
            <a:r>
              <a:rPr lang="en-US" b="0" dirty="0" smtClean="0"/>
              <a:t>Do you agree to the </a:t>
            </a:r>
            <a:r>
              <a:rPr lang="en-US" b="0" dirty="0"/>
              <a:t>resolutions depicted by document </a:t>
            </a:r>
            <a:r>
              <a:rPr lang="en-US" b="0" dirty="0" smtClean="0"/>
              <a:t>11-19-466r4 for CIDs </a:t>
            </a:r>
            <a:r>
              <a:rPr lang="en-GB" b="0" dirty="0"/>
              <a:t>1026, 1099, 1235, 1883, 1923, 2223, 2235, 2253, 2335, 2339, 2451, 2524 and </a:t>
            </a:r>
            <a:r>
              <a:rPr lang="en-GB" b="0" dirty="0" smtClean="0"/>
              <a:t>2523</a:t>
            </a:r>
            <a:r>
              <a:rPr lang="en-GB" b="0" dirty="0"/>
              <a:t>?</a:t>
            </a:r>
            <a:endParaRPr lang="en-US" b="0" dirty="0" smtClean="0"/>
          </a:p>
          <a:p>
            <a:pPr marL="0" indent="0"/>
            <a:endParaRPr lang="en-US" b="0" dirty="0"/>
          </a:p>
          <a:p>
            <a:pPr marL="0" indent="0"/>
            <a:r>
              <a:rPr lang="en-US" b="0" dirty="0" smtClean="0"/>
              <a:t>Results (Y/N/A): 13/0/0</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42546561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11-19-709</a:t>
            </a:r>
            <a:endParaRPr lang="en-US" dirty="0"/>
          </a:p>
        </p:txBody>
      </p:sp>
      <p:sp>
        <p:nvSpPr>
          <p:cNvPr id="3" name="Content Placeholder 2"/>
          <p:cNvSpPr>
            <a:spLocks noGrp="1"/>
          </p:cNvSpPr>
          <p:nvPr>
            <p:ph idx="1"/>
          </p:nvPr>
        </p:nvSpPr>
        <p:spPr/>
        <p:txBody>
          <a:bodyPr/>
          <a:lstStyle/>
          <a:p>
            <a:r>
              <a:rPr lang="en-US" dirty="0" err="1" smtClean="0"/>
              <a:t>Strawpoll</a:t>
            </a:r>
            <a:r>
              <a:rPr lang="en-US" dirty="0" smtClean="0"/>
              <a:t> I</a:t>
            </a:r>
          </a:p>
          <a:p>
            <a:r>
              <a:rPr lang="en-US" b="0" dirty="0" smtClean="0"/>
              <a:t>Do you support allowing a delayed feedback for a phase shift type LMR reporting? </a:t>
            </a:r>
          </a:p>
          <a:p>
            <a:r>
              <a:rPr lang="en-US" b="0" dirty="0" smtClean="0"/>
              <a:t>Results (Y/N/A): 5/6/2</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6725326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11-19-709</a:t>
            </a:r>
            <a:endParaRPr lang="en-US" dirty="0"/>
          </a:p>
        </p:txBody>
      </p:sp>
      <p:sp>
        <p:nvSpPr>
          <p:cNvPr id="3" name="Content Placeholder 2"/>
          <p:cNvSpPr>
            <a:spLocks noGrp="1"/>
          </p:cNvSpPr>
          <p:nvPr>
            <p:ph idx="1"/>
          </p:nvPr>
        </p:nvSpPr>
        <p:spPr/>
        <p:txBody>
          <a:bodyPr/>
          <a:lstStyle/>
          <a:p>
            <a:r>
              <a:rPr lang="en-US" sz="2000" dirty="0" err="1" smtClean="0"/>
              <a:t>Strawpoll</a:t>
            </a:r>
            <a:r>
              <a:rPr lang="en-US" sz="2000" dirty="0" smtClean="0"/>
              <a:t> II – no taken</a:t>
            </a:r>
          </a:p>
          <a:p>
            <a:r>
              <a:rPr lang="en-US" sz="2000" b="0" dirty="0" smtClean="0"/>
              <a:t>Which of the following options delayed vs. immediate reporting of RSTA to ISTA LMR feedback and ISTA to RSTA LMR feedback  do you support? </a:t>
            </a:r>
          </a:p>
          <a:p>
            <a:r>
              <a:rPr lang="en-US" sz="2000" b="0" dirty="0" smtClean="0"/>
              <a:t>O1) For immediate phase shift feedback only (the current spec). </a:t>
            </a:r>
          </a:p>
          <a:p>
            <a:r>
              <a:rPr lang="en-US" sz="2000" b="0" dirty="0" smtClean="0"/>
              <a:t>O2) For any feedback type one delayed and the other immediate.</a:t>
            </a:r>
          </a:p>
          <a:p>
            <a:r>
              <a:rPr lang="en-US" sz="2000" b="0" dirty="0" smtClean="0"/>
              <a:t>O3) Both feedback types would be the same (either both immediate or both delayed).</a:t>
            </a:r>
          </a:p>
          <a:p>
            <a:r>
              <a:rPr lang="en-US" sz="2000" b="0" dirty="0" smtClean="0"/>
              <a:t>Results (Y/N/A):</a:t>
            </a:r>
          </a:p>
          <a:p>
            <a:r>
              <a:rPr lang="en-US" sz="2000" b="0" dirty="0" smtClean="0"/>
              <a:t>O1)</a:t>
            </a:r>
          </a:p>
          <a:p>
            <a:r>
              <a:rPr lang="en-US" sz="2000" b="0" dirty="0" smtClean="0"/>
              <a:t>O2)</a:t>
            </a:r>
          </a:p>
          <a:p>
            <a:r>
              <a:rPr lang="en-US" sz="2000" b="0" dirty="0" smtClean="0"/>
              <a:t>O3)</a:t>
            </a:r>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560822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816434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smtClean="0"/>
              <a:t>This submission contains </a:t>
            </a:r>
            <a:r>
              <a:rPr lang="en-US" altLang="en-US" dirty="0"/>
              <a:t>the </a:t>
            </a:r>
            <a:r>
              <a:rPr lang="en-US" altLang="en-US" dirty="0" smtClean="0"/>
              <a:t>agenda for IEEE </a:t>
            </a:r>
            <a:r>
              <a:rPr lang="en-US" altLang="en-US" dirty="0"/>
              <a:t>802.11 </a:t>
            </a:r>
            <a:r>
              <a:rPr lang="en-US" altLang="en-US" dirty="0" err="1"/>
              <a:t>TGaz</a:t>
            </a:r>
            <a:r>
              <a:rPr lang="en-US" altLang="en-US" dirty="0"/>
              <a:t> Next Generation Positioning </a:t>
            </a:r>
            <a:r>
              <a:rPr lang="en-US" altLang="en-US" dirty="0" smtClean="0"/>
              <a:t>of teleconferences running between May and July IEEE meetings.</a:t>
            </a:r>
            <a:endParaRPr lang="en-US" altLang="en-US" dirty="0"/>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2543892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smtClean="0">
                <a:solidFill>
                  <a:schemeClr val="tx2"/>
                </a:solidFill>
              </a:rPr>
              <a:t>Teleconference </a:t>
            </a:r>
            <a:r>
              <a:rPr lang="en-US" altLang="en-US" smtClean="0">
                <a:solidFill>
                  <a:schemeClr val="tx2"/>
                </a:solidFill>
              </a:rPr>
              <a:t>Agenda </a:t>
            </a:r>
            <a:r>
              <a:rPr lang="en-US" altLang="en-US" smtClean="0">
                <a:solidFill>
                  <a:schemeClr val="tx2"/>
                </a:solidFill>
              </a:rPr>
              <a:t>July 10</a:t>
            </a:r>
            <a:r>
              <a:rPr lang="en-US" altLang="en-US" baseline="30000" smtClean="0">
                <a:solidFill>
                  <a:schemeClr val="tx2"/>
                </a:solidFill>
              </a:rPr>
              <a:t>th</a:t>
            </a:r>
            <a:r>
              <a:rPr lang="en-US" altLang="en-US" smtClean="0">
                <a:solidFill>
                  <a:schemeClr val="tx2"/>
                </a:solidFill>
              </a:rPr>
              <a:t> </a:t>
            </a:r>
            <a:endParaRPr lang="en-US" dirty="0"/>
          </a:p>
        </p:txBody>
      </p:sp>
      <p:sp>
        <p:nvSpPr>
          <p:cNvPr id="3" name="Content Placeholder 2"/>
          <p:cNvSpPr>
            <a:spLocks noGrp="1"/>
          </p:cNvSpPr>
          <p:nvPr>
            <p:ph idx="1"/>
          </p:nvPr>
        </p:nvSpPr>
        <p:spPr>
          <a:xfrm>
            <a:off x="914401" y="1412776"/>
            <a:ext cx="10361084" cy="4681639"/>
          </a:xfrm>
        </p:spPr>
        <p:txBody>
          <a:bodyPr/>
          <a:lstStyle/>
          <a:p>
            <a:pPr algn="just">
              <a:spcBef>
                <a:spcPct val="20000"/>
              </a:spcBef>
              <a:buFontTx/>
              <a:buChar char="•"/>
            </a:pPr>
            <a:r>
              <a:rPr lang="en-US" sz="1800" b="0" dirty="0"/>
              <a:t>Call the meeting to order (1min</a:t>
            </a:r>
            <a:r>
              <a:rPr lang="en-US" sz="1800" b="0" dirty="0" smtClean="0"/>
              <a:t>)</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(8 min).</a:t>
            </a:r>
          </a:p>
          <a:p>
            <a:pPr algn="just">
              <a:spcBef>
                <a:spcPct val="20000"/>
              </a:spcBef>
              <a:buFontTx/>
              <a:buChar char="•"/>
            </a:pPr>
            <a:r>
              <a:rPr lang="en-US" sz="1800" b="0" dirty="0" smtClean="0"/>
              <a:t>Attendance reminder - Please send </a:t>
            </a:r>
            <a:r>
              <a:rPr lang="en-US" sz="1800" b="0" dirty="0"/>
              <a:t>an e-mail to </a:t>
            </a:r>
            <a:r>
              <a:rPr lang="en-US" sz="1800" b="0" dirty="0" smtClean="0"/>
              <a:t>Assaf Kasher (</a:t>
            </a:r>
            <a:r>
              <a:rPr lang="en-US" sz="1800" b="0" dirty="0" smtClean="0">
                <a:hlinkClick r:id="rId3"/>
              </a:rPr>
              <a:t>akasher@qti.qualcomm.com</a:t>
            </a:r>
            <a:r>
              <a:rPr lang="en-US" sz="1800" b="0" dirty="0" smtClean="0"/>
              <a:t>) </a:t>
            </a:r>
            <a:r>
              <a:rPr lang="en-US" sz="1800" b="0" dirty="0"/>
              <a:t>and/or Jonathan Segev (</a:t>
            </a:r>
            <a:r>
              <a:rPr lang="en-US" sz="1800" b="0" dirty="0">
                <a:hlinkClick r:id="rId4"/>
              </a:rPr>
              <a:t>jonathan.segev@intel.com</a:t>
            </a:r>
            <a:r>
              <a:rPr lang="en-US" sz="1800" b="0" dirty="0"/>
              <a:t>) . </a:t>
            </a:r>
          </a:p>
          <a:p>
            <a:pPr algn="just">
              <a:spcBef>
                <a:spcPct val="20000"/>
              </a:spcBef>
              <a:buFontTx/>
              <a:buChar char="•"/>
            </a:pPr>
            <a:r>
              <a:rPr lang="en-US" altLang="en-US" sz="1800" b="0" dirty="0" smtClean="0"/>
              <a:t>Agenda </a:t>
            </a:r>
            <a:r>
              <a:rPr lang="en-US" altLang="en-US" sz="1800" b="0" dirty="0"/>
              <a:t>setting </a:t>
            </a:r>
            <a:r>
              <a:rPr lang="en-US" altLang="en-US" sz="1800" b="0" dirty="0" smtClean="0"/>
              <a:t>(5 min).</a:t>
            </a:r>
            <a:endParaRPr lang="en-US" altLang="en-US" sz="1800" b="0" dirty="0"/>
          </a:p>
          <a:p>
            <a:pPr algn="just">
              <a:spcBef>
                <a:spcPct val="20000"/>
              </a:spcBef>
              <a:buFontTx/>
              <a:buChar char="•"/>
            </a:pPr>
            <a:r>
              <a:rPr lang="en-US" altLang="en-US" sz="1800" b="0" dirty="0" smtClean="0"/>
              <a:t>Review submissions:</a:t>
            </a:r>
          </a:p>
          <a:p>
            <a:pPr lvl="1" algn="just">
              <a:spcBef>
                <a:spcPct val="20000"/>
              </a:spcBef>
              <a:buFontTx/>
              <a:buChar char="•"/>
            </a:pPr>
            <a:r>
              <a:rPr lang="en-US" sz="1600"/>
              <a:t>11-19-677 Proposed resolution to LB#240 CID 2302 on AoD for </a:t>
            </a:r>
            <a:r>
              <a:rPr lang="en-US" sz="1600"/>
              <a:t>passive </a:t>
            </a:r>
            <a:r>
              <a:rPr lang="en-US" sz="1600" smtClean="0"/>
              <a:t>ranging</a:t>
            </a:r>
          </a:p>
          <a:p>
            <a:pPr lvl="1" algn="just">
              <a:spcBef>
                <a:spcPct val="20000"/>
              </a:spcBef>
              <a:buFontTx/>
              <a:buChar char="•"/>
            </a:pPr>
            <a:r>
              <a:rPr lang="en-US" sz="1600" smtClean="0"/>
              <a:t>11-19-1107 </a:t>
            </a:r>
            <a:r>
              <a:rPr lang="en-US" sz="1600"/>
              <a:t>CIDs Related With PHY Secured Mode </a:t>
            </a:r>
            <a:r>
              <a:rPr lang="en-US" sz="1600"/>
              <a:t>in </a:t>
            </a:r>
            <a:r>
              <a:rPr lang="en-US" sz="1600" smtClean="0"/>
              <a:t>LB240</a:t>
            </a:r>
            <a:endParaRPr lang="en-US" sz="1600" dirty="0" smtClean="0"/>
          </a:p>
          <a:p>
            <a:pPr algn="just">
              <a:spcBef>
                <a:spcPct val="20000"/>
              </a:spcBef>
              <a:buFontTx/>
              <a:buChar char="•"/>
            </a:pPr>
            <a:r>
              <a:rPr lang="en-US" sz="1800" b="0" dirty="0" err="1" smtClean="0"/>
              <a:t>AoB</a:t>
            </a:r>
            <a:endParaRPr lang="en-US" sz="1800" b="0" dirty="0" smtClean="0"/>
          </a:p>
          <a:p>
            <a:pPr algn="just">
              <a:spcBef>
                <a:spcPct val="20000"/>
              </a:spcBef>
              <a:buFontTx/>
              <a:buChar char="•"/>
            </a:pPr>
            <a:r>
              <a:rPr lang="en-US" sz="1800" b="0" dirty="0" smtClean="0"/>
              <a:t>Adjourn</a:t>
            </a:r>
            <a:endParaRPr lang="en-US" altLang="en-US" sz="1600" b="0" dirty="0" smtClean="0"/>
          </a:p>
          <a:p>
            <a:pPr algn="just">
              <a:spcBef>
                <a:spcPct val="20000"/>
              </a:spcBef>
              <a:buFontTx/>
              <a:buChar char="•"/>
            </a:pPr>
            <a:endParaRPr lang="en-US" altLang="en-US" sz="1800" b="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916967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Review</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5708691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 </a:t>
            </a:r>
            <a:r>
              <a:rPr lang="en-US" smtClean="0"/>
              <a:t>Submission </a:t>
            </a:r>
            <a:r>
              <a:rPr lang="en-US" smtClean="0"/>
              <a:t>11-19-?</a:t>
            </a:r>
            <a:endParaRPr lang="en-US" dirty="0"/>
          </a:p>
        </p:txBody>
      </p:sp>
      <p:sp>
        <p:nvSpPr>
          <p:cNvPr id="3" name="Content Placeholder 2"/>
          <p:cNvSpPr>
            <a:spLocks noGrp="1"/>
          </p:cNvSpPr>
          <p:nvPr>
            <p:ph idx="1"/>
          </p:nvPr>
        </p:nvSpPr>
        <p:spPr/>
        <p:txBody>
          <a:bodyPr/>
          <a:lstStyle/>
          <a:p>
            <a:pPr marL="0" indent="0"/>
            <a:r>
              <a:rPr lang="en-US" b="0" dirty="0" err="1" smtClean="0"/>
              <a:t>Strawpoll</a:t>
            </a:r>
            <a:endParaRPr lang="en-US" b="0" dirty="0" smtClean="0"/>
          </a:p>
          <a:p>
            <a:pPr marL="0" indent="0"/>
            <a:r>
              <a:rPr lang="en-US" b="0" dirty="0" smtClean="0"/>
              <a:t>Do you agree to the </a:t>
            </a:r>
            <a:r>
              <a:rPr lang="en-US" b="0" dirty="0"/>
              <a:t>resolutions depicted by </a:t>
            </a:r>
            <a:r>
              <a:rPr lang="en-US" b="0"/>
              <a:t>document </a:t>
            </a:r>
            <a:r>
              <a:rPr lang="en-US" b="0" smtClean="0"/>
              <a:t>11-19-? for </a:t>
            </a:r>
            <a:r>
              <a:rPr lang="en-US" b="0" smtClean="0"/>
              <a:t>CIDs </a:t>
            </a:r>
            <a:r>
              <a:rPr lang="en-GB" b="0" smtClean="0"/>
              <a:t>XYZ </a:t>
            </a:r>
            <a:r>
              <a:rPr lang="en-GB" b="0" smtClean="0"/>
              <a:t>and LJK?</a:t>
            </a:r>
            <a:endParaRPr lang="en-US" b="0" dirty="0" smtClean="0"/>
          </a:p>
          <a:p>
            <a:pPr marL="0" indent="0"/>
            <a:endParaRPr lang="en-US" b="0" dirty="0"/>
          </a:p>
          <a:p>
            <a:pPr marL="0" indent="0"/>
            <a:r>
              <a:rPr lang="en-US" b="0" dirty="0" smtClean="0"/>
              <a:t>Results (</a:t>
            </a:r>
            <a:r>
              <a:rPr lang="en-US" b="0" smtClean="0"/>
              <a:t>Y/N/A</a:t>
            </a:r>
            <a:r>
              <a:rPr lang="en-US" b="0" smtClean="0"/>
              <a:t>):</a:t>
            </a:r>
            <a:endParaRPr lang="en-US"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3834728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8996005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Adjourn</a:t>
            </a:r>
            <a:endParaRPr lang="en-US" sz="6000" dirty="0"/>
          </a:p>
        </p:txBody>
      </p:sp>
      <p:sp>
        <p:nvSpPr>
          <p:cNvPr id="3" name="Content Placeholder 2"/>
          <p:cNvSpPr>
            <a:spLocks noGrp="1"/>
          </p:cNvSpPr>
          <p:nvPr>
            <p:ph idx="1"/>
          </p:nvPr>
        </p:nvSpPr>
        <p:spPr/>
        <p:txBody>
          <a:bodyPr/>
          <a:lstStyle/>
          <a:p>
            <a:endParaRPr lang="en-US" sz="4000" dirty="0" smtClean="0"/>
          </a:p>
          <a:p>
            <a:endParaRPr lang="en-US" sz="4000" dirty="0"/>
          </a:p>
          <a:p>
            <a:pPr algn="ctr"/>
            <a:r>
              <a:rPr lang="en-US" sz="6000" dirty="0" smtClean="0">
                <a:solidFill>
                  <a:srgbClr val="FF0000"/>
                </a:solidFill>
              </a:rPr>
              <a:t>Thank you</a:t>
            </a:r>
            <a:endParaRPr lang="en-US" sz="6000" dirty="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40552368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Backup</a:t>
            </a:r>
            <a:endParaRPr lang="en-US" sz="4400" dirty="0"/>
          </a:p>
        </p:txBody>
      </p:sp>
      <p:sp>
        <p:nvSpPr>
          <p:cNvPr id="3" name="Content Placeholder 2"/>
          <p:cNvSpPr>
            <a:spLocks noGrp="1"/>
          </p:cNvSpPr>
          <p:nvPr>
            <p:ph idx="1"/>
          </p:nvPr>
        </p:nvSpPr>
        <p:spPr/>
        <p:txBody>
          <a:bodyPr/>
          <a:lstStyle/>
          <a:p>
            <a:r>
              <a:rPr lang="en-US" dirty="0" smtClean="0"/>
              <a:t>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212842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adopt text</a:t>
            </a:r>
            <a:endParaRPr lang="en-US" dirty="0"/>
          </a:p>
        </p:txBody>
      </p:sp>
      <p:sp>
        <p:nvSpPr>
          <p:cNvPr id="3" name="Content Placeholder 2"/>
          <p:cNvSpPr>
            <a:spLocks noGrp="1"/>
          </p:cNvSpPr>
          <p:nvPr>
            <p:ph idx="1"/>
          </p:nvPr>
        </p:nvSpPr>
        <p:spPr/>
        <p:txBody>
          <a:bodyPr/>
          <a:lstStyle/>
          <a:p>
            <a:r>
              <a:rPr lang="en-US" dirty="0"/>
              <a:t>Motion</a:t>
            </a:r>
          </a:p>
          <a:p>
            <a:pPr marL="0" indent="0"/>
            <a:r>
              <a:rPr lang="en-US" b="0" dirty="0"/>
              <a:t>Move to adopt document </a:t>
            </a:r>
            <a:r>
              <a:rPr lang="en-US" b="0" dirty="0" smtClean="0"/>
              <a:t>11-18-xxxx r? </a:t>
            </a:r>
            <a:r>
              <a:rPr lang="en-US" b="0" dirty="0"/>
              <a:t>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6116015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38</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39</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400" dirty="0"/>
              <a:t>Logistics</a:t>
            </a:r>
            <a:endParaRPr lang="en-US" sz="4400"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lvl="1"/>
            <a:r>
              <a:rPr lang="en-US" altLang="en-US" dirty="0" smtClean="0"/>
              <a:t>Please register by sending an email to </a:t>
            </a:r>
            <a:r>
              <a:rPr lang="en-US" altLang="en-US" dirty="0" smtClean="0">
                <a:hlinkClick r:id="rId3"/>
              </a:rPr>
              <a:t>akasher@qti.qualcom.com</a:t>
            </a:r>
            <a:r>
              <a:rPr lang="en-US" altLang="en-US" dirty="0" smtClean="0"/>
              <a:t>  or </a:t>
            </a:r>
            <a:r>
              <a:rPr lang="en-US" altLang="en-US" dirty="0" smtClean="0">
                <a:hlinkClick r:id="rId4"/>
              </a:rPr>
              <a:t>jonathan.segev@intel.com</a:t>
            </a:r>
            <a:r>
              <a:rPr lang="en-US" altLang="en-US" dirty="0" smtClean="0"/>
              <a:t> </a:t>
            </a:r>
            <a:endParaRPr lang="en-US" altLang="en-US" dirty="0"/>
          </a:p>
          <a:p>
            <a:r>
              <a:rPr lang="en-US" altLang="en-US" dirty="0"/>
              <a:t>Documentation</a:t>
            </a:r>
          </a:p>
          <a:p>
            <a:pPr lvl="1"/>
            <a:r>
              <a:rPr lang="en-US" altLang="en-US" dirty="0">
                <a:hlinkClick r:id="rId5"/>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40</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41</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42</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43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June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751015"/>
            <a:ext cx="11233248" cy="4343400"/>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972933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a:t>
            </a:r>
            <a:r>
              <a:rPr lang="en-US" altLang="en-US" b="0" dirty="0" smtClean="0">
                <a:latin typeface="Calibri" pitchFamily="34" charset="0"/>
                <a:cs typeface="Calibri" pitchFamily="34" charset="0"/>
              </a:rPr>
              <a:t>Chair.</a:t>
            </a:r>
            <a:r>
              <a:rPr lang="en-US" altLang="en-US" b="0" dirty="0">
                <a:latin typeface="Calibri" pitchFamily="34" charset="0"/>
                <a:cs typeface="Calibri" pitchFamily="34" charset="0"/>
              </a:rPr>
              <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June 2019</a:t>
            </a:r>
            <a:endParaRPr lang="en-GB" dirty="0"/>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12030</TotalTime>
  <Words>2348</Words>
  <Application>Microsoft Office PowerPoint</Application>
  <PresentationFormat>Widescreen</PresentationFormat>
  <Paragraphs>434</Paragraphs>
  <Slides>43</Slides>
  <Notes>15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1" baseType="lpstr">
      <vt:lpstr>Arial Unicode MS</vt:lpstr>
      <vt:lpstr>MS Gothic</vt:lpstr>
      <vt:lpstr>Arial</vt:lpstr>
      <vt:lpstr>Calibri</vt:lpstr>
      <vt:lpstr>Monotype Sorts</vt:lpstr>
      <vt:lpstr>Times New Roman</vt:lpstr>
      <vt:lpstr>Office Theme</vt:lpstr>
      <vt:lpstr>Document</vt:lpstr>
      <vt:lpstr>TGaz Next Generation Positioning  May to July Teleconference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IEEE-SA policy documents</vt:lpstr>
      <vt:lpstr>PowerPoint Presentation</vt:lpstr>
      <vt:lpstr>Teleconference Agenda May 29th</vt:lpstr>
      <vt:lpstr>CR Submission 11-19-YOUR DCN HERE</vt:lpstr>
      <vt:lpstr>Submission Review</vt:lpstr>
      <vt:lpstr>AOB?</vt:lpstr>
      <vt:lpstr>Adjourn</vt:lpstr>
      <vt:lpstr>Teleconference Agenda June 5th</vt:lpstr>
      <vt:lpstr>CR Submission 11-19-886</vt:lpstr>
      <vt:lpstr>Submission Review</vt:lpstr>
      <vt:lpstr>AOB?</vt:lpstr>
      <vt:lpstr>Adjourn</vt:lpstr>
      <vt:lpstr>Teleconference Agenda June 19th </vt:lpstr>
      <vt:lpstr>Submission Review</vt:lpstr>
      <vt:lpstr>CR Submission 11-19-466</vt:lpstr>
      <vt:lpstr>Submission 11-19-709</vt:lpstr>
      <vt:lpstr>Submission 11-19-709</vt:lpstr>
      <vt:lpstr>AOB?</vt:lpstr>
      <vt:lpstr>Adjourn</vt:lpstr>
      <vt:lpstr>Teleconference Agenda July 10th </vt:lpstr>
      <vt:lpstr>Submission Review</vt:lpstr>
      <vt:lpstr>CR Submission 11-19-?</vt:lpstr>
      <vt:lpstr>AOB?</vt:lpstr>
      <vt:lpstr>Adjourn</vt:lpstr>
      <vt:lpstr>Backup</vt:lpstr>
      <vt:lpstr>Motion to adopt text</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86</cp:revision>
  <cp:lastPrinted>1601-01-01T00:00:00Z</cp:lastPrinted>
  <dcterms:created xsi:type="dcterms:W3CDTF">2018-08-06T10:28:59Z</dcterms:created>
  <dcterms:modified xsi:type="dcterms:W3CDTF">2019-07-09T16:30:13Z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b50bd406-0910-4797-b7b3-c3ea4bfb5186</vt:lpwstr>
  </property>
  <property fmtid="{D5CDD505-2E9C-101B-9397-08002B2CF9AE}" pid="3" name="CTP_TimeStamp">
    <vt:lpwstr>2019-07-09 16:30:13Z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