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7"/>
  </p:notesMasterIdLst>
  <p:handoutMasterIdLst>
    <p:handoutMasterId r:id="rId38"/>
  </p:handoutMasterIdLst>
  <p:sldIdLst>
    <p:sldId id="256" r:id="rId2"/>
    <p:sldId id="265" r:id="rId3"/>
    <p:sldId id="257" r:id="rId4"/>
    <p:sldId id="266" r:id="rId5"/>
    <p:sldId id="267" r:id="rId6"/>
    <p:sldId id="268" r:id="rId7"/>
    <p:sldId id="269" r:id="rId8"/>
    <p:sldId id="270" r:id="rId9"/>
    <p:sldId id="271" r:id="rId10"/>
    <p:sldId id="276" r:id="rId11"/>
    <p:sldId id="274" r:id="rId12"/>
    <p:sldId id="273" r:id="rId13"/>
    <p:sldId id="272" r:id="rId14"/>
    <p:sldId id="280" r:id="rId15"/>
    <p:sldId id="314" r:id="rId16"/>
    <p:sldId id="313" r:id="rId17"/>
    <p:sldId id="289" r:id="rId18"/>
    <p:sldId id="290" r:id="rId19"/>
    <p:sldId id="316" r:id="rId20"/>
    <p:sldId id="317" r:id="rId21"/>
    <p:sldId id="318" r:id="rId22"/>
    <p:sldId id="319" r:id="rId23"/>
    <p:sldId id="320" r:id="rId24"/>
    <p:sldId id="321" r:id="rId25"/>
    <p:sldId id="323" r:id="rId26"/>
    <p:sldId id="324" r:id="rId27"/>
    <p:sldId id="325" r:id="rId28"/>
    <p:sldId id="315" r:id="rId29"/>
    <p:sldId id="312" r:id="rId30"/>
    <p:sldId id="259" r:id="rId31"/>
    <p:sldId id="260" r:id="rId32"/>
    <p:sldId id="261" r:id="rId33"/>
    <p:sldId id="262" r:id="rId34"/>
    <p:sldId id="263" r:id="rId35"/>
    <p:sldId id="264" r:id="rId36"/>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521415D9-36F7-43E2-AB2F-B90AF26B5E84}">
      <p14:sectionLst xmlns:p14="http://schemas.microsoft.com/office/powerpoint/2010/main">
        <p14:section name="Default Section" id="{F1D38888-79E6-4B8F-A7E5-96BDED502F2F}">
          <p14:sldIdLst>
            <p14:sldId id="256"/>
            <p14:sldId id="265"/>
            <p14:sldId id="257"/>
            <p14:sldId id="266"/>
            <p14:sldId id="267"/>
            <p14:sldId id="268"/>
            <p14:sldId id="269"/>
            <p14:sldId id="270"/>
            <p14:sldId id="271"/>
            <p14:sldId id="276"/>
            <p14:sldId id="274"/>
            <p14:sldId id="273"/>
            <p14:sldId id="272"/>
          </p14:sldIdLst>
        </p14:section>
        <p14:section name="May 22nd - no telecon" id="{C39A0ACE-7902-4CA4-A7DB-9FF67058AA84}">
          <p14:sldIdLst/>
        </p14:section>
        <p14:section name="May 29th Telecon" id="{706D0CE1-746C-409E-8925-6CAF97197E51}">
          <p14:sldIdLst>
            <p14:sldId id="280"/>
            <p14:sldId id="314"/>
            <p14:sldId id="313"/>
            <p14:sldId id="289"/>
            <p14:sldId id="290"/>
          </p14:sldIdLst>
        </p14:section>
        <p14:section name="June 5th Telecon" id="{F42B6256-CF85-45A7-B604-39274726E6CA}">
          <p14:sldIdLst>
            <p14:sldId id="316"/>
            <p14:sldId id="317"/>
            <p14:sldId id="318"/>
            <p14:sldId id="319"/>
            <p14:sldId id="320"/>
          </p14:sldIdLst>
        </p14:section>
        <p14:section name="June 19th Telecon" id="{DE48D361-A511-406B-998F-CBA359B169B3}">
          <p14:sldIdLst>
            <p14:sldId id="321"/>
            <p14:sldId id="323"/>
            <p14:sldId id="324"/>
            <p14:sldId id="325"/>
          </p14:sldIdLst>
        </p14:section>
        <p14:section name="Untitled Section" id="{62682A0D-7317-4EE9-B56C-63AD74488E19}">
          <p14:sldIdLst>
            <p14:sldId id="315"/>
            <p14:sldId id="312"/>
            <p14:sldId id="259"/>
            <p14:sldId id="260"/>
            <p14:sldId id="261"/>
            <p14:sldId id="262"/>
            <p14:sldId id="263"/>
            <p14:sldId id="264"/>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395" autoAdjust="0"/>
    <p:restoredTop sz="94660"/>
  </p:normalViewPr>
  <p:slideViewPr>
    <p:cSldViewPr>
      <p:cViewPr varScale="1">
        <p:scale>
          <a:sx n="113" d="100"/>
          <a:sy n="113" d="100"/>
        </p:scale>
        <p:origin x="750" y="96"/>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6/17/2019</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AAB5CE2-8DD9-4D73-A363-75B54562E72E}" type="slidenum">
              <a:rPr lang="en-US"/>
              <a:pPr/>
              <a:t>32</a:t>
            </a:fld>
            <a:endParaRPr lang="en-US"/>
          </a:p>
        </p:txBody>
      </p:sp>
      <p:sp>
        <p:nvSpPr>
          <p:cNvPr id="1740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741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761652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33</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888892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34</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35</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2</a:t>
            </a:fld>
            <a:endParaRPr lang="en-US"/>
          </a:p>
        </p:txBody>
      </p:sp>
    </p:spTree>
    <p:extLst>
      <p:ext uri="{BB962C8B-B14F-4D97-AF65-F5344CB8AC3E}">
        <p14:creationId xmlns:p14="http://schemas.microsoft.com/office/powerpoint/2010/main" val="13072805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17</a:t>
            </a:fld>
            <a:endParaRPr lang="en-US"/>
          </a:p>
        </p:txBody>
      </p:sp>
    </p:spTree>
    <p:extLst>
      <p:ext uri="{BB962C8B-B14F-4D97-AF65-F5344CB8AC3E}">
        <p14:creationId xmlns:p14="http://schemas.microsoft.com/office/powerpoint/2010/main" val="5234823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22</a:t>
            </a:fld>
            <a:endParaRPr lang="en-US"/>
          </a:p>
        </p:txBody>
      </p:sp>
    </p:spTree>
    <p:extLst>
      <p:ext uri="{BB962C8B-B14F-4D97-AF65-F5344CB8AC3E}">
        <p14:creationId xmlns:p14="http://schemas.microsoft.com/office/powerpoint/2010/main" val="17686410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24</a:t>
            </a:fld>
            <a:endParaRPr lang="en-US"/>
          </a:p>
        </p:txBody>
      </p:sp>
    </p:spTree>
    <p:extLst>
      <p:ext uri="{BB962C8B-B14F-4D97-AF65-F5344CB8AC3E}">
        <p14:creationId xmlns:p14="http://schemas.microsoft.com/office/powerpoint/2010/main" val="17754922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26</a:t>
            </a:fld>
            <a:endParaRPr lang="en-US"/>
          </a:p>
        </p:txBody>
      </p:sp>
    </p:spTree>
    <p:extLst>
      <p:ext uri="{BB962C8B-B14F-4D97-AF65-F5344CB8AC3E}">
        <p14:creationId xmlns:p14="http://schemas.microsoft.com/office/powerpoint/2010/main" val="12446146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6A824DE9-FED7-4AB7-8253-E7DBD107D396}" type="slidenum">
              <a:rPr lang="en-US"/>
              <a:pPr/>
              <a:t>30</a:t>
            </a:fld>
            <a:endParaRPr lang="en-US"/>
          </a:p>
        </p:txBody>
      </p:sp>
      <p:sp>
        <p:nvSpPr>
          <p:cNvPr id="15361"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5362"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1047729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D310956-CE0F-4B68-9CE0-7A7604BB42D7}" type="slidenum">
              <a:rPr lang="en-US"/>
              <a:pPr/>
              <a:t>31</a:t>
            </a:fld>
            <a:endParaRPr lang="en-US"/>
          </a:p>
        </p:txBody>
      </p:sp>
      <p:sp>
        <p:nvSpPr>
          <p:cNvPr id="16385"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6386"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165585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June 2019</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Jonathan Segev, Intel corporation</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June 2019</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June 2019</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June 2019</a:t>
            </a:r>
            <a:endParaRPr lang="en-GB"/>
          </a:p>
        </p:txBody>
      </p:sp>
      <p:sp>
        <p:nvSpPr>
          <p:cNvPr id="6" name="Footer Placeholder 5"/>
          <p:cNvSpPr>
            <a:spLocks noGrp="1"/>
          </p:cNvSpPr>
          <p:nvPr>
            <p:ph type="ftr" idx="11"/>
          </p:nvPr>
        </p:nvSpPr>
        <p:spPr/>
        <p:txBody>
          <a:bodyPr/>
          <a:lstStyle>
            <a:lvl1pPr>
              <a:defRPr/>
            </a:lvl1pPr>
          </a:lstStyle>
          <a:p>
            <a:r>
              <a:rPr lang="en-GB" smtClean="0"/>
              <a:t>Jonathan Segev, Intel corporation</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June 2019</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smtClean="0"/>
              <a:t>Jonathan Segev, Intel corporation</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June 2019</a:t>
            </a:r>
            <a:endParaRPr lang="en-GB"/>
          </a:p>
        </p:txBody>
      </p:sp>
      <p:sp>
        <p:nvSpPr>
          <p:cNvPr id="4" name="Footer Placeholder 3"/>
          <p:cNvSpPr>
            <a:spLocks noGrp="1"/>
          </p:cNvSpPr>
          <p:nvPr>
            <p:ph type="ftr" idx="11"/>
          </p:nvPr>
        </p:nvSpPr>
        <p:spPr/>
        <p:txBody>
          <a:bodyPr/>
          <a:lstStyle>
            <a:lvl1pPr>
              <a:defRPr/>
            </a:lvl1pPr>
          </a:lstStyle>
          <a:p>
            <a:r>
              <a:rPr lang="en-GB" smtClean="0"/>
              <a:t>Jonathan Segev, Intel corporation</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June 2019</a:t>
            </a:r>
            <a:endParaRPr lang="en-GB"/>
          </a:p>
        </p:txBody>
      </p:sp>
      <p:sp>
        <p:nvSpPr>
          <p:cNvPr id="3" name="Footer Placeholder 2"/>
          <p:cNvSpPr>
            <a:spLocks noGrp="1"/>
          </p:cNvSpPr>
          <p:nvPr>
            <p:ph type="ftr" idx="11"/>
          </p:nvPr>
        </p:nvSpPr>
        <p:spPr/>
        <p:txBody>
          <a:bodyPr/>
          <a:lstStyle>
            <a:lvl1pPr>
              <a:defRPr/>
            </a:lvl1pPr>
          </a:lstStyle>
          <a:p>
            <a:r>
              <a:rPr lang="en-GB" smtClean="0"/>
              <a:t>Jonathan Segev, Intel corporation</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June 2019</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June 2019</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smtClean="0"/>
              <a:t>Click to edit the outline text format</a:t>
            </a:r>
          </a:p>
          <a:p>
            <a:pPr lvl="1"/>
            <a:r>
              <a:rPr lang="en-GB" dirty="0" smtClean="0"/>
              <a:t>Second Outline Level</a:t>
            </a:r>
          </a:p>
          <a:p>
            <a:pPr lvl="2"/>
            <a:r>
              <a:rPr lang="en-GB" dirty="0" smtClean="0"/>
              <a:t>Third Outline Level</a:t>
            </a:r>
          </a:p>
          <a:p>
            <a:pPr lvl="3"/>
            <a:r>
              <a:rPr lang="en-GB" dirty="0" smtClean="0"/>
              <a:t>Fourth Outline Level</a:t>
            </a:r>
          </a:p>
          <a:p>
            <a:pPr lvl="4"/>
            <a:r>
              <a:rPr lang="en-GB" dirty="0" smtClean="0"/>
              <a:t>Fifth Outline Level</a:t>
            </a:r>
          </a:p>
          <a:p>
            <a:pPr lvl="4"/>
            <a:r>
              <a:rPr lang="en-GB" dirty="0" smtClean="0"/>
              <a:t>Sixth Outline Level</a:t>
            </a:r>
          </a:p>
          <a:p>
            <a:pPr lvl="4"/>
            <a:r>
              <a:rPr lang="en-GB" dirty="0" smtClean="0"/>
              <a:t>Seventh Outline Level</a:t>
            </a:r>
          </a:p>
          <a:p>
            <a:pPr lvl="4"/>
            <a:r>
              <a:rPr lang="en-GB" dirty="0" smtClean="0"/>
              <a:t>Eighth Outline Level</a:t>
            </a:r>
          </a:p>
          <a:p>
            <a:pPr lvl="4"/>
            <a:r>
              <a:rPr lang="en-GB" dirty="0" smtClean="0"/>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June 2019</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Jonathan Segev, Intel corporation</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802.11-19/0949r4</a:t>
            </a:r>
            <a:endPar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3" Type="http://schemas.openxmlformats.org/officeDocument/2006/relationships/hyperlink" Target="http://standards.ieee.org/develop/policies/opman/sect6.html#6.3" TargetMode="External"/><Relationship Id="rId2" Type="http://schemas.openxmlformats.org/officeDocument/2006/relationships/hyperlink" Target="http://standards.ieee.org/develop/policies/bylaws/sect6-7.html#6" TargetMode="External"/><Relationship Id="rId1" Type="http://schemas.openxmlformats.org/officeDocument/2006/relationships/slideLayout" Target="../slideLayouts/slideLayout2.xml"/><Relationship Id="rId4" Type="http://schemas.openxmlformats.org/officeDocument/2006/relationships/hyperlink" Target="http://standards.ieee.org/about/sasb/patcom/materials.html"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ieee802.org/PNP/approved/IEEE_802_WG_PandP_v19.pdf"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4" Type="http://schemas.openxmlformats.org/officeDocument/2006/relationships/hyperlink" Target="https://standards.ieee.org/develop/policies/bylaws/sb_bylaws.pdf%20section%205.2.1.3"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hyperlink" Target="http://standards.ieee.org/develop/policies/bylaws/index.html" TargetMode="External"/><Relationship Id="rId1" Type="http://schemas.openxmlformats.org/officeDocument/2006/relationships/slideLayout" Target="../slideLayouts/slideLayout2.xml"/><Relationship Id="rId5" Type="http://schemas.openxmlformats.org/officeDocument/2006/relationships/hyperlink" Target="http://standards.ieee.org/develop/policies/opman/sb_om.pdf" TargetMode="External"/><Relationship Id="rId4" Type="http://schemas.openxmlformats.org/officeDocument/2006/relationships/hyperlink" Target="http://standards.ieee.org/develop/policies/opman/index.html"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mailto:jonathan.segev@intel.com" TargetMode="External"/><Relationship Id="rId2" Type="http://schemas.openxmlformats.org/officeDocument/2006/relationships/hyperlink" Target="mailto:roywant@google.com"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mailto:jonathan.segev@intel.com" TargetMode="External"/><Relationship Id="rId2" Type="http://schemas.openxmlformats.org/officeDocument/2006/relationships/hyperlink" Target="mailto:akasher@qti.qualcomm.co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mailto:akasher@qti.qualcomm.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mailto:jonathan.segev@intel.com"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mailto:roy.want@google.com" TargetMode="External"/><Relationship Id="rId2" Type="http://schemas.openxmlformats.org/officeDocument/2006/relationships/hyperlink" Target="https://imat.ieee.org/" TargetMode="External"/><Relationship Id="rId1" Type="http://schemas.openxmlformats.org/officeDocument/2006/relationships/slideLayout" Target="../slideLayouts/slideLayout2.xml"/><Relationship Id="rId5" Type="http://schemas.openxmlformats.org/officeDocument/2006/relationships/hyperlink" Target="https://mentor.ieee.org/802.11/documents?is_dcn=DCN,%20Title,%20Author%20or%20Affiliation&amp;is_group=00az" TargetMode="External"/><Relationship Id="rId4" Type="http://schemas.openxmlformats.org/officeDocument/2006/relationships/hyperlink" Target="mailto:jonathan.segev@intel.com"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tandards.ieee.org/develop/policies/antitrust.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smtClean="0"/>
              <a:t>TGaz</a:t>
            </a:r>
            <a:r>
              <a:rPr lang="en-US" altLang="en-US" dirty="0" smtClean="0"/>
              <a:t> Next Generation Positioning </a:t>
            </a:r>
            <a:br>
              <a:rPr lang="en-US" altLang="en-US" dirty="0" smtClean="0"/>
            </a:br>
            <a:r>
              <a:rPr lang="en-US" altLang="en-US" dirty="0" smtClean="0"/>
              <a:t>May to July Teleconference Agenda</a:t>
            </a:r>
            <a:endParaRPr lang="en-GB" dirty="0"/>
          </a:p>
        </p:txBody>
      </p:sp>
      <p:sp>
        <p:nvSpPr>
          <p:cNvPr id="3074" name="Rectangle 2"/>
          <p:cNvSpPr>
            <a:spLocks noGrp="1" noChangeArrowheads="1"/>
          </p:cNvSpPr>
          <p:nvPr>
            <p:ph type="subTitle" idx="1"/>
          </p:nvPr>
        </p:nvSpPr>
        <p:spPr>
          <a:xfrm>
            <a:off x="1828800" y="1731664"/>
            <a:ext cx="8534400" cy="476250"/>
          </a:xfrm>
          <a:ln/>
        </p:spPr>
        <p:txBody>
          <a:bodyPr/>
          <a:lstStyle/>
          <a:p>
            <a:pP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smtClean="0"/>
              <a:t>Date</a:t>
            </a:r>
            <a:r>
              <a:rPr lang="en-GB" sz="2000" dirty="0"/>
              <a:t>:</a:t>
            </a:r>
            <a:r>
              <a:rPr lang="en-GB" sz="2000" b="0" dirty="0"/>
              <a:t> </a:t>
            </a:r>
            <a:r>
              <a:rPr lang="en-GB" sz="2000" b="0" dirty="0" smtClean="0"/>
              <a:t>2019-05-29</a:t>
            </a:r>
            <a:endParaRPr lang="en-GB" sz="2000" b="0" dirty="0"/>
          </a:p>
        </p:txBody>
      </p:sp>
      <p:sp>
        <p:nvSpPr>
          <p:cNvPr id="6" name="Date Placeholder 3"/>
          <p:cNvSpPr>
            <a:spLocks noGrp="1"/>
          </p:cNvSpPr>
          <p:nvPr>
            <p:ph type="dt" idx="10"/>
          </p:nvPr>
        </p:nvSpPr>
        <p:spPr/>
        <p:txBody>
          <a:bodyPr/>
          <a:lstStyle/>
          <a:p>
            <a:r>
              <a:rPr lang="en-US" smtClean="0"/>
              <a:t>June 2019</a:t>
            </a:r>
            <a:endParaRPr lang="en-GB" dirty="0"/>
          </a:p>
        </p:txBody>
      </p:sp>
      <p:sp>
        <p:nvSpPr>
          <p:cNvPr id="7" name="Footer Placeholder 4"/>
          <p:cNvSpPr>
            <a:spLocks noGrp="1"/>
          </p:cNvSpPr>
          <p:nvPr>
            <p:ph type="ftr" idx="11"/>
          </p:nvPr>
        </p:nvSpPr>
        <p:spPr/>
        <p:txBody>
          <a:bodyPr/>
          <a:lstStyle/>
          <a:p>
            <a:r>
              <a:rPr lang="en-GB" smtClean="0"/>
              <a:t>Jonathan Segev, Intel corporation</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4226105963"/>
              </p:ext>
            </p:extLst>
          </p:nvPr>
        </p:nvGraphicFramePr>
        <p:xfrm>
          <a:off x="987425" y="2417763"/>
          <a:ext cx="10542588" cy="2470150"/>
        </p:xfrm>
        <a:graphic>
          <a:graphicData uri="http://schemas.openxmlformats.org/presentationml/2006/ole">
            <mc:AlternateContent xmlns:mc="http://schemas.openxmlformats.org/markup-compatibility/2006">
              <mc:Choice xmlns:v="urn:schemas-microsoft-com:vml" Requires="v">
                <p:oleObj spid="_x0000_s3121" name="Document" r:id="rId4" imgW="10822609" imgH="2534496" progId="Word.Document.8">
                  <p:embed/>
                </p:oleObj>
              </mc:Choice>
              <mc:Fallback>
                <p:oleObj name="Document" r:id="rId4" imgW="10822609" imgH="2534496" progId="Word.Document.8">
                  <p:embed/>
                  <p:pic>
                    <p:nvPicPr>
                      <p:cNvPr id="0" name="Picture 3"/>
                      <p:cNvPicPr>
                        <a:picLocks noChangeAspect="1" noChangeArrowheads="1"/>
                      </p:cNvPicPr>
                      <p:nvPr/>
                    </p:nvPicPr>
                    <p:blipFill>
                      <a:blip r:embed="rId5"/>
                      <a:srcRect/>
                      <a:stretch>
                        <a:fillRect/>
                      </a:stretch>
                    </p:blipFill>
                    <p:spPr bwMode="auto">
                      <a:xfrm>
                        <a:off x="987425" y="2417763"/>
                        <a:ext cx="10542588" cy="2470150"/>
                      </a:xfrm>
                      <a:prstGeom prst="rect">
                        <a:avLst/>
                      </a:prstGeom>
                      <a:noFill/>
                      <a:extLst/>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p:txBody>
          <a:bodyPr/>
          <a:lstStyle/>
          <a:p>
            <a:pPr>
              <a:lnSpc>
                <a:spcPct val="80000"/>
              </a:lnSpc>
            </a:pPr>
            <a:endParaRPr lang="en-US" altLang="en-US" sz="700" u="sng" dirty="0">
              <a:solidFill>
                <a:srgbClr val="FF0000"/>
              </a:solidFill>
            </a:endParaRP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2"/>
              </a:rPr>
              <a:t>http://standards.ieee.org/develop/policies/bylaws/sect6-7.html#6</a:t>
            </a:r>
            <a:r>
              <a:rPr lang="en-US" altLang="en-US" sz="1600" b="1" dirty="0">
                <a:solidFill>
                  <a:schemeClr val="tx1"/>
                </a:solidFill>
                <a:latin typeface="Calibri" panose="020F0502020204030204" pitchFamily="34" charset="0"/>
                <a:cs typeface="Calibri" panose="020F0502020204030204" pitchFamily="34" charset="0"/>
              </a:rPr>
              <a:t> )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3"/>
              </a:rPr>
              <a:t>http://standards.ieee.org/develop/policies/opman/sect6.html#6.3</a:t>
            </a:r>
            <a:r>
              <a:rPr lang="en-US" altLang="en-US" sz="1600" b="1" dirty="0">
                <a:solidFill>
                  <a:schemeClr val="tx1"/>
                </a:solidFill>
                <a:latin typeface="Calibri" panose="020F0502020204030204" pitchFamily="34" charset="0"/>
                <a:cs typeface="Calibri" panose="020F0502020204030204" pitchFamily="34" charset="0"/>
              </a:rPr>
              <a:t> )</a:t>
            </a:r>
          </a:p>
          <a:p>
            <a:pPr lvl="1">
              <a:lnSpc>
                <a:spcPct val="90000"/>
              </a:lnSpc>
              <a:buFont typeface="Monotype Sorts"/>
              <a:buNone/>
            </a:pPr>
            <a:endParaRPr lang="en-US" altLang="en-US" dirty="0"/>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hlinkClick r:id="rId4"/>
              </a:rPr>
              <a:t>http://standards.ieee.org/about/sasb/patcom/materials.html</a:t>
            </a:r>
            <a:r>
              <a:rPr lang="en-US" altLang="en-US" b="1" i="1" dirty="0">
                <a:solidFill>
                  <a:schemeClr val="tx1"/>
                </a:solidFill>
                <a:latin typeface="Calibri" panose="020F0502020204030204" pitchFamily="34" charset="0"/>
                <a:cs typeface="Calibri" panose="020F0502020204030204" pitchFamily="34" charset="0"/>
              </a:rPr>
              <a:t> </a:t>
            </a: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dirty="0">
                <a:solidFill>
                  <a:schemeClr val="tx1"/>
                </a:solidFill>
                <a:latin typeface="Calibri" panose="020F0502020204030204" pitchFamily="34" charset="0"/>
                <a:cs typeface="Calibri" panose="020F0502020204030204" pitchFamily="34" charset="0"/>
              </a:rPr>
              <a:t>	</a:t>
            </a:r>
            <a:r>
              <a:rPr lang="en-US" altLang="en-US" sz="2800" b="1" dirty="0">
                <a:solidFill>
                  <a:schemeClr val="tx1"/>
                </a:solidFill>
                <a:latin typeface="Calibri" panose="020F0502020204030204" pitchFamily="34" charset="0"/>
                <a:cs typeface="Calibri" panose="020F0502020204030204" pitchFamily="34" charset="0"/>
              </a:rPr>
              <a:t>If you have questions, contact the IEEE-SA Standards Board Patent Committee Administrator at patcom@ieee.org</a:t>
            </a: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716215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82959"/>
          </a:xfrm>
        </p:spPr>
        <p:txBody>
          <a:bodyPr/>
          <a:lstStyle/>
          <a:p>
            <a:r>
              <a:rPr lang="en-US" dirty="0"/>
              <a:t>Participation in IEEE 802 Meetings</a:t>
            </a:r>
          </a:p>
        </p:txBody>
      </p:sp>
      <p:sp>
        <p:nvSpPr>
          <p:cNvPr id="3" name="Content Placeholder 2"/>
          <p:cNvSpPr>
            <a:spLocks noGrp="1"/>
          </p:cNvSpPr>
          <p:nvPr>
            <p:ph idx="1"/>
          </p:nvPr>
        </p:nvSpPr>
        <p:spPr>
          <a:xfrm>
            <a:off x="914400" y="1348137"/>
            <a:ext cx="10726215" cy="4746278"/>
          </a:xfrm>
        </p:spPr>
        <p:txBody>
          <a:bodyPr/>
          <a:lstStyle/>
          <a:p>
            <a:r>
              <a:rPr lang="en-US" sz="2000" dirty="0"/>
              <a:t>All participation in IEEE 802 Working Group meetings is on an individual basis</a:t>
            </a:r>
          </a:p>
          <a:p>
            <a:r>
              <a:rPr lang="en-GB" sz="1800" i="1" dirty="0"/>
              <a:t>•     Participants in the IEEE standards development individual process shall act based on their qualifications and experience. (</a:t>
            </a:r>
            <a:r>
              <a:rPr lang="en-GB" sz="1800" i="1" dirty="0">
                <a:hlinkClick r:id="rId2"/>
              </a:rPr>
              <a:t>https://standards.ieee.org/develop/policies/bylaws/sb_bylaws.pdf</a:t>
            </a:r>
            <a:r>
              <a:rPr lang="en-GB" sz="1800" i="1" dirty="0"/>
              <a:t>  section 5.2.1)</a:t>
            </a:r>
            <a:endParaRPr lang="en-US" sz="1800" dirty="0"/>
          </a:p>
          <a:p>
            <a:r>
              <a:rPr lang="en-US" sz="1800" dirty="0"/>
              <a:t>•    </a:t>
            </a:r>
            <a:r>
              <a:rPr lang="en-US" sz="1800" i="1" dirty="0"/>
              <a:t>IEEE 802 </a:t>
            </a:r>
            <a:r>
              <a:rPr lang="en-GB" sz="1800" i="1" dirty="0"/>
              <a:t>Working Group membership is by individual; “Working Group members shall participate in the consensus process in a manner consistent with their professional expert opinion as individuals, and not as organizational representatives”. (</a:t>
            </a:r>
            <a:r>
              <a:rPr lang="en-GB" sz="1800" i="1" u="sng" dirty="0">
                <a:hlinkClick r:id="rId3"/>
              </a:rPr>
              <a:t>http://ieee802.org/PNP/approved/IEEE_802_WG_PandP_v19.pdf</a:t>
            </a:r>
            <a:r>
              <a:rPr lang="en-GB" sz="1800" i="1" dirty="0"/>
              <a:t> section 4.2.1)</a:t>
            </a:r>
            <a:endParaRPr lang="en-US" sz="1800" dirty="0"/>
          </a:p>
          <a:p>
            <a:pPr>
              <a:buFont typeface="Arial" panose="020B0604020202020204" pitchFamily="34" charset="0"/>
              <a:buChar char="•"/>
            </a:pPr>
            <a:r>
              <a:rPr lang="en-US" sz="1800" dirty="0"/>
              <a:t>You have an obligation to act and vote as an individual and not under the direction of any other individual or group. Your obligation to act and vote as an individual applies in all cases, regardless of any external commitments, agreements, contracts, or orders. </a:t>
            </a:r>
          </a:p>
          <a:p>
            <a:pPr>
              <a:buFont typeface="Arial" panose="020B0604020202020204" pitchFamily="34" charset="0"/>
              <a:buChar char="•"/>
            </a:pPr>
            <a:r>
              <a:rPr lang="en-US" sz="1800" dirty="0"/>
              <a:t>You shall not direct the actions or votes of any other member of an IEEE 802 Working Group or retaliate against any other member for their actions or votes within IEEE 802 Working Group meetings, see </a:t>
            </a:r>
            <a:r>
              <a:rPr lang="en-US" sz="1800" u="sng" dirty="0">
                <a:hlinkClick r:id="rId4"/>
              </a:rPr>
              <a:t>https://standards.ieee.org/develop/policies/bylaws/sb_bylaws.pdf </a:t>
            </a:r>
            <a:r>
              <a:rPr lang="en-US" sz="1800" dirty="0"/>
              <a:t> section 5.2.1.3 and </a:t>
            </a:r>
            <a:r>
              <a:rPr lang="en-GB" sz="1800" u="sng" dirty="0">
                <a:hlinkClick r:id="rId3"/>
              </a:rPr>
              <a:t>http://ieee802.org/PNP/approved/IEEE_802_WG_PandP_v19.pdf</a:t>
            </a:r>
            <a:r>
              <a:rPr lang="en-GB" sz="1800" dirty="0"/>
              <a:t>  section 3.4.1, list item x</a:t>
            </a:r>
            <a:endParaRPr lang="en-US" sz="1800" dirty="0"/>
          </a:p>
          <a:p>
            <a:r>
              <a:rPr lang="en-US" sz="2000" dirty="0"/>
              <a:t>By participating in IEEE 802 meetings, you accept these requirements.  If you do not agree to these policies then you shall not participate.</a:t>
            </a:r>
          </a:p>
          <a:p>
            <a:endParaRPr lang="en-US" sz="1800" dirty="0"/>
          </a:p>
          <a:p>
            <a:endParaRPr lang="en-US" sz="18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24023458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654967"/>
          </a:xfrm>
        </p:spPr>
        <p:txBody>
          <a:bodyPr/>
          <a:lstStyle/>
          <a:p>
            <a:r>
              <a:rPr lang="en-US" dirty="0"/>
              <a:t>IEEE-SA policy documents</a:t>
            </a:r>
          </a:p>
        </p:txBody>
      </p:sp>
      <p:sp>
        <p:nvSpPr>
          <p:cNvPr id="3" name="Content Placeholder 2"/>
          <p:cNvSpPr>
            <a:spLocks noGrp="1"/>
          </p:cNvSpPr>
          <p:nvPr>
            <p:ph idx="1"/>
          </p:nvPr>
        </p:nvSpPr>
        <p:spPr>
          <a:xfrm>
            <a:off x="914400" y="1628801"/>
            <a:ext cx="10798223" cy="4465614"/>
          </a:xfrm>
        </p:spPr>
        <p:txBody>
          <a:bodyPr/>
          <a:lstStyle/>
          <a:p>
            <a:pPr lvl="0" defTabSz="914400" eaLnBrk="0" hangingPunct="0">
              <a:spcBef>
                <a:spcPct val="20000"/>
              </a:spcBef>
              <a:buClrTx/>
              <a:buSzTx/>
              <a:buFontTx/>
              <a:buChar char="•"/>
              <a:defRPr/>
            </a:pPr>
            <a:r>
              <a:rPr lang="en-US" dirty="0" smtClean="0"/>
              <a:t>IEEE </a:t>
            </a:r>
            <a:r>
              <a:rPr lang="en-US" dirty="0"/>
              <a:t>Code of Ethics</a:t>
            </a:r>
          </a:p>
          <a:p>
            <a:pPr lvl="1" defTabSz="914400" eaLnBrk="0" hangingPunct="0">
              <a:spcBef>
                <a:spcPct val="20000"/>
              </a:spcBef>
              <a:buClrTx/>
              <a:buSzTx/>
              <a:buFontTx/>
              <a:buChar char="–"/>
              <a:defRPr/>
            </a:pPr>
            <a:r>
              <a:rPr lang="en-US" dirty="0">
                <a:hlinkClick r:id="rId2"/>
              </a:rPr>
              <a:t>http://www.ieee.org/about/corporate/governance/p7-8.html</a:t>
            </a:r>
            <a:r>
              <a:rPr lang="en-US" dirty="0"/>
              <a:t> </a:t>
            </a:r>
          </a:p>
          <a:p>
            <a:pPr lvl="0" defTabSz="914400" eaLnBrk="0" hangingPunct="0">
              <a:spcBef>
                <a:spcPct val="20000"/>
              </a:spcBef>
              <a:buClrTx/>
              <a:buSzTx/>
              <a:buFontTx/>
              <a:buChar char="•"/>
              <a:defRPr/>
            </a:pPr>
            <a:r>
              <a:rPr lang="en-US" dirty="0"/>
              <a:t>IEEE Standards Association (IEEE-SA) Affiliation FAQ</a:t>
            </a:r>
          </a:p>
          <a:p>
            <a:pPr lvl="1" defTabSz="914400" eaLnBrk="0" hangingPunct="0">
              <a:spcBef>
                <a:spcPct val="20000"/>
              </a:spcBef>
              <a:buClrTx/>
              <a:buSzTx/>
              <a:buFontTx/>
              <a:buChar char="–"/>
              <a:defRPr/>
            </a:pPr>
            <a:r>
              <a:rPr lang="en-US" dirty="0">
                <a:hlinkClick r:id="rId3"/>
              </a:rPr>
              <a:t>http://standards.ieee.org/faqs/affiliation.html</a:t>
            </a:r>
            <a:r>
              <a:rPr lang="en-US" dirty="0"/>
              <a:t> </a:t>
            </a:r>
          </a:p>
          <a:p>
            <a:pPr lvl="0" defTabSz="914400" eaLnBrk="0" hangingPunct="0">
              <a:spcBef>
                <a:spcPct val="20000"/>
              </a:spcBef>
              <a:buClrTx/>
              <a:buSzTx/>
              <a:buFontTx/>
              <a:buChar char="•"/>
              <a:defRPr/>
            </a:pPr>
            <a:r>
              <a:rPr lang="en-US" dirty="0"/>
              <a:t>Antitrust and Competition Policy</a:t>
            </a:r>
          </a:p>
          <a:p>
            <a:pPr lvl="1" defTabSz="914400" eaLnBrk="0" hangingPunct="0">
              <a:spcBef>
                <a:spcPct val="20000"/>
              </a:spcBef>
              <a:buClrTx/>
              <a:buSzTx/>
              <a:buFontTx/>
              <a:buChar char="–"/>
              <a:defRPr/>
            </a:pPr>
            <a:r>
              <a:rPr lang="en-US" dirty="0">
                <a:hlinkClick r:id="rId4"/>
              </a:rPr>
              <a:t>http://standards.ieee.org/resources/antitrust-guidelines.pdf</a:t>
            </a:r>
            <a:r>
              <a:rPr lang="en-US" dirty="0"/>
              <a:t>  </a:t>
            </a:r>
            <a:endParaRPr lang="en-US" dirty="0">
              <a:hlinkClick r:id="rId5"/>
            </a:endParaRPr>
          </a:p>
          <a:p>
            <a:pPr lvl="0" defTabSz="914400" eaLnBrk="0" hangingPunct="0">
              <a:spcBef>
                <a:spcPct val="20000"/>
              </a:spcBef>
              <a:buClrTx/>
              <a:buSzTx/>
              <a:buFontTx/>
              <a:buChar char="•"/>
              <a:defRPr/>
            </a:pPr>
            <a:r>
              <a:rPr lang="en-US" dirty="0"/>
              <a:t>Letter of Assurance Form</a:t>
            </a:r>
          </a:p>
          <a:p>
            <a:pPr lvl="1" defTabSz="914400" eaLnBrk="0" hangingPunct="0">
              <a:spcBef>
                <a:spcPct val="20000"/>
              </a:spcBef>
              <a:buClrTx/>
              <a:buSzTx/>
              <a:buFontTx/>
              <a:buChar char="–"/>
              <a:defRPr/>
            </a:pPr>
            <a:r>
              <a:rPr lang="en-US" dirty="0">
                <a:hlinkClick r:id="rId6"/>
              </a:rPr>
              <a:t>http://standards.ieee.org/develop/policies/bylaws/sect6-7.html#loa</a:t>
            </a:r>
            <a:r>
              <a:rPr lang="en-US" dirty="0"/>
              <a:t> </a:t>
            </a:r>
          </a:p>
          <a:p>
            <a:pPr lvl="1" defTabSz="914400" eaLnBrk="0" hangingPunct="0">
              <a:spcBef>
                <a:spcPct val="20000"/>
              </a:spcBef>
              <a:buClrTx/>
              <a:buSzTx/>
              <a:buFontTx/>
              <a:buChar char="–"/>
              <a:defRPr/>
            </a:pPr>
            <a:r>
              <a:rPr lang="en-US" dirty="0">
                <a:hlinkClick r:id="rId5"/>
              </a:rPr>
              <a:t>https://development.standards.ieee.org/myproject/Public//mytools/mob/loa.pdf</a:t>
            </a:r>
          </a:p>
          <a:p>
            <a:pPr lvl="0" defTabSz="914400" eaLnBrk="0" hangingPunct="0">
              <a:spcBef>
                <a:spcPct val="20000"/>
              </a:spcBef>
              <a:buClrTx/>
              <a:buSzTx/>
              <a:buFontTx/>
              <a:buChar char="•"/>
              <a:defRPr/>
            </a:pPr>
            <a:r>
              <a:rPr lang="en-US" dirty="0"/>
              <a:t>IEEE-SA Patent Committee FAQ &amp; Patent slides</a:t>
            </a:r>
          </a:p>
          <a:p>
            <a:pPr lvl="1" defTabSz="914400" eaLnBrk="0" hangingPunct="0">
              <a:spcBef>
                <a:spcPct val="20000"/>
              </a:spcBef>
              <a:buClrTx/>
              <a:buSzTx/>
              <a:buFontTx/>
              <a:buChar char="–"/>
              <a:defRPr/>
            </a:pPr>
            <a:r>
              <a:rPr lang="en-US" dirty="0">
                <a:hlinkClick r:id="rId7"/>
              </a:rPr>
              <a:t>http://standards.ieee.org/board/pat/faq.pdf</a:t>
            </a:r>
            <a:r>
              <a:rPr lang="en-US" dirty="0"/>
              <a:t> and </a:t>
            </a:r>
            <a:r>
              <a:rPr lang="en-US" dirty="0">
                <a:hlinkClick r:id="rId5"/>
              </a:rPr>
              <a:t>http://standards.ieee.org/board/pat/pat-slideset.ppt</a:t>
            </a:r>
            <a:r>
              <a:rPr lang="en-US" dirty="0"/>
              <a:t> </a:t>
            </a:r>
          </a:p>
          <a:p>
            <a:pPr lvl="0" defTabSz="914400" eaLnBrk="0" hangingPunct="0">
              <a:spcBef>
                <a:spcPct val="20000"/>
              </a:spcBef>
              <a:buClrTx/>
              <a:buSzTx/>
              <a:defRPr/>
            </a:pPr>
            <a:endParaRPr lang="en-GB" sz="120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35884516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914400" y="1981201"/>
            <a:ext cx="10798223" cy="4113213"/>
          </a:xfrm>
        </p:spPr>
        <p:txBody>
          <a:bodyPr/>
          <a:lstStyle/>
          <a:p>
            <a:pPr lvl="0" defTabSz="914400" eaLnBrk="0" hangingPunct="0">
              <a:spcBef>
                <a:spcPct val="20000"/>
              </a:spcBef>
              <a:buClrTx/>
              <a:buSzTx/>
              <a:buFontTx/>
              <a:buChar char="•"/>
              <a:defRPr/>
            </a:pPr>
            <a:endParaRPr lang="en-US" dirty="0"/>
          </a:p>
          <a:p>
            <a:pPr lvl="0" defTabSz="914400" eaLnBrk="0" hangingPunct="0">
              <a:spcBef>
                <a:spcPct val="20000"/>
              </a:spcBef>
              <a:buClrTx/>
              <a:buSzTx/>
              <a:buFontTx/>
              <a:buChar char="•"/>
              <a:defRPr/>
            </a:pPr>
            <a:r>
              <a:rPr lang="en-US" dirty="0"/>
              <a:t>The current version of the IEEE-SA Standards Board Bylaws is available at: </a:t>
            </a:r>
          </a:p>
          <a:p>
            <a:pPr lvl="1" defTabSz="914400" eaLnBrk="0" hangingPunct="0">
              <a:spcBef>
                <a:spcPct val="20000"/>
              </a:spcBef>
              <a:buClrTx/>
              <a:buSzTx/>
              <a:defRPr/>
            </a:pPr>
            <a:r>
              <a:rPr lang="en-US" sz="2400" dirty="0">
                <a:hlinkClick r:id="rId2"/>
              </a:rPr>
              <a:t>http://standards.ieee.org/develop/policies/bylaws/index.html</a:t>
            </a:r>
            <a:r>
              <a:rPr lang="en-US" sz="2400" dirty="0"/>
              <a:t> (HTML version) </a:t>
            </a:r>
          </a:p>
          <a:p>
            <a:pPr lvl="1" defTabSz="914400" eaLnBrk="0" hangingPunct="0">
              <a:spcBef>
                <a:spcPct val="20000"/>
              </a:spcBef>
              <a:buClrTx/>
              <a:buSzTx/>
              <a:defRPr/>
            </a:pPr>
            <a:r>
              <a:rPr lang="en-US" sz="2400" dirty="0">
                <a:hlinkClick r:id="rId3"/>
              </a:rPr>
              <a:t>http://standards.ieee.org/develop/policies/bylaws/sb_bylaws.pdf</a:t>
            </a:r>
            <a:r>
              <a:rPr lang="en-US" sz="2400" dirty="0"/>
              <a:t> (PDF version)</a:t>
            </a:r>
            <a:r>
              <a:rPr lang="en-US" sz="1800" dirty="0"/>
              <a:t> </a:t>
            </a:r>
          </a:p>
          <a:p>
            <a:pPr lvl="0" defTabSz="914400" eaLnBrk="0" hangingPunct="0">
              <a:spcBef>
                <a:spcPct val="20000"/>
              </a:spcBef>
              <a:buClrTx/>
              <a:buSzTx/>
              <a:defRPr/>
            </a:pPr>
            <a:r>
              <a:rPr lang="en-US" sz="1600" dirty="0"/>
              <a:t/>
            </a:r>
            <a:br>
              <a:rPr lang="en-US" sz="1600" dirty="0"/>
            </a:br>
            <a:endParaRPr lang="en-US" sz="1600" dirty="0"/>
          </a:p>
          <a:p>
            <a:pPr lvl="0" defTabSz="914400" eaLnBrk="0" hangingPunct="0">
              <a:spcBef>
                <a:spcPct val="20000"/>
              </a:spcBef>
              <a:buClrTx/>
              <a:buSzTx/>
              <a:buFontTx/>
              <a:buChar char="•"/>
              <a:defRPr/>
            </a:pPr>
            <a:r>
              <a:rPr lang="en-US" dirty="0"/>
              <a:t>The current version of the IEEE-SA Standards Board Operations Manual is available at: </a:t>
            </a:r>
          </a:p>
          <a:p>
            <a:pPr lvl="1" defTabSz="914400" eaLnBrk="0" hangingPunct="0">
              <a:spcBef>
                <a:spcPct val="20000"/>
              </a:spcBef>
              <a:buClrTx/>
              <a:buSzTx/>
              <a:defRPr/>
            </a:pPr>
            <a:r>
              <a:rPr lang="en-US" sz="2400" dirty="0">
                <a:hlinkClick r:id="rId4"/>
              </a:rPr>
              <a:t>http://standards.ieee.org/develop/policies/opman/index.html</a:t>
            </a:r>
            <a:r>
              <a:rPr lang="en-US" sz="2400" dirty="0"/>
              <a:t> (HTML version) </a:t>
            </a:r>
          </a:p>
          <a:p>
            <a:pPr lvl="1" defTabSz="914400" eaLnBrk="0" hangingPunct="0">
              <a:spcBef>
                <a:spcPct val="20000"/>
              </a:spcBef>
              <a:buClrTx/>
              <a:buSzTx/>
              <a:defRPr/>
            </a:pPr>
            <a:r>
              <a:rPr lang="en-US" sz="2400" dirty="0">
                <a:hlinkClick r:id="rId5"/>
              </a:rPr>
              <a:t>http://standards.ieee.org/develop/policies/opman/sb_om.pdf</a:t>
            </a:r>
            <a:r>
              <a:rPr lang="en-US" sz="2400" dirty="0"/>
              <a:t> (PDF version) </a:t>
            </a:r>
          </a:p>
          <a:p>
            <a:pPr lvl="0" defTabSz="914400" eaLnBrk="0" hangingPunct="0">
              <a:spcBef>
                <a:spcPct val="20000"/>
              </a:spcBef>
              <a:buClrTx/>
              <a:buSzTx/>
              <a:defRPr/>
            </a:pPr>
            <a:endParaRPr lang="en-GB" sz="120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26646741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smtClean="0">
                <a:solidFill>
                  <a:schemeClr val="tx2"/>
                </a:solidFill>
              </a:rPr>
              <a:t>Teleconference Agenda May 29</a:t>
            </a:r>
            <a:r>
              <a:rPr lang="en-US" altLang="en-US" baseline="30000" dirty="0" smtClean="0">
                <a:solidFill>
                  <a:schemeClr val="tx2"/>
                </a:solidFill>
              </a:rPr>
              <a:t>th</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(1min</a:t>
            </a:r>
            <a:r>
              <a:rPr lang="en-US" sz="1800" b="0" dirty="0" smtClean="0"/>
              <a:t>)</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(8 min).</a:t>
            </a:r>
          </a:p>
          <a:p>
            <a:pPr algn="just">
              <a:spcBef>
                <a:spcPct val="20000"/>
              </a:spcBef>
              <a:buFontTx/>
              <a:buChar char="•"/>
            </a:pPr>
            <a:r>
              <a:rPr lang="en-US" sz="1800" b="0" dirty="0" smtClean="0"/>
              <a:t>Attendance </a:t>
            </a:r>
            <a:r>
              <a:rPr lang="en-US" sz="1800" b="0" dirty="0"/>
              <a:t>reminder - Please send an e-mail to Roy Want (</a:t>
            </a:r>
            <a:r>
              <a:rPr lang="en-US" sz="1800" b="0" dirty="0">
                <a:hlinkClick r:id="rId2"/>
              </a:rPr>
              <a:t>roywant@google.com</a:t>
            </a:r>
            <a:r>
              <a:rPr lang="en-US" sz="1800" b="0" dirty="0"/>
              <a:t>)  and/or Jonathan Segev (</a:t>
            </a:r>
            <a:r>
              <a:rPr lang="en-US" sz="1800" b="0" dirty="0">
                <a:hlinkClick r:id="rId3"/>
              </a:rPr>
              <a:t>jonathan.segev@intel.com</a:t>
            </a:r>
            <a:r>
              <a:rPr lang="en-US" sz="1800" b="0" dirty="0"/>
              <a:t>) . </a:t>
            </a:r>
          </a:p>
          <a:p>
            <a:pPr algn="just">
              <a:spcBef>
                <a:spcPct val="20000"/>
              </a:spcBef>
              <a:buFontTx/>
              <a:buChar char="•"/>
            </a:pPr>
            <a:r>
              <a:rPr lang="en-US" altLang="en-US" sz="1800" b="0" dirty="0" smtClean="0"/>
              <a:t>Agenda </a:t>
            </a:r>
            <a:r>
              <a:rPr lang="en-US" altLang="en-US" sz="1800" b="0" dirty="0"/>
              <a:t>setting </a:t>
            </a:r>
            <a:r>
              <a:rPr lang="en-US" altLang="en-US" sz="1800" b="0" dirty="0" smtClean="0"/>
              <a:t>(5 min).</a:t>
            </a:r>
            <a:endParaRPr lang="en-US" altLang="en-US" sz="1800" b="0" dirty="0"/>
          </a:p>
          <a:p>
            <a:pPr algn="just">
              <a:spcBef>
                <a:spcPct val="20000"/>
              </a:spcBef>
              <a:buFontTx/>
              <a:buChar char="•"/>
            </a:pPr>
            <a:r>
              <a:rPr lang="en-US" altLang="en-US" sz="1800" b="0" dirty="0" smtClean="0"/>
              <a:t>Review submissions:</a:t>
            </a:r>
          </a:p>
          <a:p>
            <a:pPr lvl="1" algn="just">
              <a:spcBef>
                <a:spcPct val="20000"/>
              </a:spcBef>
              <a:buFontTx/>
              <a:buChar char="•"/>
            </a:pPr>
            <a:r>
              <a:rPr lang="en-US" sz="1600" dirty="0"/>
              <a:t>11-19-470 - TB NDP ranging synchronization (Liwen Chu) – </a:t>
            </a:r>
            <a:r>
              <a:rPr lang="en-US" sz="1600" dirty="0" smtClean="0"/>
              <a:t>30min – differed due to connectivity issues.</a:t>
            </a:r>
            <a:endParaRPr lang="en-US" sz="1600" dirty="0"/>
          </a:p>
          <a:p>
            <a:pPr lvl="1" algn="just">
              <a:spcBef>
                <a:spcPct val="20000"/>
              </a:spcBef>
              <a:buFontTx/>
              <a:buChar char="•"/>
            </a:pPr>
            <a:r>
              <a:rPr lang="en-US" sz="1600" dirty="0" smtClean="0"/>
              <a:t>11-19-466 </a:t>
            </a:r>
            <a:r>
              <a:rPr lang="en-US" sz="1600" dirty="0"/>
              <a:t>- Resolutions to a few LB240 </a:t>
            </a:r>
            <a:r>
              <a:rPr lang="en-US" sz="1600" dirty="0" smtClean="0"/>
              <a:t>Comments (Ganesh </a:t>
            </a:r>
            <a:r>
              <a:rPr lang="en-US" sz="1600" dirty="0" err="1" smtClean="0"/>
              <a:t>Venkatesan</a:t>
            </a:r>
            <a:r>
              <a:rPr lang="en-US" sz="1600" dirty="0" smtClean="0"/>
              <a:t>)</a:t>
            </a:r>
          </a:p>
          <a:p>
            <a:pPr lvl="1" algn="just">
              <a:spcBef>
                <a:spcPct val="20000"/>
              </a:spcBef>
              <a:buFontTx/>
              <a:buChar char="•"/>
            </a:pPr>
            <a:r>
              <a:rPr lang="en-US" sz="1600" dirty="0" smtClean="0"/>
              <a:t>11-19-0886 </a:t>
            </a:r>
            <a:r>
              <a:rPr lang="en-US" sz="1600" dirty="0" err="1"/>
              <a:t>cr</a:t>
            </a:r>
            <a:r>
              <a:rPr lang="en-US" sz="1600" dirty="0"/>
              <a:t> for section 11.22.6.4.4 CID 2337,2338 (Niranjan Grandhe</a:t>
            </a:r>
            <a:r>
              <a:rPr lang="en-US" sz="1600" dirty="0" smtClean="0"/>
              <a:t>) – differed to next </a:t>
            </a:r>
            <a:r>
              <a:rPr lang="en-US" sz="1600" dirty="0" err="1" smtClean="0"/>
              <a:t>telecon</a:t>
            </a:r>
            <a:r>
              <a:rPr lang="en-US" sz="1600" dirty="0" smtClean="0"/>
              <a:t> </a:t>
            </a:r>
            <a:endParaRPr lang="en-US" sz="1600" dirty="0"/>
          </a:p>
          <a:p>
            <a:pPr lvl="1" algn="just">
              <a:spcBef>
                <a:spcPct val="20000"/>
              </a:spcBef>
              <a:buFontTx/>
              <a:buChar char="•"/>
            </a:pPr>
            <a:r>
              <a:rPr lang="en-US" sz="1600" dirty="0"/>
              <a:t>11-19-883 Adding dialog token in ranging trigger frames (Qi Wang) </a:t>
            </a:r>
            <a:r>
              <a:rPr lang="en-US" sz="1600" dirty="0" smtClean="0"/>
              <a:t>– differed to next </a:t>
            </a:r>
            <a:r>
              <a:rPr lang="en-US" sz="1600" dirty="0" err="1" smtClean="0"/>
              <a:t>telecon</a:t>
            </a:r>
            <a:endParaRPr lang="en-US" sz="1600" dirty="0" smtClean="0"/>
          </a:p>
          <a:p>
            <a:pPr algn="just">
              <a:spcBef>
                <a:spcPct val="20000"/>
              </a:spcBef>
              <a:buFontTx/>
              <a:buChar char="•"/>
            </a:pPr>
            <a:r>
              <a:rPr lang="en-US" sz="1800" b="0" dirty="0" err="1" smtClean="0"/>
              <a:t>AoB</a:t>
            </a:r>
            <a:endParaRPr lang="en-US" sz="1800" b="0" dirty="0" smtClean="0"/>
          </a:p>
          <a:p>
            <a:pPr algn="just">
              <a:spcBef>
                <a:spcPct val="20000"/>
              </a:spcBef>
              <a:buFontTx/>
              <a:buChar char="•"/>
            </a:pPr>
            <a:r>
              <a:rPr lang="en-US" sz="1800" b="0" dirty="0" smtClean="0"/>
              <a:t>Adjourn</a:t>
            </a:r>
            <a:endParaRPr lang="en-US" sz="1800" b="0" dirty="0"/>
          </a:p>
          <a:p>
            <a:pPr lvl="1" algn="just">
              <a:spcBef>
                <a:spcPct val="20000"/>
              </a:spcBef>
              <a:buFontTx/>
              <a:buChar char="•"/>
            </a:pPr>
            <a:endParaRPr lang="en-US" sz="1600" dirty="0"/>
          </a:p>
          <a:p>
            <a:pPr lvl="1" algn="just">
              <a:spcBef>
                <a:spcPct val="20000"/>
              </a:spcBef>
              <a:buFontTx/>
              <a:buChar char="•"/>
            </a:pPr>
            <a:endParaRPr lang="en-US" sz="1600" dirty="0" smtClean="0"/>
          </a:p>
          <a:p>
            <a:pPr lvl="1" algn="just">
              <a:spcBef>
                <a:spcPct val="20000"/>
              </a:spcBef>
              <a:buFontTx/>
              <a:buChar char="•"/>
            </a:pPr>
            <a:endParaRPr lang="en-US" altLang="en-US" sz="1600" b="0" dirty="0" smtClean="0"/>
          </a:p>
          <a:p>
            <a:pPr algn="just">
              <a:spcBef>
                <a:spcPct val="20000"/>
              </a:spcBef>
              <a:buFontTx/>
              <a:buChar char="•"/>
            </a:pPr>
            <a:endParaRPr lang="en-US" altLang="en-US" sz="1800" b="0" dirty="0"/>
          </a:p>
          <a:p>
            <a:endParaRPr lang="en-US" sz="18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10552150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 Submission 11-19-YOUR DCN HERE</a:t>
            </a:r>
            <a:endParaRPr lang="en-US" dirty="0"/>
          </a:p>
        </p:txBody>
      </p:sp>
      <p:sp>
        <p:nvSpPr>
          <p:cNvPr id="3" name="Content Placeholder 2"/>
          <p:cNvSpPr>
            <a:spLocks noGrp="1"/>
          </p:cNvSpPr>
          <p:nvPr>
            <p:ph idx="1"/>
          </p:nvPr>
        </p:nvSpPr>
        <p:spPr/>
        <p:txBody>
          <a:bodyPr/>
          <a:lstStyle/>
          <a:p>
            <a:pPr marL="0" indent="0"/>
            <a:r>
              <a:rPr lang="en-US" b="0" dirty="0" err="1" smtClean="0"/>
              <a:t>Strawpoll</a:t>
            </a:r>
            <a:endParaRPr lang="en-US" b="0" dirty="0" smtClean="0"/>
          </a:p>
          <a:p>
            <a:pPr marL="0" indent="0"/>
            <a:r>
              <a:rPr lang="en-US" b="0" dirty="0" smtClean="0"/>
              <a:t>Agree to </a:t>
            </a:r>
            <a:r>
              <a:rPr lang="en-US" b="0" dirty="0"/>
              <a:t>adopt the resolutions depicted by document </a:t>
            </a:r>
            <a:r>
              <a:rPr lang="en-US" b="0" dirty="0" smtClean="0"/>
              <a:t>11-19-???r0 for CID? ???.</a:t>
            </a:r>
          </a:p>
          <a:p>
            <a:pPr marL="0" indent="0"/>
            <a:endParaRPr lang="en-US" b="0" dirty="0"/>
          </a:p>
          <a:p>
            <a:pPr marL="0" indent="0"/>
            <a:r>
              <a:rPr lang="en-US" b="0" dirty="0" smtClean="0"/>
              <a:t>Results (Y/N/A):</a:t>
            </a:r>
            <a:endParaRPr lang="en-US"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10755908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Submission Review</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13624519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AOB?</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18965137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smtClean="0"/>
              <a:t>Adjourn</a:t>
            </a:r>
            <a:endParaRPr lang="en-US" sz="6000" dirty="0"/>
          </a:p>
        </p:txBody>
      </p:sp>
      <p:sp>
        <p:nvSpPr>
          <p:cNvPr id="3" name="Content Placeholder 2"/>
          <p:cNvSpPr>
            <a:spLocks noGrp="1"/>
          </p:cNvSpPr>
          <p:nvPr>
            <p:ph idx="1"/>
          </p:nvPr>
        </p:nvSpPr>
        <p:spPr/>
        <p:txBody>
          <a:bodyPr/>
          <a:lstStyle/>
          <a:p>
            <a:endParaRPr lang="en-US" sz="4000" dirty="0" smtClean="0"/>
          </a:p>
          <a:p>
            <a:endParaRPr lang="en-US" sz="4000" dirty="0"/>
          </a:p>
          <a:p>
            <a:pPr algn="ctr"/>
            <a:r>
              <a:rPr lang="en-US" sz="6000" dirty="0" smtClean="0">
                <a:solidFill>
                  <a:srgbClr val="FF0000"/>
                </a:solidFill>
              </a:rPr>
              <a:t>Thank you</a:t>
            </a:r>
            <a:endParaRPr lang="en-US" sz="6000" dirty="0">
              <a:solidFill>
                <a:srgbClr val="FF0000"/>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34263725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smtClean="0">
                <a:solidFill>
                  <a:schemeClr val="tx2"/>
                </a:solidFill>
              </a:rPr>
              <a:t>Teleconference Agenda June 5</a:t>
            </a:r>
            <a:r>
              <a:rPr lang="en-US" altLang="en-US" baseline="30000" dirty="0" smtClean="0">
                <a:solidFill>
                  <a:schemeClr val="tx2"/>
                </a:solidFill>
              </a:rPr>
              <a:t>th</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(1min</a:t>
            </a:r>
            <a:r>
              <a:rPr lang="en-US" sz="1800" b="0" dirty="0" smtClean="0"/>
              <a:t>)</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(8 min).</a:t>
            </a:r>
          </a:p>
          <a:p>
            <a:pPr algn="just">
              <a:spcBef>
                <a:spcPct val="20000"/>
              </a:spcBef>
              <a:buFontTx/>
              <a:buChar char="•"/>
            </a:pPr>
            <a:r>
              <a:rPr lang="en-US" sz="1800" b="0" dirty="0" smtClean="0"/>
              <a:t>Attendance </a:t>
            </a:r>
            <a:r>
              <a:rPr lang="en-US" sz="1800" b="0" dirty="0"/>
              <a:t>reminder - Please send an e-mail to </a:t>
            </a:r>
            <a:r>
              <a:rPr lang="en-US" sz="1800" b="0" dirty="0" smtClean="0"/>
              <a:t>Assaf Kasher (</a:t>
            </a:r>
            <a:r>
              <a:rPr lang="en-US" sz="1800" b="0" dirty="0" smtClean="0">
                <a:hlinkClick r:id="rId2"/>
              </a:rPr>
              <a:t>akasher@qti.qualcomm.com</a:t>
            </a:r>
            <a:r>
              <a:rPr lang="en-US" sz="1800" b="0" dirty="0" smtClean="0"/>
              <a:t>) </a:t>
            </a:r>
            <a:r>
              <a:rPr lang="en-US" sz="1800" b="0" dirty="0"/>
              <a:t>and/or Jonathan Segev (</a:t>
            </a:r>
            <a:r>
              <a:rPr lang="en-US" sz="1800" b="0" dirty="0">
                <a:hlinkClick r:id="rId3"/>
              </a:rPr>
              <a:t>jonathan.segev@intel.com</a:t>
            </a:r>
            <a:r>
              <a:rPr lang="en-US" sz="1800" b="0" dirty="0"/>
              <a:t>) . </a:t>
            </a:r>
          </a:p>
          <a:p>
            <a:pPr algn="just">
              <a:spcBef>
                <a:spcPct val="20000"/>
              </a:spcBef>
              <a:buFontTx/>
              <a:buChar char="•"/>
            </a:pPr>
            <a:r>
              <a:rPr lang="en-US" altLang="en-US" sz="1800" b="0" dirty="0" smtClean="0"/>
              <a:t>Agenda </a:t>
            </a:r>
            <a:r>
              <a:rPr lang="en-US" altLang="en-US" sz="1800" b="0" dirty="0"/>
              <a:t>setting </a:t>
            </a:r>
            <a:r>
              <a:rPr lang="en-US" altLang="en-US" sz="1800" b="0" dirty="0" smtClean="0"/>
              <a:t>(5 min).</a:t>
            </a:r>
            <a:endParaRPr lang="en-US" altLang="en-US" sz="1800" b="0" dirty="0"/>
          </a:p>
          <a:p>
            <a:pPr algn="just">
              <a:spcBef>
                <a:spcPct val="20000"/>
              </a:spcBef>
              <a:buFontTx/>
              <a:buChar char="•"/>
            </a:pPr>
            <a:r>
              <a:rPr lang="en-US" altLang="en-US" sz="1800" b="0" dirty="0" smtClean="0"/>
              <a:t>Review submissions:</a:t>
            </a:r>
          </a:p>
          <a:p>
            <a:pPr lvl="1" algn="just">
              <a:spcBef>
                <a:spcPct val="20000"/>
              </a:spcBef>
              <a:buFontTx/>
              <a:buChar char="•"/>
            </a:pPr>
            <a:r>
              <a:rPr lang="en-US" sz="1600" dirty="0"/>
              <a:t>11-19-466 - Resolutions to a few LB240 Comments (Ganesh </a:t>
            </a:r>
            <a:r>
              <a:rPr lang="en-US" sz="1600" dirty="0" err="1"/>
              <a:t>Venkatesan</a:t>
            </a:r>
            <a:r>
              <a:rPr lang="en-US" sz="1600" dirty="0" smtClean="0"/>
              <a:t>) – completion 30min</a:t>
            </a:r>
            <a:endParaRPr lang="en-US" sz="1600" dirty="0"/>
          </a:p>
          <a:p>
            <a:pPr lvl="1" algn="just">
              <a:spcBef>
                <a:spcPct val="20000"/>
              </a:spcBef>
              <a:buFontTx/>
              <a:buChar char="•"/>
            </a:pPr>
            <a:r>
              <a:rPr lang="en-US" sz="1600" strike="sngStrike" dirty="0" smtClean="0"/>
              <a:t>11-19-470 </a:t>
            </a:r>
            <a:r>
              <a:rPr lang="en-US" sz="1600" strike="sngStrike" dirty="0"/>
              <a:t>- TB NDP ranging synchronization (Liwen Chu) – </a:t>
            </a:r>
            <a:r>
              <a:rPr lang="en-US" sz="1600" strike="sngStrike" dirty="0" smtClean="0"/>
              <a:t>30min</a:t>
            </a:r>
            <a:endParaRPr lang="en-US" sz="1600" strike="sngStrike" dirty="0"/>
          </a:p>
          <a:p>
            <a:pPr lvl="1" algn="just">
              <a:spcBef>
                <a:spcPct val="20000"/>
              </a:spcBef>
              <a:buFontTx/>
              <a:buChar char="•"/>
            </a:pPr>
            <a:r>
              <a:rPr lang="en-US" sz="1600" dirty="0" smtClean="0"/>
              <a:t>11-19-0886 </a:t>
            </a:r>
            <a:r>
              <a:rPr lang="en-US" sz="1600" dirty="0" err="1"/>
              <a:t>cr</a:t>
            </a:r>
            <a:r>
              <a:rPr lang="en-US" sz="1600" dirty="0"/>
              <a:t> for section 11.22.6.4.4 CID 2337,2338 (Niranjan Grandhe</a:t>
            </a:r>
            <a:r>
              <a:rPr lang="en-US" sz="1600" dirty="0" smtClean="0"/>
              <a:t>) – 20min</a:t>
            </a:r>
            <a:endParaRPr lang="en-US" sz="1600" dirty="0"/>
          </a:p>
          <a:p>
            <a:pPr lvl="1" algn="just">
              <a:spcBef>
                <a:spcPct val="20000"/>
              </a:spcBef>
              <a:buFontTx/>
              <a:buChar char="•"/>
            </a:pPr>
            <a:r>
              <a:rPr lang="en-US" sz="1600" dirty="0"/>
              <a:t>11-19-883 Adding dialog token in ranging trigger frames (Qi Wang</a:t>
            </a:r>
            <a:r>
              <a:rPr lang="en-US" sz="1600" dirty="0" smtClean="0"/>
              <a:t>) – 20min</a:t>
            </a:r>
          </a:p>
          <a:p>
            <a:pPr algn="just">
              <a:spcBef>
                <a:spcPct val="20000"/>
              </a:spcBef>
              <a:buFontTx/>
              <a:buChar char="•"/>
            </a:pPr>
            <a:r>
              <a:rPr lang="en-US" sz="1800" b="0" dirty="0" err="1" smtClean="0"/>
              <a:t>AoB</a:t>
            </a:r>
            <a:endParaRPr lang="en-US" sz="1800" b="0" dirty="0" smtClean="0"/>
          </a:p>
          <a:p>
            <a:pPr algn="just">
              <a:spcBef>
                <a:spcPct val="20000"/>
              </a:spcBef>
              <a:buFontTx/>
              <a:buChar char="•"/>
            </a:pPr>
            <a:r>
              <a:rPr lang="en-US" sz="1800" b="0" dirty="0" smtClean="0"/>
              <a:t>Adjourn</a:t>
            </a:r>
            <a:endParaRPr lang="en-US" sz="1800" b="0" dirty="0"/>
          </a:p>
          <a:p>
            <a:pPr lvl="1" algn="just">
              <a:spcBef>
                <a:spcPct val="20000"/>
              </a:spcBef>
              <a:buFontTx/>
              <a:buChar char="•"/>
            </a:pPr>
            <a:endParaRPr lang="en-US" sz="1600" dirty="0"/>
          </a:p>
          <a:p>
            <a:pPr lvl="1" algn="just">
              <a:spcBef>
                <a:spcPct val="20000"/>
              </a:spcBef>
              <a:buFontTx/>
              <a:buChar char="•"/>
            </a:pPr>
            <a:endParaRPr lang="en-US" sz="1600" dirty="0" smtClean="0"/>
          </a:p>
          <a:p>
            <a:pPr lvl="1" algn="just">
              <a:spcBef>
                <a:spcPct val="20000"/>
              </a:spcBef>
              <a:buFontTx/>
              <a:buChar char="•"/>
            </a:pPr>
            <a:endParaRPr lang="en-US" altLang="en-US" sz="1600" b="0" dirty="0" smtClean="0"/>
          </a:p>
          <a:p>
            <a:pPr algn="just">
              <a:spcBef>
                <a:spcPct val="20000"/>
              </a:spcBef>
              <a:buFontTx/>
              <a:buChar char="•"/>
            </a:pPr>
            <a:endParaRPr lang="en-US" altLang="en-US" sz="1800" b="0" dirty="0"/>
          </a:p>
          <a:p>
            <a:endParaRPr lang="en-US" sz="18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39714309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1" y="2708920"/>
            <a:ext cx="10361084" cy="3385494"/>
          </a:xfrm>
        </p:spPr>
        <p:txBody>
          <a:bodyPr/>
          <a:lstStyle/>
          <a:p>
            <a:pPr algn="ctr">
              <a:lnSpc>
                <a:spcPct val="90000"/>
              </a:lnSpc>
              <a:buFontTx/>
              <a:buNone/>
            </a:pPr>
            <a:r>
              <a:rPr lang="en-US" altLang="en-US" sz="4400" dirty="0" err="1" smtClean="0">
                <a:cs typeface="Times New Roman" panose="02020603050405020304" pitchFamily="18" charset="0"/>
              </a:rPr>
              <a:t>Telecon</a:t>
            </a:r>
            <a:r>
              <a:rPr lang="en-US" altLang="en-US" sz="4400" dirty="0" smtClean="0">
                <a:cs typeface="Times New Roman" panose="02020603050405020304" pitchFamily="18" charset="0"/>
              </a:rPr>
              <a:t> Agenda </a:t>
            </a:r>
          </a:p>
          <a:p>
            <a:pPr algn="ctr">
              <a:lnSpc>
                <a:spcPct val="90000"/>
              </a:lnSpc>
              <a:buFontTx/>
              <a:buNone/>
            </a:pPr>
            <a:endParaRPr lang="en-US" altLang="en-US" dirty="0">
              <a:cs typeface="Times New Roman" panose="02020603050405020304" pitchFamily="18" charset="0"/>
            </a:endParaRPr>
          </a:p>
          <a:p>
            <a:pPr marL="1524000">
              <a:lnSpc>
                <a:spcPct val="90000"/>
              </a:lnSpc>
              <a:buFontTx/>
              <a:buNone/>
            </a:pPr>
            <a:r>
              <a:rPr lang="en-US" altLang="en-US" dirty="0">
                <a:cs typeface="Times New Roman" panose="02020603050405020304" pitchFamily="18" charset="0"/>
              </a:rPr>
              <a:t>Chair: </a:t>
            </a:r>
            <a:r>
              <a:rPr lang="en-US" altLang="en-US" b="0" dirty="0">
                <a:cs typeface="Times New Roman" panose="02020603050405020304" pitchFamily="18" charset="0"/>
              </a:rPr>
              <a:t>Jonathan Segev </a:t>
            </a:r>
            <a:r>
              <a:rPr lang="en-US" altLang="en-US" sz="1800" b="0" dirty="0">
                <a:cs typeface="Times New Roman" panose="02020603050405020304" pitchFamily="18" charset="0"/>
              </a:rPr>
              <a:t>(Intel Corporation</a:t>
            </a:r>
            <a:r>
              <a:rPr lang="en-US" altLang="en-US" sz="1800" b="0" dirty="0" smtClean="0">
                <a:cs typeface="Times New Roman" panose="02020603050405020304" pitchFamily="18" charset="0"/>
              </a:rPr>
              <a:t>)</a:t>
            </a:r>
            <a:endParaRPr lang="en-US" altLang="en-US" sz="1800" b="0" dirty="0">
              <a:cs typeface="Times New Roman" panose="02020603050405020304" pitchFamily="18" charset="0"/>
            </a:endParaRPr>
          </a:p>
          <a:p>
            <a:pPr marL="1524000">
              <a:lnSpc>
                <a:spcPct val="90000"/>
              </a:lnSpc>
            </a:pPr>
            <a:r>
              <a:rPr lang="en-US" altLang="en-US" dirty="0" smtClean="0">
                <a:cs typeface="Times New Roman" panose="02020603050405020304" pitchFamily="18" charset="0"/>
              </a:rPr>
              <a:t>Vice Chair</a:t>
            </a:r>
            <a:r>
              <a:rPr lang="en-US" altLang="en-US" dirty="0">
                <a:cs typeface="Times New Roman" panose="02020603050405020304" pitchFamily="18" charset="0"/>
              </a:rPr>
              <a:t>: </a:t>
            </a:r>
            <a:r>
              <a:rPr lang="en-US" altLang="en-US" b="0" dirty="0" smtClean="0">
                <a:cs typeface="Times New Roman" panose="02020603050405020304" pitchFamily="18" charset="0"/>
              </a:rPr>
              <a:t>Assaf Kasher </a:t>
            </a:r>
            <a:r>
              <a:rPr lang="en-US" altLang="en-US" sz="1800" b="0" dirty="0" smtClean="0">
                <a:cs typeface="Times New Roman" panose="02020603050405020304" pitchFamily="18" charset="0"/>
              </a:rPr>
              <a:t>(Qualcomm)</a:t>
            </a:r>
            <a:endParaRPr lang="en-US" altLang="en-US" sz="1800" b="0" dirty="0">
              <a:cs typeface="Times New Roman" panose="02020603050405020304" pitchFamily="18" charset="0"/>
            </a:endParaRPr>
          </a:p>
          <a:p>
            <a:pPr marL="1524000">
              <a:lnSpc>
                <a:spcPct val="90000"/>
              </a:lnSpc>
              <a:buFontTx/>
              <a:buNone/>
            </a:pPr>
            <a:r>
              <a:rPr lang="en-US" altLang="en-US" dirty="0" smtClean="0">
                <a:cs typeface="Times New Roman" panose="02020603050405020304" pitchFamily="18" charset="0"/>
              </a:rPr>
              <a:t>Technical </a:t>
            </a:r>
            <a:r>
              <a:rPr lang="en-US" altLang="en-US" dirty="0">
                <a:cs typeface="Times New Roman" panose="02020603050405020304" pitchFamily="18" charset="0"/>
              </a:rPr>
              <a:t>Editor: </a:t>
            </a:r>
            <a:r>
              <a:rPr lang="en-US" altLang="en-US" b="0" dirty="0">
                <a:cs typeface="Times New Roman" panose="02020603050405020304" pitchFamily="18" charset="0"/>
              </a:rPr>
              <a:t>Chao Chun Wang </a:t>
            </a:r>
            <a:r>
              <a:rPr lang="en-US" altLang="en-US" sz="1800" b="0" dirty="0">
                <a:cs typeface="Times New Roman" panose="02020603050405020304" pitchFamily="18" charset="0"/>
              </a:rPr>
              <a:t>(</a:t>
            </a:r>
            <a:r>
              <a:rPr lang="en-US" altLang="en-US" sz="1800" b="0" dirty="0" err="1">
                <a:cs typeface="Times New Roman" panose="02020603050405020304" pitchFamily="18" charset="0"/>
              </a:rPr>
              <a:t>MediaTek</a:t>
            </a:r>
            <a:r>
              <a:rPr lang="en-US" altLang="en-US" sz="1800" b="0" dirty="0" smtClean="0">
                <a:cs typeface="Times New Roman" panose="02020603050405020304" pitchFamily="18" charset="0"/>
              </a:rPr>
              <a:t>), </a:t>
            </a:r>
            <a:r>
              <a:rPr lang="en-US" altLang="en-US" b="0" dirty="0">
                <a:cs typeface="Times New Roman" panose="02020603050405020304" pitchFamily="18" charset="0"/>
              </a:rPr>
              <a:t>Roy Want </a:t>
            </a:r>
            <a:r>
              <a:rPr lang="en-US" altLang="en-US" sz="1800" b="0" dirty="0" smtClean="0">
                <a:cs typeface="Times New Roman" panose="02020603050405020304" pitchFamily="18" charset="0"/>
              </a:rPr>
              <a:t>(Google)</a:t>
            </a:r>
            <a:endParaRPr lang="en-US" altLang="en-US" sz="1800" b="0" dirty="0">
              <a:cs typeface="Times New Roman" panose="02020603050405020304" pitchFamily="18" charset="0"/>
            </a:endParaRPr>
          </a:p>
          <a:p>
            <a:pPr marL="1524000">
              <a:lnSpc>
                <a:spcPct val="90000"/>
              </a:lnSpc>
              <a:buFontTx/>
              <a:buNone/>
            </a:pPr>
            <a:r>
              <a:rPr lang="en-US" altLang="en-US" dirty="0" smtClean="0">
                <a:cs typeface="Times New Roman" panose="02020603050405020304" pitchFamily="18" charset="0"/>
              </a:rPr>
              <a:t>Secretary (acting)</a:t>
            </a:r>
            <a:r>
              <a:rPr lang="en-US" altLang="en-US" b="0" dirty="0" smtClean="0">
                <a:cs typeface="Times New Roman" panose="02020603050405020304" pitchFamily="18" charset="0"/>
              </a:rPr>
              <a:t>: Assaf Kasher </a:t>
            </a:r>
            <a:r>
              <a:rPr lang="en-US" altLang="en-US" sz="1800" b="0" dirty="0" smtClean="0">
                <a:cs typeface="Times New Roman" panose="02020603050405020304" pitchFamily="18" charset="0"/>
              </a:rPr>
              <a:t>(Qualcomm)</a:t>
            </a:r>
            <a:endParaRPr lang="en-US" altLang="en-US" sz="1800" b="0" dirty="0">
              <a:cs typeface="Times New Roman" panose="02020603050405020304" pitchFamily="18"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
        <p:nvSpPr>
          <p:cNvPr id="7" name="Title 1"/>
          <p:cNvSpPr>
            <a:spLocks noGrp="1"/>
          </p:cNvSpPr>
          <p:nvPr>
            <p:ph type="title"/>
          </p:nvPr>
        </p:nvSpPr>
        <p:spPr>
          <a:xfrm>
            <a:off x="914401" y="685801"/>
            <a:ext cx="10361084" cy="1663079"/>
          </a:xfrm>
        </p:spPr>
        <p:txBody>
          <a:bodyPr/>
          <a:lstStyle/>
          <a:p>
            <a:r>
              <a:rPr lang="en-US" altLang="en-US" sz="4000" dirty="0">
                <a:solidFill>
                  <a:srgbClr val="0000FF"/>
                </a:solidFill>
                <a:cs typeface="Times New Roman" panose="02020603050405020304" pitchFamily="18" charset="0"/>
              </a:rPr>
              <a:t>IEEE 802.11</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Task Group AZ</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Next Generation Positioning </a:t>
            </a:r>
            <a:endParaRPr lang="en-US" sz="4000" dirty="0"/>
          </a:p>
        </p:txBody>
      </p:sp>
    </p:spTree>
    <p:extLst>
      <p:ext uri="{BB962C8B-B14F-4D97-AF65-F5344CB8AC3E}">
        <p14:creationId xmlns:p14="http://schemas.microsoft.com/office/powerpoint/2010/main" val="15585008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 Submission 11-19-886</a:t>
            </a:r>
            <a:endParaRPr lang="en-US" dirty="0"/>
          </a:p>
        </p:txBody>
      </p:sp>
      <p:sp>
        <p:nvSpPr>
          <p:cNvPr id="3" name="Content Placeholder 2"/>
          <p:cNvSpPr>
            <a:spLocks noGrp="1"/>
          </p:cNvSpPr>
          <p:nvPr>
            <p:ph idx="1"/>
          </p:nvPr>
        </p:nvSpPr>
        <p:spPr/>
        <p:txBody>
          <a:bodyPr/>
          <a:lstStyle/>
          <a:p>
            <a:pPr marL="0" indent="0"/>
            <a:r>
              <a:rPr lang="en-US" b="0" dirty="0" err="1" smtClean="0"/>
              <a:t>Strawpoll</a:t>
            </a:r>
            <a:endParaRPr lang="en-US" b="0" dirty="0" smtClean="0"/>
          </a:p>
          <a:p>
            <a:pPr marL="0" indent="0"/>
            <a:r>
              <a:rPr lang="en-US" b="0" dirty="0" smtClean="0"/>
              <a:t>Agree to the </a:t>
            </a:r>
            <a:r>
              <a:rPr lang="en-US" b="0" dirty="0"/>
              <a:t>resolutions depicted by document </a:t>
            </a:r>
            <a:r>
              <a:rPr lang="en-US" b="0" dirty="0" smtClean="0"/>
              <a:t>11-19-886r1 for CIDs 2337 and 2338.</a:t>
            </a:r>
          </a:p>
          <a:p>
            <a:pPr marL="0" indent="0"/>
            <a:endParaRPr lang="en-US" b="0" dirty="0"/>
          </a:p>
          <a:p>
            <a:pPr marL="0" indent="0"/>
            <a:r>
              <a:rPr lang="en-US" b="0" dirty="0" smtClean="0"/>
              <a:t>Results (Y/N/A): 10/0/0</a:t>
            </a:r>
            <a:endParaRPr lang="en-US"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23704495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Submission Review</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36183292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AOB?</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30362354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smtClean="0"/>
              <a:t>Adjourn</a:t>
            </a:r>
            <a:endParaRPr lang="en-US" sz="6000" dirty="0"/>
          </a:p>
        </p:txBody>
      </p:sp>
      <p:sp>
        <p:nvSpPr>
          <p:cNvPr id="3" name="Content Placeholder 2"/>
          <p:cNvSpPr>
            <a:spLocks noGrp="1"/>
          </p:cNvSpPr>
          <p:nvPr>
            <p:ph idx="1"/>
          </p:nvPr>
        </p:nvSpPr>
        <p:spPr/>
        <p:txBody>
          <a:bodyPr/>
          <a:lstStyle/>
          <a:p>
            <a:endParaRPr lang="en-US" sz="4000" dirty="0" smtClean="0"/>
          </a:p>
          <a:p>
            <a:endParaRPr lang="en-US" sz="4000" dirty="0"/>
          </a:p>
          <a:p>
            <a:pPr algn="ctr"/>
            <a:r>
              <a:rPr lang="en-US" sz="6000" dirty="0" smtClean="0">
                <a:solidFill>
                  <a:srgbClr val="FF0000"/>
                </a:solidFill>
              </a:rPr>
              <a:t>Thank you</a:t>
            </a:r>
            <a:endParaRPr lang="en-US" sz="6000" dirty="0">
              <a:solidFill>
                <a:srgbClr val="FF0000"/>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32766115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smtClean="0">
                <a:solidFill>
                  <a:schemeClr val="tx2"/>
                </a:solidFill>
              </a:rPr>
              <a:t>Teleconference Agenda June </a:t>
            </a:r>
            <a:r>
              <a:rPr lang="en-US" altLang="en-US" dirty="0" smtClean="0">
                <a:solidFill>
                  <a:schemeClr val="tx2"/>
                </a:solidFill>
              </a:rPr>
              <a:t>19</a:t>
            </a:r>
            <a:r>
              <a:rPr lang="en-US" altLang="en-US" baseline="30000" dirty="0" smtClean="0">
                <a:solidFill>
                  <a:schemeClr val="tx2"/>
                </a:solidFill>
              </a:rPr>
              <a:t>th</a:t>
            </a:r>
            <a:r>
              <a:rPr lang="en-US" altLang="en-US" dirty="0" smtClean="0">
                <a:solidFill>
                  <a:schemeClr val="tx2"/>
                </a:solidFill>
              </a:rPr>
              <a:t>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(1min</a:t>
            </a:r>
            <a:r>
              <a:rPr lang="en-US" sz="1800" b="0" dirty="0" smtClean="0"/>
              <a:t>)</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(8 min).</a:t>
            </a:r>
          </a:p>
          <a:p>
            <a:pPr algn="just">
              <a:spcBef>
                <a:spcPct val="20000"/>
              </a:spcBef>
              <a:buFontTx/>
              <a:buChar char="•"/>
            </a:pPr>
            <a:r>
              <a:rPr lang="en-US" sz="1800" b="0" dirty="0" smtClean="0"/>
              <a:t>Attendance </a:t>
            </a:r>
            <a:r>
              <a:rPr lang="en-US" sz="1800" b="0" dirty="0" smtClean="0"/>
              <a:t>reminder - Please send </a:t>
            </a:r>
            <a:r>
              <a:rPr lang="en-US" sz="1800" b="0" dirty="0"/>
              <a:t>an e-mail to </a:t>
            </a:r>
            <a:r>
              <a:rPr lang="en-US" sz="1800" b="0" dirty="0" smtClean="0"/>
              <a:t>Assaf Kasher (</a:t>
            </a:r>
            <a:r>
              <a:rPr lang="en-US" sz="1800" b="0" dirty="0" smtClean="0">
                <a:hlinkClick r:id="rId3"/>
              </a:rPr>
              <a:t>akasher@qti.qualcomm.com</a:t>
            </a:r>
            <a:r>
              <a:rPr lang="en-US" sz="1800" b="0" dirty="0" smtClean="0"/>
              <a:t>) </a:t>
            </a:r>
            <a:r>
              <a:rPr lang="en-US" sz="1800" b="0" dirty="0"/>
              <a:t>and/or Jonathan Segev (</a:t>
            </a:r>
            <a:r>
              <a:rPr lang="en-US" sz="1800" b="0" dirty="0">
                <a:hlinkClick r:id="rId4"/>
              </a:rPr>
              <a:t>jonathan.segev@intel.com</a:t>
            </a:r>
            <a:r>
              <a:rPr lang="en-US" sz="1800" b="0" dirty="0"/>
              <a:t>) . </a:t>
            </a:r>
          </a:p>
          <a:p>
            <a:pPr algn="just">
              <a:spcBef>
                <a:spcPct val="20000"/>
              </a:spcBef>
              <a:buFontTx/>
              <a:buChar char="•"/>
            </a:pPr>
            <a:r>
              <a:rPr lang="en-US" altLang="en-US" sz="1800" b="0" dirty="0" smtClean="0"/>
              <a:t>Agenda </a:t>
            </a:r>
            <a:r>
              <a:rPr lang="en-US" altLang="en-US" sz="1800" b="0" dirty="0"/>
              <a:t>setting </a:t>
            </a:r>
            <a:r>
              <a:rPr lang="en-US" altLang="en-US" sz="1800" b="0" dirty="0" smtClean="0"/>
              <a:t>(5 min).</a:t>
            </a:r>
            <a:endParaRPr lang="en-US" altLang="en-US" sz="1800" b="0" dirty="0"/>
          </a:p>
          <a:p>
            <a:pPr algn="just">
              <a:spcBef>
                <a:spcPct val="20000"/>
              </a:spcBef>
              <a:buFontTx/>
              <a:buChar char="•"/>
            </a:pPr>
            <a:r>
              <a:rPr lang="en-US" altLang="en-US" sz="1800" b="0" dirty="0" smtClean="0"/>
              <a:t>Review submissions:</a:t>
            </a:r>
          </a:p>
          <a:p>
            <a:pPr lvl="1" algn="just">
              <a:spcBef>
                <a:spcPct val="20000"/>
              </a:spcBef>
              <a:buFontTx/>
              <a:buChar char="•"/>
            </a:pPr>
            <a:r>
              <a:rPr lang="en-US" sz="1600" dirty="0" smtClean="0"/>
              <a:t>11-19-466 - Resolutions to a few LB240 Comments (Ganesh </a:t>
            </a:r>
            <a:r>
              <a:rPr lang="en-US" sz="1600" dirty="0" err="1" smtClean="0"/>
              <a:t>Venkatesan</a:t>
            </a:r>
            <a:r>
              <a:rPr lang="en-US" sz="1600" dirty="0" smtClean="0"/>
              <a:t>)</a:t>
            </a:r>
          </a:p>
          <a:p>
            <a:pPr lvl="1" algn="just">
              <a:spcBef>
                <a:spcPct val="20000"/>
              </a:spcBef>
              <a:buFontTx/>
              <a:buChar char="•"/>
            </a:pPr>
            <a:r>
              <a:rPr lang="en-US" sz="1600" dirty="0" smtClean="0"/>
              <a:t>11-19-0709-00-00az - LMR immediate and delayed feedback (Christian) </a:t>
            </a:r>
          </a:p>
          <a:p>
            <a:pPr lvl="1" algn="just">
              <a:spcBef>
                <a:spcPct val="20000"/>
              </a:spcBef>
              <a:buFontTx/>
              <a:buChar char="•"/>
            </a:pPr>
            <a:r>
              <a:rPr lang="en-US" sz="1600" dirty="0" smtClean="0"/>
              <a:t>11-19-1011-00-00az - SIG-A </a:t>
            </a:r>
            <a:r>
              <a:rPr lang="en-US" sz="1600" dirty="0"/>
              <a:t>Changes for Ranging </a:t>
            </a:r>
            <a:r>
              <a:rPr lang="en-US" sz="1600" dirty="0" smtClean="0"/>
              <a:t>NDP (Christian)</a:t>
            </a:r>
            <a:endParaRPr lang="en-US" sz="1600" dirty="0" smtClean="0"/>
          </a:p>
          <a:p>
            <a:pPr algn="just">
              <a:spcBef>
                <a:spcPct val="20000"/>
              </a:spcBef>
              <a:buFontTx/>
              <a:buChar char="•"/>
            </a:pPr>
            <a:r>
              <a:rPr lang="en-US" sz="1800" b="0" dirty="0" err="1" smtClean="0"/>
              <a:t>AoB</a:t>
            </a:r>
            <a:endParaRPr lang="en-US" sz="1800" b="0" dirty="0" smtClean="0"/>
          </a:p>
          <a:p>
            <a:pPr algn="just">
              <a:spcBef>
                <a:spcPct val="20000"/>
              </a:spcBef>
              <a:buFontTx/>
              <a:buChar char="•"/>
            </a:pPr>
            <a:r>
              <a:rPr lang="en-US" sz="1800" b="0" smtClean="0"/>
              <a:t>Adjourn</a:t>
            </a:r>
            <a:endParaRPr lang="en-US" altLang="en-US" sz="1600" b="0" dirty="0" smtClean="0"/>
          </a:p>
          <a:p>
            <a:pPr algn="just">
              <a:spcBef>
                <a:spcPct val="20000"/>
              </a:spcBef>
              <a:buFontTx/>
              <a:buChar char="•"/>
            </a:pPr>
            <a:endParaRPr lang="en-US" altLang="en-US" sz="1800" b="0" dirty="0"/>
          </a:p>
          <a:p>
            <a:endParaRPr lang="en-US" sz="18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16643949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Submission Review</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36738171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AOB?</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81643410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smtClean="0"/>
              <a:t>Adjourn</a:t>
            </a:r>
            <a:endParaRPr lang="en-US" sz="6000" dirty="0"/>
          </a:p>
        </p:txBody>
      </p:sp>
      <p:sp>
        <p:nvSpPr>
          <p:cNvPr id="3" name="Content Placeholder 2"/>
          <p:cNvSpPr>
            <a:spLocks noGrp="1"/>
          </p:cNvSpPr>
          <p:nvPr>
            <p:ph idx="1"/>
          </p:nvPr>
        </p:nvSpPr>
        <p:spPr/>
        <p:txBody>
          <a:bodyPr/>
          <a:lstStyle/>
          <a:p>
            <a:endParaRPr lang="en-US" sz="4000" dirty="0" smtClean="0"/>
          </a:p>
          <a:p>
            <a:endParaRPr lang="en-US" sz="4000" dirty="0"/>
          </a:p>
          <a:p>
            <a:pPr algn="ctr"/>
            <a:r>
              <a:rPr lang="en-US" sz="6000" dirty="0" smtClean="0">
                <a:solidFill>
                  <a:srgbClr val="FF0000"/>
                </a:solidFill>
              </a:rPr>
              <a:t>Thank you</a:t>
            </a:r>
            <a:endParaRPr lang="en-US" sz="6000" dirty="0">
              <a:solidFill>
                <a:srgbClr val="FF0000"/>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225438921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Backup</a:t>
            </a:r>
            <a:endParaRPr lang="en-US" sz="4400" dirty="0"/>
          </a:p>
        </p:txBody>
      </p:sp>
      <p:sp>
        <p:nvSpPr>
          <p:cNvPr id="3" name="Content Placeholder 2"/>
          <p:cNvSpPr>
            <a:spLocks noGrp="1"/>
          </p:cNvSpPr>
          <p:nvPr>
            <p:ph idx="1"/>
          </p:nvPr>
        </p:nvSpPr>
        <p:spPr/>
        <p:txBody>
          <a:bodyPr/>
          <a:lstStyle/>
          <a:p>
            <a:r>
              <a:rPr lang="en-US" dirty="0" smtClean="0"/>
              <a:t>	</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1212842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to adopt text</a:t>
            </a:r>
            <a:endParaRPr lang="en-US" dirty="0"/>
          </a:p>
        </p:txBody>
      </p:sp>
      <p:sp>
        <p:nvSpPr>
          <p:cNvPr id="3" name="Content Placeholder 2"/>
          <p:cNvSpPr>
            <a:spLocks noGrp="1"/>
          </p:cNvSpPr>
          <p:nvPr>
            <p:ph idx="1"/>
          </p:nvPr>
        </p:nvSpPr>
        <p:spPr/>
        <p:txBody>
          <a:bodyPr/>
          <a:lstStyle/>
          <a:p>
            <a:r>
              <a:rPr lang="en-US" dirty="0"/>
              <a:t>Motion</a:t>
            </a:r>
          </a:p>
          <a:p>
            <a:pPr marL="0" indent="0"/>
            <a:r>
              <a:rPr lang="en-US" b="0" dirty="0"/>
              <a:t>Move to adopt document </a:t>
            </a:r>
            <a:r>
              <a:rPr lang="en-US" b="0" dirty="0" smtClean="0"/>
              <a:t>11-18-xxxx r? </a:t>
            </a:r>
            <a:r>
              <a:rPr lang="en-US" b="0" dirty="0"/>
              <a:t>to the 802.11az draft, instruct the technical editor to incorporate it in the 802.11az draft amendment text and empower the editor to perform editorial changes.</a:t>
            </a:r>
          </a:p>
          <a:p>
            <a:pPr marL="0" indent="0"/>
            <a:endParaRPr lang="en-US" b="0" dirty="0"/>
          </a:p>
          <a:p>
            <a:r>
              <a:rPr lang="en-US" dirty="0"/>
              <a:t>Moved:</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16116015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indent="12700" algn="just">
              <a:spcBef>
                <a:spcPct val="20000"/>
              </a:spcBef>
            </a:pPr>
            <a:r>
              <a:rPr lang="en-US" altLang="en-US" dirty="0" smtClean="0"/>
              <a:t>This submission contains </a:t>
            </a:r>
            <a:r>
              <a:rPr lang="en-US" altLang="en-US" dirty="0"/>
              <a:t>the </a:t>
            </a:r>
            <a:r>
              <a:rPr lang="en-US" altLang="en-US" dirty="0" smtClean="0"/>
              <a:t>agenda for IEEE </a:t>
            </a:r>
            <a:r>
              <a:rPr lang="en-US" altLang="en-US" dirty="0"/>
              <a:t>802.11 </a:t>
            </a:r>
            <a:r>
              <a:rPr lang="en-US" altLang="en-US" dirty="0" err="1"/>
              <a:t>TGaz</a:t>
            </a:r>
            <a:r>
              <a:rPr lang="en-US" altLang="en-US" dirty="0"/>
              <a:t> Next Generation Positioning </a:t>
            </a:r>
            <a:r>
              <a:rPr lang="en-US" altLang="en-US" dirty="0" smtClean="0"/>
              <a:t>of teleconferences running between May and July IEEE meetings.</a:t>
            </a:r>
            <a:endParaRPr lang="en-US" altLang="en-US" dirty="0"/>
          </a:p>
          <a:p>
            <a:pPr indent="12700" algn="just">
              <a:spcBef>
                <a:spcPct val="20000"/>
              </a:spcBef>
            </a:pP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June 2019</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2/4</a:t>
            </a:r>
          </a:p>
        </p:txBody>
      </p:sp>
      <p:sp>
        <p:nvSpPr>
          <p:cNvPr id="6146"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5. Menu select View, Master, Slide </a:t>
            </a:r>
            <a:r>
              <a:rPr lang="en-GB" dirty="0" smtClean="0"/>
              <a:t>Master, select the top master page (theme slide master).  </a:t>
            </a:r>
            <a:r>
              <a:rPr lang="en-GB" dirty="0"/>
              <a:t>Place the document designator in the right hand side of the header.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Document designator example "doc.: IEEE 802.11-04/9876r0"      , or </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                                                  "doc.: IEEE 802.11-04/9876r2"</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6. Menu select </a:t>
            </a:r>
            <a:r>
              <a:rPr lang="en-GB" dirty="0" smtClean="0"/>
              <a:t>Insert, </a:t>
            </a:r>
            <a:r>
              <a:rPr lang="en-GB" dirty="0"/>
              <a:t>Header and Footer (5 data fields):</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Slide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smtClean="0"/>
              <a:t>Date &amp; Time, Fixed </a:t>
            </a:r>
            <a:r>
              <a:rPr lang="en-GB" dirty="0"/>
              <a:t>=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Notes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Data and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Header = document designator (e.g. “doc.: IEEE 802.11-04/9876r0”)</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Click "Apply to all".</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7. Delete the four template instruction slides.</a:t>
            </a:r>
          </a:p>
        </p:txBody>
      </p:sp>
      <p:sp>
        <p:nvSpPr>
          <p:cNvPr id="6" name="Slide Number Placeholder 5"/>
          <p:cNvSpPr>
            <a:spLocks noGrp="1"/>
          </p:cNvSpPr>
          <p:nvPr>
            <p:ph type="sldNum" idx="12"/>
          </p:nvPr>
        </p:nvSpPr>
        <p:spPr/>
        <p:txBody>
          <a:bodyPr/>
          <a:lstStyle/>
          <a:p>
            <a:r>
              <a:rPr lang="en-GB"/>
              <a:t>Slide </a:t>
            </a:r>
            <a:fld id="{6C8F0547-AFA8-4805-9A22-12721CDE959F}" type="slidenum">
              <a:rPr lang="en-GB"/>
              <a:pPr/>
              <a:t>30</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June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3/4</a:t>
            </a:r>
          </a:p>
        </p:txBody>
      </p:sp>
      <p:sp>
        <p:nvSpPr>
          <p:cNvPr id="7170" name="Rectangle 2"/>
          <p:cNvSpPr>
            <a:spLocks noGrp="1" noChangeArrowheads="1"/>
          </p:cNvSpPr>
          <p:nvPr>
            <p:ph idx="1"/>
          </p:nvPr>
        </p:nvSpPr>
        <p:spPr>
          <a:ln/>
        </p:spPr>
        <p:txBody>
          <a:bodyPr/>
          <a:lstStyle/>
          <a:p>
            <a:pPr marL="341313" indent="-34131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u="sng"/>
              <a:t>PowerPoint Submission Preparation Summary:</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Things to do:	7</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Fields to fill in:	12</a:t>
            </a:r>
          </a:p>
        </p:txBody>
      </p:sp>
      <p:sp>
        <p:nvSpPr>
          <p:cNvPr id="6" name="Slide Number Placeholder 5"/>
          <p:cNvSpPr>
            <a:spLocks noGrp="1"/>
          </p:cNvSpPr>
          <p:nvPr>
            <p:ph type="sldNum" idx="12"/>
          </p:nvPr>
        </p:nvSpPr>
        <p:spPr/>
        <p:txBody>
          <a:bodyPr/>
          <a:lstStyle/>
          <a:p>
            <a:r>
              <a:rPr lang="en-GB"/>
              <a:t>Slide </a:t>
            </a:r>
            <a:fld id="{640FCA93-0460-4BB8-89C2-809FD46B8F3F}" type="slidenum">
              <a:rPr lang="en-GB"/>
              <a:pPr/>
              <a:t>31</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June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802.11 Template Instructions 4/4</a:t>
            </a:r>
            <a:br>
              <a:rPr lang="en-GB" dirty="0"/>
            </a:br>
            <a:r>
              <a:rPr lang="en-GB" dirty="0"/>
              <a:t>Recommendations</a:t>
            </a:r>
          </a:p>
        </p:txBody>
      </p:sp>
      <p:sp>
        <p:nvSpPr>
          <p:cNvPr id="8194"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a) Always create a new presentation using the template, rather than using someone else's presentation.</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b) For quick and easy creation of new 802.11 submissions, place the 802.11 template files in the template folder area on your computer.  Typical locations are:</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c:\Program Files\Microsoft Office\Templates\802.11,        or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c:\Documents and Settings\User Name\Application Data\Microsoft\Templates\802.11</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To create a new submission from within PowerPoint, menu select File, New, then select the appropriate 802.11 template file.</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 </a:t>
            </a:r>
            <a:r>
              <a:rPr lang="en-GB" u="sng" dirty="0"/>
              <a:t>When you update or revise your presentation</a:t>
            </a:r>
            <a:r>
              <a:rPr lang="en-GB" dirty="0"/>
              <a:t>, remember to check all </a:t>
            </a:r>
            <a:r>
              <a:rPr lang="en-GB" u="sng" dirty="0"/>
              <a:t>6 fields</a:t>
            </a:r>
            <a:r>
              <a:rPr lang="en-GB" dirty="0"/>
              <a:t> in steps 5 and 6 for the correct values.</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rev: </a:t>
            </a:r>
            <a:r>
              <a:rPr lang="en-GB" dirty="0" smtClean="0"/>
              <a:t>2010-03-01</a:t>
            </a:r>
            <a:endParaRPr lang="en-GB" dirty="0"/>
          </a:p>
        </p:txBody>
      </p:sp>
      <p:sp>
        <p:nvSpPr>
          <p:cNvPr id="6" name="Slide Number Placeholder 5"/>
          <p:cNvSpPr>
            <a:spLocks noGrp="1"/>
          </p:cNvSpPr>
          <p:nvPr>
            <p:ph type="sldNum" idx="12"/>
          </p:nvPr>
        </p:nvSpPr>
        <p:spPr/>
        <p:txBody>
          <a:bodyPr/>
          <a:lstStyle/>
          <a:p>
            <a:r>
              <a:rPr lang="en-GB"/>
              <a:t>Slide </a:t>
            </a:r>
            <a:fld id="{376AAD83-5B70-4C1C-AF28-E722C9F0524D}" type="slidenum">
              <a:rPr lang="en-GB"/>
              <a:pPr/>
              <a:t>32</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June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9218" name="Rectangle 2"/>
          <p:cNvSpPr>
            <a:spLocks noGrp="1" noChangeArrowheads="1"/>
          </p:cNvSpPr>
          <p:nvPr>
            <p:ph idx="1"/>
          </p:nvPr>
        </p:nvSpPr>
        <p:spPr>
          <a:ln/>
        </p:spPr>
        <p:txBody>
          <a:bodyPr/>
          <a:lstStyle/>
          <a:p>
            <a:pPr>
              <a:buFont typeface="Times New Roman" pitchFamily="16" charset="0"/>
              <a:buChar char="•"/>
            </a:pPr>
            <a:r>
              <a:rPr lang="en-GB"/>
              <a:t>[begin placing presentation body text here]</a:t>
            </a:r>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33</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June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34</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June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2" name="Content Placeholder 1"/>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35</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June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400" dirty="0"/>
              <a:t>Logistics</a:t>
            </a:r>
            <a:endParaRPr lang="en-US" sz="4400" dirty="0"/>
          </a:p>
        </p:txBody>
      </p:sp>
      <p:sp>
        <p:nvSpPr>
          <p:cNvPr id="3" name="Content Placeholder 2"/>
          <p:cNvSpPr>
            <a:spLocks noGrp="1"/>
          </p:cNvSpPr>
          <p:nvPr>
            <p:ph idx="1"/>
          </p:nvPr>
        </p:nvSpPr>
        <p:spPr/>
        <p:txBody>
          <a:bodyPr/>
          <a:lstStyle/>
          <a:p>
            <a:pPr marL="457200" indent="-457200"/>
            <a:r>
              <a:rPr lang="en-US" altLang="en-US" dirty="0"/>
              <a:t>Attendance:</a:t>
            </a:r>
            <a:endParaRPr lang="en-US" altLang="en-US" dirty="0">
              <a:hlinkClick r:id="rId2"/>
            </a:endParaRPr>
          </a:p>
          <a:p>
            <a:pPr lvl="1"/>
            <a:r>
              <a:rPr lang="en-US" altLang="en-US" dirty="0" smtClean="0"/>
              <a:t>Please register by sending an email to </a:t>
            </a:r>
            <a:r>
              <a:rPr lang="en-US" altLang="en-US" dirty="0" smtClean="0">
                <a:hlinkClick r:id="rId3"/>
              </a:rPr>
              <a:t>roy.want@google.com</a:t>
            </a:r>
            <a:r>
              <a:rPr lang="en-US" altLang="en-US" dirty="0" smtClean="0"/>
              <a:t> or </a:t>
            </a:r>
            <a:r>
              <a:rPr lang="en-US" altLang="en-US" dirty="0" smtClean="0">
                <a:hlinkClick r:id="rId4"/>
              </a:rPr>
              <a:t>jonathan.segev@intel.com</a:t>
            </a:r>
            <a:r>
              <a:rPr lang="en-US" altLang="en-US" dirty="0" smtClean="0"/>
              <a:t> </a:t>
            </a:r>
            <a:endParaRPr lang="en-US" altLang="en-US" dirty="0"/>
          </a:p>
          <a:p>
            <a:r>
              <a:rPr lang="en-US" altLang="en-US" dirty="0"/>
              <a:t>Documentation</a:t>
            </a:r>
          </a:p>
          <a:p>
            <a:pPr lvl="1"/>
            <a:r>
              <a:rPr lang="en-US" altLang="en-US" dirty="0">
                <a:hlinkClick r:id="rId5"/>
              </a:rPr>
              <a:t>https://mentor.ieee.org/802.11/documents</a:t>
            </a:r>
            <a:endParaRPr lang="en-US" altLang="en-US" dirty="0"/>
          </a:p>
          <a:p>
            <a:pPr lvl="1"/>
            <a:r>
              <a:rPr lang="en-US" altLang="en-US" dirty="0"/>
              <a:t>Use “</a:t>
            </a:r>
            <a:r>
              <a:rPr lang="en-US" altLang="en-US" dirty="0" err="1"/>
              <a:t>TGaz</a:t>
            </a:r>
            <a:r>
              <a:rPr lang="en-US" altLang="en-US" dirty="0"/>
              <a:t>” folder for documents relating to the </a:t>
            </a:r>
            <a:r>
              <a:rPr lang="en-US" altLang="en-US" dirty="0" err="1"/>
              <a:t>TGaz</a:t>
            </a:r>
            <a:r>
              <a:rPr lang="en-US" altLang="en-US" dirty="0"/>
              <a:t> activity.</a:t>
            </a:r>
          </a:p>
          <a:p>
            <a:pPr lvl="1"/>
            <a:endParaRPr lang="en-US" altLang="en-US" dirty="0"/>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27617671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Patent Policy</a:t>
            </a:r>
            <a:endParaRPr lang="en-US" dirty="0"/>
          </a:p>
        </p:txBody>
      </p:sp>
      <p:sp>
        <p:nvSpPr>
          <p:cNvPr id="3" name="Content Placeholder 2"/>
          <p:cNvSpPr>
            <a:spLocks noGrp="1"/>
          </p:cNvSpPr>
          <p:nvPr>
            <p:ph idx="1"/>
          </p:nvPr>
        </p:nvSpPr>
        <p:spPr/>
        <p:txBody>
          <a:bodyPr/>
          <a:lstStyle/>
          <a:p>
            <a:r>
              <a:rPr lang="en-US" altLang="en-US" dirty="0"/>
              <a:t>Following 5 slides</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4174810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dirty="0"/>
          </a:p>
        </p:txBody>
      </p:sp>
      <p:sp>
        <p:nvSpPr>
          <p:cNvPr id="3" name="Content Placeholder 2"/>
          <p:cNvSpPr>
            <a:spLocks noGrp="1"/>
          </p:cNvSpPr>
          <p:nvPr>
            <p:ph idx="1"/>
          </p:nvPr>
        </p:nvSpPr>
        <p:spPr>
          <a:xfrm>
            <a:off x="551384" y="1751015"/>
            <a:ext cx="11233248" cy="4343400"/>
          </a:xfrm>
        </p:spPr>
        <p:txBody>
          <a:bodyPr/>
          <a:lstStyle/>
          <a:p>
            <a:pPr marL="0" lvl="0" indent="0" defTabSz="914400" eaLnBrk="0" hangingPunct="0">
              <a:lnSpc>
                <a:spcPct val="80000"/>
              </a:lnSpc>
              <a:spcBef>
                <a:spcPct val="20000"/>
              </a:spcBef>
              <a:spcAft>
                <a:spcPct val="30000"/>
              </a:spcAft>
              <a:buClr>
                <a:srgbClr val="CC3300"/>
              </a:buClr>
              <a:buSzPct val="50000"/>
            </a:pPr>
            <a:r>
              <a:rPr lang="en-US" altLang="en-US" sz="1800" dirty="0">
                <a:latin typeface="Calibri" panose="020F0502020204030204" pitchFamily="34" charset="0"/>
                <a:cs typeface="Calibri" panose="020F0502020204030204" pitchFamily="34" charset="0"/>
              </a:rPr>
              <a:t>The IEEE-SA strongly recommends that at each WG meeting the chair or a designee:</a:t>
            </a:r>
            <a:endParaRPr lang="en-US" altLang="en-US" sz="1800" b="0"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defTabSz="914400" eaLnBrk="0" hangingPunct="0">
              <a:lnSpc>
                <a:spcPct val="2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defTabSz="914400" eaLnBrk="0" hangingPunct="0">
              <a:lnSpc>
                <a:spcPct val="80000"/>
              </a:lnSpc>
              <a:spcBef>
                <a:spcPct val="20000"/>
              </a:spcBef>
              <a:buClr>
                <a:srgbClr val="CC3300"/>
              </a:buClr>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defTabSz="914400" eaLnBrk="0" hangingPunct="0">
              <a:lnSpc>
                <a:spcPct val="80000"/>
              </a:lnSpc>
              <a:spcBef>
                <a:spcPct val="5000"/>
              </a:spcBef>
              <a:buClr>
                <a:srgbClr val="CC3300"/>
              </a:buClr>
              <a:buSzPct val="50000"/>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50000"/>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12375309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p:txBody>
          <a:bodyPr/>
          <a:lstStyle/>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defTabSz="914400" eaLnBrk="0" hangingPunct="0">
              <a:spcBef>
                <a:spcPct val="20000"/>
              </a:spcBef>
              <a:buClr>
                <a:srgbClr val="CC3300"/>
              </a:buClr>
              <a:buSzPct val="50000"/>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39729334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551384" y="1751015"/>
            <a:ext cx="11305255" cy="4343400"/>
          </a:xfrm>
        </p:spPr>
        <p:txBody>
          <a:bodyPr/>
          <a:lstStyle/>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Cause an LOA to be submitted to the IEEE-SA (patcom@ieee.org);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Provide the chair of this group with the identity of the holder(s) of any and all such claims as soon as possible;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Speak up now and respond to this Call for Potentially Essential Patents</a:t>
            </a:r>
          </a:p>
          <a:p>
            <a:pPr marL="0" lvl="0" indent="0" defTabSz="914400" eaLnBrk="0" hangingPunct="0">
              <a:spcBef>
                <a:spcPct val="20000"/>
              </a:spcBef>
              <a:buClr>
                <a:srgbClr val="CC3300"/>
              </a:buClr>
              <a:buSzPct val="50000"/>
              <a:defRPr/>
            </a:pPr>
            <a:endParaRPr lang="en-US" altLang="en-US" b="0" dirty="0">
              <a:latin typeface="Calibri" pitchFamily="34" charset="0"/>
              <a:cs typeface="Calibri" pitchFamily="34" charset="0"/>
            </a:endParaRPr>
          </a:p>
          <a:p>
            <a:pPr marL="0" lvl="0" indent="0" defTabSz="914400" eaLnBrk="0" hangingPunct="0">
              <a:spcBef>
                <a:spcPct val="20000"/>
              </a:spcBef>
              <a:buClr>
                <a:srgbClr val="CC3300"/>
              </a:buClr>
              <a:buSzPct val="50000"/>
              <a:defRPr/>
            </a:pPr>
            <a:r>
              <a:rPr lang="en-US" altLang="en-US" b="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a:t>
            </a:r>
            <a:r>
              <a:rPr lang="en-US" altLang="en-US" b="0" dirty="0" smtClean="0">
                <a:latin typeface="Calibri" pitchFamily="34" charset="0"/>
                <a:cs typeface="Calibri" pitchFamily="34" charset="0"/>
              </a:rPr>
              <a:t>Chair.</a:t>
            </a:r>
            <a:r>
              <a:rPr lang="en-US" altLang="en-US" b="0" dirty="0">
                <a:latin typeface="Calibri" pitchFamily="34" charset="0"/>
                <a:cs typeface="Calibri" pitchFamily="34" charset="0"/>
              </a:rPr>
              <a:t/>
            </a:r>
            <a:br>
              <a:rPr lang="en-US" altLang="en-US" b="0" dirty="0">
                <a:latin typeface="Calibri" pitchFamily="34" charset="0"/>
                <a:cs typeface="Calibri" pitchFamily="34" charset="0"/>
              </a:rPr>
            </a:br>
            <a:endParaRPr lang="en-US" altLang="en-US" dirty="0">
              <a:latin typeface="Calibri" pitchFamily="34" charset="0"/>
              <a:cs typeface="Calibri"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36529634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914401" y="1751015"/>
            <a:ext cx="10361084" cy="4343400"/>
          </a:xfrm>
        </p:spPr>
        <p:txBody>
          <a:bodyPr/>
          <a:lstStyle/>
          <a:p>
            <a:pPr lvl="0"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lvl="0" algn="ctr" defTabSz="914400" eaLnBrk="0" hangingPunct="0">
              <a:lnSpc>
                <a:spcPct val="80000"/>
              </a:lnSpc>
              <a:spcBef>
                <a:spcPct val="20000"/>
              </a:spcBef>
              <a:buClr>
                <a:srgbClr val="CC3300"/>
              </a:buClr>
              <a:buSzPct val="50000"/>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lvl="0" algn="ctr" defTabSz="914400" eaLnBrk="0" hangingPunct="0">
              <a:lnSpc>
                <a:spcPct val="80000"/>
              </a:lnSpc>
              <a:spcBef>
                <a:spcPct val="20000"/>
              </a:spcBef>
              <a:buClr>
                <a:srgbClr val="CC3300"/>
              </a:buClr>
              <a:buSzPct val="50000"/>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a:t>
            </a:r>
            <a:r>
              <a:rPr lang="en-US" altLang="en-US" sz="1400" dirty="0">
                <a:latin typeface="Calibri" panose="020F0502020204030204" pitchFamily="34" charset="0"/>
                <a:cs typeface="Calibri" panose="020F0502020204030204" pitchFamily="34" charset="0"/>
                <a:hlinkClick r:id="rId2"/>
              </a:rPr>
              <a:t>http://standards.ieee.org/develop/policies/antitrust.pdf</a:t>
            </a:r>
            <a:r>
              <a:rPr lang="en-US" altLang="en-US" sz="1400" dirty="0">
                <a:latin typeface="Calibri" panose="020F0502020204030204" pitchFamily="34" charset="0"/>
                <a:cs typeface="Calibri" panose="020F0502020204030204" pitchFamily="34" charset="0"/>
              </a:rPr>
              <a:t> </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649380078"/>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11933</TotalTime>
  <Words>1953</Words>
  <Application>Microsoft Office PowerPoint</Application>
  <PresentationFormat>Widescreen</PresentationFormat>
  <Paragraphs>362</Paragraphs>
  <Slides>35</Slides>
  <Notes>13</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35</vt:i4>
      </vt:variant>
    </vt:vector>
  </HeadingPairs>
  <TitlesOfParts>
    <vt:vector size="43" baseType="lpstr">
      <vt:lpstr>Arial Unicode MS</vt:lpstr>
      <vt:lpstr>MS Gothic</vt:lpstr>
      <vt:lpstr>Arial</vt:lpstr>
      <vt:lpstr>Calibri</vt:lpstr>
      <vt:lpstr>Monotype Sorts</vt:lpstr>
      <vt:lpstr>Times New Roman</vt:lpstr>
      <vt:lpstr>Office Theme</vt:lpstr>
      <vt:lpstr>Document</vt:lpstr>
      <vt:lpstr>TGaz Next Generation Positioning  May to July Teleconference Agenda</vt:lpstr>
      <vt:lpstr>IEEE 802.11 Task Group AZ Next Generation Positioning </vt:lpstr>
      <vt:lpstr>Abstract</vt:lpstr>
      <vt:lpstr>Logistics</vt:lpstr>
      <vt:lpstr>Patent Policy</vt:lpstr>
      <vt:lpstr>Instructions for the WG Chair</vt:lpstr>
      <vt:lpstr>Participants have a duty to inform the IEEE</vt:lpstr>
      <vt:lpstr>Ways to inform IEEE</vt:lpstr>
      <vt:lpstr>Other guidelines for IEEE WG meetings</vt:lpstr>
      <vt:lpstr>Patent-related information</vt:lpstr>
      <vt:lpstr>Participation in IEEE 802 Meetings</vt:lpstr>
      <vt:lpstr>IEEE-SA policy documents</vt:lpstr>
      <vt:lpstr>PowerPoint Presentation</vt:lpstr>
      <vt:lpstr>Teleconference Agenda May 29th</vt:lpstr>
      <vt:lpstr>CR Submission 11-19-YOUR DCN HERE</vt:lpstr>
      <vt:lpstr>Submission Review</vt:lpstr>
      <vt:lpstr>AOB?</vt:lpstr>
      <vt:lpstr>Adjourn</vt:lpstr>
      <vt:lpstr>Teleconference Agenda June 5th</vt:lpstr>
      <vt:lpstr>CR Submission 11-19-886</vt:lpstr>
      <vt:lpstr>Submission Review</vt:lpstr>
      <vt:lpstr>AOB?</vt:lpstr>
      <vt:lpstr>Adjourn</vt:lpstr>
      <vt:lpstr>Teleconference Agenda June 19th </vt:lpstr>
      <vt:lpstr>Submission Review</vt:lpstr>
      <vt:lpstr>AOB?</vt:lpstr>
      <vt:lpstr>Adjourn</vt:lpstr>
      <vt:lpstr>Backup</vt:lpstr>
      <vt:lpstr>Motion to adopt text</vt:lpstr>
      <vt:lpstr>802.11 Template Instructions 2/4</vt:lpstr>
      <vt:lpstr>802.11 Template Instructions 3/4</vt:lpstr>
      <vt:lpstr>802.11 Template Instructions 4/4 Recommendations</vt:lpstr>
      <vt:lpstr>PowerPoint Presentation</vt:lpstr>
      <vt:lpstr>PowerPoint Presentation</vt:lpstr>
      <vt:lpstr>References</vt:lpstr>
    </vt:vector>
  </TitlesOfParts>
  <Company>Intel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Segev, Jonathan</dc:creator>
  <cp:keywords>CTPClassification=CTP_NT</cp:keywords>
  <cp:lastModifiedBy>Segev, Jonathan</cp:lastModifiedBy>
  <cp:revision>74</cp:revision>
  <cp:lastPrinted>1601-01-01T00:00:00Z</cp:lastPrinted>
  <dcterms:created xsi:type="dcterms:W3CDTF">2018-08-06T10:28:59Z</dcterms:created>
  <dcterms:modified xsi:type="dcterms:W3CDTF">2019-06-18T16:25:40Z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b50bd406-0910-4797-b7b3-c3ea4bfb5186</vt:lpwstr>
  </property>
  <property fmtid="{D5CDD505-2E9C-101B-9397-08002B2CF9AE}" pid="3" name="CTP_TimeStamp">
    <vt:lpwstr>2019-06-18 16:25:19Z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