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21" r:id="rId17"/>
    <p:sldId id="334" r:id="rId18"/>
    <p:sldId id="322" r:id="rId19"/>
    <p:sldId id="323" r:id="rId20"/>
    <p:sldId id="324" r:id="rId21"/>
    <p:sldId id="325" r:id="rId22"/>
    <p:sldId id="326" r:id="rId23"/>
    <p:sldId id="316" r:id="rId24"/>
    <p:sldId id="318" r:id="rId25"/>
    <p:sldId id="317" r:id="rId26"/>
    <p:sldId id="319" r:id="rId27"/>
    <p:sldId id="320" r:id="rId28"/>
    <p:sldId id="327" r:id="rId29"/>
    <p:sldId id="328" r:id="rId30"/>
    <p:sldId id="329" r:id="rId31"/>
    <p:sldId id="330" r:id="rId32"/>
    <p:sldId id="331" r:id="rId33"/>
    <p:sldId id="315" r:id="rId34"/>
    <p:sldId id="312" r:id="rId35"/>
    <p:sldId id="259" r:id="rId36"/>
    <p:sldId id="260" r:id="rId37"/>
    <p:sldId id="261" r:id="rId38"/>
    <p:sldId id="262" r:id="rId39"/>
    <p:sldId id="263" r:id="rId40"/>
    <p:sldId id="264"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Lst>
        </p14:section>
        <p14:section name="Day 1" id="{000247A0-A865-4345-B575-B5F5D49437B2}">
          <p14:sldIdLst>
            <p14:sldId id="321"/>
            <p14:sldId id="334"/>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April 24th" id="{66D45CB4-F18B-4B34-86EC-8409242C5830}">
          <p14:sldIdLst>
            <p14:sldId id="32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78" d="100"/>
          <a:sy n="78" d="100"/>
        </p:scale>
        <p:origin x="36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802.11-19/0948r0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June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2019-06-24</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3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6847148"/>
              </p:ext>
            </p:extLst>
          </p:nvPr>
        </p:nvGraphicFramePr>
        <p:xfrm>
          <a:off x="914401" y="1340768"/>
          <a:ext cx="10460567" cy="332217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Relates Section 11.22.6.4</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9753438"/>
              </p:ext>
            </p:extLst>
          </p:nvPr>
        </p:nvGraphicFramePr>
        <p:xfrm>
          <a:off x="929215" y="1628800"/>
          <a:ext cx="10460568" cy="2926000"/>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a:t>
                      </a:r>
                      <a:r>
                        <a:rPr lang="en-US" sz="1800" kern="1200" baseline="0" dirty="0" smtClean="0">
                          <a:solidFill>
                            <a:schemeClr val="dk1"/>
                          </a:solidFill>
                          <a:latin typeface="+mn-lt"/>
                          <a:ea typeface="+mn-ea"/>
                          <a:cs typeface="+mn-cs"/>
                        </a:rPr>
                        <a:t> 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a:p>
                  </a:txBody>
                  <a:tcPr marT="45712" marB="45712"/>
                </a:tc>
              </a:tr>
              <a:tr h="36575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t>
            </a:r>
            <a:r>
              <a:rPr lang="en-US" altLang="en-US" b="0" dirty="0" smtClean="0">
                <a:cs typeface="Times New Roman" panose="02020603050405020304" pitchFamily="18" charset="0"/>
              </a:rPr>
              <a:t>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66229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smtClean="0">
                <a:solidFill>
                  <a:schemeClr val="tx2"/>
                </a:solidFill>
              </a:rPr>
              <a:t>April 24</a:t>
            </a:r>
            <a:r>
              <a:rPr lang="en-US" altLang="en-US" baseline="3000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Logistics for the ad hoc (5min).</a:t>
            </a:r>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Resolutions to a few LB240 </a:t>
            </a:r>
            <a:r>
              <a:rPr lang="en-US" sz="1600" dirty="0" smtClean="0"/>
              <a:t>Comments (Ganesh </a:t>
            </a:r>
            <a:r>
              <a:rPr lang="en-US" sz="1600" dirty="0" err="1" smtClean="0"/>
              <a:t>Venkatesan</a:t>
            </a:r>
            <a:r>
              <a:rPr lang="en-US" sz="1600" dirty="0"/>
              <a:t> </a:t>
            </a:r>
            <a:r>
              <a:rPr lang="en-US" sz="1600" dirty="0" smtClean="0"/>
              <a:t>– 15min)</a:t>
            </a:r>
          </a:p>
          <a:p>
            <a:pPr lvl="1" algn="just">
              <a:spcBef>
                <a:spcPct val="20000"/>
              </a:spcBef>
              <a:buFontTx/>
              <a:buChar char="•"/>
            </a:pPr>
            <a:r>
              <a:rPr lang="en-US" sz="1600" dirty="0" smtClean="0"/>
              <a:t>11-19-662 </a:t>
            </a:r>
            <a:r>
              <a:rPr lang="fr-FR" sz="1600" dirty="0"/>
              <a:t>comment </a:t>
            </a:r>
            <a:r>
              <a:rPr lang="fr-FR" sz="1600" dirty="0" err="1"/>
              <a:t>resolution</a:t>
            </a:r>
            <a:r>
              <a:rPr lang="fr-FR" sz="1600" dirty="0"/>
              <a:t> LB240 - Section </a:t>
            </a:r>
            <a:r>
              <a:rPr lang="fr-FR" sz="1600" dirty="0" smtClean="0"/>
              <a:t>9.3.1.19 (Christian Berger – 30 min)</a:t>
            </a:r>
          </a:p>
          <a:p>
            <a:pPr lvl="1" algn="just">
              <a:spcBef>
                <a:spcPct val="20000"/>
              </a:spcBef>
              <a:buFontTx/>
              <a:buChar char="•"/>
            </a:pPr>
            <a:r>
              <a:rPr lang="fr-FR" sz="1600" dirty="0" smtClean="0"/>
              <a:t>11-19-659 </a:t>
            </a:r>
            <a:r>
              <a:rPr lang="en-US" sz="1600" dirty="0"/>
              <a:t>Proposed resolution to CIDs on NTB ranging timing </a:t>
            </a:r>
            <a:r>
              <a:rPr lang="en-US" sz="1600" dirty="0" smtClean="0"/>
              <a:t>control (Qi Wang – 30 min) – as time permits</a:t>
            </a:r>
            <a:endParaRPr lang="fr-FR" sz="1600" dirty="0" smtClean="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June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support the following option the TBD of clause 11.3.3: </a:t>
            </a:r>
          </a:p>
          <a:p>
            <a:pPr marL="0" indent="0"/>
            <a:r>
              <a:rPr lang="en-US" b="0" dirty="0" smtClean="0"/>
              <a:t>O1) Incorporate text from submission 11-19-163r3</a:t>
            </a:r>
          </a:p>
          <a:p>
            <a:pPr marL="0" indent="0"/>
            <a:r>
              <a:rPr lang="en-US" b="0" dirty="0" smtClean="0"/>
              <a:t>O2) Incorporate text corresponding to option B from submission 11-19-466r0 </a:t>
            </a:r>
          </a:p>
          <a:p>
            <a:pPr marL="0" indent="0"/>
            <a:endParaRPr lang="en-US" b="0" dirty="0"/>
          </a:p>
          <a:p>
            <a:pPr marL="0" indent="0"/>
            <a:r>
              <a:rPr lang="en-US" b="0" dirty="0" smtClean="0"/>
              <a:t>Results (O1/O2/A): 2/4/5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898585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764703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a:t>
            </a:r>
            <a:r>
              <a:rPr lang="en-US" dirty="0" smtClean="0"/>
              <a:t>Qualcomm and </a:t>
            </a:r>
            <a:r>
              <a:rPr lang="en-US" dirty="0"/>
              <a:t>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5552</TotalTime>
  <Words>2200</Words>
  <Application>Microsoft Office PowerPoint</Application>
  <PresentationFormat>Widescreen</PresentationFormat>
  <Paragraphs>433</Paragraphs>
  <Slides>40</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Arial Unicode MS</vt:lpstr>
      <vt:lpstr>MS Gothic</vt:lpstr>
      <vt:lpstr>Arial</vt:lpstr>
      <vt:lpstr>Calibri</vt:lpstr>
      <vt:lpstr>Monotype Sorts</vt:lpstr>
      <vt:lpstr>Times New Roman</vt:lpstr>
      <vt:lpstr>Office Theme</vt:lpstr>
      <vt:lpstr>Document</vt:lpstr>
      <vt:lpstr>TGaz Next Generation Positioning  June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May Ad Hoc Day 1</vt:lpstr>
      <vt:lpstr>May Ad Hoc Day 1</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Teleconference Agenda April 24th</vt:lpstr>
      <vt:lpstr>Submission Review</vt:lpstr>
      <vt:lpstr>CR Submission 11-19-466</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100</cp:revision>
  <cp:lastPrinted>1601-01-01T00:00:00Z</cp:lastPrinted>
  <dcterms:created xsi:type="dcterms:W3CDTF">2018-08-06T10:28:59Z</dcterms:created>
  <dcterms:modified xsi:type="dcterms:W3CDTF">2019-06-26T16:08:58Z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2019-06-26 16:08:58Z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