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3"/>
  </p:notesMasterIdLst>
  <p:handoutMasterIdLst>
    <p:handoutMasterId r:id="rId9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74" r:id="rId46"/>
    <p:sldId id="338" r:id="rId47"/>
    <p:sldId id="339" r:id="rId48"/>
    <p:sldId id="342" r:id="rId49"/>
    <p:sldId id="343" r:id="rId50"/>
    <p:sldId id="344" r:id="rId51"/>
    <p:sldId id="375" r:id="rId52"/>
    <p:sldId id="376" r:id="rId53"/>
    <p:sldId id="345" r:id="rId54"/>
    <p:sldId id="346" r:id="rId55"/>
    <p:sldId id="347" r:id="rId56"/>
    <p:sldId id="377" r:id="rId57"/>
    <p:sldId id="378" r:id="rId58"/>
    <p:sldId id="382" r:id="rId59"/>
    <p:sldId id="383" r:id="rId60"/>
    <p:sldId id="348" r:id="rId61"/>
    <p:sldId id="349" r:id="rId62"/>
    <p:sldId id="350" r:id="rId63"/>
    <p:sldId id="351" r:id="rId64"/>
    <p:sldId id="384" r:id="rId65"/>
    <p:sldId id="379" r:id="rId66"/>
    <p:sldId id="386" r:id="rId67"/>
    <p:sldId id="387" r:id="rId68"/>
    <p:sldId id="354" r:id="rId69"/>
    <p:sldId id="356" r:id="rId70"/>
    <p:sldId id="355" r:id="rId71"/>
    <p:sldId id="352" r:id="rId72"/>
    <p:sldId id="353" r:id="rId73"/>
    <p:sldId id="357" r:id="rId74"/>
    <p:sldId id="358" r:id="rId75"/>
    <p:sldId id="359" r:id="rId76"/>
    <p:sldId id="367" r:id="rId77"/>
    <p:sldId id="368" r:id="rId78"/>
    <p:sldId id="369" r:id="rId79"/>
    <p:sldId id="370" r:id="rId80"/>
    <p:sldId id="380" r:id="rId81"/>
    <p:sldId id="381" r:id="rId82"/>
    <p:sldId id="360" r:id="rId83"/>
    <p:sldId id="361" r:id="rId84"/>
    <p:sldId id="312" r:id="rId85"/>
    <p:sldId id="259" r:id="rId86"/>
    <p:sldId id="260" r:id="rId87"/>
    <p:sldId id="261" r:id="rId88"/>
    <p:sldId id="325" r:id="rId89"/>
    <p:sldId id="262" r:id="rId90"/>
    <p:sldId id="263" r:id="rId91"/>
    <p:sldId id="264" r:id="rId9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74"/>
            <p14:sldId id="338"/>
            <p14:sldId id="339"/>
          </p14:sldIdLst>
        </p14:section>
        <p14:section name="Slot#3" id="{5D49AB48-9724-48C6-97B3-577374A1C2CA}">
          <p14:sldIdLst>
            <p14:sldId id="342"/>
            <p14:sldId id="343"/>
            <p14:sldId id="344"/>
            <p14:sldId id="375"/>
            <p14:sldId id="376"/>
            <p14:sldId id="345"/>
          </p14:sldIdLst>
        </p14:section>
        <p14:section name="Slot#4" id="{6193A2DF-E32F-40FC-A604-C1274D537662}">
          <p14:sldIdLst>
            <p14:sldId id="346"/>
            <p14:sldId id="347"/>
            <p14:sldId id="377"/>
            <p14:sldId id="378"/>
            <p14:sldId id="382"/>
            <p14:sldId id="383"/>
            <p14:sldId id="348"/>
            <p14:sldId id="349"/>
          </p14:sldIdLst>
        </p14:section>
        <p14:section name="Slot#5" id="{D51E15C0-1BE5-4B71-8375-F6B1D2A3FFBF}">
          <p14:sldIdLst>
            <p14:sldId id="350"/>
            <p14:sldId id="351"/>
            <p14:sldId id="384"/>
            <p14:sldId id="379"/>
            <p14:sldId id="386"/>
            <p14:sldId id="387"/>
            <p14:sldId id="354"/>
            <p14:sldId id="356"/>
            <p14:sldId id="355"/>
            <p14:sldId id="352"/>
            <p14:sldId id="353"/>
          </p14:sldIdLst>
        </p14:section>
        <p14:section name="Slot #6" id="{C6C71488-E606-43ED-9503-8F91C556A2EE}">
          <p14:sldIdLst>
            <p14:sldId id="357"/>
            <p14:sldId id="358"/>
            <p14:sldId id="359"/>
            <p14:sldId id="367"/>
          </p14:sldIdLst>
        </p14:section>
        <p14:section name="Slot#7" id="{D59D5964-9646-4C25-959D-E55F97EAE577}">
          <p14:sldIdLst>
            <p14:sldId id="368"/>
            <p14:sldId id="369"/>
            <p14:sldId id="370"/>
          </p14:sldIdLst>
        </p14:section>
        <p14:section name="Slot #8" id="{87592855-58C2-4940-8283-954308CEDD2D}">
          <p14:sldIdLst>
            <p14:sldId id="380"/>
            <p14:sldId id="381"/>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0" autoAdjust="0"/>
    <p:restoredTop sz="94693" autoAdjust="0"/>
  </p:normalViewPr>
  <p:slideViewPr>
    <p:cSldViewPr>
      <p:cViewPr varScale="1">
        <p:scale>
          <a:sx n="78" d="100"/>
          <a:sy n="78" d="100"/>
        </p:scale>
        <p:origin x="40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74</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1881143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802.11-19/946r9</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2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85361259"/>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8315541"/>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Assaf Kasher </a:t>
            </a:r>
          </a:p>
          <a:p>
            <a:r>
              <a:rPr lang="en-US" b="0" dirty="0" smtClean="0"/>
              <a:t>Second: Roy Want</a:t>
            </a:r>
          </a:p>
          <a:p>
            <a:r>
              <a:rPr lang="en-US" b="0" dirty="0" smtClean="0"/>
              <a:t>Results (Y/N/A): 11/0/0</a:t>
            </a:r>
          </a:p>
          <a:p>
            <a:r>
              <a:rPr lang="en-US" b="0" dirty="0" smtClean="0"/>
              <a:t>Motion passes.</a:t>
            </a:r>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11-19-1062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11-19-1062r5 for CID 1516,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Erik Lindskog</a:t>
            </a:r>
          </a:p>
          <a:p>
            <a:r>
              <a:rPr lang="en-US" b="0" dirty="0" smtClean="0"/>
              <a:t>Second: Assaf Kasher</a:t>
            </a:r>
          </a:p>
          <a:p>
            <a:r>
              <a:rPr lang="en-US" b="0" dirty="0" smtClean="0"/>
              <a:t>Results (Y/N/A): 8/0/2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0707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13332303"/>
              </p:ext>
            </p:extLst>
          </p:nvPr>
        </p:nvGraphicFramePr>
        <p:xfrm>
          <a:off x="929215" y="1484786"/>
          <a:ext cx="10460568" cy="453880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5min</a:t>
                      </a:r>
                      <a:endParaRPr lang="en-US" sz="1600" dirty="0"/>
                    </a:p>
                  </a:txBody>
                  <a:tcPr marT="45712" marB="45712"/>
                </a:tc>
              </a:tr>
              <a:tr h="182872">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 – as time permits</a:t>
                      </a:r>
                      <a:endParaRPr lang="en-US" dirty="0"/>
                    </a:p>
                  </a:txBody>
                  <a:tcPr marT="45712" marB="45712"/>
                </a:tc>
              </a:tr>
              <a:tr h="188277">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 – as time permits</a:t>
                      </a:r>
                      <a:endParaRPr lang="en-US" sz="1600"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11-19-970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11-19-970r4 for CID 2222, </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Nehru Bhandaru </a:t>
            </a:r>
          </a:p>
          <a:p>
            <a:r>
              <a:rPr lang="en-US" b="0" dirty="0" smtClean="0"/>
              <a:t>Second: Ganesh </a:t>
            </a:r>
            <a:r>
              <a:rPr lang="en-US" b="0" dirty="0" err="1" smtClean="0"/>
              <a:t>Venkatesan</a:t>
            </a:r>
            <a:endParaRPr lang="en-US" b="0" dirty="0" smtClean="0"/>
          </a:p>
          <a:p>
            <a:r>
              <a:rPr lang="en-US" b="0" dirty="0" smtClean="0"/>
              <a:t>Results (Y/N/A): 15/0/2</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49066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1233</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11-19-1233r1 for CIDs 1367, 1535</a:t>
            </a:r>
            <a:r>
              <a:rPr lang="en-US" b="0" dirty="0"/>
              <a:t>, 1645, 1646, 1132, 1372, 1373, and 1376</a:t>
            </a:r>
            <a:r>
              <a:rPr lang="en-US" b="0" dirty="0" smtClean="0"/>
              <a:t>.</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65885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Plans for Aug/Sep. 3day ad-hoc.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81611734"/>
              </p:ext>
            </p:extLst>
          </p:nvPr>
        </p:nvGraphicFramePr>
        <p:xfrm>
          <a:off x="263351" y="1484786"/>
          <a:ext cx="11593289" cy="4416895"/>
        </p:xfrm>
        <a:graphic>
          <a:graphicData uri="http://schemas.openxmlformats.org/drawingml/2006/table">
            <a:tbl>
              <a:tblPr firstRow="1" bandRow="1">
                <a:tableStyleId>{21E4AEA4-8DFA-4A89-87EB-49C32662AFE0}</a:tableStyleId>
              </a:tblPr>
              <a:tblGrid>
                <a:gridCol w="1359726"/>
                <a:gridCol w="1376579"/>
                <a:gridCol w="5363486"/>
                <a:gridCol w="1695274"/>
                <a:gridCol w="1798224"/>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r>
                        <a:rPr lang="en-US" strike="sngStrike" dirty="0" smtClean="0"/>
                        <a:t>25min – as time </a:t>
                      </a:r>
                      <a:r>
                        <a:rPr lang="en-US" strike="sngStrike" dirty="0" smtClean="0"/>
                        <a:t>permits </a:t>
                      </a:r>
                      <a:r>
                        <a:rPr lang="en-US" strike="noStrike" dirty="0" smtClean="0"/>
                        <a:t>for a later meeting</a:t>
                      </a:r>
                      <a:endParaRPr lang="en-US" strike="sngStrike"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dirty="0" smtClean="0"/>
                        <a:t>As time</a:t>
                      </a:r>
                      <a:r>
                        <a:rPr lang="en-US" sz="1600" baseline="0" dirty="0" smtClean="0"/>
                        <a:t> permits</a:t>
                      </a:r>
                      <a:endParaRPr lang="en-US" sz="1600"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Aug./Sep.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smtClean="0"/>
              <a:t>Week of Aug. 26</a:t>
            </a:r>
            <a:r>
              <a:rPr lang="en-US" sz="2400" baseline="30000" dirty="0" smtClean="0"/>
              <a:t>th</a:t>
            </a:r>
            <a:r>
              <a:rPr lang="en-US" sz="2400" dirty="0"/>
              <a:t> </a:t>
            </a:r>
            <a:r>
              <a:rPr lang="en-US" sz="2400" dirty="0" smtClean="0"/>
              <a:t>or Sep. 2</a:t>
            </a:r>
            <a:r>
              <a:rPr lang="en-US" sz="2400" baseline="30000" dirty="0" smtClean="0"/>
              <a:t>nd</a:t>
            </a:r>
            <a:r>
              <a:rPr lang="en-US" sz="2400" dirty="0" smtClean="0"/>
              <a:t> with exact dates TBA in accordance with venue availability in the SJ bay area.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32978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p>
          <a:p>
            <a:r>
              <a:rPr lang="en-US" b="0" dirty="0"/>
              <a:t>Authorize </a:t>
            </a:r>
            <a:r>
              <a:rPr lang="en-US" b="0" dirty="0" err="1"/>
              <a:t>TGaz</a:t>
            </a:r>
            <a:r>
              <a:rPr lang="en-US" b="0" dirty="0"/>
              <a:t> to hold an ad-hoc meeting on </a:t>
            </a:r>
            <a:r>
              <a:rPr lang="en-US" b="0" dirty="0" smtClean="0"/>
              <a:t>week of Aug. 26</a:t>
            </a:r>
            <a:r>
              <a:rPr lang="en-US" b="0" baseline="30000" dirty="0" smtClean="0"/>
              <a:t>th</a:t>
            </a:r>
            <a:r>
              <a:rPr lang="en-US" b="0" dirty="0" smtClean="0"/>
              <a:t> or Sep. 2</a:t>
            </a:r>
            <a:r>
              <a:rPr lang="en-US" b="0" baseline="30000" dirty="0" smtClean="0"/>
              <a:t>nd</a:t>
            </a:r>
            <a:r>
              <a:rPr lang="en-US" b="0" dirty="0" smtClean="0"/>
              <a:t> (TBA), 2019 in the bay area Ca.,</a:t>
            </a:r>
            <a:r>
              <a:rPr lang="en-US" b="0" dirty="0"/>
              <a:t> for the purpose of comment </a:t>
            </a:r>
            <a:r>
              <a:rPr lang="en-US" b="0" dirty="0" smtClean="0"/>
              <a:t>resolution.</a:t>
            </a:r>
          </a:p>
          <a:p>
            <a:endParaRPr lang="en-US" b="0" dirty="0" smtClean="0"/>
          </a:p>
          <a:p>
            <a:r>
              <a:rPr lang="en-US" b="0" dirty="0" smtClean="0"/>
              <a:t>Move: Ganesh </a:t>
            </a:r>
            <a:r>
              <a:rPr lang="en-US" b="0" dirty="0" err="1" smtClean="0"/>
              <a:t>Venkatesan</a:t>
            </a:r>
            <a:endParaRPr lang="en-US" b="0" dirty="0" smtClean="0"/>
          </a:p>
          <a:p>
            <a:r>
              <a:rPr lang="en-US" b="0" dirty="0" smtClean="0"/>
              <a:t>Second: Christian Berger</a:t>
            </a:r>
          </a:p>
          <a:p>
            <a:r>
              <a:rPr lang="en-US" b="0" dirty="0" smtClean="0"/>
              <a:t>Results (Y/N/A): 15/0/0</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42315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123</a:t>
            </a:r>
            <a:r>
              <a:rPr lang="en-US" sz="2800" dirty="0" smtClean="0"/>
              <a:t>4</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the resolutions depicted by document 11-19-1234r2 for </a:t>
            </a:r>
            <a:r>
              <a:rPr lang="en-US" b="0" dirty="0"/>
              <a:t>CIDs </a:t>
            </a:r>
            <a:r>
              <a:rPr lang="en-US" b="0" dirty="0" smtClean="0"/>
              <a:t>2285,</a:t>
            </a:r>
          </a:p>
          <a:p>
            <a:r>
              <a:rPr lang="en-US" b="0" dirty="0" smtClean="0"/>
              <a:t>2284</a:t>
            </a:r>
            <a:r>
              <a:rPr lang="en-US" b="0" dirty="0"/>
              <a:t>, 2262, 2049, 2047, 2041, 1990, 1615, 1396, 1390, </a:t>
            </a:r>
            <a:r>
              <a:rPr lang="en-US" b="0" dirty="0" smtClean="0"/>
              <a:t>1332 and 1114,</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 Qinghua Li </a:t>
            </a:r>
          </a:p>
          <a:p>
            <a:r>
              <a:rPr lang="en-US" b="0" dirty="0" smtClean="0"/>
              <a:t>Second: Ganesh </a:t>
            </a:r>
            <a:r>
              <a:rPr lang="en-US" b="0" dirty="0" err="1" smtClean="0"/>
              <a:t>Venkatesan</a:t>
            </a:r>
            <a:endParaRPr lang="en-US" b="0" dirty="0" smtClean="0"/>
          </a:p>
          <a:p>
            <a:r>
              <a:rPr lang="en-US" b="0" dirty="0" smtClean="0"/>
              <a:t>Results (Y/N/A): 14/0/0</a:t>
            </a:r>
          </a:p>
          <a:p>
            <a:r>
              <a:rPr lang="en-US" b="0" dirty="0" smtClean="0"/>
              <a:t>Motion passes.</a:t>
            </a:r>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33474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036</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to adopt submission 11-19-1036r5, instruct </a:t>
            </a:r>
            <a:r>
              <a:rPr lang="en-US" b="0" dirty="0"/>
              <a:t>the technical editor </a:t>
            </a:r>
            <a:r>
              <a:rPr lang="en-US" b="0" dirty="0" smtClean="0"/>
              <a:t>to</a:t>
            </a:r>
          </a:p>
          <a:p>
            <a:r>
              <a:rPr lang="en-US" b="0" dirty="0" smtClean="0"/>
              <a:t>incorporate it </a:t>
            </a:r>
            <a:r>
              <a:rPr lang="en-US" b="0" dirty="0"/>
              <a:t>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 Assaf Kasher </a:t>
            </a:r>
          </a:p>
          <a:p>
            <a:r>
              <a:rPr lang="en-US" b="0" dirty="0" smtClean="0"/>
              <a:t>Second: Ganesh </a:t>
            </a:r>
            <a:r>
              <a:rPr lang="en-US" b="0" dirty="0" err="1" smtClean="0"/>
              <a:t>Venkatesan</a:t>
            </a:r>
            <a:endParaRPr lang="en-US" b="0" dirty="0" smtClean="0"/>
          </a:p>
          <a:p>
            <a:r>
              <a:rPr lang="en-US" b="0" dirty="0" smtClean="0"/>
              <a:t>Results (Y/N/A): 13/0/0</a:t>
            </a:r>
          </a:p>
          <a:p>
            <a:r>
              <a:rPr lang="en-US" b="0" dirty="0" smtClean="0"/>
              <a:t>Motion passes</a:t>
            </a:r>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8522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a:t>Complete discussion of 11-19-1040 (</a:t>
            </a:r>
            <a:r>
              <a:rPr lang="en-US" altLang="en-US" sz="2000" b="0" dirty="0" smtClean="0"/>
              <a:t>20min)</a:t>
            </a:r>
            <a:endParaRPr lang="en-US" altLang="en-US" sz="2000" b="0" dirty="0"/>
          </a:p>
          <a:p>
            <a:pPr algn="just">
              <a:spcBef>
                <a:spcPct val="20000"/>
              </a:spcBef>
              <a:buFontTx/>
              <a:buChar char="•"/>
            </a:pPr>
            <a:r>
              <a:rPr lang="en-US" altLang="en-US" sz="2000" b="0" dirty="0" smtClean="0"/>
              <a:t>Approve </a:t>
            </a:r>
            <a:r>
              <a:rPr lang="en-US" altLang="en-US" sz="2000" b="0" dirty="0" smtClean="0"/>
              <a:t>May meeting minutes. (5min</a:t>
            </a:r>
            <a:r>
              <a:rPr lang="en-US" altLang="en-US" sz="2000" b="0" dirty="0" smtClean="0"/>
              <a:t>)</a:t>
            </a:r>
          </a:p>
          <a:p>
            <a:pPr algn="just">
              <a:spcBef>
                <a:spcPct val="20000"/>
              </a:spcBef>
              <a:buFontTx/>
              <a:buChar char="•"/>
            </a:pPr>
            <a:r>
              <a:rPr lang="en-US" altLang="en-US" sz="2000" b="0" dirty="0"/>
              <a:t>Review comments assignment status (15min</a:t>
            </a:r>
            <a:r>
              <a:rPr lang="en-US" altLang="en-US" sz="2000" b="0" dirty="0" smtClean="0"/>
              <a:t>)</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t>
            </a:r>
            <a:r>
              <a:rPr lang="en-US" altLang="en-US" sz="2000" b="0" dirty="0" smtClean="0"/>
              <a:t>(</a:t>
            </a:r>
            <a:r>
              <a:rPr lang="en-US" altLang="en-US" sz="2000" b="0" dirty="0" smtClean="0"/>
              <a:t>65</a:t>
            </a:r>
            <a:r>
              <a:rPr lang="en-US" altLang="en-US" sz="2000" b="0" dirty="0" smtClean="0"/>
              <a:t>min </a:t>
            </a:r>
            <a:r>
              <a:rPr lang="en-US" altLang="en-US" sz="2000" b="0" dirty="0" smtClean="0"/>
              <a:t>- as time permits</a:t>
            </a:r>
            <a:r>
              <a:rPr lang="en-US" altLang="en-US" sz="2000" b="0" dirty="0" smtClean="0"/>
              <a:t>).</a:t>
            </a:r>
            <a:endParaRPr lang="en-US" altLang="en-US"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60294384"/>
              </p:ext>
            </p:extLst>
          </p:nvPr>
        </p:nvGraphicFramePr>
        <p:xfrm>
          <a:off x="263351" y="1484786"/>
          <a:ext cx="11593288" cy="4264511"/>
        </p:xfrm>
        <a:graphic>
          <a:graphicData uri="http://schemas.openxmlformats.org/drawingml/2006/table">
            <a:tbl>
              <a:tblPr firstRow="1" bandRow="1">
                <a:tableStyleId>{21E4AEA4-8DFA-4A89-87EB-49C32662AFE0}</a:tableStyleId>
              </a:tblPr>
              <a:tblGrid>
                <a:gridCol w="1152129"/>
                <a:gridCol w="1800200"/>
                <a:gridCol w="5616624"/>
                <a:gridCol w="1224136"/>
                <a:gridCol w="1800199"/>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20</a:t>
                      </a:r>
                      <a:r>
                        <a:rPr lang="en-US" sz="1600" baseline="0" dirty="0" smtClean="0"/>
                        <a:t> min – for completion</a:t>
                      </a:r>
                      <a:endParaRPr lang="en-US" sz="1600" dirty="0"/>
                    </a:p>
                  </a:txBody>
                  <a:tcPr marT="45712" marB="45712"/>
                </a:tc>
              </a:tr>
              <a:tr h="182872">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a:t>
                      </a:r>
                      <a:endParaRPr lang="en-US" dirty="0"/>
                    </a:p>
                  </a:txBody>
                  <a:tcPr marT="45712" marB="45712"/>
                </a:tc>
              </a:tr>
              <a:tr h="182872">
                <a:tc>
                  <a:txBody>
                    <a:bodyPr/>
                    <a:lstStyle/>
                    <a:p>
                      <a:r>
                        <a:rPr lang="en-US" sz="1600" strike="sngStrike" dirty="0" smtClean="0"/>
                        <a:t>11-19-678</a:t>
                      </a:r>
                      <a:endParaRPr lang="en-US" sz="1600" strike="sngStrike" dirty="0"/>
                    </a:p>
                  </a:txBody>
                  <a:tcPr marT="45712" marB="45712"/>
                </a:tc>
                <a:tc>
                  <a:txBody>
                    <a:bodyPr/>
                    <a:lstStyle/>
                    <a:p>
                      <a:r>
                        <a:rPr lang="en-US" sz="1600" strike="sngStrike" dirty="0" smtClean="0"/>
                        <a:t>Dibakar Das</a:t>
                      </a:r>
                      <a:endParaRPr lang="en-US" sz="1600" strike="sngStrike" dirty="0"/>
                    </a:p>
                  </a:txBody>
                  <a:tcPr marT="45712" marB="45712"/>
                </a:tc>
                <a:tc>
                  <a:txBody>
                    <a:bodyPr/>
                    <a:lstStyle/>
                    <a:p>
                      <a:r>
                        <a:rPr lang="en-US" sz="1800" strike="sngStrike" kern="1200" dirty="0" smtClean="0">
                          <a:solidFill>
                            <a:schemeClr val="dk1"/>
                          </a:solidFill>
                          <a:effectLst/>
                          <a:latin typeface="+mn-lt"/>
                          <a:ea typeface="+mn-ea"/>
                          <a:cs typeface="+mn-cs"/>
                        </a:rPr>
                        <a:t>CR for CID 1115</a:t>
                      </a:r>
                      <a:endParaRPr lang="en-US" sz="1600" strike="sngStrike" dirty="0"/>
                    </a:p>
                  </a:txBody>
                  <a:tcPr marT="45712" marB="45712"/>
                </a:tc>
                <a:tc>
                  <a:txBody>
                    <a:bodyPr/>
                    <a:lstStyle/>
                    <a:p>
                      <a:r>
                        <a:rPr lang="en-US" sz="1600" strike="sngStrike" dirty="0" smtClean="0"/>
                        <a:t>CR MAC</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smtClean="0"/>
                        <a:t>25min – as time </a:t>
                      </a:r>
                      <a:r>
                        <a:rPr lang="en-US" strike="sngStrike" dirty="0" smtClean="0"/>
                        <a:t>permits </a:t>
                      </a:r>
                      <a:r>
                        <a:rPr lang="en-US" strike="noStrike" dirty="0" smtClean="0"/>
                        <a:t>for a later meeting</a:t>
                      </a:r>
                      <a:endParaRPr lang="en-US" strike="sngStrike" dirty="0" smtClean="0"/>
                    </a:p>
                  </a:txBody>
                  <a:tcPr marT="45712" marB="45712"/>
                </a:tc>
              </a:tr>
              <a:tr h="376545">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040</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11-19-1040r5 for </a:t>
            </a:r>
            <a:r>
              <a:rPr lang="en-US" b="0" dirty="0"/>
              <a:t>CIDs </a:t>
            </a:r>
            <a:r>
              <a:rPr lang="en-US" b="0" dirty="0" smtClean="0"/>
              <a:t>1121,</a:t>
            </a:r>
          </a:p>
          <a:p>
            <a:r>
              <a:rPr lang="en-US" b="0" dirty="0" smtClean="0"/>
              <a:t>1508</a:t>
            </a:r>
            <a:r>
              <a:rPr lang="en-US" b="0" dirty="0"/>
              <a:t>, 1383, 1509, 1635, 1791, 2247, 1210, 1062, 1066</a:t>
            </a:r>
            <a:r>
              <a:rPr lang="en-US" b="0" dirty="0" smtClean="0"/>
              <a:t>, </a:t>
            </a:r>
            <a:r>
              <a:rPr lang="en-US" b="0" dirty="0"/>
              <a:t>1630, 2246, </a:t>
            </a:r>
            <a:r>
              <a:rPr lang="en-US" b="0" dirty="0" smtClean="0"/>
              <a:t>1208,</a:t>
            </a:r>
          </a:p>
          <a:p>
            <a:r>
              <a:rPr lang="en-US" b="0" dirty="0" smtClean="0"/>
              <a:t>2265</a:t>
            </a:r>
            <a:r>
              <a:rPr lang="en-US" b="0" dirty="0"/>
              <a:t>, 1708, 1064, 1211, 1065, 1096, and </a:t>
            </a:r>
            <a:r>
              <a:rPr lang="en-US" b="0" dirty="0" smtClean="0"/>
              <a:t>1629,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Christian Berger</a:t>
            </a:r>
            <a:endParaRPr lang="en-US" b="0" dirty="0" smtClean="0"/>
          </a:p>
          <a:p>
            <a:r>
              <a:rPr lang="en-US" b="0" dirty="0" smtClean="0"/>
              <a:t>Second</a:t>
            </a:r>
            <a:r>
              <a:rPr lang="en-US" b="0" dirty="0" smtClean="0"/>
              <a:t>: Erik Lindskog</a:t>
            </a:r>
            <a:endParaRPr lang="en-US" b="0" dirty="0" smtClean="0"/>
          </a:p>
          <a:p>
            <a:r>
              <a:rPr lang="en-US" b="0" dirty="0" smtClean="0"/>
              <a:t>Results (Y/N/A</a:t>
            </a:r>
            <a:r>
              <a:rPr lang="en-US" b="0" dirty="0" smtClean="0"/>
              <a:t>):11/0/0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58607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11-19/882r “</a:t>
            </a:r>
            <a:r>
              <a:rPr lang="en-US" sz="2000" b="0" dirty="0"/>
              <a:t>Meeting Minutes May 2019 Session</a:t>
            </a:r>
            <a:r>
              <a:rPr lang="en-US" sz="2000" b="0" dirty="0" smtClean="0"/>
              <a:t>” originally posted </a:t>
            </a:r>
            <a:r>
              <a:rPr lang="en-US" sz="2000" b="0" dirty="0"/>
              <a:t>to Mentor on </a:t>
            </a:r>
            <a:r>
              <a:rPr lang="en-US" sz="2000" b="0" dirty="0" smtClean="0"/>
              <a:t>May 27</a:t>
            </a:r>
            <a:r>
              <a:rPr lang="en-US" sz="2000" b="0" baseline="30000" dirty="0" smtClean="0"/>
              <a:t>th</a:t>
            </a:r>
            <a:r>
              <a:rPr lang="en-US" sz="2000" b="0" dirty="0" smtClean="0"/>
              <a:t> 2019</a:t>
            </a:r>
            <a:r>
              <a:rPr lang="en-US" sz="2000" b="0" dirty="0" smtClean="0"/>
              <a:t>. </a:t>
            </a:r>
            <a:endParaRPr lang="en-US" sz="2000" b="0" dirty="0"/>
          </a:p>
          <a:p>
            <a:endParaRPr lang="en-US" sz="2000" dirty="0"/>
          </a:p>
          <a:p>
            <a:r>
              <a:rPr lang="en-US" sz="2000" dirty="0"/>
              <a:t>Motion:</a:t>
            </a:r>
          </a:p>
          <a:p>
            <a:pPr marL="0" indent="0"/>
            <a:r>
              <a:rPr lang="en-US" sz="2000" b="0" dirty="0"/>
              <a:t>Move to approve document </a:t>
            </a:r>
            <a:r>
              <a:rPr lang="en-US" sz="2000" b="0" dirty="0" smtClean="0"/>
              <a:t>11-19/882r2 </a:t>
            </a:r>
            <a:r>
              <a:rPr lang="en-US" sz="2000" b="0" dirty="0"/>
              <a:t>as </a:t>
            </a:r>
            <a:r>
              <a:rPr lang="en-US" sz="2000" b="0" dirty="0" err="1"/>
              <a:t>TGaz</a:t>
            </a:r>
            <a:r>
              <a:rPr lang="en-US" sz="2000" b="0" dirty="0"/>
              <a:t> meeting minutes for the </a:t>
            </a:r>
            <a:r>
              <a:rPr lang="en-US" sz="2000" b="0" dirty="0" smtClean="0"/>
              <a:t>May </a:t>
            </a:r>
            <a:r>
              <a:rPr lang="en-US" sz="2000" b="0" dirty="0" smtClean="0"/>
              <a:t>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endParaRPr lang="en-US" sz="2000" b="0" dirty="0" smtClean="0"/>
          </a:p>
          <a:p>
            <a:r>
              <a:rPr lang="en-US" sz="2000" b="0" dirty="0" smtClean="0"/>
              <a:t>Seconded </a:t>
            </a:r>
            <a:r>
              <a:rPr lang="en-US" sz="2000" b="0" dirty="0"/>
              <a:t>by</a:t>
            </a:r>
            <a:r>
              <a:rPr lang="en-US" sz="2000" b="0" dirty="0" smtClean="0"/>
              <a:t>: Roy Want</a:t>
            </a:r>
            <a:endParaRPr lang="en-US" sz="2000" b="0" dirty="0"/>
          </a:p>
          <a:p>
            <a:r>
              <a:rPr lang="en-US" sz="2000" b="0" dirty="0"/>
              <a:t>Results (Y/N/A</a:t>
            </a:r>
            <a:r>
              <a:rPr lang="en-US" sz="2000" b="0" dirty="0" smtClean="0"/>
              <a:t>): 12/0/0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060059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041</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a:t>
            </a:r>
            <a:r>
              <a:rPr lang="en-US" b="0" dirty="0" smtClean="0"/>
              <a:t>11-19-1041r2 </a:t>
            </a:r>
            <a:r>
              <a:rPr lang="en-US" b="0" dirty="0" smtClean="0"/>
              <a:t>for </a:t>
            </a:r>
            <a:r>
              <a:rPr lang="en-US" b="0" dirty="0"/>
              <a:t>CIDs 1286, </a:t>
            </a:r>
            <a:endParaRPr lang="en-US" b="0" dirty="0" smtClean="0"/>
          </a:p>
          <a:p>
            <a:r>
              <a:rPr lang="en-US" b="0" dirty="0" smtClean="0"/>
              <a:t>1520</a:t>
            </a:r>
            <a:r>
              <a:rPr lang="en-US" b="0" dirty="0"/>
              <a:t>, 1542, 1543, 1544, 1547, 1548, 1551, 1552, 1553, 1554, 1555, 1556, 1561, </a:t>
            </a:r>
            <a:endParaRPr lang="en-US" b="0" dirty="0" smtClean="0"/>
          </a:p>
          <a:p>
            <a:r>
              <a:rPr lang="en-US" b="0" dirty="0" smtClean="0"/>
              <a:t>1562</a:t>
            </a:r>
            <a:r>
              <a:rPr lang="en-US" b="0" dirty="0"/>
              <a:t>, 1564, 1565, 1574, and 2286 </a:t>
            </a:r>
            <a:r>
              <a:rPr lang="en-US" b="0" dirty="0" smtClean="0"/>
              <a:t>, instruct </a:t>
            </a:r>
            <a:r>
              <a:rPr lang="en-US" b="0" dirty="0"/>
              <a:t>the technical editor </a:t>
            </a:r>
            <a:r>
              <a:rPr lang="en-US" b="0" dirty="0" smtClean="0"/>
              <a:t>to</a:t>
            </a:r>
          </a:p>
          <a:p>
            <a:r>
              <a:rPr lang="en-US" b="0" dirty="0" smtClean="0"/>
              <a:t>incorporate </a:t>
            </a:r>
            <a:r>
              <a:rPr lang="en-US" b="0" dirty="0"/>
              <a:t>it in the P802.11az 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Jerome Henry</a:t>
            </a:r>
            <a:endParaRPr lang="en-US" b="0" dirty="0" smtClean="0"/>
          </a:p>
          <a:p>
            <a:r>
              <a:rPr lang="en-US" b="0" dirty="0" smtClean="0"/>
              <a:t>Second</a:t>
            </a:r>
            <a:r>
              <a:rPr lang="en-US" b="0" dirty="0" smtClean="0"/>
              <a:t>: Erik Lindskog</a:t>
            </a:r>
            <a:endParaRPr lang="en-US" b="0" dirty="0" smtClean="0"/>
          </a:p>
          <a:p>
            <a:r>
              <a:rPr lang="en-US" b="0" dirty="0" smtClean="0"/>
              <a:t>Results (Y/N/A</a:t>
            </a:r>
            <a:r>
              <a:rPr lang="en-US" b="0" dirty="0" smtClean="0"/>
              <a:t>): 13/0/0</a:t>
            </a:r>
          </a:p>
          <a:p>
            <a:r>
              <a:rPr lang="en-US" b="0" dirty="0" smtClean="0"/>
              <a:t>Motion passes.</a:t>
            </a:r>
            <a:endParaRPr lang="en-US" b="0" dirty="0" smtClean="0"/>
          </a:p>
          <a:p>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77387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Submission 11-19-</a:t>
            </a:r>
            <a:r>
              <a:rPr lang="he-IL" sz="2800" dirty="0" smtClean="0"/>
              <a:t>1</a:t>
            </a:r>
            <a:r>
              <a:rPr lang="en-US" sz="2800" dirty="0" smtClean="0"/>
              <a:t>277</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endParaRPr lang="en-US" dirty="0" smtClean="0"/>
          </a:p>
          <a:p>
            <a:r>
              <a:rPr lang="en-US" b="0" dirty="0" smtClean="0"/>
              <a:t>Move to adopt the resolutions depicted by document </a:t>
            </a:r>
            <a:r>
              <a:rPr lang="en-US" b="0" dirty="0" smtClean="0"/>
              <a:t>11-19-1277r3 </a:t>
            </a:r>
            <a:r>
              <a:rPr lang="en-US" b="0" dirty="0"/>
              <a:t>for CIDs </a:t>
            </a:r>
            <a:r>
              <a:rPr lang="en-US" b="0" dirty="0" smtClean="0"/>
              <a:t>1238</a:t>
            </a:r>
            <a:r>
              <a:rPr lang="en-US" b="0" dirty="0" smtClean="0"/>
              <a:t>, </a:t>
            </a:r>
          </a:p>
          <a:p>
            <a:r>
              <a:rPr lang="en-US" b="0" dirty="0" smtClean="0"/>
              <a:t>1241, 1661, 1775 and 1776, instruct </a:t>
            </a:r>
            <a:r>
              <a:rPr lang="en-US" b="0" dirty="0"/>
              <a:t>the technical editor </a:t>
            </a:r>
            <a:r>
              <a:rPr lang="en-US" b="0" dirty="0" smtClean="0"/>
              <a:t>to incorporate </a:t>
            </a:r>
            <a:r>
              <a:rPr lang="en-US" b="0" dirty="0"/>
              <a:t>it in the </a:t>
            </a:r>
            <a:endParaRPr lang="en-US" b="0" dirty="0" smtClean="0"/>
          </a:p>
          <a:p>
            <a:r>
              <a:rPr lang="en-US" b="0" dirty="0" smtClean="0"/>
              <a:t>P802.11az </a:t>
            </a:r>
            <a:r>
              <a:rPr lang="en-US" b="0" dirty="0"/>
              <a:t>draft and grant </a:t>
            </a:r>
            <a:r>
              <a:rPr lang="en-US" b="0" dirty="0" smtClean="0"/>
              <a:t>the editor </a:t>
            </a:r>
            <a:r>
              <a:rPr lang="en-US" b="0" dirty="0"/>
              <a:t>editorial license. </a:t>
            </a:r>
            <a:endParaRPr lang="en-US" b="0" dirty="0" smtClean="0"/>
          </a:p>
          <a:p>
            <a:endParaRPr lang="en-US" b="0" dirty="0" smtClean="0"/>
          </a:p>
          <a:p>
            <a:r>
              <a:rPr lang="en-US" b="0" dirty="0" smtClean="0"/>
              <a:t>Moved</a:t>
            </a:r>
            <a:r>
              <a:rPr lang="en-US" b="0" dirty="0" smtClean="0"/>
              <a:t>: Ganesh </a:t>
            </a:r>
            <a:r>
              <a:rPr lang="en-US" b="0" dirty="0" err="1" smtClean="0"/>
              <a:t>Venkatesan</a:t>
            </a:r>
            <a:endParaRPr lang="en-US" b="0" dirty="0" smtClean="0"/>
          </a:p>
          <a:p>
            <a:r>
              <a:rPr lang="en-US" b="0" dirty="0" smtClean="0"/>
              <a:t>Second</a:t>
            </a:r>
            <a:r>
              <a:rPr lang="en-US" b="0" dirty="0" smtClean="0"/>
              <a:t>: Qinghua Li</a:t>
            </a:r>
            <a:endParaRPr lang="en-US" b="0" dirty="0" smtClean="0"/>
          </a:p>
          <a:p>
            <a:r>
              <a:rPr lang="en-US" b="0" dirty="0" smtClean="0"/>
              <a:t>Results (Y/N/A</a:t>
            </a:r>
            <a:r>
              <a:rPr lang="en-US" b="0" dirty="0" smtClean="0"/>
              <a:t>): 13/0/0</a:t>
            </a:r>
          </a:p>
          <a:p>
            <a:r>
              <a:rPr lang="en-US" b="0" dirty="0" smtClean="0"/>
              <a:t>Motion passes.</a:t>
            </a:r>
            <a:endParaRPr lang="en-US" b="0" dirty="0" smtClean="0"/>
          </a:p>
          <a:p>
            <a:endParaRPr lang="en-US" sz="2000"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572104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58644729"/>
              </p:ext>
            </p:extLst>
          </p:nvPr>
        </p:nvGraphicFramePr>
        <p:xfrm>
          <a:off x="929215" y="1484786"/>
          <a:ext cx="10460568" cy="4632146"/>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32003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188273">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188273">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15min – as needed</a:t>
                      </a:r>
                      <a:endParaRPr lang="en-US" sz="1600" dirty="0"/>
                    </a:p>
                  </a:txBody>
                  <a:tcPr marT="45712" marB="45712"/>
                </a:tc>
              </a:tr>
              <a:tr h="376545">
                <a:tc>
                  <a:txBody>
                    <a:bodyPr/>
                    <a:lstStyle/>
                    <a:p>
                      <a:r>
                        <a:rPr lang="en-US" sz="1600" dirty="0" smtClean="0"/>
                        <a:t>11-19-1043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r>
                        <a:rPr lang="en-US" sz="1600" baseline="0" dirty="0" smtClean="0"/>
                        <a:t> </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Phase</a:t>
                      </a:r>
                      <a:r>
                        <a:rPr lang="en-US" sz="1600" kern="1200" baseline="0" dirty="0" smtClean="0">
                          <a:solidFill>
                            <a:schemeClr val="dk1"/>
                          </a:solidFill>
                          <a:effectLst/>
                          <a:latin typeface="+mn-lt"/>
                          <a:ea typeface="+mn-ea"/>
                          <a:cs typeface="+mn-cs"/>
                        </a:rPr>
                        <a:t> shift </a:t>
                      </a:r>
                      <a:r>
                        <a:rPr lang="en-US" sz="1600" kern="1200" dirty="0" smtClean="0">
                          <a:solidFill>
                            <a:schemeClr val="dk1"/>
                          </a:solidFill>
                          <a:effectLst/>
                          <a:latin typeface="+mn-lt"/>
                          <a:ea typeface="+mn-ea"/>
                          <a:cs typeface="+mn-cs"/>
                        </a:rPr>
                        <a:t>TOA</a:t>
                      </a:r>
                      <a:r>
                        <a:rPr lang="en-US" sz="1600" kern="1200" baseline="0" dirty="0" smtClean="0">
                          <a:solidFill>
                            <a:schemeClr val="dk1"/>
                          </a:solidFill>
                          <a:effectLst/>
                          <a:latin typeface="+mn-lt"/>
                          <a:ea typeface="+mn-ea"/>
                          <a:cs typeface="+mn-cs"/>
                        </a:rPr>
                        <a:t> for passive location ranging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15min</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24545086"/>
              </p:ext>
            </p:extLst>
          </p:nvPr>
        </p:nvGraphicFramePr>
        <p:xfrm>
          <a:off x="929215" y="1484786"/>
          <a:ext cx="10460568" cy="338251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 - As needed</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progress towards Sep. recirculation ballot (8min)</a:t>
            </a:r>
          </a:p>
          <a:p>
            <a:pPr algn="just">
              <a:spcBef>
                <a:spcPct val="20000"/>
              </a:spcBef>
              <a:buFontTx/>
              <a:buChar char="•"/>
            </a:pPr>
            <a:r>
              <a:rPr lang="en-US" altLang="en-US" sz="2000" b="0" dirty="0" smtClean="0"/>
              <a:t>Set targets for the Sep. meeting. (5min)</a:t>
            </a:r>
          </a:p>
          <a:p>
            <a:pPr algn="just">
              <a:spcBef>
                <a:spcPct val="20000"/>
              </a:spcBef>
              <a:buFontTx/>
              <a:buChar char="•"/>
            </a:pPr>
            <a:r>
              <a:rPr lang="en-US" altLang="en-US" sz="2000" b="0" dirty="0" smtClean="0"/>
              <a:t>Set conference calls till the Sep.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231165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0028538"/>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11-19-1051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r>
                        <a:rPr lang="en-US" sz="1600" dirty="0" smtClean="0"/>
                        <a:t>NDP Power Control for EVM</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11-19-1319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Immediate and Delayed Feedback in LMR</a:t>
                      </a: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8853247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Adjourn for the week</a:t>
            </a:r>
            <a:endParaRPr lang="en-US" sz="4400" dirty="0"/>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80965</TotalTime>
  <Words>5984</Words>
  <Application>Microsoft Office PowerPoint</Application>
  <PresentationFormat>Widescreen</PresentationFormat>
  <Paragraphs>1352</Paragraphs>
  <Slides>91</Slides>
  <Notes>21</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101"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Fix to motion from May meeting – 11-19-1062</vt:lpstr>
      <vt:lpstr>Reminder to do attendance</vt:lpstr>
      <vt:lpstr>Recess</vt:lpstr>
      <vt:lpstr>Meeting Slot # 3 discussion items</vt:lpstr>
      <vt:lpstr>Meeting Slot # 3 discussion items</vt:lpstr>
      <vt:lpstr>Reminder to do attendance</vt:lpstr>
      <vt:lpstr>Fix to motion from May meeting – 11-19-970</vt:lpstr>
      <vt:lpstr>Submission 11-19-1233</vt:lpstr>
      <vt:lpstr>Recess</vt:lpstr>
      <vt:lpstr>Meeting Slot # 4 discussion items</vt:lpstr>
      <vt:lpstr>Meeting Slot # 4 discussion items</vt:lpstr>
      <vt:lpstr>Aug./Sep. ad hoc meeting dates</vt:lpstr>
      <vt:lpstr>Ad Hoc</vt:lpstr>
      <vt:lpstr>Submission 11-19-1234</vt:lpstr>
      <vt:lpstr>Submission 11-19-1036</vt:lpstr>
      <vt:lpstr>Reminder to do attendance</vt:lpstr>
      <vt:lpstr>Recess</vt:lpstr>
      <vt:lpstr>Meeting Slot # 5 discussion items</vt:lpstr>
      <vt:lpstr>Meeting Slot # 5 discussion items</vt:lpstr>
      <vt:lpstr>Submission 11-19-1040</vt:lpstr>
      <vt:lpstr>Approval of previous meeting minutes</vt:lpstr>
      <vt:lpstr>Submission 11-19-1041</vt:lpstr>
      <vt:lpstr>Submission 11-19-1277</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Meeting Slot # 8 discussion items</vt:lpstr>
      <vt:lpstr>Meeting Slot # 7 discussion items</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633</cp:revision>
  <cp:lastPrinted>1601-01-01T00:00:00Z</cp:lastPrinted>
  <dcterms:created xsi:type="dcterms:W3CDTF">2018-08-06T10:28:59Z</dcterms:created>
  <dcterms:modified xsi:type="dcterms:W3CDTF">2019-07-18T05:56:49Z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2019-07-18 05:56:49Z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