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8"/>
  </p:notesMasterIdLst>
  <p:handoutMasterIdLst>
    <p:handoutMasterId r:id="rId49"/>
  </p:handoutMasterIdLst>
  <p:sldIdLst>
    <p:sldId id="256" r:id="rId2"/>
    <p:sldId id="265" r:id="rId3"/>
    <p:sldId id="257" r:id="rId4"/>
    <p:sldId id="266" r:id="rId5"/>
    <p:sldId id="267" r:id="rId6"/>
    <p:sldId id="268" r:id="rId7"/>
    <p:sldId id="269" r:id="rId8"/>
    <p:sldId id="270" r:id="rId9"/>
    <p:sldId id="271" r:id="rId10"/>
    <p:sldId id="276" r:id="rId11"/>
    <p:sldId id="274" r:id="rId12"/>
    <p:sldId id="275" r:id="rId13"/>
    <p:sldId id="273" r:id="rId14"/>
    <p:sldId id="272" r:id="rId15"/>
    <p:sldId id="277" r:id="rId16"/>
    <p:sldId id="280" r:id="rId17"/>
    <p:sldId id="316" r:id="rId18"/>
    <p:sldId id="332" r:id="rId19"/>
    <p:sldId id="333" r:id="rId20"/>
    <p:sldId id="317" r:id="rId21"/>
    <p:sldId id="318" r:id="rId22"/>
    <p:sldId id="319" r:id="rId23"/>
    <p:sldId id="320" r:id="rId24"/>
    <p:sldId id="329" r:id="rId25"/>
    <p:sldId id="330" r:id="rId26"/>
    <p:sldId id="321" r:id="rId27"/>
    <p:sldId id="322" r:id="rId28"/>
    <p:sldId id="323" r:id="rId29"/>
    <p:sldId id="326" r:id="rId30"/>
    <p:sldId id="327" r:id="rId31"/>
    <p:sldId id="328" r:id="rId32"/>
    <p:sldId id="331" r:id="rId33"/>
    <p:sldId id="336" r:id="rId34"/>
    <p:sldId id="337" r:id="rId35"/>
    <p:sldId id="334" r:id="rId36"/>
    <p:sldId id="335" r:id="rId37"/>
    <p:sldId id="338" r:id="rId38"/>
    <p:sldId id="339" r:id="rId39"/>
    <p:sldId id="325" r:id="rId40"/>
    <p:sldId id="312" r:id="rId41"/>
    <p:sldId id="259" r:id="rId42"/>
    <p:sldId id="260" r:id="rId43"/>
    <p:sldId id="261" r:id="rId44"/>
    <p:sldId id="262" r:id="rId45"/>
    <p:sldId id="263" r:id="rId46"/>
    <p:sldId id="264" r:id="rId4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F1D38888-79E6-4B8F-A7E5-96BDED502F2F}">
          <p14:sldIdLst>
            <p14:sldId id="256"/>
            <p14:sldId id="265"/>
            <p14:sldId id="257"/>
            <p14:sldId id="266"/>
            <p14:sldId id="267"/>
            <p14:sldId id="268"/>
            <p14:sldId id="269"/>
            <p14:sldId id="270"/>
            <p14:sldId id="271"/>
            <p14:sldId id="276"/>
            <p14:sldId id="274"/>
            <p14:sldId id="275"/>
            <p14:sldId id="273"/>
            <p14:sldId id="272"/>
            <p14:sldId id="277"/>
            <p14:sldId id="280"/>
            <p14:sldId id="316"/>
            <p14:sldId id="332"/>
          </p14:sldIdLst>
        </p14:section>
        <p14:section name="Slot#1" id="{D034DA8E-AAAC-4FE4-96D8-FD4E97D1BB71}">
          <p14:sldIdLst>
            <p14:sldId id="333"/>
            <p14:sldId id="317"/>
            <p14:sldId id="318"/>
            <p14:sldId id="319"/>
            <p14:sldId id="320"/>
            <p14:sldId id="329"/>
            <p14:sldId id="330"/>
            <p14:sldId id="321"/>
            <p14:sldId id="322"/>
            <p14:sldId id="323"/>
            <p14:sldId id="326"/>
            <p14:sldId id="327"/>
            <p14:sldId id="328"/>
            <p14:sldId id="331"/>
            <p14:sldId id="336"/>
            <p14:sldId id="337"/>
          </p14:sldIdLst>
        </p14:section>
        <p14:section name="Slot#2" id="{0E687B7E-720E-4035-8603-903AAF037B31}">
          <p14:sldIdLst>
            <p14:sldId id="334"/>
            <p14:sldId id="335"/>
            <p14:sldId id="338"/>
            <p14:sldId id="339"/>
          </p14:sldIdLst>
        </p14:section>
        <p14:section name="Slot#3" id="{5D49AB48-9724-48C6-97B3-577374A1C2CA}">
          <p14:sldIdLst/>
        </p14:section>
        <p14:section name="Slot#4" id="{6193A2DF-E32F-40FC-A604-C1274D537662}">
          <p14:sldIdLst/>
        </p14:section>
        <p14:section name="Slot#5" id="{D51E15C0-1BE5-4B71-8375-F6B1D2A3FFBF}">
          <p14:sldIdLst/>
        </p14:section>
        <p14:section name="Slot #6" id="{C6C71488-E606-43ED-9503-8F91C556A2EE}">
          <p14:sldIdLst/>
        </p14:section>
        <p14:section name="Slot#7" id="{D59D5964-9646-4C25-959D-E55F97EAE577}">
          <p14:sldIdLst>
            <p14:sldId id="325"/>
          </p14:sldIdLst>
        </p14:section>
        <p14:section name="Template slides and motion formats" id="{8A990A65-CB67-469F-A02E-6E443C58FA96}">
          <p14:sldIdLst>
            <p14:sldId id="312"/>
            <p14:sldId id="259"/>
            <p14:sldId id="260"/>
            <p14:sldId id="261"/>
            <p14:sldId id="262"/>
            <p14:sldId id="263"/>
            <p14:sldId id="26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93" autoAdjust="0"/>
  </p:normalViewPr>
  <p:slideViewPr>
    <p:cSldViewPr>
      <p:cViewPr varScale="1">
        <p:scale>
          <a:sx n="113" d="100"/>
          <a:sy n="113" d="100"/>
        </p:scale>
        <p:origin x="144" y="96"/>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7/9/2019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D310956-CE0F-4B68-9CE0-7A7604BB42D7}" type="slidenum">
              <a:rPr lang="en-US"/>
              <a:pPr/>
              <a:t>42</a:t>
            </a:fld>
            <a:endParaRPr lang="en-US"/>
          </a:p>
        </p:txBody>
      </p:sp>
      <p:sp>
        <p:nvSpPr>
          <p:cNvPr id="16385"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6386"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16558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AAB5CE2-8DD9-4D73-A363-75B54562E72E}" type="slidenum">
              <a:rPr lang="en-US"/>
              <a:pPr/>
              <a:t>43</a:t>
            </a:fld>
            <a:endParaRPr lang="en-US"/>
          </a:p>
        </p:txBody>
      </p:sp>
      <p:sp>
        <p:nvSpPr>
          <p:cNvPr id="1740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741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76165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45</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46</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12</a:t>
            </a:fld>
            <a:endParaRPr lang="en-US"/>
          </a:p>
        </p:txBody>
      </p:sp>
    </p:spTree>
    <p:extLst>
      <p:ext uri="{BB962C8B-B14F-4D97-AF65-F5344CB8AC3E}">
        <p14:creationId xmlns:p14="http://schemas.microsoft.com/office/powerpoint/2010/main" val="1062193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15</a:t>
            </a:fld>
            <a:endParaRPr lang="en-US"/>
          </a:p>
        </p:txBody>
      </p:sp>
    </p:spTree>
    <p:extLst>
      <p:ext uri="{BB962C8B-B14F-4D97-AF65-F5344CB8AC3E}">
        <p14:creationId xmlns:p14="http://schemas.microsoft.com/office/powerpoint/2010/main" val="2410061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2536309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18</a:t>
            </a:fld>
            <a:endParaRPr lang="en-US"/>
          </a:p>
        </p:txBody>
      </p:sp>
    </p:spTree>
    <p:extLst>
      <p:ext uri="{BB962C8B-B14F-4D97-AF65-F5344CB8AC3E}">
        <p14:creationId xmlns:p14="http://schemas.microsoft.com/office/powerpoint/2010/main" val="975904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20</a:t>
            </a:fld>
            <a:endParaRPr lang="en-US"/>
          </a:p>
        </p:txBody>
      </p:sp>
    </p:spTree>
    <p:extLst>
      <p:ext uri="{BB962C8B-B14F-4D97-AF65-F5344CB8AC3E}">
        <p14:creationId xmlns:p14="http://schemas.microsoft.com/office/powerpoint/2010/main" val="3735165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36</a:t>
            </a:fld>
            <a:endParaRPr lang="en-US"/>
          </a:p>
        </p:txBody>
      </p:sp>
    </p:spTree>
    <p:extLst>
      <p:ext uri="{BB962C8B-B14F-4D97-AF65-F5344CB8AC3E}">
        <p14:creationId xmlns:p14="http://schemas.microsoft.com/office/powerpoint/2010/main" val="1257263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6A824DE9-FED7-4AB7-8253-E7DBD107D396}" type="slidenum">
              <a:rPr lang="en-US"/>
              <a:pPr/>
              <a:t>41</a:t>
            </a:fld>
            <a:endParaRPr lang="en-US"/>
          </a:p>
        </p:txBody>
      </p:sp>
      <p:sp>
        <p:nvSpPr>
          <p:cNvPr id="15361"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5362"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4772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2019</a:t>
            </a:r>
            <a:endParaRPr lang="en-GB"/>
          </a:p>
        </p:txBody>
      </p:sp>
      <p:sp>
        <p:nvSpPr>
          <p:cNvPr id="6" name="Footer Placeholder 5"/>
          <p:cNvSpPr>
            <a:spLocks noGrp="1"/>
          </p:cNvSpPr>
          <p:nvPr>
            <p:ph type="ftr" idx="11"/>
          </p:nvPr>
        </p:nvSpPr>
        <p:spPr/>
        <p:txBody>
          <a:bodyPr/>
          <a:lstStyle>
            <a:lvl1pPr>
              <a:defRPr/>
            </a:lvl1pPr>
          </a:lstStyle>
          <a:p>
            <a:r>
              <a:rPr lang="en-GB" smtClean="0"/>
              <a:t>Jonathan Segev, Intel corporation</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2019</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smtClean="0"/>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2019</a:t>
            </a:r>
            <a:endParaRPr lang="en-GB"/>
          </a:p>
        </p:txBody>
      </p:sp>
      <p:sp>
        <p:nvSpPr>
          <p:cNvPr id="4" name="Footer Placeholder 3"/>
          <p:cNvSpPr>
            <a:spLocks noGrp="1"/>
          </p:cNvSpPr>
          <p:nvPr>
            <p:ph type="ftr" idx="11"/>
          </p:nvPr>
        </p:nvSpPr>
        <p:spPr/>
        <p:txBody>
          <a:bodyPr/>
          <a:lstStyle>
            <a:lvl1pPr>
              <a:defRPr/>
            </a:lvl1pPr>
          </a:lstStyle>
          <a:p>
            <a:r>
              <a:rPr lang="en-GB" smtClean="0"/>
              <a:t>Jonathan Segev, Intel corporation</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2019</a:t>
            </a:r>
            <a:endParaRPr lang="en-GB"/>
          </a:p>
        </p:txBody>
      </p:sp>
      <p:sp>
        <p:nvSpPr>
          <p:cNvPr id="3" name="Footer Placeholder 2"/>
          <p:cNvSpPr>
            <a:spLocks noGrp="1"/>
          </p:cNvSpPr>
          <p:nvPr>
            <p:ph type="ftr" idx="11"/>
          </p:nvPr>
        </p:nvSpPr>
        <p:spPr/>
        <p:txBody>
          <a:bodyPr/>
          <a:lstStyle>
            <a:lvl1pPr>
              <a:defRPr/>
            </a:lvl1pPr>
          </a:lstStyle>
          <a:p>
            <a:r>
              <a:rPr lang="en-GB" smtClean="0"/>
              <a:t>Jonathan Segev, Intel corporation</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2019</a:t>
            </a:r>
            <a:endParaRPr lang="en-GB"/>
          </a:p>
        </p:txBody>
      </p:sp>
      <p:sp>
        <p:nvSpPr>
          <p:cNvPr id="5" name="Footer Placeholder 4"/>
          <p:cNvSpPr>
            <a:spLocks noGrp="1"/>
          </p:cNvSpPr>
          <p:nvPr>
            <p:ph type="ftr" idx="11"/>
          </p:nvPr>
        </p:nvSpPr>
        <p:spPr/>
        <p:txBody>
          <a:bodyPr/>
          <a:lstStyle>
            <a:lvl1pPr>
              <a:defRPr/>
            </a:lvl1pPr>
          </a:lstStyle>
          <a:p>
            <a:r>
              <a:rPr lang="en-GB" smtClean="0"/>
              <a:t>Jonathan Segev, Intel corporation</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2019</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802.11-19/946r2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4" Type="http://schemas.openxmlformats.org/officeDocument/2006/relationships/hyperlink" Target="https://standards.ieee.org/develop/policies/bylaws/sb_bylaws.pdf%20section%205.2.1.3"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4" Type="http://schemas.openxmlformats.org/officeDocument/2006/relationships/hyperlink" Target="https://mentor.ieee.org/802.11/documents"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TGaz</a:t>
            </a:r>
            <a:r>
              <a:rPr lang="en-US" altLang="en-US" dirty="0"/>
              <a:t> Next Generation Positioning </a:t>
            </a:r>
            <a:br>
              <a:rPr lang="en-US" altLang="en-US" dirty="0"/>
            </a:br>
            <a:r>
              <a:rPr lang="en-US" altLang="en-US" dirty="0" smtClean="0"/>
              <a:t>July Meeting </a:t>
            </a:r>
            <a:r>
              <a:rPr lang="en-US" altLang="en-US" dirty="0"/>
              <a:t>Agenda</a:t>
            </a:r>
            <a:endParaRPr lang="en-GB" dirty="0"/>
          </a:p>
        </p:txBody>
      </p:sp>
      <p:sp>
        <p:nvSpPr>
          <p:cNvPr id="3074" name="Rectangle 2"/>
          <p:cNvSpPr>
            <a:spLocks noGrp="1" noChangeArrowheads="1"/>
          </p:cNvSpPr>
          <p:nvPr>
            <p:ph type="subTitle" idx="1"/>
          </p:nvPr>
        </p:nvSpPr>
        <p:spPr>
          <a:xfrm>
            <a:off x="1828800" y="1731664"/>
            <a:ext cx="8534400" cy="476250"/>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dirty="0"/>
              <a:t>:</a:t>
            </a:r>
            <a:r>
              <a:rPr lang="en-GB" sz="2000" b="0" dirty="0"/>
              <a:t> </a:t>
            </a:r>
            <a:r>
              <a:rPr lang="en-GB" sz="2000" b="0" dirty="0" smtClean="0"/>
              <a:t>2019-07-01</a:t>
            </a:r>
          </a:p>
        </p:txBody>
      </p:sp>
      <p:sp>
        <p:nvSpPr>
          <p:cNvPr id="6" name="Date Placeholder 3"/>
          <p:cNvSpPr>
            <a:spLocks noGrp="1"/>
          </p:cNvSpPr>
          <p:nvPr>
            <p:ph type="dt" idx="10"/>
          </p:nvPr>
        </p:nvSpPr>
        <p:spPr/>
        <p:txBody>
          <a:bodyPr/>
          <a:lstStyle/>
          <a:p>
            <a:r>
              <a:rPr lang="en-US" smtClean="0"/>
              <a:t>July 2019</a:t>
            </a:r>
            <a:endParaRPr lang="en-GB" dirty="0"/>
          </a:p>
        </p:txBody>
      </p:sp>
      <p:sp>
        <p:nvSpPr>
          <p:cNvPr id="7" name="Footer Placeholder 4"/>
          <p:cNvSpPr>
            <a:spLocks noGrp="1"/>
          </p:cNvSpPr>
          <p:nvPr>
            <p:ph type="ftr" idx="11"/>
          </p:nvPr>
        </p:nvSpPr>
        <p:spPr/>
        <p:txBody>
          <a:bodyPr/>
          <a:lstStyle/>
          <a:p>
            <a:r>
              <a:rPr lang="en-GB" smtClean="0"/>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847596240"/>
              </p:ext>
            </p:extLst>
          </p:nvPr>
        </p:nvGraphicFramePr>
        <p:xfrm>
          <a:off x="990600" y="2416175"/>
          <a:ext cx="10628313" cy="2457450"/>
        </p:xfrm>
        <a:graphic>
          <a:graphicData uri="http://schemas.openxmlformats.org/presentationml/2006/ole">
            <mc:AlternateContent xmlns:mc="http://schemas.openxmlformats.org/markup-compatibility/2006">
              <mc:Choice xmlns:v="urn:schemas-microsoft-com:vml" Requires="v">
                <p:oleObj spid="_x0000_s3287" name="Document" r:id="rId4" imgW="10797356" imgH="2534496" progId="Word.Document.8">
                  <p:embed/>
                </p:oleObj>
              </mc:Choice>
              <mc:Fallback>
                <p:oleObj name="Document" r:id="rId4" imgW="10797356" imgH="2534496" progId="Word.Document.8">
                  <p:embed/>
                  <p:pic>
                    <p:nvPicPr>
                      <p:cNvPr id="0" name="Picture 3"/>
                      <p:cNvPicPr>
                        <a:picLocks noChangeAspect="1" noChangeArrowheads="1"/>
                      </p:cNvPicPr>
                      <p:nvPr/>
                    </p:nvPicPr>
                    <p:blipFill>
                      <a:blip r:embed="rId5"/>
                      <a:srcRect/>
                      <a:stretch>
                        <a:fillRect/>
                      </a:stretch>
                    </p:blipFill>
                    <p:spPr bwMode="auto">
                      <a:xfrm>
                        <a:off x="990600" y="2416175"/>
                        <a:ext cx="10628313" cy="2457450"/>
                      </a:xfrm>
                      <a:prstGeom prst="rect">
                        <a:avLst/>
                      </a:prstGeom>
                      <a:noFill/>
                      <a:extLst/>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http://standards.ieee.org/about/sasb/patcom/materials.html</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716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dirty="0"/>
              <a:t>Participation in IEEE 802 Meetings</a:t>
            </a:r>
          </a:p>
        </p:txBody>
      </p:sp>
      <p:sp>
        <p:nvSpPr>
          <p:cNvPr id="3" name="Content Placeholder 2"/>
          <p:cNvSpPr>
            <a:spLocks noGrp="1"/>
          </p:cNvSpPr>
          <p:nvPr>
            <p:ph idx="1"/>
          </p:nvPr>
        </p:nvSpPr>
        <p:spPr>
          <a:xfrm>
            <a:off x="914400" y="1348137"/>
            <a:ext cx="10726215" cy="4746278"/>
          </a:xfrm>
        </p:spPr>
        <p:txBody>
          <a:bodyPr/>
          <a:lstStyle/>
          <a:p>
            <a:r>
              <a:rPr lang="en-US" sz="2000" dirty="0"/>
              <a:t>All participation in IEEE 802 Working Group meetings is on an individual basis</a:t>
            </a:r>
          </a:p>
          <a:p>
            <a:r>
              <a:rPr lang="en-GB" sz="1800" i="1" dirty="0"/>
              <a:t>•     Participants in the IEEE standards development individual process shall act based on their qualifications and experience. (</a:t>
            </a:r>
            <a:r>
              <a:rPr lang="en-GB" sz="1800" i="1" dirty="0">
                <a:hlinkClick r:id="rId2"/>
              </a:rPr>
              <a:t>https://standards.ieee.org/develop/policies/bylaws/sb_bylaws.pdf</a:t>
            </a:r>
            <a:r>
              <a:rPr lang="en-GB" sz="1800" i="1" dirty="0"/>
              <a:t>  section 5.2.1)</a:t>
            </a:r>
            <a:endParaRPr lang="en-US" sz="1800" dirty="0"/>
          </a:p>
          <a:p>
            <a:r>
              <a:rPr lang="en-US" sz="1800" dirty="0"/>
              <a:t>•    </a:t>
            </a:r>
            <a:r>
              <a:rPr lang="en-US" sz="1800" i="1" dirty="0"/>
              <a:t>IEEE 802 </a:t>
            </a:r>
            <a:r>
              <a:rPr lang="en-GB" sz="1800" i="1" dirty="0"/>
              <a:t>Working Group membership is by individual; “Working Group members shall participate in the consensus process in a manner consistent with their professional expert opinion as individuals, and not as organizational representatives”. (</a:t>
            </a:r>
            <a:r>
              <a:rPr lang="en-GB" sz="1800" i="1" u="sng" dirty="0">
                <a:hlinkClick r:id="rId3"/>
              </a:rPr>
              <a:t>http://ieee802.org/PNP/approved/IEEE_802_WG_PandP_v19.pdf</a:t>
            </a:r>
            <a:r>
              <a:rPr lang="en-GB" sz="1800" i="1" dirty="0"/>
              <a:t> section 4.2.1)</a:t>
            </a:r>
            <a:endParaRPr lang="en-US" sz="1800" dirty="0"/>
          </a:p>
          <a:p>
            <a:pPr>
              <a:buFont typeface="Arial" panose="020B0604020202020204" pitchFamily="34" charset="0"/>
              <a:buChar char="•"/>
            </a:pPr>
            <a:r>
              <a:rPr lang="en-US" sz="1800" dirty="0"/>
              <a:t>You have an obligation to act and vote as an individual and not under the direction of any other individual or group. Your obligation to act and vote as an individual applies in all cases, regardless of any external commitments, agreements, contracts, or orders. </a:t>
            </a:r>
          </a:p>
          <a:p>
            <a:pPr>
              <a:buFont typeface="Arial" panose="020B0604020202020204" pitchFamily="34" charset="0"/>
              <a:buChar char="•"/>
            </a:pPr>
            <a:r>
              <a:rPr lang="en-US" sz="1800" dirty="0"/>
              <a:t>You shall not direct the actions or votes of any other member of an IEEE 802 Working Group or retaliate against any other member for their actions or votes within IEEE 802 Working Group meetings, see </a:t>
            </a:r>
            <a:r>
              <a:rPr lang="en-US" sz="1800" u="sng" dirty="0">
                <a:hlinkClick r:id="rId4"/>
              </a:rPr>
              <a:t>https://standards.ieee.org/develop/policies/bylaws/sb_bylaws.pdf </a:t>
            </a:r>
            <a:r>
              <a:rPr lang="en-US" sz="1800" dirty="0"/>
              <a:t> section 5.2.1.3 and </a:t>
            </a:r>
            <a:r>
              <a:rPr lang="en-GB" sz="1800" u="sng" dirty="0">
                <a:hlinkClick r:id="rId3"/>
              </a:rPr>
              <a:t>http://ieee802.org/PNP/approved/IEEE_802_WG_PandP_v19.pdf</a:t>
            </a:r>
            <a:r>
              <a:rPr lang="en-GB" sz="1800" dirty="0"/>
              <a:t>  section 3.4.1, list item x</a:t>
            </a:r>
            <a:endParaRPr lang="en-US" sz="1800" dirty="0"/>
          </a:p>
          <a:p>
            <a:r>
              <a:rPr lang="en-US" sz="2000" dirty="0"/>
              <a:t>By participating in IEEE 802 meetings, you accept these requirements.  If you do not agree to these policies then you shall not participate.</a:t>
            </a:r>
          </a:p>
          <a:p>
            <a:endParaRPr lang="en-US" sz="1800" dirty="0"/>
          </a:p>
          <a:p>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40234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DejaVu Sans" pitchFamily="34" charset="0"/>
              </a:rPr>
              <a:t>802 Ground rules</a:t>
            </a:r>
            <a:r>
              <a:rPr lang="en-US" sz="1000" dirty="0">
                <a:cs typeface="DejaVu Sans" pitchFamily="34" charset="0"/>
              </a:rPr>
              <a:t/>
            </a:r>
            <a:br>
              <a:rPr lang="en-US" sz="1000" dirty="0">
                <a:cs typeface="DejaVu Sans" pitchFamily="34" charset="0"/>
              </a:rPr>
            </a:br>
            <a:endParaRPr lang="en-US" dirty="0"/>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solidFill>
                  <a:schemeClr val="tx1"/>
                </a:solidFill>
                <a:cs typeface="DejaVu Sans" pitchFamily="34" charset="0"/>
              </a:rPr>
              <a:t>Respect … give it, get it</a:t>
            </a:r>
          </a:p>
          <a:p>
            <a:pPr indent="-457200">
              <a:buFont typeface="Arial" panose="020B0604020202020204" pitchFamily="34" charset="0"/>
              <a:buChar char="•"/>
            </a:pPr>
            <a:r>
              <a:rPr lang="en-US" dirty="0">
                <a:solidFill>
                  <a:schemeClr val="tx1"/>
                </a:solidFill>
                <a:cs typeface="DejaVu Sans" pitchFamily="34" charset="0"/>
              </a:rPr>
              <a:t>NO product pitches</a:t>
            </a:r>
          </a:p>
          <a:p>
            <a:pPr indent="-457200">
              <a:buFont typeface="Arial" panose="020B0604020202020204" pitchFamily="34" charset="0"/>
              <a:buChar char="•"/>
            </a:pPr>
            <a:r>
              <a:rPr lang="en-US" dirty="0">
                <a:solidFill>
                  <a:schemeClr val="tx1"/>
                </a:solidFill>
                <a:cs typeface="DejaVu Sans" pitchFamily="34" charset="0"/>
              </a:rPr>
              <a:t>NO corporate pitches</a:t>
            </a:r>
          </a:p>
          <a:p>
            <a:pPr indent="-457200">
              <a:buFont typeface="Arial" panose="020B0604020202020204" pitchFamily="34" charset="0"/>
              <a:buChar char="•"/>
            </a:pPr>
            <a:r>
              <a:rPr lang="en-US" dirty="0">
                <a:solidFill>
                  <a:schemeClr val="tx1"/>
                </a:solidFill>
                <a:cs typeface="DejaVu Sans" pitchFamily="34" charset="0"/>
              </a:rPr>
              <a:t>NO prices</a:t>
            </a:r>
          </a:p>
          <a:p>
            <a:pPr indent="-457200">
              <a:buFont typeface="Arial" panose="020B0604020202020204" pitchFamily="34" charset="0"/>
              <a:buChar char="•"/>
            </a:pPr>
            <a:r>
              <a:rPr lang="en-US" dirty="0">
                <a:solidFill>
                  <a:schemeClr val="tx1"/>
                </a:solidFill>
                <a:cs typeface="DejaVu Sans" pitchFamily="34" charset="0"/>
              </a:rPr>
              <a:t>NO restrictive </a:t>
            </a:r>
            <a:r>
              <a:rPr lang="en-US" dirty="0" smtClean="0">
                <a:solidFill>
                  <a:schemeClr val="tx1"/>
                </a:solidFill>
                <a:cs typeface="DejaVu Sans" pitchFamily="34" charset="0"/>
              </a:rPr>
              <a:t>notices</a:t>
            </a:r>
            <a:endParaRPr lang="en-US" dirty="0">
              <a:solidFill>
                <a:schemeClr val="tx1"/>
              </a:solidFill>
              <a:cs typeface="DejaVu Sans" pitchFamily="34" charset="0"/>
            </a:endParaRPr>
          </a:p>
          <a:p>
            <a:pPr indent="-457200">
              <a:buFont typeface="Arial" panose="020B0604020202020204" pitchFamily="34" charset="0"/>
              <a:buChar char="•"/>
            </a:pPr>
            <a:r>
              <a:rPr lang="en-US" dirty="0">
                <a:solidFill>
                  <a:schemeClr val="tx1"/>
                </a:solidFill>
                <a:cs typeface="DejaVu Sans" pitchFamily="34" charset="0"/>
              </a:rPr>
              <a:t>Presentations must be openly available</a:t>
            </a:r>
          </a:p>
          <a:p>
            <a:pPr indent="-457200">
              <a:buClr>
                <a:srgbClr val="FF0000"/>
              </a:buClr>
            </a:pPr>
            <a:endParaRPr lang="en-US" dirty="0">
              <a:solidFill>
                <a:schemeClr val="tx1"/>
              </a:solidFill>
              <a:latin typeface="Arial" pitchFamily="34" charset="0"/>
              <a:cs typeface="DejaVu Sans" pitchFamily="34" charset="0"/>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451236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654967"/>
          </a:xfrm>
        </p:spPr>
        <p:txBody>
          <a:bodyPr/>
          <a:lstStyle/>
          <a:p>
            <a:r>
              <a:rPr lang="en-US" dirty="0"/>
              <a:t>IEEE-SA policy documents</a:t>
            </a:r>
          </a:p>
        </p:txBody>
      </p:sp>
      <p:sp>
        <p:nvSpPr>
          <p:cNvPr id="3" name="Content Placeholder 2"/>
          <p:cNvSpPr>
            <a:spLocks noGrp="1"/>
          </p:cNvSpPr>
          <p:nvPr>
            <p:ph idx="1"/>
          </p:nvPr>
        </p:nvSpPr>
        <p:spPr>
          <a:xfrm>
            <a:off x="914400" y="1628801"/>
            <a:ext cx="10798223" cy="4465614"/>
          </a:xfrm>
        </p:spPr>
        <p:txBody>
          <a:bodyPr/>
          <a:lstStyle/>
          <a:p>
            <a:pPr lvl="0" defTabSz="914400" eaLnBrk="0" hangingPunct="0">
              <a:spcBef>
                <a:spcPct val="20000"/>
              </a:spcBef>
              <a:buClrTx/>
              <a:buSzTx/>
              <a:buFontTx/>
              <a:buChar char="•"/>
              <a:defRPr/>
            </a:pPr>
            <a:r>
              <a:rPr lang="en-US" dirty="0" smtClean="0"/>
              <a:t>IEEE </a:t>
            </a:r>
            <a:r>
              <a:rPr lang="en-US" dirty="0"/>
              <a:t>Code of Ethics</a:t>
            </a:r>
          </a:p>
          <a:p>
            <a:pPr lvl="1" defTabSz="914400" eaLnBrk="0" hangingPunct="0">
              <a:spcBef>
                <a:spcPct val="20000"/>
              </a:spcBef>
              <a:buClrTx/>
              <a:buSzTx/>
              <a:buFontTx/>
              <a:buChar char="–"/>
              <a:defRPr/>
            </a:pPr>
            <a:r>
              <a:rPr lang="en-US" dirty="0">
                <a:hlinkClick r:id="rId2"/>
              </a:rPr>
              <a:t>http://www.ieee.org/about/corporate/governance/p7-8.html</a:t>
            </a:r>
            <a:r>
              <a:rPr lang="en-US" dirty="0"/>
              <a:t> </a:t>
            </a:r>
          </a:p>
          <a:p>
            <a:pPr lvl="0" defTabSz="914400" eaLnBrk="0" hangingPunct="0">
              <a:spcBef>
                <a:spcPct val="20000"/>
              </a:spcBef>
              <a:buClrTx/>
              <a:buSzTx/>
              <a:buFontTx/>
              <a:buChar char="•"/>
              <a:defRPr/>
            </a:pPr>
            <a:r>
              <a:rPr lang="en-US" dirty="0"/>
              <a:t>IEEE Standards Association (IEEE-SA) Affiliation FAQ</a:t>
            </a:r>
          </a:p>
          <a:p>
            <a:pPr lvl="1" defTabSz="914400" eaLnBrk="0" hangingPunct="0">
              <a:spcBef>
                <a:spcPct val="20000"/>
              </a:spcBef>
              <a:buClrTx/>
              <a:buSzTx/>
              <a:buFontTx/>
              <a:buChar char="–"/>
              <a:defRPr/>
            </a:pPr>
            <a:r>
              <a:rPr lang="en-US" dirty="0">
                <a:hlinkClick r:id="rId3"/>
              </a:rPr>
              <a:t>http://standards.ieee.org/faqs/affiliation.html</a:t>
            </a:r>
            <a:r>
              <a:rPr lang="en-US" dirty="0"/>
              <a:t> </a:t>
            </a:r>
          </a:p>
          <a:p>
            <a:pPr lvl="0" defTabSz="914400" eaLnBrk="0" hangingPunct="0">
              <a:spcBef>
                <a:spcPct val="20000"/>
              </a:spcBef>
              <a:buClrTx/>
              <a:buSzTx/>
              <a:buFontTx/>
              <a:buChar char="•"/>
              <a:defRPr/>
            </a:pPr>
            <a:r>
              <a:rPr lang="en-US" dirty="0"/>
              <a:t>Antitrust and Competition Policy</a:t>
            </a:r>
          </a:p>
          <a:p>
            <a:pPr lvl="1" defTabSz="914400" eaLnBrk="0" hangingPunct="0">
              <a:spcBef>
                <a:spcPct val="20000"/>
              </a:spcBef>
              <a:buClrTx/>
              <a:buSzTx/>
              <a:buFontTx/>
              <a:buChar char="–"/>
              <a:defRPr/>
            </a:pPr>
            <a:r>
              <a:rPr lang="en-US" dirty="0">
                <a:hlinkClick r:id="rId4"/>
              </a:rPr>
              <a:t>http://standards.ieee.org/resources/antitrust-guidelines.pdf</a:t>
            </a:r>
            <a:r>
              <a:rPr lang="en-US" dirty="0"/>
              <a:t>  </a:t>
            </a:r>
            <a:endParaRPr lang="en-US" dirty="0">
              <a:hlinkClick r:id="rId5"/>
            </a:endParaRPr>
          </a:p>
          <a:p>
            <a:pPr lvl="0" defTabSz="914400" eaLnBrk="0" hangingPunct="0">
              <a:spcBef>
                <a:spcPct val="20000"/>
              </a:spcBef>
              <a:buClrTx/>
              <a:buSzTx/>
              <a:buFontTx/>
              <a:buChar char="•"/>
              <a:defRPr/>
            </a:pPr>
            <a:r>
              <a:rPr lang="en-US" dirty="0"/>
              <a:t>Letter of Assurance Form</a:t>
            </a:r>
          </a:p>
          <a:p>
            <a:pPr lvl="1" defTabSz="914400" eaLnBrk="0" hangingPunct="0">
              <a:spcBef>
                <a:spcPct val="20000"/>
              </a:spcBef>
              <a:buClrTx/>
              <a:buSzTx/>
              <a:buFontTx/>
              <a:buChar char="–"/>
              <a:defRPr/>
            </a:pPr>
            <a:r>
              <a:rPr lang="en-US" dirty="0">
                <a:hlinkClick r:id="rId6"/>
              </a:rPr>
              <a:t>http://standards.ieee.org/develop/policies/bylaws/sect6-7.html#loa</a:t>
            </a:r>
            <a:r>
              <a:rPr lang="en-US" dirty="0"/>
              <a:t> </a:t>
            </a:r>
          </a:p>
          <a:p>
            <a:pPr lvl="1" defTabSz="914400" eaLnBrk="0" hangingPunct="0">
              <a:spcBef>
                <a:spcPct val="20000"/>
              </a:spcBef>
              <a:buClrTx/>
              <a:buSzTx/>
              <a:buFontTx/>
              <a:buChar char="–"/>
              <a:defRPr/>
            </a:pPr>
            <a:r>
              <a:rPr lang="en-US" dirty="0">
                <a:hlinkClick r:id="rId5"/>
              </a:rPr>
              <a:t>https://development.standards.ieee.org/myproject/Public//mytools/mob/loa.pdf</a:t>
            </a:r>
          </a:p>
          <a:p>
            <a:pPr lvl="0" defTabSz="914400" eaLnBrk="0" hangingPunct="0">
              <a:spcBef>
                <a:spcPct val="20000"/>
              </a:spcBef>
              <a:buClrTx/>
              <a:buSzTx/>
              <a:buFontTx/>
              <a:buChar char="•"/>
              <a:defRPr/>
            </a:pPr>
            <a:r>
              <a:rPr lang="en-US" dirty="0"/>
              <a:t>IEEE-SA Patent Committee FAQ &amp; Patent slides</a:t>
            </a:r>
          </a:p>
          <a:p>
            <a:pPr lvl="1" defTabSz="914400" eaLnBrk="0" hangingPunct="0">
              <a:spcBef>
                <a:spcPct val="20000"/>
              </a:spcBef>
              <a:buClrTx/>
              <a:buSzTx/>
              <a:buFontTx/>
              <a:buChar char="–"/>
              <a:defRPr/>
            </a:pPr>
            <a:r>
              <a:rPr lang="en-US" dirty="0">
                <a:hlinkClick r:id="rId7"/>
              </a:rPr>
              <a:t>http://standards.ieee.org/board/pat/faq.pdf</a:t>
            </a:r>
            <a:r>
              <a:rPr lang="en-US" dirty="0"/>
              <a:t> and </a:t>
            </a:r>
            <a:r>
              <a:rPr lang="en-US" dirty="0">
                <a:hlinkClick r:id="rId5"/>
              </a:rPr>
              <a:t>http://standards.ieee.org/board/pat/pat-slideset.ppt</a:t>
            </a:r>
            <a:r>
              <a:rPr lang="en-US" dirty="0"/>
              <a:t>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588451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14400" y="1981201"/>
            <a:ext cx="10798223" cy="4113213"/>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2"/>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3"/>
              </a:rPr>
              <a:t>http://standards.ieee.org/develop/policies/bylaws/sb_bylaws.pdf</a:t>
            </a:r>
            <a:r>
              <a:rPr lang="en-US" sz="2400" dirty="0"/>
              <a:t> (PDF version)</a:t>
            </a:r>
            <a:r>
              <a:rPr lang="en-US" sz="1800" dirty="0"/>
              <a:t> </a:t>
            </a:r>
          </a:p>
          <a:p>
            <a:pPr lvl="0" defTabSz="914400" eaLnBrk="0" hangingPunct="0">
              <a:spcBef>
                <a:spcPct val="20000"/>
              </a:spcBef>
              <a:buClrTx/>
              <a:buSzTx/>
              <a:defRPr/>
            </a:pPr>
            <a:r>
              <a:rPr lang="en-US" sz="1600" dirty="0"/>
              <a:t/>
            </a: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4"/>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5"/>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726975"/>
          </a:xfrm>
        </p:spPr>
        <p:txBody>
          <a:bodyPr/>
          <a:lstStyle/>
          <a:p>
            <a:r>
              <a:rPr lang="en-US" dirty="0" err="1"/>
              <a:t>TGaz</a:t>
            </a:r>
            <a:r>
              <a:rPr lang="en-US" dirty="0"/>
              <a:t> Schedule at a </a:t>
            </a:r>
            <a:r>
              <a:rPr lang="en-US" dirty="0" smtClean="0"/>
              <a:t>glance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1373291248"/>
              </p:ext>
            </p:extLst>
          </p:nvPr>
        </p:nvGraphicFramePr>
        <p:xfrm>
          <a:off x="3071664" y="2204864"/>
          <a:ext cx="5904655" cy="2808310"/>
        </p:xfrm>
        <a:graphic>
          <a:graphicData uri="http://schemas.openxmlformats.org/drawingml/2006/table">
            <a:tbl>
              <a:tblPr firstRow="1" bandRow="1">
                <a:tableStyleId>{21E4AEA4-8DFA-4A89-87EB-49C32662AFE0}</a:tableStyleId>
              </a:tblPr>
              <a:tblGrid>
                <a:gridCol w="902103"/>
                <a:gridCol w="1066116"/>
                <a:gridCol w="984109"/>
                <a:gridCol w="984109"/>
                <a:gridCol w="984109"/>
                <a:gridCol w="984109"/>
              </a:tblGrid>
              <a:tr h="457823">
                <a:tc>
                  <a:txBody>
                    <a:bodyPr/>
                    <a:lstStyle/>
                    <a:p>
                      <a:endParaRPr lang="en-US" sz="1800" dirty="0"/>
                    </a:p>
                  </a:txBody>
                  <a:tcPr marT="45746" marB="45746" anchor="ctr"/>
                </a:tc>
                <a:tc>
                  <a:txBody>
                    <a:bodyPr/>
                    <a:lstStyle/>
                    <a:p>
                      <a:pPr algn="ctr"/>
                      <a:r>
                        <a:rPr lang="en-US" sz="1800" dirty="0" smtClean="0"/>
                        <a:t>MON</a:t>
                      </a:r>
                      <a:endParaRPr lang="en-US" sz="1800" dirty="0"/>
                    </a:p>
                  </a:txBody>
                  <a:tcPr marT="45746" marB="45746" anchor="ctr"/>
                </a:tc>
                <a:tc>
                  <a:txBody>
                    <a:bodyPr/>
                    <a:lstStyle/>
                    <a:p>
                      <a:pPr algn="ctr"/>
                      <a:r>
                        <a:rPr lang="en-US" sz="1800" dirty="0" smtClean="0"/>
                        <a:t>TUE</a:t>
                      </a:r>
                      <a:endParaRPr lang="en-US" sz="1800" dirty="0"/>
                    </a:p>
                  </a:txBody>
                  <a:tcPr marT="45746" marB="45746" anchor="ctr"/>
                </a:tc>
                <a:tc>
                  <a:txBody>
                    <a:bodyPr/>
                    <a:lstStyle/>
                    <a:p>
                      <a:pPr algn="ctr"/>
                      <a:r>
                        <a:rPr lang="en-US" sz="1800" dirty="0" smtClean="0"/>
                        <a:t>WED</a:t>
                      </a:r>
                      <a:endParaRPr lang="en-US" sz="1800" dirty="0"/>
                    </a:p>
                  </a:txBody>
                  <a:tcPr marT="45746" marB="45746" anchor="ctr"/>
                </a:tc>
                <a:tc>
                  <a:txBody>
                    <a:bodyPr/>
                    <a:lstStyle/>
                    <a:p>
                      <a:pPr algn="ctr"/>
                      <a:r>
                        <a:rPr lang="en-US" sz="1800" dirty="0" smtClean="0"/>
                        <a:t>THU</a:t>
                      </a:r>
                      <a:endParaRPr lang="en-US" sz="1800" dirty="0"/>
                    </a:p>
                  </a:txBody>
                  <a:tcPr marT="45746" marB="45746" anchor="ctr"/>
                </a:tc>
                <a:tc>
                  <a:txBody>
                    <a:bodyPr/>
                    <a:lstStyle/>
                    <a:p>
                      <a:pPr algn="ctr"/>
                      <a:r>
                        <a:rPr lang="en-US" sz="1800" dirty="0" smtClean="0"/>
                        <a:t>FRI</a:t>
                      </a:r>
                      <a:endParaRPr lang="en-US" sz="1800" dirty="0"/>
                    </a:p>
                  </a:txBody>
                  <a:tcPr marT="45746" marB="45746" anchor="ctr"/>
                </a:tc>
              </a:tr>
              <a:tr h="457823">
                <a:tc>
                  <a:txBody>
                    <a:bodyPr/>
                    <a:lstStyle/>
                    <a:p>
                      <a:r>
                        <a:rPr lang="en-US" sz="1800" dirty="0" smtClean="0"/>
                        <a:t>AM1</a:t>
                      </a: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marL="0" algn="ctr" defTabSz="914400" rtl="0" eaLnBrk="1" latinLnBrk="0" hangingPunct="1"/>
                      <a:endParaRPr lang="en-US" sz="1800" kern="1200" dirty="0">
                        <a:solidFill>
                          <a:schemeClr val="dk1"/>
                        </a:solidFill>
                        <a:latin typeface="+mn-lt"/>
                        <a:ea typeface="+mn-ea"/>
                        <a:cs typeface="+mn-cs"/>
                      </a:endParaRPr>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dirty="0" smtClean="0"/>
                        <a:t>AZ</a:t>
                      </a:r>
                      <a:endParaRPr lang="en-US" sz="1800" kern="1200" dirty="0" smtClean="0">
                        <a:solidFill>
                          <a:schemeClr val="dk1"/>
                        </a:solidFill>
                        <a:latin typeface="+mn-lt"/>
                        <a:ea typeface="+mn-ea"/>
                        <a:cs typeface="+mn-cs"/>
                      </a:endParaRPr>
                    </a:p>
                  </a:txBody>
                  <a:tcPr marT="45746" marB="45746" anchor="ctr">
                    <a:solidFill>
                      <a:srgbClr val="92D050"/>
                    </a:solidFill>
                  </a:tcPr>
                </a:tc>
                <a:tc>
                  <a:txBody>
                    <a:bodyPr/>
                    <a:lstStyle/>
                    <a:p>
                      <a:pPr algn="ctr"/>
                      <a:endParaRPr lang="en-US" sz="1800" dirty="0"/>
                    </a:p>
                  </a:txBody>
                  <a:tcPr marT="45746" marB="45746" anchor="ctr"/>
                </a:tc>
              </a:tr>
              <a:tr h="457823">
                <a:tc>
                  <a:txBody>
                    <a:bodyPr/>
                    <a:lstStyle/>
                    <a:p>
                      <a:r>
                        <a:rPr lang="en-US" sz="1800" dirty="0" smtClean="0"/>
                        <a:t>AM2</a:t>
                      </a:r>
                      <a:endParaRPr lang="en-US" sz="1800" dirty="0"/>
                    </a:p>
                  </a:txBody>
                  <a:tcPr marT="45746" marB="45746" anchor="ctr"/>
                </a:tc>
                <a:tc>
                  <a:txBody>
                    <a:bodyPr/>
                    <a:lstStyle/>
                    <a:p>
                      <a:pPr algn="ctr"/>
                      <a:endParaRPr lang="en-US" sz="1800" dirty="0"/>
                    </a:p>
                  </a:txBody>
                  <a:tcPr marT="45746" marB="45746" anchor="ct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sz="1800" dirty="0"/>
                    </a:p>
                  </a:txBody>
                  <a:tcPr marT="45746" marB="45746" anchor="ctr"/>
                </a:tc>
              </a:tr>
              <a:tr h="519195">
                <a:tc>
                  <a:txBody>
                    <a:bodyPr/>
                    <a:lstStyle/>
                    <a:p>
                      <a:r>
                        <a:rPr lang="en-US" sz="1800" dirty="0" smtClean="0"/>
                        <a:t>PM1</a:t>
                      </a:r>
                      <a:endParaRPr lang="en-US" sz="1800" dirty="0"/>
                    </a:p>
                  </a:txBody>
                  <a:tcPr marT="45746" marB="45746" anchor="ctr"/>
                </a:tc>
                <a:tc>
                  <a:txBody>
                    <a:bodyPr/>
                    <a:lstStyle/>
                    <a:p>
                      <a:pPr algn="ctr"/>
                      <a:r>
                        <a:rPr lang="en-US" sz="1800" dirty="0" smtClean="0"/>
                        <a:t>AZ</a:t>
                      </a:r>
                      <a:endParaRPr lang="en-US" sz="1800"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r>
                        <a:rPr lang="en-US" dirty="0" smtClean="0"/>
                        <a:t>AZ</a:t>
                      </a:r>
                      <a:endParaRPr lang="en-US" dirty="0"/>
                    </a:p>
                  </a:txBody>
                  <a:tcPr marT="45746" marB="45746" anchor="ctr">
                    <a:solidFill>
                      <a:srgbClr val="92D050"/>
                    </a:solidFill>
                  </a:tcPr>
                </a:tc>
                <a:tc>
                  <a:txBody>
                    <a:bodyPr/>
                    <a:lstStyle/>
                    <a:p>
                      <a:pPr algn="ctr"/>
                      <a:endParaRPr lang="en-US" sz="1800" dirty="0"/>
                    </a:p>
                  </a:txBody>
                  <a:tcPr marT="45746" marB="45746" anchor="ctr"/>
                </a:tc>
              </a:tr>
              <a:tr h="457823">
                <a:tc>
                  <a:txBody>
                    <a:bodyPr/>
                    <a:lstStyle/>
                    <a:p>
                      <a:r>
                        <a:rPr lang="en-US" sz="1800" dirty="0" smtClean="0"/>
                        <a:t>PM2</a:t>
                      </a: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c>
                  <a:txBody>
                    <a:bodyPr/>
                    <a:lstStyle/>
                    <a:p>
                      <a:pPr algn="ctr"/>
                      <a:endParaRPr lang="en-US" dirty="0"/>
                    </a:p>
                  </a:txBody>
                  <a:tcPr marT="45746" marB="45746" anchor="ctr"/>
                </a:tc>
              </a:tr>
              <a:tr h="457823">
                <a:tc>
                  <a:txBody>
                    <a:bodyPr/>
                    <a:lstStyle/>
                    <a:p>
                      <a:r>
                        <a:rPr lang="en-US" sz="1800" dirty="0" smtClean="0"/>
                        <a:t>Eve</a:t>
                      </a:r>
                      <a:endParaRPr lang="en-US" sz="1800" dirty="0"/>
                    </a:p>
                  </a:txBody>
                  <a:tcPr marT="45746" marB="45746" anchor="ctr"/>
                </a:tc>
                <a:tc>
                  <a:txBody>
                    <a:bodyPr/>
                    <a:lstStyle/>
                    <a:p>
                      <a:pPr algn="ctr"/>
                      <a:endParaRPr lang="en-US" sz="1800" dirty="0"/>
                    </a:p>
                  </a:txBody>
                  <a:tcPr marT="45746" marB="45746"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c>
                  <a:txBody>
                    <a:bodyPr/>
                    <a:lstStyle/>
                    <a:p>
                      <a:pPr algn="ctr"/>
                      <a:endParaRPr lang="en-US" sz="1800" dirty="0"/>
                    </a:p>
                  </a:txBody>
                  <a:tcPr marT="45746" marB="45746" anchor="ctr"/>
                </a:tc>
              </a:tr>
            </a:tbl>
          </a:graphicData>
        </a:graphic>
      </p:graphicFrame>
    </p:spTree>
    <p:extLst>
      <p:ext uri="{BB962C8B-B14F-4D97-AF65-F5344CB8AC3E}">
        <p14:creationId xmlns:p14="http://schemas.microsoft.com/office/powerpoint/2010/main" val="2019020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Agenda for the Week</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a:t>
            </a:r>
          </a:p>
          <a:p>
            <a:pPr algn="just">
              <a:spcBef>
                <a:spcPct val="20000"/>
              </a:spcBef>
              <a:buFontTx/>
              <a:buChar char="•"/>
            </a:pPr>
            <a:r>
              <a:rPr lang="en-US" altLang="en-US" sz="2000" b="0" dirty="0"/>
              <a:t>Agenda setting for the week.</a:t>
            </a:r>
          </a:p>
          <a:p>
            <a:pPr algn="just">
              <a:spcBef>
                <a:spcPct val="20000"/>
              </a:spcBef>
              <a:buFontTx/>
              <a:buChar char="•"/>
            </a:pPr>
            <a:r>
              <a:rPr lang="en-US" altLang="en-US" sz="2000" b="0" dirty="0" smtClean="0"/>
              <a:t>Consider approval of previous </a:t>
            </a:r>
            <a:r>
              <a:rPr lang="en-US" altLang="en-US" sz="2000" b="0" dirty="0"/>
              <a:t>meeting minutes (</a:t>
            </a:r>
            <a:r>
              <a:rPr lang="en-US" altLang="en-US" sz="2000" b="0" dirty="0" smtClean="0"/>
              <a:t>11-19-882).  </a:t>
            </a:r>
          </a:p>
          <a:p>
            <a:pPr algn="just">
              <a:spcBef>
                <a:spcPct val="20000"/>
              </a:spcBef>
              <a:buFontTx/>
              <a:buChar char="•"/>
            </a:pPr>
            <a:r>
              <a:rPr lang="en-US" altLang="en-US" sz="2000" b="0" dirty="0"/>
              <a:t>Consider approval of </a:t>
            </a:r>
            <a:r>
              <a:rPr lang="en-US" altLang="en-US" sz="2000" b="0" dirty="0" smtClean="0"/>
              <a:t>May ad-hoc minutes (11-19-706).</a:t>
            </a:r>
          </a:p>
          <a:p>
            <a:pPr algn="just">
              <a:spcBef>
                <a:spcPct val="20000"/>
              </a:spcBef>
              <a:buFontTx/>
              <a:buChar char="•"/>
            </a:pPr>
            <a:r>
              <a:rPr lang="en-US" altLang="en-US" sz="2000" b="0" dirty="0"/>
              <a:t>Consider approval of May/June </a:t>
            </a:r>
            <a:r>
              <a:rPr lang="en-US" altLang="en-US" sz="2000" b="0" dirty="0" smtClean="0"/>
              <a:t>teleconferences and ad-hoc minutes.</a:t>
            </a:r>
          </a:p>
          <a:p>
            <a:pPr algn="just">
              <a:spcBef>
                <a:spcPct val="20000"/>
              </a:spcBef>
              <a:buFontTx/>
              <a:buChar char="•"/>
            </a:pPr>
            <a:r>
              <a:rPr lang="en-US" altLang="en-US" sz="2000" b="0" dirty="0" smtClean="0"/>
              <a:t>CR assignment and current status of open call for CR volunteers. (11-19-431)</a:t>
            </a:r>
          </a:p>
          <a:p>
            <a:pPr algn="just">
              <a:spcBef>
                <a:spcPct val="20000"/>
              </a:spcBef>
              <a:buFontTx/>
              <a:buChar char="•"/>
            </a:pPr>
            <a:r>
              <a:rPr lang="en-US" altLang="en-US" sz="2000" b="0" dirty="0" smtClean="0"/>
              <a:t>Consider comment resolution for adoption.</a:t>
            </a:r>
          </a:p>
          <a:p>
            <a:pPr algn="just">
              <a:spcBef>
                <a:spcPct val="20000"/>
              </a:spcBef>
              <a:buFontTx/>
              <a:buChar char="•"/>
            </a:pPr>
            <a:r>
              <a:rPr lang="en-US" altLang="en-US" sz="2000" b="0" dirty="0" smtClean="0"/>
              <a:t>Review target ad hoc meeting dates towards the Sep meeting.</a:t>
            </a:r>
          </a:p>
          <a:p>
            <a:pPr algn="just">
              <a:spcBef>
                <a:spcPct val="20000"/>
              </a:spcBef>
              <a:buFontTx/>
              <a:buChar char="•"/>
            </a:pPr>
            <a:r>
              <a:rPr lang="en-US" altLang="en-US" sz="2000" b="0" dirty="0" smtClean="0"/>
              <a:t>Consider any other technical material.</a:t>
            </a:r>
          </a:p>
          <a:p>
            <a:pPr algn="just">
              <a:spcBef>
                <a:spcPct val="20000"/>
              </a:spcBef>
              <a:buFontTx/>
              <a:buChar char="•"/>
            </a:pPr>
            <a:r>
              <a:rPr lang="en-US" altLang="en-US" sz="2000" b="0" dirty="0" smtClean="0"/>
              <a:t>Consider July accomplishments and targets for Sep. meeting.</a:t>
            </a:r>
          </a:p>
          <a:p>
            <a:pPr algn="just">
              <a:spcBef>
                <a:spcPct val="20000"/>
              </a:spcBef>
              <a:buFontTx/>
              <a:buChar char="•"/>
            </a:pPr>
            <a:endParaRPr lang="en-US" alt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055215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17023747"/>
              </p:ext>
            </p:extLst>
          </p:nvPr>
        </p:nvGraphicFramePr>
        <p:xfrm>
          <a:off x="914401" y="1340768"/>
          <a:ext cx="10460567" cy="4998496"/>
        </p:xfrm>
        <a:graphic>
          <a:graphicData uri="http://schemas.openxmlformats.org/drawingml/2006/table">
            <a:tbl>
              <a:tblPr firstRow="1" bandRow="1">
                <a:tableStyleId>{21E4AEA4-8DFA-4A89-87EB-49C32662AFE0}</a:tableStyleId>
              </a:tblPr>
              <a:tblGrid>
                <a:gridCol w="1221159"/>
                <a:gridCol w="1728192"/>
                <a:gridCol w="5688632"/>
                <a:gridCol w="1822584"/>
              </a:tblGrid>
              <a:tr h="332739">
                <a:tc>
                  <a:txBody>
                    <a:bodyPr/>
                    <a:lstStyle/>
                    <a:p>
                      <a:pPr algn="ctr"/>
                      <a:r>
                        <a:rPr lang="en-US" sz="2000" dirty="0" smtClean="0"/>
                        <a:t>DCN</a:t>
                      </a:r>
                      <a:endParaRPr lang="en-US" sz="2000" dirty="0"/>
                    </a:p>
                  </a:txBody>
                  <a:tcPr marR="36000" marT="45712" marB="45712"/>
                </a:tc>
                <a:tc>
                  <a:txBody>
                    <a:bodyPr/>
                    <a:lstStyle/>
                    <a:p>
                      <a:pPr algn="ctr"/>
                      <a:r>
                        <a:rPr lang="en-US" sz="2000" dirty="0" smtClean="0"/>
                        <a:t>Presenter</a:t>
                      </a:r>
                      <a:endParaRPr lang="en-US" sz="2000" dirty="0"/>
                    </a:p>
                  </a:txBody>
                  <a:tcPr marR="36000" marT="45712" marB="45712"/>
                </a:tc>
                <a:tc>
                  <a:txBody>
                    <a:bodyPr/>
                    <a:lstStyle/>
                    <a:p>
                      <a:pPr algn="ctr"/>
                      <a:r>
                        <a:rPr lang="en-US" sz="2000" dirty="0" smtClean="0"/>
                        <a:t>Title</a:t>
                      </a:r>
                      <a:endParaRPr lang="en-US" sz="2000" dirty="0"/>
                    </a:p>
                  </a:txBody>
                  <a:tcPr marR="36000" marT="45712" marB="45712"/>
                </a:tc>
                <a:tc>
                  <a:txBody>
                    <a:bodyPr/>
                    <a:lstStyle/>
                    <a:p>
                      <a:pPr algn="ctr"/>
                      <a:r>
                        <a:rPr lang="en-US" sz="2000" dirty="0" smtClean="0"/>
                        <a:t>Topic</a:t>
                      </a:r>
                      <a:endParaRPr lang="en-US" sz="2000" dirty="0"/>
                    </a:p>
                  </a:txBody>
                  <a:tcPr marR="36000" marT="45712" marB="45712"/>
                </a:tc>
              </a:tr>
              <a:tr h="332739">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r>
              <a:tr h="182872">
                <a:tc>
                  <a:txBody>
                    <a:bodyPr/>
                    <a:lstStyle/>
                    <a:p>
                      <a:r>
                        <a:rPr lang="en-US" sz="1600" dirty="0" smtClean="0"/>
                        <a:t>11-19-706</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err="1" smtClean="0"/>
                        <a:t>TGaz</a:t>
                      </a:r>
                      <a:r>
                        <a:rPr lang="en-US" sz="1600" dirty="0" smtClean="0"/>
                        <a:t> May ad hoc meeting minutes</a:t>
                      </a:r>
                      <a:endParaRPr lang="en-US" sz="1600" dirty="0"/>
                    </a:p>
                  </a:txBody>
                  <a:tcPr marT="45712" marB="45712"/>
                </a:tc>
                <a:tc>
                  <a:txBody>
                    <a:bodyPr/>
                    <a:lstStyle/>
                    <a:p>
                      <a:r>
                        <a:rPr lang="en-US" sz="1600" dirty="0" smtClean="0"/>
                        <a:t>Minutes</a:t>
                      </a:r>
                      <a:endParaRPr lang="en-US" sz="1600" dirty="0"/>
                    </a:p>
                  </a:txBody>
                  <a:tcPr marT="45712" marB="45712"/>
                </a:tc>
              </a:tr>
              <a:tr h="182872">
                <a:tc>
                  <a:txBody>
                    <a:bodyPr/>
                    <a:lstStyle/>
                    <a:p>
                      <a:r>
                        <a:rPr lang="en-US" sz="1600" kern="1200" dirty="0" smtClean="0">
                          <a:solidFill>
                            <a:schemeClr val="dk1"/>
                          </a:solidFill>
                          <a:latin typeface="+mn-lt"/>
                          <a:ea typeface="+mn-ea"/>
                          <a:cs typeface="+mn-cs"/>
                        </a:rPr>
                        <a:t>11-19-882</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Roy Want</a:t>
                      </a:r>
                      <a:endParaRPr lang="en-US" sz="1600" kern="1200" dirty="0">
                        <a:solidFill>
                          <a:schemeClr val="dk1"/>
                        </a:solidFill>
                        <a:latin typeface="+mn-lt"/>
                        <a:ea typeface="+mn-ea"/>
                        <a:cs typeface="+mn-cs"/>
                      </a:endParaRPr>
                    </a:p>
                  </a:txBody>
                  <a:tcPr marT="45712" marB="45712"/>
                </a:tc>
                <a:tc>
                  <a:txBody>
                    <a:bodyPr/>
                    <a:lstStyle/>
                    <a:p>
                      <a:r>
                        <a:rPr lang="en-US" sz="1600" b="0" i="0" kern="1200" dirty="0" smtClean="0">
                          <a:solidFill>
                            <a:schemeClr val="dk1"/>
                          </a:solidFill>
                          <a:effectLst/>
                          <a:latin typeface="+mn-lt"/>
                          <a:ea typeface="+mn-ea"/>
                          <a:cs typeface="+mn-cs"/>
                        </a:rPr>
                        <a:t>Meeting Minutes May 2019 Session</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Minutes</a:t>
                      </a:r>
                      <a:endParaRPr lang="en-US" sz="1600" kern="1200" dirty="0">
                        <a:solidFill>
                          <a:schemeClr val="dk1"/>
                        </a:solidFill>
                        <a:latin typeface="+mn-lt"/>
                        <a:ea typeface="+mn-ea"/>
                        <a:cs typeface="+mn-cs"/>
                      </a:endParaRPr>
                    </a:p>
                  </a:txBody>
                  <a:tcPr marT="45712" marB="45712"/>
                </a:tc>
              </a:tr>
              <a:tr h="182872">
                <a:tc>
                  <a:txBody>
                    <a:bodyPr/>
                    <a:lstStyle/>
                    <a:p>
                      <a:r>
                        <a:rPr lang="en-US" sz="1600" kern="1200" dirty="0" smtClean="0">
                          <a:solidFill>
                            <a:schemeClr val="dk1"/>
                          </a:solidFill>
                          <a:latin typeface="+mn-lt"/>
                          <a:ea typeface="+mn-ea"/>
                          <a:cs typeface="+mn-cs"/>
                        </a:rPr>
                        <a:t>11-19-981</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Roy Want</a:t>
                      </a:r>
                      <a:endParaRPr lang="en-US" sz="1600" kern="1200" dirty="0">
                        <a:solidFill>
                          <a:schemeClr val="dk1"/>
                        </a:solidFill>
                        <a:latin typeface="+mn-lt"/>
                        <a:ea typeface="+mn-ea"/>
                        <a:cs typeface="+mn-cs"/>
                      </a:endParaRPr>
                    </a:p>
                  </a:txBody>
                  <a:tcPr marT="45712" marB="45712"/>
                </a:tc>
                <a:tc>
                  <a:txBody>
                    <a:bodyPr/>
                    <a:lstStyle/>
                    <a:p>
                      <a:r>
                        <a:rPr lang="en-US" sz="1600" kern="1200" dirty="0" err="1" smtClean="0">
                          <a:solidFill>
                            <a:schemeClr val="dk1"/>
                          </a:solidFill>
                          <a:latin typeface="+mn-lt"/>
                          <a:ea typeface="+mn-ea"/>
                          <a:cs typeface="+mn-cs"/>
                        </a:rPr>
                        <a:t>Telecon</a:t>
                      </a:r>
                      <a:r>
                        <a:rPr lang="en-US" sz="1600" kern="1200" dirty="0" smtClean="0">
                          <a:solidFill>
                            <a:schemeClr val="dk1"/>
                          </a:solidFill>
                          <a:latin typeface="+mn-lt"/>
                          <a:ea typeface="+mn-ea"/>
                          <a:cs typeface="+mn-cs"/>
                        </a:rPr>
                        <a:t> Minutes May 29th, 2019</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Minutes</a:t>
                      </a:r>
                      <a:endParaRPr lang="en-US" sz="1600" kern="1200" dirty="0">
                        <a:solidFill>
                          <a:schemeClr val="dk1"/>
                        </a:solidFill>
                        <a:latin typeface="+mn-lt"/>
                        <a:ea typeface="+mn-ea"/>
                        <a:cs typeface="+mn-cs"/>
                      </a:endParaRPr>
                    </a:p>
                  </a:txBody>
                  <a:tcPr marT="45712" marB="45712"/>
                </a:tc>
              </a:tr>
              <a:tr h="182872">
                <a:tc>
                  <a:txBody>
                    <a:bodyPr/>
                    <a:lstStyle/>
                    <a:p>
                      <a:r>
                        <a:rPr lang="en-US" sz="1600" dirty="0" smtClean="0"/>
                        <a:t>11-19-1046</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err="1" smtClean="0"/>
                        <a:t>TGaz</a:t>
                      </a:r>
                      <a:r>
                        <a:rPr lang="en-US" sz="1600" baseline="0" dirty="0" smtClean="0"/>
                        <a:t> June ad hoc meeting minutes</a:t>
                      </a:r>
                      <a:endParaRPr lang="en-US" sz="1600" dirty="0"/>
                    </a:p>
                  </a:txBody>
                  <a:tcPr marT="45712" marB="45712"/>
                </a:tc>
                <a:tc>
                  <a:txBody>
                    <a:bodyPr/>
                    <a:lstStyle/>
                    <a:p>
                      <a:r>
                        <a:rPr lang="en-US" sz="1600" dirty="0" smtClean="0"/>
                        <a:t>Minutes</a:t>
                      </a:r>
                      <a:endParaRPr lang="en-US" sz="1600" dirty="0"/>
                    </a:p>
                  </a:txBody>
                  <a:tcPr marT="45712" marB="45712"/>
                </a:tc>
              </a:tr>
              <a:tr h="182872">
                <a:tc>
                  <a:txBody>
                    <a:bodyPr/>
                    <a:lstStyle/>
                    <a:p>
                      <a:r>
                        <a:rPr lang="en-US" sz="1600" dirty="0" smtClean="0"/>
                        <a:t>11-19-970</a:t>
                      </a:r>
                      <a:endParaRPr lang="en-US" sz="1600" dirty="0"/>
                    </a:p>
                  </a:txBody>
                  <a:tcPr marT="45712" marB="45712"/>
                </a:tc>
                <a:tc>
                  <a:txBody>
                    <a:bodyPr/>
                    <a:lstStyle/>
                    <a:p>
                      <a:r>
                        <a:rPr lang="en-US" sz="1600" dirty="0" smtClean="0"/>
                        <a:t>Nehru</a:t>
                      </a:r>
                      <a:r>
                        <a:rPr lang="en-US" sz="1600" baseline="0" dirty="0" smtClean="0"/>
                        <a:t> Bhandaru</a:t>
                      </a:r>
                      <a:endParaRPr lang="en-US" sz="1600" dirty="0"/>
                    </a:p>
                  </a:txBody>
                  <a:tcPr marT="45712" marB="45712"/>
                </a:tc>
                <a:tc>
                  <a:txBody>
                    <a:bodyPr/>
                    <a:lstStyle/>
                    <a:p>
                      <a:r>
                        <a:rPr lang="en-US" sz="1600" dirty="0" smtClean="0"/>
                        <a:t>PASN</a:t>
                      </a:r>
                      <a:r>
                        <a:rPr lang="en-US" sz="1600" baseline="0" dirty="0" smtClean="0"/>
                        <a:t> State 1a related text</a:t>
                      </a:r>
                      <a:endParaRPr lang="en-US" sz="1600" dirty="0"/>
                    </a:p>
                  </a:txBody>
                  <a:tcPr marT="45712" marB="45712"/>
                </a:tc>
                <a:tc>
                  <a:txBody>
                    <a:bodyPr/>
                    <a:lstStyle/>
                    <a:p>
                      <a:r>
                        <a:rPr lang="en-US" sz="1600" dirty="0" smtClean="0"/>
                        <a:t>CR MAC</a:t>
                      </a:r>
                      <a:endParaRPr lang="en-US" sz="1600" dirty="0"/>
                    </a:p>
                  </a:txBody>
                  <a:tcPr marT="45712" marB="45712"/>
                </a:tc>
              </a:tr>
              <a:tr h="182872">
                <a:tc>
                  <a:txBody>
                    <a:bodyPr/>
                    <a:lstStyle/>
                    <a:p>
                      <a:r>
                        <a:rPr lang="en-US" sz="1600" dirty="0" smtClean="0"/>
                        <a:t>11-19-1192</a:t>
                      </a:r>
                      <a:endParaRPr lang="en-US" sz="1600" dirty="0"/>
                    </a:p>
                  </a:txBody>
                  <a:tcPr marT="45712" marB="45712"/>
                </a:tc>
                <a:tc>
                  <a:txBody>
                    <a:bodyPr/>
                    <a:lstStyle/>
                    <a:p>
                      <a:r>
                        <a:rPr lang="en-US" sz="1600" dirty="0" smtClean="0"/>
                        <a:t>Erik Lindskog</a:t>
                      </a:r>
                      <a:endParaRPr lang="en-US" sz="1600" dirty="0"/>
                    </a:p>
                  </a:txBody>
                  <a:tcPr marT="45712" marB="45712"/>
                </a:tc>
                <a:tc>
                  <a:txBody>
                    <a:bodyPr/>
                    <a:lstStyle/>
                    <a:p>
                      <a:r>
                        <a:rPr lang="en-US" sz="1600" kern="1200" dirty="0" smtClean="0">
                          <a:solidFill>
                            <a:schemeClr val="dk1"/>
                          </a:solidFill>
                          <a:effectLst/>
                          <a:latin typeface="+mn-lt"/>
                          <a:ea typeface="+mn-ea"/>
                          <a:cs typeface="+mn-cs"/>
                        </a:rPr>
                        <a:t>Passive Location Ranging Availability Window</a:t>
                      </a:r>
                      <a:endParaRPr lang="en-US" sz="1600" dirty="0"/>
                    </a:p>
                  </a:txBody>
                  <a:tcPr marT="45712" marB="45712"/>
                </a:tc>
                <a:tc>
                  <a:txBody>
                    <a:bodyPr/>
                    <a:lstStyle/>
                    <a:p>
                      <a:r>
                        <a:rPr lang="en-US" sz="1600" dirty="0" smtClean="0"/>
                        <a:t>CR MAC</a:t>
                      </a:r>
                      <a:endParaRPr lang="en-US" sz="1600" dirty="0"/>
                    </a:p>
                  </a:txBody>
                  <a:tcPr marT="45712" marB="45712"/>
                </a:tc>
              </a:tr>
              <a:tr h="182872">
                <a:tc>
                  <a:txBody>
                    <a:bodyPr/>
                    <a:lstStyle/>
                    <a:p>
                      <a:r>
                        <a:rPr lang="en-US" sz="1600" dirty="0" smtClean="0"/>
                        <a:t>11-19-1191</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r>
                        <a:rPr lang="en-US" sz="1600" kern="1200" dirty="0" smtClean="0">
                          <a:solidFill>
                            <a:schemeClr val="dk1"/>
                          </a:solidFill>
                          <a:effectLst/>
                          <a:latin typeface="+mn-lt"/>
                          <a:ea typeface="+mn-ea"/>
                          <a:cs typeface="+mn-cs"/>
                        </a:rPr>
                        <a:t>Passive Location Measurement Report Element</a:t>
                      </a:r>
                      <a:endParaRPr lang="en-US" sz="1600" dirty="0"/>
                    </a:p>
                  </a:txBody>
                  <a:tcPr marT="45712" marB="45712"/>
                </a:tc>
                <a:tc>
                  <a:txBody>
                    <a:bodyPr/>
                    <a:lstStyle/>
                    <a:p>
                      <a:r>
                        <a:rPr lang="en-US" sz="1600" dirty="0" smtClean="0"/>
                        <a:t>CR MAC</a:t>
                      </a:r>
                      <a:endParaRPr lang="en-US" sz="1600" dirty="0"/>
                    </a:p>
                  </a:txBody>
                  <a:tcPr marT="45712" marB="45712"/>
                </a:tc>
              </a:tr>
              <a:tr h="182872">
                <a:tc>
                  <a:txBody>
                    <a:bodyPr/>
                    <a:lstStyle/>
                    <a:p>
                      <a:r>
                        <a:rPr lang="en-US" sz="1600" dirty="0" smtClean="0"/>
                        <a:t>11-19-1062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EDCA-FTM Negotiations</a:t>
                      </a:r>
                    </a:p>
                  </a:txBody>
                  <a:tcPr marT="45712" marB="45712"/>
                </a:tc>
                <a:tc>
                  <a:txBody>
                    <a:bodyPr/>
                    <a:lstStyle/>
                    <a:p>
                      <a:r>
                        <a:rPr lang="en-US" sz="1600" dirty="0" smtClean="0"/>
                        <a:t>CR MAC</a:t>
                      </a:r>
                      <a:endParaRPr lang="en-US" sz="1600" dirty="0"/>
                    </a:p>
                  </a:txBody>
                  <a:tcPr marT="45712" marB="45712"/>
                </a:tc>
              </a:tr>
              <a:tr h="182872">
                <a:tc>
                  <a:txBody>
                    <a:bodyPr/>
                    <a:lstStyle/>
                    <a:p>
                      <a:r>
                        <a:rPr lang="en-US" sz="1600" dirty="0" smtClean="0"/>
                        <a:t>11-19-1042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LTF Repetition in Passive Location Ranging - Amendment text</a:t>
                      </a:r>
                    </a:p>
                  </a:txBody>
                  <a:tcPr marT="45712" marB="45712"/>
                </a:tc>
                <a:tc>
                  <a:txBody>
                    <a:bodyPr/>
                    <a:lstStyle/>
                    <a:p>
                      <a:r>
                        <a:rPr lang="en-US" sz="1600" dirty="0" smtClean="0"/>
                        <a:t>CR PHY(?)</a:t>
                      </a:r>
                      <a:endParaRPr lang="en-US" sz="1600" dirty="0"/>
                    </a:p>
                  </a:txBody>
                  <a:tcPr marT="45712" marB="45712"/>
                </a:tc>
              </a:tr>
              <a:tr h="182872">
                <a:tc>
                  <a:txBody>
                    <a:bodyPr/>
                    <a:lstStyle/>
                    <a:p>
                      <a:r>
                        <a:rPr lang="en-US" sz="1600" dirty="0" smtClean="0"/>
                        <a:t>11-19-1041</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r>
                        <a:rPr lang="en-US" sz="1600" kern="1200" dirty="0" smtClean="0">
                          <a:solidFill>
                            <a:schemeClr val="dk1"/>
                          </a:solidFill>
                          <a:effectLst/>
                          <a:latin typeface="+mn-lt"/>
                          <a:ea typeface="+mn-ea"/>
                          <a:cs typeface="+mn-cs"/>
                        </a:rPr>
                        <a:t>Passive Location Ranging Inheritance of TB Ranging Properties - Amendment text</a:t>
                      </a:r>
                      <a:endParaRPr lang="en-US" sz="1600" kern="1200" dirty="0">
                        <a:solidFill>
                          <a:schemeClr val="dk1"/>
                        </a:solidFill>
                        <a:effectLst/>
                        <a:latin typeface="+mn-lt"/>
                        <a:ea typeface="+mn-ea"/>
                        <a:cs typeface="+mn-cs"/>
                      </a:endParaRPr>
                    </a:p>
                  </a:txBody>
                  <a:tcPr marT="45712" marB="45712"/>
                </a:tc>
                <a:tc>
                  <a:txBody>
                    <a:bodyPr/>
                    <a:lstStyle/>
                    <a:p>
                      <a:r>
                        <a:rPr lang="en-US" sz="1600" dirty="0" smtClean="0"/>
                        <a:t>CR</a:t>
                      </a:r>
                      <a:r>
                        <a:rPr lang="en-US" sz="1600" baseline="0" dirty="0" smtClean="0"/>
                        <a:t> MAC</a:t>
                      </a:r>
                      <a:endParaRPr lang="en-US" sz="1600" dirty="0"/>
                    </a:p>
                  </a:txBody>
                  <a:tcPr marT="45712" marB="45712"/>
                </a:tc>
              </a:tr>
              <a:tr h="182872">
                <a:tc>
                  <a:txBody>
                    <a:bodyPr/>
                    <a:lstStyle/>
                    <a:p>
                      <a:r>
                        <a:rPr lang="en-US" sz="1600" dirty="0" smtClean="0"/>
                        <a:t>11-19-1040</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Fine timing measurement parameters element - Amendment text</a:t>
                      </a:r>
                    </a:p>
                  </a:txBody>
                  <a:tcPr marT="45712" marB="45712"/>
                </a:tc>
                <a:tc>
                  <a:txBody>
                    <a:bodyPr/>
                    <a:lstStyle/>
                    <a:p>
                      <a:r>
                        <a:rPr lang="en-US" sz="1600" dirty="0" smtClean="0"/>
                        <a:t>CR MAC</a:t>
                      </a:r>
                      <a:endParaRPr lang="en-US" sz="1600" dirty="0"/>
                    </a:p>
                  </a:txBody>
                  <a:tcPr marT="45712" marB="45712"/>
                </a:tc>
              </a:tr>
              <a:tr h="182872">
                <a:tc>
                  <a:txBody>
                    <a:bodyPr/>
                    <a:lstStyle/>
                    <a:p>
                      <a:r>
                        <a:rPr lang="en-US" sz="1600" dirty="0" smtClean="0"/>
                        <a:t>11-19-1036</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Ali Raissinia </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HE FTM EDCA in</a:t>
                      </a:r>
                      <a:r>
                        <a:rPr lang="en-US" sz="1600" kern="1200" baseline="0" dirty="0" smtClean="0">
                          <a:solidFill>
                            <a:schemeClr val="dk1"/>
                          </a:solidFill>
                          <a:effectLst/>
                          <a:latin typeface="+mn-lt"/>
                          <a:ea typeface="+mn-ea"/>
                          <a:cs typeface="+mn-cs"/>
                        </a:rPr>
                        <a:t> the 6GHz band</a:t>
                      </a:r>
                      <a:endParaRPr lang="en-US" sz="1600" kern="1200" dirty="0" smtClean="0">
                        <a:solidFill>
                          <a:schemeClr val="dk1"/>
                        </a:solidFill>
                        <a:effectLst/>
                        <a:latin typeface="+mn-lt"/>
                        <a:ea typeface="+mn-ea"/>
                        <a:cs typeface="+mn-cs"/>
                      </a:endParaRPr>
                    </a:p>
                  </a:txBody>
                  <a:tcPr marT="45712" marB="45712"/>
                </a:tc>
                <a:tc>
                  <a:txBody>
                    <a:bodyPr/>
                    <a:lstStyle/>
                    <a:p>
                      <a:r>
                        <a:rPr lang="en-US" sz="1600" dirty="0" smtClean="0"/>
                        <a:t>Technical</a:t>
                      </a:r>
                      <a:endParaRPr lang="en-US" sz="1600" dirty="0"/>
                    </a:p>
                  </a:txBody>
                  <a:tcPr marT="45712" marB="45712"/>
                </a:tc>
              </a:tr>
            </a:tbl>
          </a:graphicData>
        </a:graphic>
      </p:graphicFrame>
    </p:spTree>
    <p:extLst>
      <p:ext uri="{BB962C8B-B14F-4D97-AF65-F5344CB8AC3E}">
        <p14:creationId xmlns:p14="http://schemas.microsoft.com/office/powerpoint/2010/main" val="3778497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a:t>
            </a:r>
            <a:r>
              <a:rPr lang="en-US" altLang="en-US" dirty="0" smtClean="0">
                <a:solidFill>
                  <a:schemeClr val="tx2"/>
                </a:solidFill>
              </a:rPr>
              <a:t>(2)</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95159527"/>
              </p:ext>
            </p:extLst>
          </p:nvPr>
        </p:nvGraphicFramePr>
        <p:xfrm>
          <a:off x="914401" y="1340768"/>
          <a:ext cx="10460567" cy="731488"/>
        </p:xfrm>
        <a:graphic>
          <a:graphicData uri="http://schemas.openxmlformats.org/drawingml/2006/table">
            <a:tbl>
              <a:tblPr firstRow="1" bandRow="1">
                <a:tableStyleId>{21E4AEA4-8DFA-4A89-87EB-49C32662AFE0}</a:tableStyleId>
              </a:tblPr>
              <a:tblGrid>
                <a:gridCol w="1221159"/>
                <a:gridCol w="1728192"/>
                <a:gridCol w="5688632"/>
                <a:gridCol w="1822584"/>
              </a:tblGrid>
              <a:tr h="332739">
                <a:tc>
                  <a:txBody>
                    <a:bodyPr/>
                    <a:lstStyle/>
                    <a:p>
                      <a:pPr algn="ctr"/>
                      <a:r>
                        <a:rPr lang="en-US" sz="2000" dirty="0" smtClean="0"/>
                        <a:t>DCN</a:t>
                      </a:r>
                      <a:endParaRPr lang="en-US" sz="2000" dirty="0"/>
                    </a:p>
                  </a:txBody>
                  <a:tcPr marR="36000" marT="45712" marB="45712"/>
                </a:tc>
                <a:tc>
                  <a:txBody>
                    <a:bodyPr/>
                    <a:lstStyle/>
                    <a:p>
                      <a:pPr algn="ctr"/>
                      <a:r>
                        <a:rPr lang="en-US" sz="2000" dirty="0" smtClean="0"/>
                        <a:t>Presenter</a:t>
                      </a:r>
                      <a:endParaRPr lang="en-US" sz="2000" dirty="0"/>
                    </a:p>
                  </a:txBody>
                  <a:tcPr marR="36000" marT="45712" marB="45712"/>
                </a:tc>
                <a:tc>
                  <a:txBody>
                    <a:bodyPr/>
                    <a:lstStyle/>
                    <a:p>
                      <a:pPr algn="ctr"/>
                      <a:r>
                        <a:rPr lang="en-US" sz="2000" dirty="0" smtClean="0"/>
                        <a:t>Title</a:t>
                      </a:r>
                      <a:endParaRPr lang="en-US" sz="2000" dirty="0"/>
                    </a:p>
                  </a:txBody>
                  <a:tcPr marR="36000" marT="45712" marB="45712"/>
                </a:tc>
                <a:tc>
                  <a:txBody>
                    <a:bodyPr/>
                    <a:lstStyle/>
                    <a:p>
                      <a:pPr algn="ctr"/>
                      <a:r>
                        <a:rPr lang="en-US" sz="2000" dirty="0" smtClean="0"/>
                        <a:t>Topic</a:t>
                      </a:r>
                      <a:endParaRPr lang="en-US" sz="2000" dirty="0"/>
                    </a:p>
                  </a:txBody>
                  <a:tcPr marR="36000" marT="45712" marB="45712"/>
                </a:tc>
              </a:tr>
              <a:tr h="332739">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r>
            </a:tbl>
          </a:graphicData>
        </a:graphic>
      </p:graphicFrame>
    </p:spTree>
    <p:extLst>
      <p:ext uri="{BB962C8B-B14F-4D97-AF65-F5344CB8AC3E}">
        <p14:creationId xmlns:p14="http://schemas.microsoft.com/office/powerpoint/2010/main" val="1365184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a:t>
            </a:r>
            <a:r>
              <a:rPr lang="en-US" altLang="en-US" sz="2000" b="0" dirty="0" smtClean="0"/>
              <a:t>meeting (7min)</a:t>
            </a:r>
            <a:endParaRPr lang="en-US" altLang="en-US" sz="2000" b="0" dirty="0"/>
          </a:p>
          <a:p>
            <a:pPr algn="just">
              <a:spcBef>
                <a:spcPct val="20000"/>
              </a:spcBef>
              <a:buFontTx/>
              <a:buChar char="•"/>
            </a:pPr>
            <a:r>
              <a:rPr lang="en-US" altLang="en-US" sz="2000" b="0" dirty="0" smtClean="0"/>
              <a:t>Agenda setting and review </a:t>
            </a:r>
            <a:r>
              <a:rPr lang="en-US" altLang="en-US" sz="2000" b="0" dirty="0" smtClean="0"/>
              <a:t>submissions ordering for the week (23 min)</a:t>
            </a:r>
          </a:p>
          <a:p>
            <a:pPr algn="just">
              <a:spcBef>
                <a:spcPct val="20000"/>
              </a:spcBef>
              <a:buFontTx/>
              <a:buChar char="•"/>
            </a:pPr>
            <a:r>
              <a:rPr lang="en-US" altLang="en-US" sz="2000" b="0" dirty="0" smtClean="0"/>
              <a:t>Approve </a:t>
            </a:r>
            <a:r>
              <a:rPr lang="en-US" altLang="en-US" sz="2000" b="0" dirty="0"/>
              <a:t>previous </a:t>
            </a:r>
            <a:r>
              <a:rPr lang="en-US" altLang="en-US" sz="2000" b="0" dirty="0" smtClean="0"/>
              <a:t>meetings </a:t>
            </a:r>
            <a:r>
              <a:rPr lang="en-US" altLang="en-US" sz="2000" b="0" dirty="0"/>
              <a:t>minutes </a:t>
            </a:r>
            <a:r>
              <a:rPr lang="en-US" altLang="en-US" sz="2000" b="0" dirty="0" smtClean="0"/>
              <a:t>(11-19-706, 11-19-882, 11-19-981, 11-19-1046) (10 </a:t>
            </a:r>
            <a:r>
              <a:rPr lang="en-US" altLang="en-US" sz="2000" b="0" dirty="0" smtClean="0"/>
              <a:t>min)</a:t>
            </a:r>
            <a:endParaRPr lang="en-US" altLang="en-US" sz="2000" b="0" dirty="0"/>
          </a:p>
          <a:p>
            <a:pPr algn="just">
              <a:spcBef>
                <a:spcPct val="20000"/>
              </a:spcBef>
              <a:buFontTx/>
              <a:buChar char="•"/>
            </a:pPr>
            <a:r>
              <a:rPr lang="en-US" altLang="en-US" sz="2000" b="0" dirty="0"/>
              <a:t>Consider adoption of CR </a:t>
            </a:r>
            <a:r>
              <a:rPr lang="en-US" altLang="en-US" sz="2000" b="0" dirty="0" smtClean="0"/>
              <a:t>that meet approval threshold </a:t>
            </a:r>
            <a:r>
              <a:rPr lang="en-US" altLang="en-US" sz="2000" b="0" dirty="0"/>
              <a:t>during ad hoc and </a:t>
            </a:r>
            <a:r>
              <a:rPr lang="en-US" altLang="en-US" sz="2000" b="0" dirty="0" err="1"/>
              <a:t>telecons</a:t>
            </a:r>
            <a:r>
              <a:rPr lang="en-US" altLang="en-US" sz="2000" b="0" dirty="0"/>
              <a:t> </a:t>
            </a:r>
            <a:r>
              <a:rPr lang="en-US" altLang="en-US" sz="2000" b="0" dirty="0" smtClean="0"/>
              <a:t>(50min</a:t>
            </a:r>
            <a:r>
              <a:rPr lang="en-US" altLang="en-US" sz="2000" b="0" dirty="0"/>
              <a:t>)</a:t>
            </a:r>
            <a:endParaRPr lang="en-US" altLang="en-US" sz="2000" b="0" dirty="0" smtClean="0"/>
          </a:p>
          <a:p>
            <a:pPr algn="just">
              <a:spcBef>
                <a:spcPct val="20000"/>
              </a:spcBef>
              <a:buFontTx/>
              <a:buChar char="•"/>
            </a:pPr>
            <a:r>
              <a:rPr lang="en-US" altLang="en-US" sz="2000" b="0" dirty="0" smtClean="0"/>
              <a:t>CR </a:t>
            </a:r>
            <a:r>
              <a:rPr lang="en-US" altLang="en-US" sz="2000" b="0" dirty="0" smtClean="0"/>
              <a:t>assignment and current status of open call for CR </a:t>
            </a:r>
            <a:r>
              <a:rPr lang="en-US" altLang="en-US" sz="2000" b="0" dirty="0" smtClean="0"/>
              <a:t>volunteers</a:t>
            </a:r>
            <a:r>
              <a:rPr lang="en-US" altLang="en-US" sz="2000" b="0" dirty="0"/>
              <a:t> </a:t>
            </a:r>
            <a:r>
              <a:rPr lang="en-US" altLang="en-US" sz="2000" b="0" dirty="0" smtClean="0"/>
              <a:t>(11-19-431</a:t>
            </a:r>
            <a:r>
              <a:rPr lang="en-US" altLang="en-US" sz="2000" b="0" dirty="0" smtClean="0"/>
              <a:t>) (20min</a:t>
            </a:r>
            <a:r>
              <a:rPr lang="en-US" altLang="en-US" sz="2000" b="0" dirty="0" smtClean="0"/>
              <a:t>)</a:t>
            </a:r>
            <a:endParaRPr lang="en-US" altLang="en-US" sz="2000" b="0" dirty="0" smtClean="0"/>
          </a:p>
          <a:p>
            <a:pPr algn="just">
              <a:spcBef>
                <a:spcPct val="20000"/>
              </a:spcBef>
              <a:buFontTx/>
              <a:buChar char="•"/>
            </a:pPr>
            <a:r>
              <a:rPr lang="en-US" altLang="en-US" sz="2000" b="0" dirty="0" smtClean="0"/>
              <a:t>Consider </a:t>
            </a:r>
            <a:r>
              <a:rPr lang="en-US" altLang="en-US" sz="2000" b="0" dirty="0"/>
              <a:t>comment resolution </a:t>
            </a:r>
            <a:r>
              <a:rPr lang="en-US" altLang="en-US" sz="2000" b="0" dirty="0" smtClean="0"/>
              <a:t>submission</a:t>
            </a:r>
            <a:r>
              <a:rPr lang="en-US" altLang="en-US" sz="2000" b="0" dirty="0"/>
              <a:t> </a:t>
            </a:r>
            <a:r>
              <a:rPr lang="en-US" altLang="en-US" sz="2000" b="0" dirty="0" smtClean="0"/>
              <a:t>(as time permits).</a:t>
            </a:r>
            <a:endParaRPr lang="en-US" altLang="en-US" sz="2000" b="0" dirty="0"/>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701094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4400" dirty="0" smtClean="0">
                <a:cs typeface="Times New Roman" panose="02020603050405020304" pitchFamily="18" charset="0"/>
              </a:rPr>
              <a:t>Vienna, Austria</a:t>
            </a:r>
          </a:p>
          <a:p>
            <a:pPr algn="ctr">
              <a:lnSpc>
                <a:spcPct val="90000"/>
              </a:lnSpc>
              <a:buFontTx/>
              <a:buNone/>
            </a:pPr>
            <a:r>
              <a:rPr lang="en-US" altLang="en-US" sz="4400" dirty="0" smtClean="0">
                <a:cs typeface="Times New Roman" panose="02020603050405020304" pitchFamily="18" charset="0"/>
              </a:rPr>
              <a:t>July 14</a:t>
            </a:r>
            <a:r>
              <a:rPr lang="en-US" altLang="en-US" sz="4400" baseline="30000" dirty="0" smtClean="0">
                <a:cs typeface="Times New Roman" panose="02020603050405020304" pitchFamily="18" charset="0"/>
              </a:rPr>
              <a:t>th</a:t>
            </a:r>
            <a:r>
              <a:rPr lang="en-US" altLang="en-US" sz="4400" dirty="0" smtClean="0">
                <a:cs typeface="Times New Roman" panose="02020603050405020304" pitchFamily="18" charset="0"/>
              </a:rPr>
              <a:t> - 19</a:t>
            </a:r>
            <a:r>
              <a:rPr lang="en-US" altLang="en-US" sz="4400" baseline="30000" dirty="0" smtClean="0">
                <a:cs typeface="Times New Roman" panose="02020603050405020304" pitchFamily="18" charset="0"/>
              </a:rPr>
              <a:t>th</a:t>
            </a:r>
            <a:r>
              <a:rPr lang="en-US" altLang="en-US" sz="4400" dirty="0">
                <a:cs typeface="Times New Roman" panose="02020603050405020304" pitchFamily="18" charset="0"/>
              </a:rPr>
              <a:t>, </a:t>
            </a:r>
            <a:r>
              <a:rPr lang="en-US" altLang="en-US" sz="4400" dirty="0" smtClean="0">
                <a:cs typeface="Times New Roman" panose="02020603050405020304" pitchFamily="18" charset="0"/>
              </a:rPr>
              <a:t>2019</a:t>
            </a:r>
            <a:endParaRPr lang="en-US" altLang="en-US" sz="4400" dirty="0">
              <a:cs typeface="Times New Roman" panose="02020603050405020304" pitchFamily="18" charset="0"/>
            </a:endParaRPr>
          </a:p>
          <a:p>
            <a:pPr algn="ctr">
              <a:lnSpc>
                <a:spcPct val="90000"/>
              </a:lnSpc>
              <a:buFontTx/>
              <a:buNone/>
            </a:pPr>
            <a:endParaRPr lang="en-US" altLang="en-US"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Chair: </a:t>
            </a:r>
            <a:r>
              <a:rPr lang="en-US" altLang="en-US" b="0" dirty="0">
                <a:cs typeface="Times New Roman" panose="02020603050405020304" pitchFamily="18" charset="0"/>
              </a:rPr>
              <a:t>Jonathan Segev </a:t>
            </a:r>
            <a:r>
              <a:rPr lang="en-US" altLang="en-US" sz="1800" b="0" dirty="0">
                <a:cs typeface="Times New Roman" panose="02020603050405020304" pitchFamily="18" charset="0"/>
              </a:rPr>
              <a:t>(Intel Corporation</a:t>
            </a:r>
            <a:r>
              <a:rPr lang="en-US" altLang="en-US" sz="1800" b="0" dirty="0" smtClean="0">
                <a:cs typeface="Times New Roman" panose="02020603050405020304" pitchFamily="18" charset="0"/>
              </a:rPr>
              <a:t>)</a:t>
            </a:r>
            <a:endParaRPr lang="en-US" altLang="en-US" sz="1800" b="0" dirty="0">
              <a:cs typeface="Times New Roman" panose="02020603050405020304" pitchFamily="18" charset="0"/>
            </a:endParaRPr>
          </a:p>
          <a:p>
            <a:pPr marL="1524000">
              <a:lnSpc>
                <a:spcPct val="90000"/>
              </a:lnSpc>
            </a:pPr>
            <a:r>
              <a:rPr lang="en-US" altLang="en-US" dirty="0" smtClean="0">
                <a:cs typeface="Times New Roman" panose="02020603050405020304" pitchFamily="18" charset="0"/>
              </a:rPr>
              <a:t>Vice Chair</a:t>
            </a:r>
            <a:r>
              <a:rPr lang="en-US" altLang="en-US"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(Qualcomm)</a:t>
            </a:r>
            <a:endParaRPr lang="en-US" altLang="en-US" sz="1800" b="0" dirty="0">
              <a:cs typeface="Times New Roman" panose="02020603050405020304" pitchFamily="18" charset="0"/>
            </a:endParaRPr>
          </a:p>
          <a:p>
            <a:pPr marL="1524000">
              <a:lnSpc>
                <a:spcPct val="90000"/>
              </a:lnSpc>
              <a:buFontTx/>
              <a:buNone/>
            </a:pPr>
            <a:r>
              <a:rPr lang="en-US" altLang="en-US" dirty="0" smtClean="0">
                <a:cs typeface="Times New Roman" panose="02020603050405020304" pitchFamily="18" charset="0"/>
              </a:rPr>
              <a:t>Technical Editors: </a:t>
            </a:r>
            <a:r>
              <a:rPr lang="en-US" altLang="en-US" b="0" dirty="0">
                <a:cs typeface="Times New Roman" panose="02020603050405020304" pitchFamily="18" charset="0"/>
              </a:rPr>
              <a:t>Chao Chun Wang </a:t>
            </a:r>
            <a:r>
              <a:rPr lang="en-US" altLang="en-US" sz="1800" b="0" dirty="0">
                <a:cs typeface="Times New Roman" panose="02020603050405020304" pitchFamily="18" charset="0"/>
              </a:rPr>
              <a:t>(</a:t>
            </a:r>
            <a:r>
              <a:rPr lang="en-US" altLang="en-US" sz="1800" b="0" dirty="0" err="1">
                <a:cs typeface="Times New Roman" panose="02020603050405020304" pitchFamily="18" charset="0"/>
              </a:rPr>
              <a:t>MediaTek</a:t>
            </a:r>
            <a:r>
              <a:rPr lang="en-US" altLang="en-US" sz="1800" b="0" dirty="0" smtClean="0">
                <a:cs typeface="Times New Roman" panose="02020603050405020304" pitchFamily="18" charset="0"/>
              </a:rPr>
              <a:t>), </a:t>
            </a:r>
            <a:r>
              <a:rPr lang="en-US" altLang="en-US" b="0" dirty="0">
                <a:cs typeface="Times New Roman" panose="02020603050405020304" pitchFamily="18" charset="0"/>
              </a:rPr>
              <a:t>Roy Want </a:t>
            </a:r>
            <a:r>
              <a:rPr lang="en-US" altLang="en-US" sz="1800" b="0" dirty="0" smtClean="0">
                <a:cs typeface="Times New Roman" panose="02020603050405020304" pitchFamily="18" charset="0"/>
              </a:rPr>
              <a:t>(Google)</a:t>
            </a:r>
            <a:endParaRPr lang="en-US" altLang="en-US" sz="1800" b="0" dirty="0">
              <a:cs typeface="Times New Roman" panose="02020603050405020304" pitchFamily="18" charset="0"/>
            </a:endParaRPr>
          </a:p>
          <a:p>
            <a:pPr marL="1524000">
              <a:lnSpc>
                <a:spcPct val="90000"/>
              </a:lnSpc>
              <a:buFontTx/>
              <a:buNone/>
            </a:pPr>
            <a:r>
              <a:rPr lang="en-US" altLang="en-US" dirty="0">
                <a:cs typeface="Times New Roman" panose="02020603050405020304" pitchFamily="18" charset="0"/>
              </a:rPr>
              <a:t>Secretary</a:t>
            </a:r>
            <a:r>
              <a:rPr lang="en-US" altLang="en-US" b="0" dirty="0">
                <a:cs typeface="Times New Roman" panose="02020603050405020304" pitchFamily="18" charset="0"/>
              </a:rPr>
              <a:t>: </a:t>
            </a:r>
            <a:r>
              <a:rPr lang="en-US" altLang="en-US" b="0" dirty="0" smtClean="0">
                <a:cs typeface="Times New Roman" panose="02020603050405020304" pitchFamily="18" charset="0"/>
              </a:rPr>
              <a:t>Assaf Kasher </a:t>
            </a:r>
            <a:r>
              <a:rPr lang="en-US" altLang="en-US" sz="1800" b="0" dirty="0" smtClean="0">
                <a:cs typeface="Times New Roman" panose="02020603050405020304" pitchFamily="18" charset="0"/>
              </a:rPr>
              <a:t>(acting) </a:t>
            </a:r>
            <a:endParaRPr lang="en-US" altLang="en-US" sz="1800" b="0" dirty="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AZ</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Next Generation Positioning </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092530686"/>
              </p:ext>
            </p:extLst>
          </p:nvPr>
        </p:nvGraphicFramePr>
        <p:xfrm>
          <a:off x="929215" y="1484786"/>
          <a:ext cx="10460568" cy="3972411"/>
        </p:xfrm>
        <a:graphic>
          <a:graphicData uri="http://schemas.openxmlformats.org/drawingml/2006/table">
            <a:tbl>
              <a:tblPr firstRow="1" bandRow="1">
                <a:tableStyleId>{21E4AEA4-8DFA-4A89-87EB-49C32662AFE0}</a:tableStyleId>
              </a:tblPr>
              <a:tblGrid>
                <a:gridCol w="1278353"/>
                <a:gridCol w="1656184"/>
                <a:gridCol w="4680520"/>
                <a:gridCol w="1593820"/>
                <a:gridCol w="1251691"/>
              </a:tblGrid>
              <a:tr h="596206">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76545">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70min</a:t>
                      </a:r>
                      <a:endParaRPr lang="en-US" sz="1600" kern="1200" dirty="0">
                        <a:solidFill>
                          <a:schemeClr val="dk1"/>
                        </a:solidFill>
                        <a:latin typeface="+mn-lt"/>
                        <a:ea typeface="+mn-ea"/>
                        <a:cs typeface="+mn-cs"/>
                      </a:endParaRPr>
                    </a:p>
                  </a:txBody>
                  <a:tcPr marT="45712" marB="45712"/>
                </a:tc>
              </a:tr>
              <a:tr h="376545">
                <a:tc>
                  <a:txBody>
                    <a:bodyPr/>
                    <a:lstStyle/>
                    <a:p>
                      <a:r>
                        <a:rPr lang="en-US" sz="1600" dirty="0" smtClean="0"/>
                        <a:t>11-19-706</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err="1" smtClean="0"/>
                        <a:t>TGaz</a:t>
                      </a:r>
                      <a:r>
                        <a:rPr lang="en-US" sz="1600" dirty="0" smtClean="0"/>
                        <a:t> May ad hoc meeting minutes</a:t>
                      </a:r>
                      <a:endParaRPr lang="en-US" sz="1600" dirty="0"/>
                    </a:p>
                  </a:txBody>
                  <a:tcPr marT="45712" marB="45712"/>
                </a:tc>
                <a:tc>
                  <a:txBody>
                    <a:bodyPr/>
                    <a:lstStyle/>
                    <a:p>
                      <a:r>
                        <a:rPr lang="en-US" sz="1600" dirty="0" smtClean="0"/>
                        <a:t>Minutes</a:t>
                      </a:r>
                      <a:endParaRPr lang="en-US" sz="1600" dirty="0"/>
                    </a:p>
                  </a:txBody>
                  <a:tcPr marT="45712" marB="45712"/>
                </a:tc>
                <a:tc>
                  <a:txBody>
                    <a:bodyPr/>
                    <a:lstStyle/>
                    <a:p>
                      <a:r>
                        <a:rPr lang="en-US" sz="1600" kern="1200" dirty="0" smtClean="0">
                          <a:solidFill>
                            <a:schemeClr val="dk1"/>
                          </a:solidFill>
                          <a:latin typeface="+mn-lt"/>
                          <a:ea typeface="+mn-ea"/>
                          <a:cs typeface="+mn-cs"/>
                        </a:rPr>
                        <a:t>5min</a:t>
                      </a:r>
                      <a:endParaRPr lang="en-US" sz="1600" kern="1200" dirty="0">
                        <a:solidFill>
                          <a:schemeClr val="dk1"/>
                        </a:solidFill>
                        <a:latin typeface="+mn-lt"/>
                        <a:ea typeface="+mn-ea"/>
                        <a:cs typeface="+mn-cs"/>
                      </a:endParaRPr>
                    </a:p>
                  </a:txBody>
                  <a:tcPr marT="45712" marB="45712"/>
                </a:tc>
              </a:tr>
              <a:tr h="376545">
                <a:tc>
                  <a:txBody>
                    <a:bodyPr/>
                    <a:lstStyle/>
                    <a:p>
                      <a:r>
                        <a:rPr lang="en-US" sz="1600" kern="1200" dirty="0" smtClean="0">
                          <a:solidFill>
                            <a:schemeClr val="dk1"/>
                          </a:solidFill>
                          <a:latin typeface="+mn-lt"/>
                          <a:ea typeface="+mn-ea"/>
                          <a:cs typeface="+mn-cs"/>
                        </a:rPr>
                        <a:t>11-19-882</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Roy Want</a:t>
                      </a:r>
                      <a:endParaRPr lang="en-US" sz="1600" kern="1200" dirty="0">
                        <a:solidFill>
                          <a:schemeClr val="dk1"/>
                        </a:solidFill>
                        <a:latin typeface="+mn-lt"/>
                        <a:ea typeface="+mn-ea"/>
                        <a:cs typeface="+mn-cs"/>
                      </a:endParaRPr>
                    </a:p>
                  </a:txBody>
                  <a:tcPr marT="45712" marB="45712"/>
                </a:tc>
                <a:tc>
                  <a:txBody>
                    <a:bodyPr/>
                    <a:lstStyle/>
                    <a:p>
                      <a:r>
                        <a:rPr lang="en-US" sz="1600" b="0" i="0" kern="1200" dirty="0" smtClean="0">
                          <a:solidFill>
                            <a:schemeClr val="dk1"/>
                          </a:solidFill>
                          <a:effectLst/>
                          <a:latin typeface="+mn-lt"/>
                          <a:ea typeface="+mn-ea"/>
                          <a:cs typeface="+mn-cs"/>
                        </a:rPr>
                        <a:t>Meeting Minutes May 2019 Session</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Minutes</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5min</a:t>
                      </a:r>
                      <a:endParaRPr lang="en-US" sz="1600" kern="1200" dirty="0" smtClean="0">
                        <a:solidFill>
                          <a:schemeClr val="dk1"/>
                        </a:solidFill>
                        <a:latin typeface="+mn-lt"/>
                        <a:ea typeface="+mn-ea"/>
                        <a:cs typeface="+mn-cs"/>
                      </a:endParaRPr>
                    </a:p>
                  </a:txBody>
                  <a:tcPr marT="45712" marB="45712"/>
                </a:tc>
              </a:tr>
              <a:tr h="376545">
                <a:tc>
                  <a:txBody>
                    <a:bodyPr/>
                    <a:lstStyle/>
                    <a:p>
                      <a:r>
                        <a:rPr lang="en-US" sz="1600" kern="1200" dirty="0" smtClean="0">
                          <a:solidFill>
                            <a:schemeClr val="dk1"/>
                          </a:solidFill>
                          <a:latin typeface="+mn-lt"/>
                          <a:ea typeface="+mn-ea"/>
                          <a:cs typeface="+mn-cs"/>
                        </a:rPr>
                        <a:t>11-19-981</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Roy Want</a:t>
                      </a:r>
                      <a:endParaRPr lang="en-US" sz="1600" kern="1200" dirty="0">
                        <a:solidFill>
                          <a:schemeClr val="dk1"/>
                        </a:solidFill>
                        <a:latin typeface="+mn-lt"/>
                        <a:ea typeface="+mn-ea"/>
                        <a:cs typeface="+mn-cs"/>
                      </a:endParaRPr>
                    </a:p>
                  </a:txBody>
                  <a:tcPr marT="45712" marB="45712"/>
                </a:tc>
                <a:tc>
                  <a:txBody>
                    <a:bodyPr/>
                    <a:lstStyle/>
                    <a:p>
                      <a:r>
                        <a:rPr lang="en-US" sz="1600" kern="1200" dirty="0" err="1" smtClean="0">
                          <a:solidFill>
                            <a:schemeClr val="dk1"/>
                          </a:solidFill>
                          <a:latin typeface="+mn-lt"/>
                          <a:ea typeface="+mn-ea"/>
                          <a:cs typeface="+mn-cs"/>
                        </a:rPr>
                        <a:t>Telecon</a:t>
                      </a:r>
                      <a:r>
                        <a:rPr lang="en-US" sz="1600" kern="1200" dirty="0" smtClean="0">
                          <a:solidFill>
                            <a:schemeClr val="dk1"/>
                          </a:solidFill>
                          <a:latin typeface="+mn-lt"/>
                          <a:ea typeface="+mn-ea"/>
                          <a:cs typeface="+mn-cs"/>
                        </a:rPr>
                        <a:t> Minutes May 29th, 2019</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Minutes</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5min</a:t>
                      </a:r>
                      <a:endParaRPr lang="en-US" sz="1600" kern="1200" dirty="0">
                        <a:solidFill>
                          <a:schemeClr val="dk1"/>
                        </a:solidFill>
                        <a:latin typeface="+mn-lt"/>
                        <a:ea typeface="+mn-ea"/>
                        <a:cs typeface="+mn-cs"/>
                      </a:endParaRPr>
                    </a:p>
                  </a:txBody>
                  <a:tcPr marT="45712" marB="45712"/>
                </a:tc>
              </a:tr>
              <a:tr h="376553">
                <a:tc>
                  <a:txBody>
                    <a:bodyPr/>
                    <a:lstStyle/>
                    <a:p>
                      <a:r>
                        <a:rPr lang="en-US" sz="1600" dirty="0" smtClean="0"/>
                        <a:t>11-19-1046</a:t>
                      </a:r>
                      <a:endParaRPr lang="en-US" sz="1600" dirty="0"/>
                    </a:p>
                  </a:txBody>
                  <a:tcPr marT="45712" marB="45712"/>
                </a:tc>
                <a:tc>
                  <a:txBody>
                    <a:bodyPr/>
                    <a:lstStyle/>
                    <a:p>
                      <a:r>
                        <a:rPr lang="en-US" sz="1600" dirty="0" smtClean="0"/>
                        <a:t>Roy Want</a:t>
                      </a:r>
                      <a:endParaRPr lang="en-US" sz="1600" dirty="0"/>
                    </a:p>
                  </a:txBody>
                  <a:tcPr marT="45712" marB="45712"/>
                </a:tc>
                <a:tc>
                  <a:txBody>
                    <a:bodyPr/>
                    <a:lstStyle/>
                    <a:p>
                      <a:r>
                        <a:rPr lang="en-US" sz="1600" dirty="0" err="1" smtClean="0"/>
                        <a:t>TGaz</a:t>
                      </a:r>
                      <a:r>
                        <a:rPr lang="en-US" sz="1600" baseline="0" dirty="0" smtClean="0"/>
                        <a:t> June ad hoc meeting minutes</a:t>
                      </a:r>
                      <a:endParaRPr lang="en-US" sz="1600" dirty="0"/>
                    </a:p>
                  </a:txBody>
                  <a:tcPr marT="45712" marB="45712"/>
                </a:tc>
                <a:tc>
                  <a:txBody>
                    <a:bodyPr/>
                    <a:lstStyle/>
                    <a:p>
                      <a:r>
                        <a:rPr lang="en-US" sz="1600" dirty="0" smtClean="0"/>
                        <a:t>Minutes</a:t>
                      </a:r>
                      <a:endParaRPr lang="en-US" sz="1600" dirty="0"/>
                    </a:p>
                  </a:txBody>
                  <a:tcPr marT="45712" marB="45712"/>
                </a:tc>
                <a:tc>
                  <a:txBody>
                    <a:bodyPr/>
                    <a:lstStyle/>
                    <a:p>
                      <a:r>
                        <a:rPr lang="en-US" sz="1600" kern="1200" dirty="0" smtClean="0">
                          <a:solidFill>
                            <a:schemeClr val="dk1"/>
                          </a:solidFill>
                          <a:latin typeface="+mn-lt"/>
                          <a:ea typeface="+mn-ea"/>
                          <a:cs typeface="+mn-cs"/>
                        </a:rPr>
                        <a:t>5 min</a:t>
                      </a:r>
                      <a:endParaRPr lang="en-US" sz="1600" kern="1200" dirty="0">
                        <a:solidFill>
                          <a:schemeClr val="dk1"/>
                        </a:solidFill>
                        <a:latin typeface="+mn-lt"/>
                        <a:ea typeface="+mn-ea"/>
                        <a:cs typeface="+mn-cs"/>
                      </a:endParaRPr>
                    </a:p>
                  </a:txBody>
                  <a:tcPr marT="45712" marB="45712"/>
                </a:tc>
              </a:tr>
              <a:tr h="188277">
                <a:tc>
                  <a:txBody>
                    <a:bodyPr/>
                    <a:lstStyle/>
                    <a:p>
                      <a:r>
                        <a:rPr lang="en-US" sz="1600" dirty="0" smtClean="0"/>
                        <a:t>11-19-431</a:t>
                      </a:r>
                      <a:endParaRPr lang="en-US" sz="1600" dirty="0"/>
                    </a:p>
                  </a:txBody>
                  <a:tcPr marT="45712" marB="45712"/>
                </a:tc>
                <a:tc>
                  <a:txBody>
                    <a:bodyPr/>
                    <a:lstStyle/>
                    <a:p>
                      <a:r>
                        <a:rPr lang="en-US" sz="1600" dirty="0" smtClean="0"/>
                        <a:t>Technical editor</a:t>
                      </a:r>
                      <a:endParaRPr lang="en-US" sz="1600" dirty="0"/>
                    </a:p>
                  </a:txBody>
                  <a:tcPr marT="45712" marB="45712"/>
                </a:tc>
                <a:tc>
                  <a:txBody>
                    <a:bodyPr/>
                    <a:lstStyle/>
                    <a:p>
                      <a:r>
                        <a:rPr lang="en-US" sz="1600" dirty="0" smtClean="0"/>
                        <a:t>LB240</a:t>
                      </a:r>
                      <a:r>
                        <a:rPr lang="en-US" sz="1600" baseline="0" dirty="0" smtClean="0"/>
                        <a:t> comment resolution and assignment status</a:t>
                      </a:r>
                      <a:endParaRPr lang="en-US" sz="1600" dirty="0"/>
                    </a:p>
                  </a:txBody>
                  <a:tcPr marT="45712" marB="45712"/>
                </a:tc>
                <a:tc>
                  <a:txBody>
                    <a:bodyPr/>
                    <a:lstStyle/>
                    <a:p>
                      <a:r>
                        <a:rPr lang="en-US" sz="1600" dirty="0" smtClean="0"/>
                        <a:t>CR</a:t>
                      </a:r>
                      <a:endParaRPr lang="en-US" sz="1600" dirty="0"/>
                    </a:p>
                  </a:txBody>
                  <a:tcPr marT="45712" marB="45712"/>
                </a:tc>
                <a:tc>
                  <a:txBody>
                    <a:bodyPr/>
                    <a:lstStyle/>
                    <a:p>
                      <a:r>
                        <a:rPr lang="en-US" sz="1600" dirty="0" smtClean="0"/>
                        <a:t>15min</a:t>
                      </a:r>
                      <a:endParaRPr lang="en-US" sz="1600" dirty="0"/>
                    </a:p>
                  </a:txBody>
                  <a:tcPr marT="45712" marB="45712"/>
                </a:tc>
              </a:tr>
              <a:tr h="188277">
                <a:tc>
                  <a:txBody>
                    <a:bodyPr/>
                    <a:lstStyle/>
                    <a:p>
                      <a:r>
                        <a:rPr lang="en-US" sz="1600" dirty="0" smtClean="0"/>
                        <a:t>11-19-970</a:t>
                      </a:r>
                      <a:endParaRPr lang="en-US" sz="1600" dirty="0"/>
                    </a:p>
                  </a:txBody>
                  <a:tcPr marT="45712" marB="45712"/>
                </a:tc>
                <a:tc>
                  <a:txBody>
                    <a:bodyPr/>
                    <a:lstStyle/>
                    <a:p>
                      <a:r>
                        <a:rPr lang="en-US" sz="1600" dirty="0" smtClean="0"/>
                        <a:t>Nehru</a:t>
                      </a:r>
                      <a:r>
                        <a:rPr lang="en-US" sz="1600" baseline="0" dirty="0" smtClean="0"/>
                        <a:t> Bhandaru</a:t>
                      </a:r>
                      <a:endParaRPr lang="en-US" sz="1600" dirty="0"/>
                    </a:p>
                  </a:txBody>
                  <a:tcPr marT="45712" marB="45712"/>
                </a:tc>
                <a:tc>
                  <a:txBody>
                    <a:bodyPr/>
                    <a:lstStyle/>
                    <a:p>
                      <a:r>
                        <a:rPr lang="en-US" sz="1600" dirty="0" smtClean="0"/>
                        <a:t>PASN</a:t>
                      </a:r>
                      <a:r>
                        <a:rPr lang="en-US" sz="1600" baseline="0" dirty="0" smtClean="0"/>
                        <a:t> State 1a related text</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z="1600" dirty="0" smtClean="0"/>
                        <a:t>25min – as time permits</a:t>
                      </a:r>
                      <a:endParaRPr lang="en-US" sz="1600" dirty="0"/>
                    </a:p>
                  </a:txBody>
                  <a:tcPr marT="45712" marB="45712"/>
                </a:tc>
              </a:tr>
              <a:tr h="376545">
                <a:tc>
                  <a:txBody>
                    <a:bodyPr/>
                    <a:lstStyle/>
                    <a:p>
                      <a:r>
                        <a:rPr lang="en-US" sz="1600" dirty="0" smtClean="0"/>
                        <a:t>11-19-1192</a:t>
                      </a:r>
                      <a:endParaRPr lang="en-US" sz="1600" dirty="0"/>
                    </a:p>
                  </a:txBody>
                  <a:tcPr marT="45712" marB="45712"/>
                </a:tc>
                <a:tc>
                  <a:txBody>
                    <a:bodyPr/>
                    <a:lstStyle/>
                    <a:p>
                      <a:r>
                        <a:rPr lang="en-US" sz="1600" dirty="0" smtClean="0"/>
                        <a:t>Erik Lindskog</a:t>
                      </a:r>
                      <a:endParaRPr lang="en-US" sz="1600" dirty="0"/>
                    </a:p>
                  </a:txBody>
                  <a:tcPr marT="45712" marB="45712"/>
                </a:tc>
                <a:tc>
                  <a:txBody>
                    <a:bodyPr/>
                    <a:lstStyle/>
                    <a:p>
                      <a:r>
                        <a:rPr lang="en-US" sz="1600" kern="1200" dirty="0" smtClean="0">
                          <a:solidFill>
                            <a:schemeClr val="dk1"/>
                          </a:solidFill>
                          <a:effectLst/>
                          <a:latin typeface="+mn-lt"/>
                          <a:ea typeface="+mn-ea"/>
                          <a:cs typeface="+mn-cs"/>
                        </a:rPr>
                        <a:t>Passive Location Ranging Availability Window</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z="1600" dirty="0" smtClean="0"/>
                        <a:t>As time permits</a:t>
                      </a:r>
                      <a:endParaRPr lang="en-US" sz="1600" dirty="0"/>
                    </a:p>
                  </a:txBody>
                  <a:tcPr marT="45712" marB="45712"/>
                </a:tc>
              </a:tr>
            </a:tbl>
          </a:graphicData>
        </a:graphic>
      </p:graphicFrame>
    </p:spTree>
    <p:extLst>
      <p:ext uri="{BB962C8B-B14F-4D97-AF65-F5344CB8AC3E}">
        <p14:creationId xmlns:p14="http://schemas.microsoft.com/office/powerpoint/2010/main" val="40300459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695400" y="1981201"/>
            <a:ext cx="11449272" cy="4113213"/>
          </a:xfrm>
        </p:spPr>
        <p:txBody>
          <a:bodyPr/>
          <a:lstStyle/>
          <a:p>
            <a:pPr marL="0" indent="0"/>
            <a:r>
              <a:rPr lang="en-US" sz="2000" b="0" dirty="0"/>
              <a:t>Document </a:t>
            </a:r>
            <a:r>
              <a:rPr lang="en-US" sz="2000" b="0" dirty="0" smtClean="0"/>
              <a:t>11-19/706 “</a:t>
            </a:r>
            <a:r>
              <a:rPr lang="en-US" sz="2000" b="0" dirty="0"/>
              <a:t>Meeting Minutes Ad Hoc May 2019 Session</a:t>
            </a:r>
            <a:r>
              <a:rPr lang="en-US" sz="2000" b="0" dirty="0" smtClean="0"/>
              <a:t>” </a:t>
            </a:r>
            <a:r>
              <a:rPr lang="en-US" sz="2000" b="0" dirty="0"/>
              <a:t>posted to Mentor on </a:t>
            </a:r>
            <a:r>
              <a:rPr lang="en-US" sz="2000" b="0" dirty="0" smtClean="0"/>
              <a:t>May 12</a:t>
            </a:r>
            <a:r>
              <a:rPr lang="en-US" sz="2000" b="0" baseline="30000" dirty="0" smtClean="0"/>
              <a:t>th</a:t>
            </a:r>
            <a:r>
              <a:rPr lang="en-US" sz="2000" b="0" dirty="0" smtClean="0"/>
              <a:t>  2019. </a:t>
            </a:r>
            <a:endParaRPr lang="en-US" sz="2000" b="0" dirty="0"/>
          </a:p>
          <a:p>
            <a:endParaRPr lang="en-US" sz="2000" dirty="0"/>
          </a:p>
          <a:p>
            <a:r>
              <a:rPr lang="en-US" sz="2000" dirty="0"/>
              <a:t>Motion:</a:t>
            </a:r>
          </a:p>
          <a:p>
            <a:pPr marL="0" indent="0"/>
            <a:r>
              <a:rPr lang="en-US" sz="2000" b="0" dirty="0"/>
              <a:t>Move to approve document </a:t>
            </a:r>
            <a:r>
              <a:rPr lang="en-US" sz="2000" b="0" dirty="0" smtClean="0"/>
              <a:t>11-19/706 r0 </a:t>
            </a:r>
            <a:r>
              <a:rPr lang="en-US" sz="2000" b="0" dirty="0"/>
              <a:t>as </a:t>
            </a:r>
            <a:r>
              <a:rPr lang="en-US" sz="2000" b="0" dirty="0" err="1"/>
              <a:t>TGaz</a:t>
            </a:r>
            <a:r>
              <a:rPr lang="en-US" sz="2000" b="0" dirty="0"/>
              <a:t> meeting minutes for the </a:t>
            </a:r>
            <a:r>
              <a:rPr lang="en-US" sz="2000" b="0" dirty="0" smtClean="0"/>
              <a:t>May Ad hoc meeting</a:t>
            </a:r>
            <a:r>
              <a:rPr lang="en-US" sz="2000" b="0" dirty="0"/>
              <a:t>. </a:t>
            </a:r>
            <a:endParaRPr lang="en-US" sz="2000" b="0" dirty="0" smtClean="0"/>
          </a:p>
          <a:p>
            <a:pPr marL="0" indent="0"/>
            <a:endParaRPr lang="en-US" sz="2000" b="0" dirty="0"/>
          </a:p>
          <a:p>
            <a:r>
              <a:rPr lang="en-US" sz="2000" b="0" dirty="0"/>
              <a:t>Moved by</a:t>
            </a:r>
            <a:r>
              <a:rPr lang="en-US" sz="2000" b="0" dirty="0" smtClean="0"/>
              <a:t>:</a:t>
            </a:r>
          </a:p>
          <a:p>
            <a:r>
              <a:rPr lang="en-US" sz="2000" b="0" dirty="0" smtClean="0"/>
              <a:t>Seconded </a:t>
            </a:r>
            <a:r>
              <a:rPr lang="en-US" sz="2000" b="0" dirty="0"/>
              <a:t>by</a:t>
            </a:r>
            <a:r>
              <a:rPr lang="en-US" sz="2000" b="0" dirty="0" smtClean="0"/>
              <a:t>:</a:t>
            </a:r>
            <a:endParaRPr lang="en-US" sz="2000" b="0" dirty="0"/>
          </a:p>
          <a:p>
            <a:r>
              <a:rPr lang="en-US" sz="2000" b="0" dirty="0"/>
              <a:t>Results (Y/N/A</a:t>
            </a:r>
            <a:r>
              <a:rPr lang="en-US" sz="2000" b="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380072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a:xfrm>
            <a:off x="695400" y="1830391"/>
            <a:ext cx="11449272" cy="4264024"/>
          </a:xfrm>
        </p:spPr>
        <p:txBody>
          <a:bodyPr/>
          <a:lstStyle/>
          <a:p>
            <a:pPr marL="0" indent="0"/>
            <a:r>
              <a:rPr lang="en-US" sz="2000" b="0" dirty="0"/>
              <a:t>Document </a:t>
            </a:r>
            <a:r>
              <a:rPr lang="en-US" sz="2000" b="0" dirty="0" smtClean="0"/>
              <a:t>11-19/981r0 “</a:t>
            </a:r>
            <a:r>
              <a:rPr lang="en-US" sz="2000" b="0" dirty="0" err="1"/>
              <a:t>Telecon</a:t>
            </a:r>
            <a:r>
              <a:rPr lang="en-US" sz="2000" b="0" dirty="0"/>
              <a:t> Minutes </a:t>
            </a:r>
            <a:r>
              <a:rPr lang="en-US" sz="2000" b="0" dirty="0" smtClean="0"/>
              <a:t>May 29</a:t>
            </a:r>
            <a:r>
              <a:rPr lang="en-US" sz="2000" b="0" baseline="30000" dirty="0" smtClean="0"/>
              <a:t>th	</a:t>
            </a:r>
            <a:r>
              <a:rPr lang="en-US" sz="2000" b="0" dirty="0" smtClean="0"/>
              <a:t>, </a:t>
            </a:r>
            <a:r>
              <a:rPr lang="en-US" sz="2000" b="0" dirty="0"/>
              <a:t>2019</a:t>
            </a:r>
            <a:r>
              <a:rPr lang="en-US" sz="2000" b="0" dirty="0" smtClean="0"/>
              <a:t>” </a:t>
            </a:r>
            <a:r>
              <a:rPr lang="en-US" sz="2000" b="0" dirty="0"/>
              <a:t>posted to Mentor on </a:t>
            </a:r>
            <a:r>
              <a:rPr lang="en-US" sz="2000" b="0" dirty="0" smtClean="0"/>
              <a:t>June 6</a:t>
            </a:r>
            <a:r>
              <a:rPr lang="en-US" sz="2000" b="0" baseline="30000" dirty="0" smtClean="0"/>
              <a:t>th</a:t>
            </a:r>
            <a:r>
              <a:rPr lang="en-US" sz="2000" b="0" dirty="0" smtClean="0"/>
              <a:t>  2019.</a:t>
            </a:r>
            <a:endParaRPr lang="en-US" sz="2000" b="0" dirty="0"/>
          </a:p>
          <a:p>
            <a:endParaRPr lang="en-US" sz="2000" dirty="0"/>
          </a:p>
          <a:p>
            <a:r>
              <a:rPr lang="en-US" sz="2000" dirty="0"/>
              <a:t>Motion:</a:t>
            </a:r>
          </a:p>
          <a:p>
            <a:pPr marL="0" indent="0"/>
            <a:r>
              <a:rPr lang="en-US" sz="2000" b="0" dirty="0"/>
              <a:t>Move to approve document </a:t>
            </a:r>
            <a:r>
              <a:rPr lang="en-US" sz="2000" b="0" dirty="0" smtClean="0"/>
              <a:t>11-19/981r0 </a:t>
            </a:r>
            <a:r>
              <a:rPr lang="en-US" sz="2000" b="0" dirty="0"/>
              <a:t>as </a:t>
            </a:r>
            <a:r>
              <a:rPr lang="en-US" sz="2000" b="0" dirty="0" err="1"/>
              <a:t>TGaz</a:t>
            </a:r>
            <a:r>
              <a:rPr lang="en-US" sz="2000" b="0" dirty="0"/>
              <a:t> </a:t>
            </a:r>
            <a:r>
              <a:rPr lang="en-US" sz="2000" b="0" dirty="0" smtClean="0"/>
              <a:t>meeting minutes </a:t>
            </a:r>
            <a:r>
              <a:rPr lang="en-US" sz="2000" b="0" dirty="0"/>
              <a:t>for the </a:t>
            </a:r>
            <a:r>
              <a:rPr lang="en-US" sz="2000" b="0" dirty="0" smtClean="0"/>
              <a:t>May 29</a:t>
            </a:r>
            <a:r>
              <a:rPr lang="en-US" sz="2000" b="0" baseline="30000" dirty="0" smtClean="0"/>
              <a:t>th</a:t>
            </a:r>
            <a:r>
              <a:rPr lang="en-US" sz="2000" b="0" dirty="0" smtClean="0"/>
              <a:t> </a:t>
            </a:r>
            <a:r>
              <a:rPr lang="en-US" sz="2000" b="0" dirty="0" err="1" smtClean="0"/>
              <a:t>Telecon</a:t>
            </a:r>
            <a:r>
              <a:rPr lang="en-US" sz="2000" b="0" dirty="0" smtClean="0"/>
              <a:t>. </a:t>
            </a:r>
          </a:p>
          <a:p>
            <a:pPr marL="0" indent="0"/>
            <a:endParaRPr lang="en-US" sz="2000" b="0" dirty="0"/>
          </a:p>
          <a:p>
            <a:r>
              <a:rPr lang="en-US" sz="2000" b="0" dirty="0"/>
              <a:t>Moved by</a:t>
            </a:r>
            <a:r>
              <a:rPr lang="en-US" sz="2000" b="0" dirty="0" smtClean="0"/>
              <a:t>:</a:t>
            </a:r>
            <a:endParaRPr lang="en-US" sz="2000" b="0" dirty="0"/>
          </a:p>
          <a:p>
            <a:r>
              <a:rPr lang="en-US" sz="2000" b="0" dirty="0"/>
              <a:t>Seconded by</a:t>
            </a:r>
            <a:r>
              <a:rPr lang="en-US" sz="2000" b="0" dirty="0" smtClean="0"/>
              <a:t>:</a:t>
            </a:r>
            <a:endParaRPr lang="en-US" sz="2000" b="0" dirty="0"/>
          </a:p>
          <a:p>
            <a:r>
              <a:rPr lang="en-US" sz="2000" b="0" dirty="0"/>
              <a:t>Results (Y/N/A</a:t>
            </a:r>
            <a:r>
              <a:rPr lang="en-US" sz="2000" b="0" dirty="0" smtClean="0"/>
              <a: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2283092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0" dirty="0"/>
              <a:t>Approval of previous meeting minutes</a:t>
            </a:r>
            <a:endParaRPr lang="en-US" dirty="0"/>
          </a:p>
        </p:txBody>
      </p:sp>
      <p:sp>
        <p:nvSpPr>
          <p:cNvPr id="3" name="Content Placeholder 2"/>
          <p:cNvSpPr>
            <a:spLocks noGrp="1"/>
          </p:cNvSpPr>
          <p:nvPr>
            <p:ph idx="1"/>
          </p:nvPr>
        </p:nvSpPr>
        <p:spPr/>
        <p:txBody>
          <a:bodyPr/>
          <a:lstStyle/>
          <a:p>
            <a:pPr marL="0" indent="0"/>
            <a:r>
              <a:rPr lang="en-US" sz="2000" b="0" dirty="0"/>
              <a:t>Document </a:t>
            </a:r>
            <a:r>
              <a:rPr lang="en-US" sz="2000" b="0" dirty="0" smtClean="0"/>
              <a:t>11-19/1046 “</a:t>
            </a:r>
            <a:r>
              <a:rPr lang="en-US" sz="2000" b="0" dirty="0"/>
              <a:t>Ad Hoc Meeting Minutes June 2019 </a:t>
            </a:r>
            <a:r>
              <a:rPr lang="en-US" sz="2000" b="0" dirty="0" smtClean="0"/>
              <a:t>Session” </a:t>
            </a:r>
            <a:r>
              <a:rPr lang="en-US" sz="2000" b="0" dirty="0"/>
              <a:t>posted to Mentor </a:t>
            </a:r>
            <a:r>
              <a:rPr lang="en-US" sz="2000" b="0"/>
              <a:t>on </a:t>
            </a:r>
            <a:r>
              <a:rPr lang="en-US" sz="2000" b="0" smtClean="0"/>
              <a:t>July 2</a:t>
            </a:r>
            <a:r>
              <a:rPr lang="en-US" sz="2000" b="0" baseline="30000" smtClean="0"/>
              <a:t>nd</a:t>
            </a:r>
            <a:r>
              <a:rPr lang="en-US" sz="2000" b="0" smtClean="0"/>
              <a:t> </a:t>
            </a:r>
            <a:r>
              <a:rPr lang="en-US" sz="2000" b="0" dirty="0" smtClean="0"/>
              <a:t>2019</a:t>
            </a:r>
            <a:r>
              <a:rPr lang="en-US" sz="2000" b="0" dirty="0"/>
              <a:t>. </a:t>
            </a:r>
          </a:p>
          <a:p>
            <a:endParaRPr lang="en-US" sz="2000" dirty="0"/>
          </a:p>
          <a:p>
            <a:r>
              <a:rPr lang="en-US" sz="2000" dirty="0"/>
              <a:t>Motion:</a:t>
            </a:r>
          </a:p>
          <a:p>
            <a:pPr marL="0" indent="0"/>
            <a:r>
              <a:rPr lang="en-US" sz="2000" b="0" dirty="0"/>
              <a:t>Move to approve </a:t>
            </a:r>
            <a:r>
              <a:rPr lang="en-US" sz="2000" b="0"/>
              <a:t>document </a:t>
            </a:r>
            <a:r>
              <a:rPr lang="en-US" sz="2000" b="0" smtClean="0"/>
              <a:t>11-19/1046r1 </a:t>
            </a:r>
            <a:r>
              <a:rPr lang="en-US" sz="2000" b="0" dirty="0"/>
              <a:t>as </a:t>
            </a:r>
            <a:r>
              <a:rPr lang="en-US" sz="2000" b="0" dirty="0" err="1"/>
              <a:t>TGaz</a:t>
            </a:r>
            <a:r>
              <a:rPr lang="en-US" sz="2000" b="0" dirty="0"/>
              <a:t> meeting minutes for the May Ad hoc meeting. </a:t>
            </a:r>
          </a:p>
          <a:p>
            <a:pPr marL="0" indent="0"/>
            <a:endParaRPr lang="en-US" sz="2000" b="0" dirty="0"/>
          </a:p>
          <a:p>
            <a:r>
              <a:rPr lang="en-US" sz="2000" b="0" dirty="0"/>
              <a:t>Moved by:</a:t>
            </a:r>
          </a:p>
          <a:p>
            <a:r>
              <a:rPr lang="en-US" sz="2000" b="0" dirty="0"/>
              <a:t>Seconded by:</a:t>
            </a:r>
          </a:p>
          <a:p>
            <a:r>
              <a:rPr lang="en-US" sz="2000" b="0" dirty="0"/>
              <a:t>Results (Y/N/A):</a:t>
            </a: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998612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11-19-886r1 for CIDs 2337 and 2338,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5</a:t>
            </a:r>
            <a:r>
              <a:rPr lang="en-US" sz="1800" b="0" baseline="30000" dirty="0" smtClean="0"/>
              <a:t>th</a:t>
            </a:r>
            <a:r>
              <a:rPr lang="en-US" sz="1800" b="0" dirty="0" smtClean="0"/>
              <a:t> </a:t>
            </a:r>
            <a:r>
              <a:rPr lang="en-US" sz="1800" b="0" dirty="0" err="1" smtClean="0"/>
              <a:t>telecon</a:t>
            </a:r>
            <a:r>
              <a:rPr lang="en-US" sz="1800" b="0" dirty="0" smtClean="0"/>
              <a:t> (Y/N/A): 10/0/0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5490743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11-19-466r4 </a:t>
            </a:r>
            <a:r>
              <a:rPr lang="en-US" b="0" dirty="0" smtClean="0"/>
              <a:t>for CIDs </a:t>
            </a:r>
            <a:r>
              <a:rPr lang="en-GB" b="0" dirty="0"/>
              <a:t>1026, 1099, 1235, 1883, 1923, 2223, 2235, 2253, 2335, 2339, 2451, 2524 and 2523</a:t>
            </a:r>
            <a:r>
              <a:rPr lang="en-US" b="0" dirty="0" smtClean="0"/>
              <a:t>,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19</a:t>
            </a:r>
            <a:r>
              <a:rPr lang="en-US" sz="1800" b="0" baseline="30000" dirty="0" smtClean="0"/>
              <a:t>th</a:t>
            </a:r>
            <a:r>
              <a:rPr lang="en-US" sz="1800" b="0" dirty="0" smtClean="0"/>
              <a:t> </a:t>
            </a:r>
            <a:r>
              <a:rPr lang="en-US" sz="1800" b="0" dirty="0" err="1" smtClean="0"/>
              <a:t>telecon</a:t>
            </a:r>
            <a:r>
              <a:rPr lang="en-US" sz="1800" b="0" dirty="0" smtClean="0"/>
              <a:t> (Y/N/A): 13/0/0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2860556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11-19-1026r2 for CIDs 1335, 1368, 1370, </a:t>
            </a:r>
            <a:r>
              <a:rPr lang="en-US" b="0" dirty="0" smtClean="0"/>
              <a:t>2517,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9/0/0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060063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11-19-1028r1 for CIDs 2104, 2140, 1970, 2304, 2157, 2179, 2334, </a:t>
            </a:r>
            <a:r>
              <a:rPr lang="en-US" b="0" dirty="0" smtClean="0"/>
              <a:t>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8/0/0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6417786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solidFill>
                  <a:schemeClr val="tx1"/>
                </a:solidFill>
              </a:rPr>
              <a:t>11-19-470r1 </a:t>
            </a:r>
            <a:r>
              <a:rPr lang="en-US" b="0" dirty="0" smtClean="0"/>
              <a:t>for CID 1888,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10/0/1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0697795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11-19-659r5 for CIDs </a:t>
            </a:r>
            <a:r>
              <a:rPr lang="en-US" b="0" dirty="0"/>
              <a:t>2275, 2276, 2277, 2778, 2279, 2280, 1654, 1220, 2431, </a:t>
            </a:r>
            <a:r>
              <a:rPr lang="en-US" b="0" dirty="0" smtClean="0"/>
              <a:t>1126,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9/0/1</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284607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indent="12700" algn="just">
              <a:spcBef>
                <a:spcPct val="20000"/>
              </a:spcBef>
            </a:pPr>
            <a:r>
              <a:rPr lang="en-US" altLang="en-US" dirty="0"/>
              <a:t>This submission contains the IEEE 802.11 </a:t>
            </a:r>
            <a:r>
              <a:rPr lang="en-US" altLang="en-US" dirty="0" err="1"/>
              <a:t>TGaz</a:t>
            </a:r>
            <a:r>
              <a:rPr lang="en-US" altLang="en-US" dirty="0"/>
              <a:t> Next Generation Positioning agenda for the </a:t>
            </a:r>
            <a:r>
              <a:rPr lang="en-US" altLang="en-US" dirty="0" smtClean="0"/>
              <a:t>July meeting.</a:t>
            </a: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11-19-1044r1 for CIDs 1142,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8/0/0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1601111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11-19-1047r3 for CIDs 1161,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11/0/0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5452192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11-19-1107r1 </a:t>
            </a:r>
            <a:r>
              <a:rPr lang="en-US" b="0" dirty="0" smtClean="0"/>
              <a:t>for </a:t>
            </a:r>
            <a:r>
              <a:rPr lang="en-US" b="0" dirty="0" smtClean="0"/>
              <a:t>CIDs </a:t>
            </a:r>
            <a:r>
              <a:rPr lang="en-GB" b="0" dirty="0"/>
              <a:t>2512, 2508, 2511, 2509, 2506, 2505 and 2507</a:t>
            </a:r>
            <a:r>
              <a:rPr lang="en-US" b="0" dirty="0" smtClean="0"/>
              <a:t>, </a:t>
            </a:r>
            <a:r>
              <a:rPr lang="en-US" b="0" dirty="0" smtClean="0"/>
              <a:t>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a:t>
            </a:r>
            <a:r>
              <a:rPr lang="en-US" sz="1800" b="0" dirty="0" smtClean="0"/>
              <a:t>July 10</a:t>
            </a:r>
            <a:r>
              <a:rPr lang="en-US" sz="1800" b="0" baseline="30000" dirty="0" smtClean="0"/>
              <a:t>th</a:t>
            </a:r>
            <a:r>
              <a:rPr lang="en-US" sz="1800" b="0" dirty="0" smtClean="0"/>
              <a:t> </a:t>
            </a:r>
            <a:r>
              <a:rPr lang="en-US" sz="1800" b="0" dirty="0" err="1" smtClean="0"/>
              <a:t>telecon</a:t>
            </a:r>
            <a:r>
              <a:rPr lang="en-US" sz="1800" b="0" dirty="0" smtClean="0"/>
              <a:t> (Y/N/A</a:t>
            </a:r>
            <a:r>
              <a:rPr lang="en-US" sz="1800" b="0" dirty="0" smtClean="0"/>
              <a:t>): </a:t>
            </a:r>
            <a:r>
              <a:rPr lang="en-US" sz="1800" b="0" dirty="0" smtClean="0"/>
              <a:t>9/0/0</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26441249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083040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313391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a:t>
            </a:r>
            <a:r>
              <a:rPr lang="en-US" altLang="en-US" dirty="0" smtClean="0">
                <a:solidFill>
                  <a:schemeClr val="tx2"/>
                </a:solidFill>
              </a:rPr>
              <a:t>2 </a:t>
            </a:r>
            <a:r>
              <a:rPr lang="en-US" altLang="en-US" dirty="0">
                <a:solidFill>
                  <a:schemeClr val="tx2"/>
                </a:solidFill>
              </a:rPr>
              <a:t>discussion items</a:t>
            </a:r>
            <a:endParaRPr lang="en-US" dirty="0"/>
          </a:p>
        </p:txBody>
      </p:sp>
      <p:sp>
        <p:nvSpPr>
          <p:cNvPr id="3" name="Content Placeholder 2"/>
          <p:cNvSpPr>
            <a:spLocks noGrp="1"/>
          </p:cNvSpPr>
          <p:nvPr>
            <p:ph idx="1"/>
          </p:nvPr>
        </p:nvSpPr>
        <p:spPr>
          <a:xfrm>
            <a:off x="914401" y="1628801"/>
            <a:ext cx="10361084" cy="4465614"/>
          </a:xfrm>
        </p:spPr>
        <p:txBody>
          <a:bodyPr/>
          <a:lstStyle/>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a:t>
            </a:r>
            <a:r>
              <a:rPr lang="en-US" altLang="en-US" sz="2000" b="0" dirty="0" smtClean="0"/>
              <a:t>meeting (7min)</a:t>
            </a:r>
            <a:endParaRPr lang="en-US" altLang="en-US" sz="2000" b="0" dirty="0"/>
          </a:p>
          <a:p>
            <a:pPr algn="just">
              <a:spcBef>
                <a:spcPct val="20000"/>
              </a:spcBef>
              <a:buFontTx/>
              <a:buChar char="•"/>
            </a:pPr>
            <a:r>
              <a:rPr lang="en-US" altLang="en-US" sz="2000" b="0" dirty="0" smtClean="0"/>
              <a:t>Agenda setting (8 </a:t>
            </a:r>
            <a:r>
              <a:rPr lang="en-US" altLang="en-US" sz="2000" b="0" dirty="0" smtClean="0"/>
              <a:t>min)</a:t>
            </a:r>
          </a:p>
          <a:p>
            <a:pPr algn="just">
              <a:spcBef>
                <a:spcPct val="20000"/>
              </a:spcBef>
              <a:buFontTx/>
              <a:buChar char="•"/>
            </a:pPr>
            <a:r>
              <a:rPr lang="en-US" altLang="en-US" sz="2000" b="0" dirty="0" smtClean="0"/>
              <a:t>Consider </a:t>
            </a:r>
            <a:r>
              <a:rPr lang="en-US" altLang="en-US" sz="2000" b="0" dirty="0"/>
              <a:t>comment resolution </a:t>
            </a:r>
            <a:r>
              <a:rPr lang="en-US" altLang="en-US" sz="2000" b="0" dirty="0" smtClean="0"/>
              <a:t>submissions </a:t>
            </a:r>
            <a:r>
              <a:rPr lang="en-US" altLang="en-US" sz="2000" b="0" dirty="0" smtClean="0"/>
              <a:t>(as time permits).</a:t>
            </a:r>
            <a:endParaRPr lang="en-US" altLang="en-US" sz="2000" b="0" dirty="0"/>
          </a:p>
          <a:p>
            <a:pPr marL="457200" lvl="1" indent="0">
              <a:spcBef>
                <a:spcPct val="20000"/>
              </a:spcBef>
            </a:pPr>
            <a:endParaRPr lang="en-US" altLang="en-US" sz="1800" dirty="0"/>
          </a:p>
          <a:p>
            <a:endParaRPr lang="en-US" sz="2000" b="0"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1976890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solidFill>
                  <a:schemeClr val="tx2"/>
                </a:solidFill>
              </a:rPr>
              <a:t>Meeting Slot # 1 discussion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534358734"/>
              </p:ext>
            </p:extLst>
          </p:nvPr>
        </p:nvGraphicFramePr>
        <p:xfrm>
          <a:off x="929215" y="1484786"/>
          <a:ext cx="10460568" cy="4002891"/>
        </p:xfrm>
        <a:graphic>
          <a:graphicData uri="http://schemas.openxmlformats.org/drawingml/2006/table">
            <a:tbl>
              <a:tblPr firstRow="1" bandRow="1">
                <a:tableStyleId>{21E4AEA4-8DFA-4A89-87EB-49C32662AFE0}</a:tableStyleId>
              </a:tblPr>
              <a:tblGrid>
                <a:gridCol w="1278353"/>
                <a:gridCol w="1656184"/>
                <a:gridCol w="4680520"/>
                <a:gridCol w="1593820"/>
                <a:gridCol w="1251691"/>
              </a:tblGrid>
              <a:tr h="596206">
                <a:tc>
                  <a:txBody>
                    <a:bodyPr/>
                    <a:lstStyle/>
                    <a:p>
                      <a:r>
                        <a:rPr lang="en-US" sz="1600" dirty="0" smtClean="0"/>
                        <a:t>DCN</a:t>
                      </a:r>
                      <a:endParaRPr lang="en-US" sz="1600" dirty="0"/>
                    </a:p>
                  </a:txBody>
                  <a:tcPr marT="45712" marB="45712"/>
                </a:tc>
                <a:tc>
                  <a:txBody>
                    <a:bodyPr/>
                    <a:lstStyle/>
                    <a:p>
                      <a:r>
                        <a:rPr lang="en-US" sz="1600" dirty="0" smtClean="0"/>
                        <a:t>Presenter</a:t>
                      </a:r>
                      <a:endParaRPr lang="en-US" sz="1600" dirty="0"/>
                    </a:p>
                  </a:txBody>
                  <a:tcPr marT="45712" marB="45712"/>
                </a:tc>
                <a:tc>
                  <a:txBody>
                    <a:bodyPr/>
                    <a:lstStyle/>
                    <a:p>
                      <a:r>
                        <a:rPr lang="en-US" sz="1600" dirty="0" smtClean="0"/>
                        <a:t>Title</a:t>
                      </a:r>
                      <a:endParaRPr lang="en-US" sz="1600" dirty="0"/>
                    </a:p>
                  </a:txBody>
                  <a:tcPr marT="45712" marB="45712"/>
                </a:tc>
                <a:tc>
                  <a:txBody>
                    <a:bodyPr/>
                    <a:lstStyle/>
                    <a:p>
                      <a:r>
                        <a:rPr lang="en-US" sz="1600" dirty="0" smtClean="0"/>
                        <a:t>Topic</a:t>
                      </a:r>
                      <a:endParaRPr lang="en-US" sz="1600" dirty="0"/>
                    </a:p>
                  </a:txBody>
                  <a:tcPr marT="45712" marB="45712"/>
                </a:tc>
                <a:tc>
                  <a:txBody>
                    <a:bodyPr/>
                    <a:lstStyle/>
                    <a:p>
                      <a:r>
                        <a:rPr lang="en-US" sz="1600" dirty="0" smtClean="0"/>
                        <a:t>Time</a:t>
                      </a:r>
                      <a:r>
                        <a:rPr lang="en-US" sz="1600" baseline="0" dirty="0" smtClean="0"/>
                        <a:t> allocation</a:t>
                      </a:r>
                      <a:endParaRPr lang="en-US" sz="1600" dirty="0"/>
                    </a:p>
                  </a:txBody>
                  <a:tcPr marT="45712" marB="45712"/>
                </a:tc>
              </a:tr>
              <a:tr h="376545">
                <a:tc>
                  <a:txBody>
                    <a:bodyPr/>
                    <a:lstStyle/>
                    <a:p>
                      <a:pPr marL="0" algn="l" defTabSz="914400" rtl="0" eaLnBrk="1" latinLnBrk="0" hangingPunct="1"/>
                      <a:r>
                        <a:rPr lang="en-US" sz="1600" kern="1200" dirty="0" smtClean="0">
                          <a:solidFill>
                            <a:schemeClr val="dk1"/>
                          </a:solidFill>
                          <a:latin typeface="+mn-lt"/>
                          <a:ea typeface="+mn-ea"/>
                          <a:cs typeface="+mn-cs"/>
                        </a:rPr>
                        <a:t>11-19-946</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Jonathan Segev</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err="1" smtClean="0">
                          <a:solidFill>
                            <a:schemeClr val="dk1"/>
                          </a:solidFill>
                          <a:latin typeface="+mn-lt"/>
                          <a:ea typeface="+mn-ea"/>
                          <a:cs typeface="+mn-cs"/>
                        </a:rPr>
                        <a:t>TGaz</a:t>
                      </a:r>
                      <a:r>
                        <a:rPr lang="en-US" sz="1600" kern="1200" dirty="0" smtClean="0">
                          <a:solidFill>
                            <a:schemeClr val="dk1"/>
                          </a:solidFill>
                          <a:latin typeface="+mn-lt"/>
                          <a:ea typeface="+mn-ea"/>
                          <a:cs typeface="+mn-cs"/>
                        </a:rPr>
                        <a:t> July 2019 Agenda</a:t>
                      </a:r>
                      <a:endParaRPr lang="en-US" sz="1600" kern="1200" dirty="0">
                        <a:solidFill>
                          <a:schemeClr val="dk1"/>
                        </a:solidFill>
                        <a:latin typeface="+mn-lt"/>
                        <a:ea typeface="+mn-ea"/>
                        <a:cs typeface="+mn-cs"/>
                      </a:endParaRPr>
                    </a:p>
                  </a:txBody>
                  <a:tcPr marT="45712" marB="45712"/>
                </a:tc>
                <a:tc>
                  <a:txBody>
                    <a:bodyPr/>
                    <a:lstStyle/>
                    <a:p>
                      <a:pPr marL="0" algn="l" defTabSz="914400" rtl="0" eaLnBrk="1" latinLnBrk="0" hangingPunct="1"/>
                      <a:r>
                        <a:rPr lang="en-US" sz="1600" kern="1200" dirty="0" smtClean="0">
                          <a:solidFill>
                            <a:schemeClr val="dk1"/>
                          </a:solidFill>
                          <a:latin typeface="+mn-lt"/>
                          <a:ea typeface="+mn-ea"/>
                          <a:cs typeface="+mn-cs"/>
                        </a:rPr>
                        <a:t>Agenda Deck</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15min</a:t>
                      </a:r>
                      <a:endParaRPr lang="en-US" sz="1600" kern="1200" dirty="0">
                        <a:solidFill>
                          <a:schemeClr val="dk1"/>
                        </a:solidFill>
                        <a:latin typeface="+mn-lt"/>
                        <a:ea typeface="+mn-ea"/>
                        <a:cs typeface="+mn-cs"/>
                      </a:endParaRPr>
                    </a:p>
                  </a:txBody>
                  <a:tcPr marT="45712" marB="45712"/>
                </a:tc>
              </a:tr>
              <a:tr h="376545">
                <a:tc>
                  <a:txBody>
                    <a:bodyPr/>
                    <a:lstStyle/>
                    <a:p>
                      <a:r>
                        <a:rPr lang="en-US" sz="1600" dirty="0" smtClean="0"/>
                        <a:t>11-19-970</a:t>
                      </a:r>
                      <a:endParaRPr lang="en-US" sz="1600" dirty="0"/>
                    </a:p>
                  </a:txBody>
                  <a:tcPr marT="45712" marB="45712"/>
                </a:tc>
                <a:tc>
                  <a:txBody>
                    <a:bodyPr/>
                    <a:lstStyle/>
                    <a:p>
                      <a:r>
                        <a:rPr lang="en-US" sz="1600" dirty="0" smtClean="0"/>
                        <a:t>Nehru</a:t>
                      </a:r>
                      <a:r>
                        <a:rPr lang="en-US" sz="1600" baseline="0" dirty="0" smtClean="0"/>
                        <a:t> Bhandaru</a:t>
                      </a:r>
                      <a:endParaRPr lang="en-US" sz="1600" dirty="0"/>
                    </a:p>
                  </a:txBody>
                  <a:tcPr marT="45712" marB="45712"/>
                </a:tc>
                <a:tc>
                  <a:txBody>
                    <a:bodyPr/>
                    <a:lstStyle/>
                    <a:p>
                      <a:r>
                        <a:rPr lang="en-US" sz="1600" dirty="0" smtClean="0"/>
                        <a:t>PASN</a:t>
                      </a:r>
                      <a:r>
                        <a:rPr lang="en-US" sz="1600" baseline="0" dirty="0" smtClean="0"/>
                        <a:t> State 1a related text</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z="1600" dirty="0" smtClean="0"/>
                        <a:t>25min – as </a:t>
                      </a:r>
                      <a:r>
                        <a:rPr lang="en-US" sz="1600" dirty="0" smtClean="0"/>
                        <a:t>needed</a:t>
                      </a:r>
                      <a:endParaRPr lang="en-US" sz="1600" dirty="0"/>
                    </a:p>
                  </a:txBody>
                  <a:tcPr marT="45712" marB="45712"/>
                </a:tc>
              </a:tr>
              <a:tr h="376545">
                <a:tc>
                  <a:txBody>
                    <a:bodyPr/>
                    <a:lstStyle/>
                    <a:p>
                      <a:r>
                        <a:rPr lang="en-US" sz="1600" dirty="0" smtClean="0"/>
                        <a:t>11-19-1192</a:t>
                      </a:r>
                      <a:endParaRPr lang="en-US" sz="1600" dirty="0"/>
                    </a:p>
                  </a:txBody>
                  <a:tcPr marT="45712" marB="45712"/>
                </a:tc>
                <a:tc>
                  <a:txBody>
                    <a:bodyPr/>
                    <a:lstStyle/>
                    <a:p>
                      <a:r>
                        <a:rPr lang="en-US" sz="1600" dirty="0" smtClean="0"/>
                        <a:t>Erik Lindskog</a:t>
                      </a:r>
                      <a:endParaRPr lang="en-US" sz="1600" dirty="0"/>
                    </a:p>
                  </a:txBody>
                  <a:tcPr marT="45712" marB="45712"/>
                </a:tc>
                <a:tc>
                  <a:txBody>
                    <a:bodyPr/>
                    <a:lstStyle/>
                    <a:p>
                      <a:r>
                        <a:rPr lang="en-US" sz="1600" kern="1200" dirty="0" smtClean="0">
                          <a:solidFill>
                            <a:schemeClr val="dk1"/>
                          </a:solidFill>
                          <a:effectLst/>
                          <a:latin typeface="+mn-lt"/>
                          <a:ea typeface="+mn-ea"/>
                          <a:cs typeface="+mn-cs"/>
                        </a:rPr>
                        <a:t>Passive Location Ranging Availability Window</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sz="1600" dirty="0" smtClean="0"/>
                        <a:t>25min</a:t>
                      </a:r>
                      <a:endParaRPr lang="en-US" sz="1600" dirty="0"/>
                    </a:p>
                  </a:txBody>
                  <a:tcPr marT="45712" marB="45712"/>
                </a:tc>
              </a:tr>
              <a:tr h="376545">
                <a:tc>
                  <a:txBody>
                    <a:bodyPr/>
                    <a:lstStyle/>
                    <a:p>
                      <a:r>
                        <a:rPr lang="en-US" sz="1600" dirty="0" smtClean="0"/>
                        <a:t>11-19-1191</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r>
                        <a:rPr lang="en-US" sz="1600" kern="1200" dirty="0" smtClean="0">
                          <a:solidFill>
                            <a:schemeClr val="dk1"/>
                          </a:solidFill>
                          <a:effectLst/>
                          <a:latin typeface="+mn-lt"/>
                          <a:ea typeface="+mn-ea"/>
                          <a:cs typeface="+mn-cs"/>
                        </a:rPr>
                        <a:t>Passive Location Measurement Report Element</a:t>
                      </a:r>
                      <a:endParaRPr lang="en-US" sz="1600" dirty="0"/>
                    </a:p>
                  </a:txBody>
                  <a:tcPr marT="45712" marB="45712"/>
                </a:tc>
                <a:tc>
                  <a:txBody>
                    <a:bodyPr/>
                    <a:lstStyle/>
                    <a:p>
                      <a:r>
                        <a:rPr lang="en-US" sz="1600" dirty="0" smtClean="0"/>
                        <a:t>CR MAC</a:t>
                      </a:r>
                      <a:endParaRPr lang="en-US" sz="1600" dirty="0"/>
                    </a:p>
                  </a:txBody>
                  <a:tcPr marT="45712" marB="45712"/>
                </a:tc>
                <a:tc>
                  <a:txBody>
                    <a:bodyPr/>
                    <a:lstStyle/>
                    <a:p>
                      <a:r>
                        <a:rPr lang="en-US" dirty="0" smtClean="0"/>
                        <a:t>25min</a:t>
                      </a:r>
                      <a:endParaRPr lang="en-US" dirty="0"/>
                    </a:p>
                  </a:txBody>
                  <a:tcPr marT="45712" marB="45712"/>
                </a:tc>
              </a:tr>
              <a:tr h="376553">
                <a:tc>
                  <a:txBody>
                    <a:bodyPr/>
                    <a:lstStyle/>
                    <a:p>
                      <a:r>
                        <a:rPr lang="en-US" sz="1600" dirty="0" smtClean="0"/>
                        <a:t>11-19-1062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EDCA-FTM Negotiations</a:t>
                      </a:r>
                    </a:p>
                  </a:txBody>
                  <a:tcPr marT="45712" marB="45712"/>
                </a:tc>
                <a:tc>
                  <a:txBody>
                    <a:bodyPr/>
                    <a:lstStyle/>
                    <a:p>
                      <a:r>
                        <a:rPr lang="en-US" sz="1600" dirty="0" smtClean="0"/>
                        <a:t>CR MAC</a:t>
                      </a:r>
                      <a:endParaRPr lang="en-US" sz="1600" dirty="0"/>
                    </a:p>
                  </a:txBody>
                  <a:tcPr marT="45712" marB="45712"/>
                </a:tc>
                <a:tc>
                  <a:txBody>
                    <a:bodyPr/>
                    <a:lstStyle/>
                    <a:p>
                      <a:r>
                        <a:rPr lang="en-US" dirty="0" smtClean="0"/>
                        <a:t>25min</a:t>
                      </a:r>
                      <a:endParaRPr lang="en-US" dirty="0"/>
                    </a:p>
                  </a:txBody>
                  <a:tcPr marT="45712" marB="45712"/>
                </a:tc>
              </a:tr>
              <a:tr h="188277">
                <a:tc>
                  <a:txBody>
                    <a:bodyPr/>
                    <a:lstStyle/>
                    <a:p>
                      <a:r>
                        <a:rPr lang="en-US" sz="1600" dirty="0" smtClean="0"/>
                        <a:t>11-19-1042</a:t>
                      </a:r>
                      <a:endParaRPr lang="en-US" sz="1600" dirty="0"/>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Erik Lindskog</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LTF Repetition in Passive Location Ranging - Amendment text</a:t>
                      </a:r>
                    </a:p>
                  </a:txBody>
                  <a:tcPr marT="45712" marB="45712"/>
                </a:tc>
                <a:tc>
                  <a:txBody>
                    <a:bodyPr/>
                    <a:lstStyle/>
                    <a:p>
                      <a:r>
                        <a:rPr lang="en-US" sz="1600" dirty="0" smtClean="0"/>
                        <a:t>CR </a:t>
                      </a:r>
                      <a:r>
                        <a:rPr lang="en-US" sz="1600" dirty="0" smtClean="0"/>
                        <a:t>PHY</a:t>
                      </a:r>
                      <a:endParaRPr lang="en-US" sz="1600" dirty="0"/>
                    </a:p>
                  </a:txBody>
                  <a:tcPr marT="45712" marB="45712"/>
                </a:tc>
                <a:tc>
                  <a:txBody>
                    <a:bodyPr/>
                    <a:lstStyle/>
                    <a:p>
                      <a:r>
                        <a:rPr lang="en-US" sz="1600" dirty="0" smtClean="0"/>
                        <a:t>As</a:t>
                      </a:r>
                      <a:r>
                        <a:rPr lang="en-US" sz="1600" baseline="0" dirty="0" smtClean="0"/>
                        <a:t> time permits</a:t>
                      </a:r>
                      <a:endParaRPr lang="en-US" sz="1600" dirty="0"/>
                    </a:p>
                  </a:txBody>
                  <a:tcPr marT="45712" marB="45712"/>
                </a:tc>
              </a:tr>
              <a:tr h="188277">
                <a:tc>
                  <a:txBody>
                    <a:bodyPr/>
                    <a:lstStyle/>
                    <a:p>
                      <a:endParaRPr lang="en-US" dirty="0"/>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r>
              <a:tr h="376545">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dirty="0"/>
                    </a:p>
                  </a:txBody>
                  <a:tcPr marT="45712" marB="45712"/>
                </a:tc>
              </a:tr>
            </a:tbl>
          </a:graphicData>
        </a:graphic>
      </p:graphicFrame>
    </p:spTree>
    <p:extLst>
      <p:ext uri="{BB962C8B-B14F-4D97-AF65-F5344CB8AC3E}">
        <p14:creationId xmlns:p14="http://schemas.microsoft.com/office/powerpoint/2010/main" val="4486265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543701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778132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Resolution from Ad Hoc and </a:t>
            </a:r>
            <a:r>
              <a:rPr lang="en-US" dirty="0" err="1" smtClean="0"/>
              <a:t>Telecon</a:t>
            </a:r>
            <a:endParaRPr lang="en-US" dirty="0"/>
          </a:p>
        </p:txBody>
      </p:sp>
      <p:sp>
        <p:nvSpPr>
          <p:cNvPr id="3" name="Content Placeholder 2"/>
          <p:cNvSpPr>
            <a:spLocks noGrp="1"/>
          </p:cNvSpPr>
          <p:nvPr>
            <p:ph idx="1"/>
          </p:nvPr>
        </p:nvSpPr>
        <p:spPr/>
        <p:txBody>
          <a:bodyPr/>
          <a:lstStyle/>
          <a:p>
            <a:pPr marL="0" indent="0"/>
            <a:r>
              <a:rPr lang="en-US" dirty="0" smtClean="0"/>
              <a:t>Motion</a:t>
            </a:r>
          </a:p>
          <a:p>
            <a:pPr marL="0" indent="0"/>
            <a:r>
              <a:rPr lang="en-US" b="0" dirty="0" smtClean="0"/>
              <a:t>Move to </a:t>
            </a:r>
            <a:r>
              <a:rPr lang="en-US" b="0" dirty="0"/>
              <a:t>adopt the resolutions depicted by document </a:t>
            </a:r>
            <a:r>
              <a:rPr lang="en-US" b="0" dirty="0" smtClean="0"/>
              <a:t>11-19-1062r1 for CIDs 1516, instruct the technical editor to incorporate it in the P802.11az draft and grant the editor editorial license. </a:t>
            </a:r>
            <a:endParaRPr lang="en-US" b="0" dirty="0"/>
          </a:p>
          <a:p>
            <a:pPr marL="0" indent="0"/>
            <a:endParaRPr lang="en-US" b="0" dirty="0" smtClean="0"/>
          </a:p>
          <a:p>
            <a:pPr marL="0" indent="0"/>
            <a:r>
              <a:rPr lang="en-US" b="0" dirty="0" smtClean="0"/>
              <a:t>Moved:</a:t>
            </a:r>
          </a:p>
          <a:p>
            <a:pPr marL="0" indent="0"/>
            <a:r>
              <a:rPr lang="en-US" b="0" dirty="0" smtClean="0"/>
              <a:t>Second:</a:t>
            </a:r>
            <a:endParaRPr lang="en-US" b="0" dirty="0"/>
          </a:p>
          <a:p>
            <a:pPr marL="0" indent="0"/>
            <a:r>
              <a:rPr lang="en-US" b="0" dirty="0"/>
              <a:t>Results (Y/N/A</a:t>
            </a:r>
            <a:r>
              <a:rPr lang="en-US" b="0" dirty="0" smtClean="0"/>
              <a:t>):</a:t>
            </a:r>
          </a:p>
          <a:p>
            <a:pPr marL="0" indent="0"/>
            <a:endParaRPr lang="en-US" sz="1600" b="0" dirty="0" smtClean="0"/>
          </a:p>
          <a:p>
            <a:pPr marL="0" indent="0"/>
            <a:r>
              <a:rPr lang="en-US" sz="1800" b="0" dirty="0" smtClean="0"/>
              <a:t>Results in the June ad hoc (Y/N/A): 4/0/6</a:t>
            </a:r>
            <a:endParaRPr lang="en-US" sz="1800" b="0"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May 2019</a:t>
            </a:r>
            <a:endParaRPr lang="en-GB" dirty="0"/>
          </a:p>
        </p:txBody>
      </p:sp>
    </p:spTree>
    <p:extLst>
      <p:ext uri="{BB962C8B-B14F-4D97-AF65-F5344CB8AC3E}">
        <p14:creationId xmlns:p14="http://schemas.microsoft.com/office/powerpoint/2010/main" val="4214194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400" dirty="0"/>
              <a:t>Logistics</a:t>
            </a:r>
            <a:endParaRPr lang="en-US" sz="4400" dirty="0"/>
          </a:p>
        </p:txBody>
      </p:sp>
      <p:sp>
        <p:nvSpPr>
          <p:cNvPr id="3" name="Content Placeholder 2"/>
          <p:cNvSpPr>
            <a:spLocks noGrp="1"/>
          </p:cNvSpPr>
          <p:nvPr>
            <p:ph idx="1"/>
          </p:nvPr>
        </p:nvSpPr>
        <p:spPr/>
        <p:txBody>
          <a:bodyPr/>
          <a:lstStyle/>
          <a:p>
            <a:pPr marL="457200" indent="-457200"/>
            <a:r>
              <a:rPr lang="en-US" altLang="en-US" dirty="0"/>
              <a:t>Attendance:</a:t>
            </a:r>
            <a:endParaRPr lang="en-US" altLang="en-US" dirty="0">
              <a:hlinkClick r:id="rId2"/>
            </a:endParaRPr>
          </a:p>
          <a:p>
            <a:pPr marL="857250" lvl="1" indent="-457200"/>
            <a:r>
              <a:rPr lang="en-US" altLang="en-US" dirty="0">
                <a:solidFill>
                  <a:schemeClr val="tx1"/>
                </a:solidFill>
                <a:ea typeface="MS PGothic" pitchFamily="34" charset="-128"/>
                <a:cs typeface="MS PGothic" charset="0"/>
                <a:hlinkClick r:id="rId3"/>
              </a:rPr>
              <a:t>https://imat.ieee.org/attendance</a:t>
            </a:r>
            <a:endParaRPr lang="en-US" altLang="en-US" dirty="0">
              <a:solidFill>
                <a:schemeClr val="tx1"/>
              </a:solidFill>
              <a:ea typeface="MS PGothic" pitchFamily="34" charset="-128"/>
              <a:cs typeface="MS PGothic" charset="0"/>
            </a:endParaRPr>
          </a:p>
          <a:p>
            <a:pPr lvl="1"/>
            <a:r>
              <a:rPr lang="en-US" altLang="en-US" dirty="0"/>
              <a:t>You must register before logging attendance.</a:t>
            </a:r>
          </a:p>
          <a:p>
            <a:pPr lvl="1"/>
            <a:r>
              <a:rPr lang="en-US" altLang="en-US" dirty="0"/>
              <a:t>You must log attendance during each 2 hour session.</a:t>
            </a:r>
          </a:p>
          <a:p>
            <a:r>
              <a:rPr lang="en-US" altLang="en-US" dirty="0"/>
              <a:t>Documentation</a:t>
            </a:r>
          </a:p>
          <a:p>
            <a:pPr lvl="1"/>
            <a:r>
              <a:rPr lang="en-US" altLang="en-US" dirty="0">
                <a:hlinkClick r:id="rId4"/>
              </a:rPr>
              <a:t>https://mentor.ieee.org/802.11/documents</a:t>
            </a:r>
            <a:endParaRPr lang="en-US" altLang="en-US" dirty="0"/>
          </a:p>
          <a:p>
            <a:pPr lvl="1"/>
            <a:r>
              <a:rPr lang="en-US" altLang="en-US" dirty="0"/>
              <a:t>Use “</a:t>
            </a:r>
            <a:r>
              <a:rPr lang="en-US" altLang="en-US" dirty="0" err="1"/>
              <a:t>TGaz</a:t>
            </a:r>
            <a:r>
              <a:rPr lang="en-US" altLang="en-US" dirty="0"/>
              <a:t>” folder for documents relating to the </a:t>
            </a:r>
            <a:r>
              <a:rPr lang="en-US" altLang="en-US" dirty="0" err="1"/>
              <a:t>TGaz</a:t>
            </a:r>
            <a:r>
              <a:rPr lang="en-US" altLang="en-US" dirty="0"/>
              <a:t> activity.</a:t>
            </a:r>
          </a:p>
          <a:p>
            <a:pPr lvl="1"/>
            <a:endParaRPr lang="en-US" altLang="en-US" dirty="0"/>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27617671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adopt text</a:t>
            </a:r>
            <a:endParaRPr lang="en-US" dirty="0"/>
          </a:p>
        </p:txBody>
      </p:sp>
      <p:sp>
        <p:nvSpPr>
          <p:cNvPr id="3" name="Content Placeholder 2"/>
          <p:cNvSpPr>
            <a:spLocks noGrp="1"/>
          </p:cNvSpPr>
          <p:nvPr>
            <p:ph idx="1"/>
          </p:nvPr>
        </p:nvSpPr>
        <p:spPr/>
        <p:txBody>
          <a:bodyPr/>
          <a:lstStyle/>
          <a:p>
            <a:r>
              <a:rPr lang="en-US" dirty="0"/>
              <a:t>Motion</a:t>
            </a:r>
          </a:p>
          <a:p>
            <a:pPr marL="0" indent="0"/>
            <a:r>
              <a:rPr lang="en-US" b="0" dirty="0"/>
              <a:t>Move to adopt document </a:t>
            </a:r>
            <a:r>
              <a:rPr lang="en-US" b="0" dirty="0" smtClean="0"/>
              <a:t>11-18-xxxx r? </a:t>
            </a:r>
            <a:r>
              <a:rPr lang="en-US" b="0" dirty="0"/>
              <a:t>to the 802.11az draft, instruct the technical editor to incorporate it in the 802.11az draft amendment text and empower the editor to perform editorial changes.</a:t>
            </a:r>
          </a:p>
          <a:p>
            <a:pPr marL="0" indent="0"/>
            <a:endParaRPr lang="en-US" b="0" dirty="0"/>
          </a:p>
          <a:p>
            <a:r>
              <a:rPr lang="en-US" dirty="0"/>
              <a:t>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40</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611601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2/4</a:t>
            </a:r>
          </a:p>
        </p:txBody>
      </p:sp>
      <p:sp>
        <p:nvSpPr>
          <p:cNvPr id="6146"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5. Menu select View, Master, Slide </a:t>
            </a:r>
            <a:r>
              <a:rPr lang="en-GB" dirty="0" smtClean="0"/>
              <a:t>Master, select the top master page (theme slide master).  </a:t>
            </a:r>
            <a:r>
              <a:rPr lang="en-GB" dirty="0"/>
              <a:t>Place the document designator in the right hand side of the header.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Document designator example "doc.: IEEE 802.11-04/9876r0"      , or </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"doc.: IEEE 802.11-04/9876r2"</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6. Menu select </a:t>
            </a:r>
            <a:r>
              <a:rPr lang="en-GB" dirty="0" smtClean="0"/>
              <a:t>Insert, </a:t>
            </a:r>
            <a:r>
              <a:rPr lang="en-GB" dirty="0"/>
              <a:t>Header and Footer (5 data fields):</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Slide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t>Date &amp; Time, Fixed </a:t>
            </a:r>
            <a:r>
              <a:rPr lang="en-GB" dirty="0"/>
              <a:t>=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Notes tab:</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Data and time, Fixed = venue date (as Month Year, e.g. January 2005)</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Header = document designator (e.g. “doc.: IEEE 802.11-04/9876r0”)</a:t>
            </a:r>
          </a:p>
          <a:p>
            <a:pPr marL="1427163" lvl="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Footer = first author, company</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Click "Apply to all".</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Step 7. Delete the four template instruction slides.</a:t>
            </a:r>
          </a:p>
        </p:txBody>
      </p:sp>
      <p:sp>
        <p:nvSpPr>
          <p:cNvPr id="6" name="Slide Number Placeholder 5"/>
          <p:cNvSpPr>
            <a:spLocks noGrp="1"/>
          </p:cNvSpPr>
          <p:nvPr>
            <p:ph type="sldNum" idx="12"/>
          </p:nvPr>
        </p:nvSpPr>
        <p:spPr/>
        <p:txBody>
          <a:bodyPr/>
          <a:lstStyle/>
          <a:p>
            <a:r>
              <a:rPr lang="en-GB"/>
              <a:t>Slide </a:t>
            </a:r>
            <a:fld id="{6C8F0547-AFA8-4805-9A22-12721CDE959F}" type="slidenum">
              <a:rPr lang="en-GB"/>
              <a:pPr/>
              <a:t>41</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802.11 Template Instructions 3/4</a:t>
            </a:r>
          </a:p>
        </p:txBody>
      </p:sp>
      <p:sp>
        <p:nvSpPr>
          <p:cNvPr id="7170" name="Rectangle 2"/>
          <p:cNvSpPr>
            <a:spLocks noGrp="1" noChangeArrowheads="1"/>
          </p:cNvSpPr>
          <p:nvPr>
            <p:ph idx="1"/>
          </p:nvPr>
        </p:nvSpPr>
        <p:spPr>
          <a:ln/>
        </p:spPr>
        <p:txBody>
          <a:bodyPr/>
          <a:lstStyle/>
          <a:p>
            <a:pPr marL="341313" indent="-34131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u="sng" dirty="0"/>
              <a:t>PowerPoint Submission Preparation Summary:</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Things to do:	7</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Fields to fill in:	12</a:t>
            </a:r>
          </a:p>
        </p:txBody>
      </p:sp>
      <p:sp>
        <p:nvSpPr>
          <p:cNvPr id="6" name="Slide Number Placeholder 5"/>
          <p:cNvSpPr>
            <a:spLocks noGrp="1"/>
          </p:cNvSpPr>
          <p:nvPr>
            <p:ph type="sldNum" idx="12"/>
          </p:nvPr>
        </p:nvSpPr>
        <p:spPr/>
        <p:txBody>
          <a:bodyPr/>
          <a:lstStyle/>
          <a:p>
            <a:r>
              <a:rPr lang="en-GB"/>
              <a:t>Slide </a:t>
            </a:r>
            <a:fld id="{640FCA93-0460-4BB8-89C2-809FD46B8F3F}" type="slidenum">
              <a:rPr lang="en-GB"/>
              <a:pPr/>
              <a:t>42</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802.11 Template Instructions 4/4</a:t>
            </a:r>
            <a:br>
              <a:rPr lang="en-GB" dirty="0"/>
            </a:br>
            <a:r>
              <a:rPr lang="en-GB" dirty="0"/>
              <a:t>Recommendations</a:t>
            </a:r>
          </a:p>
        </p:txBody>
      </p:sp>
      <p:sp>
        <p:nvSpPr>
          <p:cNvPr id="8194" name="Rectangle 2"/>
          <p:cNvSpPr>
            <a:spLocks noGrp="1" noChangeArrowheads="1"/>
          </p:cNvSpPr>
          <p:nvPr>
            <p:ph idx="1"/>
          </p:nvPr>
        </p:nvSpPr>
        <p:spPr>
          <a:ln/>
        </p:spPr>
        <p:txBody>
          <a:bodyPr/>
          <a:lstStyle/>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a) Always create a new presentation using the template, rather than using someone else's presentation.</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b) For quick and easy creation of new 802.11 submissions, place the 802.11 template files in the template folder area on your computer.  Typical locations are:</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c:\Program Files\Microsoft Office\Templates\802.11,        or</a:t>
            </a:r>
          </a:p>
          <a:p>
            <a:pPr marL="1084263" lvl="2">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c:\Documents and Settings\User Name\Application Data\Microsoft\Templates\802.11</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To create a new submission from within PowerPoint, menu select File, New, then select the appropriate 802.11 template file.</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c) </a:t>
            </a:r>
            <a:r>
              <a:rPr lang="en-GB" u="sng" dirty="0"/>
              <a:t>When you update or revise your presentation</a:t>
            </a:r>
            <a:r>
              <a:rPr lang="en-GB" dirty="0"/>
              <a:t>, remember to check all </a:t>
            </a:r>
            <a:r>
              <a:rPr lang="en-GB" u="sng" dirty="0"/>
              <a:t>6 fields</a:t>
            </a:r>
            <a:r>
              <a:rPr lang="en-GB" dirty="0"/>
              <a:t> in steps 5 and 6 for the correct values.</a:t>
            </a:r>
          </a:p>
          <a:p>
            <a:pPr marL="741363" lvl="1" indent="-284163">
              <a:buFont typeface="Times New Roman" pitchFamily="16"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rev: </a:t>
            </a:r>
            <a:r>
              <a:rPr lang="en-GB" dirty="0" smtClean="0"/>
              <a:t>2010-03-01</a:t>
            </a:r>
            <a:endParaRPr lang="en-GB" dirty="0"/>
          </a:p>
        </p:txBody>
      </p:sp>
      <p:sp>
        <p:nvSpPr>
          <p:cNvPr id="6" name="Slide Number Placeholder 5"/>
          <p:cNvSpPr>
            <a:spLocks noGrp="1"/>
          </p:cNvSpPr>
          <p:nvPr>
            <p:ph type="sldNum" idx="12"/>
          </p:nvPr>
        </p:nvSpPr>
        <p:spPr/>
        <p:txBody>
          <a:bodyPr/>
          <a:lstStyle/>
          <a:p>
            <a:r>
              <a:rPr lang="en-GB"/>
              <a:t>Slide </a:t>
            </a:r>
            <a:fld id="{376AAD83-5B70-4C1C-AF28-E722C9F0524D}" type="slidenum">
              <a:rPr lang="en-GB"/>
              <a:pPr/>
              <a:t>43</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9218" name="Rectangle 2"/>
          <p:cNvSpPr>
            <a:spLocks noGrp="1" noChangeArrowheads="1"/>
          </p:cNvSpPr>
          <p:nvPr>
            <p:ph idx="1"/>
          </p:nvPr>
        </p:nvSpPr>
        <p:spPr>
          <a:ln/>
        </p:spPr>
        <p:txBody>
          <a:bodyPr/>
          <a:lstStyle/>
          <a:p>
            <a:pPr>
              <a:buFont typeface="Times New Roman" pitchFamily="16" charset="0"/>
              <a:buChar char="•"/>
            </a:pPr>
            <a:r>
              <a:rPr lang="en-GB"/>
              <a:t>[begin placing presentation body text here]</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44</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45</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46</a:t>
            </a:fld>
            <a:endParaRPr lang="en-GB"/>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4" name="Date Placeholder 3"/>
          <p:cNvSpPr>
            <a:spLocks noGrp="1"/>
          </p:cNvSpPr>
          <p:nvPr>
            <p:ph type="dt" idx="15"/>
          </p:nvPr>
        </p:nvSpPr>
        <p:spPr/>
        <p:txBody>
          <a:bodyPr/>
          <a:lstStyle/>
          <a:p>
            <a:r>
              <a:rPr lang="en-US" smtClean="0"/>
              <a:t>July 2019</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Policy</a:t>
            </a:r>
            <a:endParaRPr lang="en-US" dirty="0"/>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751015"/>
            <a:ext cx="11233248" cy="4343400"/>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1237530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972933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a:t>
            </a:r>
            <a:r>
              <a:rPr lang="en-US" altLang="en-US" b="0" dirty="0" smtClean="0">
                <a:latin typeface="Calibri" pitchFamily="34" charset="0"/>
                <a:cs typeface="Calibri" pitchFamily="34" charset="0"/>
              </a:rPr>
              <a:t>Chair.</a:t>
            </a:r>
            <a:r>
              <a:rPr lang="en-US" altLang="en-US" b="0" dirty="0">
                <a:latin typeface="Calibri" pitchFamily="34" charset="0"/>
                <a:cs typeface="Calibri" pitchFamily="34" charset="0"/>
              </a:rPr>
              <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365296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Jonathan Segev, Intel corporation</a:t>
            </a:r>
            <a:endParaRPr lang="en-GB" dirty="0"/>
          </a:p>
        </p:txBody>
      </p:sp>
      <p:sp>
        <p:nvSpPr>
          <p:cNvPr id="6" name="Date Placeholder 5"/>
          <p:cNvSpPr>
            <a:spLocks noGrp="1"/>
          </p:cNvSpPr>
          <p:nvPr>
            <p:ph type="dt" idx="15"/>
          </p:nvPr>
        </p:nvSpPr>
        <p:spPr/>
        <p:txBody>
          <a:bodyPr/>
          <a:lstStyle/>
          <a:p>
            <a:r>
              <a:rPr lang="en-US" smtClean="0"/>
              <a:t>July 2019</a:t>
            </a:r>
            <a:endParaRPr lang="en-GB" dirty="0"/>
          </a:p>
        </p:txBody>
      </p:sp>
    </p:spTree>
    <p:extLst>
      <p:ext uri="{BB962C8B-B14F-4D97-AF65-F5344CB8AC3E}">
        <p14:creationId xmlns:p14="http://schemas.microsoft.com/office/powerpoint/2010/main" val="64938007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73789</TotalTime>
  <Words>3083</Words>
  <Application>Microsoft Office PowerPoint</Application>
  <PresentationFormat>Widescreen</PresentationFormat>
  <Paragraphs>650</Paragraphs>
  <Slides>46</Slides>
  <Notes>14</Notes>
  <HiddenSlides>8</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6" baseType="lpstr">
      <vt:lpstr>Arial Unicode MS</vt:lpstr>
      <vt:lpstr>MS Gothic</vt:lpstr>
      <vt:lpstr>MS PGothic</vt:lpstr>
      <vt:lpstr>Arial</vt:lpstr>
      <vt:lpstr>Calibri</vt:lpstr>
      <vt:lpstr>DejaVu Sans</vt:lpstr>
      <vt:lpstr>Monotype Sorts</vt:lpstr>
      <vt:lpstr>Times New Roman</vt:lpstr>
      <vt:lpstr>Office Theme</vt:lpstr>
      <vt:lpstr>Document</vt:lpstr>
      <vt:lpstr>TGaz Next Generation Positioning  July Meeting Agenda</vt:lpstr>
      <vt:lpstr>IEEE 802.11 Task Group AZ Next Generation Positioning </vt:lpstr>
      <vt:lpstr>Abstract</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Participation in IEEE 802 Meetings</vt:lpstr>
      <vt:lpstr>802 Ground rules </vt:lpstr>
      <vt:lpstr>IEEE-SA policy documents</vt:lpstr>
      <vt:lpstr>PowerPoint Presentation</vt:lpstr>
      <vt:lpstr>TGaz Schedule at a glance</vt:lpstr>
      <vt:lpstr>Agenda for the Week</vt:lpstr>
      <vt:lpstr>Submission List for the week (1)</vt:lpstr>
      <vt:lpstr>Submission List for the week (2)</vt:lpstr>
      <vt:lpstr>Meeting Slot # 1 discussion items</vt:lpstr>
      <vt:lpstr>Meeting Slot # 1 discussion items</vt:lpstr>
      <vt:lpstr>Approval of previous meeting minutes</vt:lpstr>
      <vt:lpstr>Approval of previous meeting minutes</vt:lpstr>
      <vt:lpstr>Approval of previous meeting minutes</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Comment Resolution from Ad Hoc and Telecon</vt:lpstr>
      <vt:lpstr>Reminder to do attendance</vt:lpstr>
      <vt:lpstr>Recess</vt:lpstr>
      <vt:lpstr>Meeting Slot # 2 discussion items</vt:lpstr>
      <vt:lpstr>Meeting Slot # 1 discussion items</vt:lpstr>
      <vt:lpstr>Reminder to do attendance</vt:lpstr>
      <vt:lpstr>Recess</vt:lpstr>
      <vt:lpstr>Comment Resolution from Ad Hoc and Telecon</vt:lpstr>
      <vt:lpstr>Motion to adopt text</vt:lpstr>
      <vt:lpstr>802.11 Template Instructions 2/4</vt:lpstr>
      <vt:lpstr>802.11 Template Instructions 3/4</vt:lpstr>
      <vt:lpstr>802.11 Template Instructions 4/4 Recommendations</vt:lpstr>
      <vt:lpstr>PowerPoint Presentation</vt:lpstr>
      <vt:lpstr>PowerPoint Presentation</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CTPClassification=CTP_IC, CTPClassification=CTP_NT</cp:keywords>
  <cp:lastModifiedBy>Segev, Jonathan</cp:lastModifiedBy>
  <cp:revision>543</cp:revision>
  <cp:lastPrinted>1601-01-01T00:00:00Z</cp:lastPrinted>
  <dcterms:created xsi:type="dcterms:W3CDTF">2018-08-06T10:28:59Z</dcterms:created>
  <dcterms:modified xsi:type="dcterms:W3CDTF">2019-07-11T18:53:58Z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7d5b2f1d-f881-47e6-81dd-ba1e0cea913d</vt:lpwstr>
  </property>
  <property fmtid="{D5CDD505-2E9C-101B-9397-08002B2CF9AE}" pid="3" name="CTP_TimeStamp">
    <vt:lpwstr>2019-07-11 18:53:58Z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