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0"/>
  </p:notesMasterIdLst>
  <p:handoutMasterIdLst>
    <p:handoutMasterId r:id="rId41"/>
  </p:handoutMasterIdLst>
  <p:sldIdLst>
    <p:sldId id="256" r:id="rId2"/>
    <p:sldId id="265" r:id="rId3"/>
    <p:sldId id="257" r:id="rId4"/>
    <p:sldId id="266" r:id="rId5"/>
    <p:sldId id="267" r:id="rId6"/>
    <p:sldId id="268" r:id="rId7"/>
    <p:sldId id="269" r:id="rId8"/>
    <p:sldId id="270" r:id="rId9"/>
    <p:sldId id="271" r:id="rId10"/>
    <p:sldId id="276" r:id="rId11"/>
    <p:sldId id="274" r:id="rId12"/>
    <p:sldId id="275" r:id="rId13"/>
    <p:sldId id="273" r:id="rId14"/>
    <p:sldId id="272" r:id="rId15"/>
    <p:sldId id="277" r:id="rId16"/>
    <p:sldId id="280" r:id="rId17"/>
    <p:sldId id="316" r:id="rId18"/>
    <p:sldId id="317" r:id="rId19"/>
    <p:sldId id="318" r:id="rId20"/>
    <p:sldId id="319" r:id="rId21"/>
    <p:sldId id="320" r:id="rId22"/>
    <p:sldId id="329" r:id="rId23"/>
    <p:sldId id="330" r:id="rId24"/>
    <p:sldId id="321" r:id="rId25"/>
    <p:sldId id="322" r:id="rId26"/>
    <p:sldId id="323" r:id="rId27"/>
    <p:sldId id="324" r:id="rId28"/>
    <p:sldId id="326" r:id="rId29"/>
    <p:sldId id="325" r:id="rId30"/>
    <p:sldId id="327" r:id="rId31"/>
    <p:sldId id="328" r:id="rId32"/>
    <p:sldId id="312" r:id="rId33"/>
    <p:sldId id="259" r:id="rId34"/>
    <p:sldId id="260" r:id="rId35"/>
    <p:sldId id="261" r:id="rId36"/>
    <p:sldId id="262" r:id="rId37"/>
    <p:sldId id="263" r:id="rId38"/>
    <p:sldId id="264" r:id="rId39"/>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274"/>
            <p14:sldId id="275"/>
            <p14:sldId id="273"/>
            <p14:sldId id="272"/>
            <p14:sldId id="277"/>
            <p14:sldId id="280"/>
            <p14:sldId id="316"/>
          </p14:sldIdLst>
        </p14:section>
        <p14:section name="Slot#1" id="{D034DA8E-AAAC-4FE4-96D8-FD4E97D1BB71}">
          <p14:sldIdLst>
            <p14:sldId id="317"/>
            <p14:sldId id="318"/>
            <p14:sldId id="319"/>
            <p14:sldId id="320"/>
            <p14:sldId id="329"/>
            <p14:sldId id="330"/>
            <p14:sldId id="321"/>
            <p14:sldId id="322"/>
            <p14:sldId id="323"/>
            <p14:sldId id="324"/>
            <p14:sldId id="326"/>
            <p14:sldId id="325"/>
            <p14:sldId id="327"/>
            <p14:sldId id="328"/>
          </p14:sldIdLst>
        </p14:section>
        <p14:section name="Slot#2" id="{0E687B7E-720E-4035-8603-903AAF037B31}">
          <p14:sldIdLst/>
        </p14:section>
        <p14:section name="Slot#3" id="{5D49AB48-9724-48C6-97B3-577374A1C2CA}">
          <p14:sldIdLst/>
        </p14:section>
        <p14:section name="Slot#4" id="{6193A2DF-E32F-40FC-A604-C1274D537662}">
          <p14:sldIdLst/>
        </p14:section>
        <p14:section name="Slot#5" id="{D51E15C0-1BE5-4B71-8375-F6B1D2A3FFBF}">
          <p14:sldIdLst/>
        </p14:section>
        <p14:section name="Slot #6" id="{C6C71488-E606-43ED-9503-8F91C556A2EE}">
          <p14:sldIdLst/>
        </p14:section>
        <p14:section name="Slot#7" id="{D59D5964-9646-4C25-959D-E55F97EAE577}">
          <p14:sldIdLst/>
        </p14:section>
        <p14:section name="Template slides and motion formats" id="{8A990A65-CB67-469F-A02E-6E443C58FA96}">
          <p14:sldIdLst>
            <p14:sldId id="312"/>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7133" autoAdjust="0"/>
    <p:restoredTop sz="94693" autoAdjust="0"/>
  </p:normalViewPr>
  <p:slideViewPr>
    <p:cSldViewPr>
      <p:cViewPr varScale="1">
        <p:scale>
          <a:sx n="109" d="100"/>
          <a:sy n="109" d="100"/>
        </p:scale>
        <p:origin x="1352" y="88"/>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7/1/2019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36</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37</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38</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12</a:t>
            </a:fld>
            <a:endParaRPr lang="en-US"/>
          </a:p>
        </p:txBody>
      </p:sp>
    </p:spTree>
    <p:extLst>
      <p:ext uri="{BB962C8B-B14F-4D97-AF65-F5344CB8AC3E}">
        <p14:creationId xmlns:p14="http://schemas.microsoft.com/office/powerpoint/2010/main" val="1062193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15</a:t>
            </a:fld>
            <a:endParaRPr lang="en-US"/>
          </a:p>
        </p:txBody>
      </p:sp>
    </p:spTree>
    <p:extLst>
      <p:ext uri="{BB962C8B-B14F-4D97-AF65-F5344CB8AC3E}">
        <p14:creationId xmlns:p14="http://schemas.microsoft.com/office/powerpoint/2010/main" val="2410061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17</a:t>
            </a:fld>
            <a:endParaRPr lang="en-US"/>
          </a:p>
        </p:txBody>
      </p:sp>
    </p:spTree>
    <p:extLst>
      <p:ext uri="{BB962C8B-B14F-4D97-AF65-F5344CB8AC3E}">
        <p14:creationId xmlns:p14="http://schemas.microsoft.com/office/powerpoint/2010/main" val="25363098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18</a:t>
            </a:fld>
            <a:endParaRPr lang="en-US"/>
          </a:p>
        </p:txBody>
      </p:sp>
    </p:spTree>
    <p:extLst>
      <p:ext uri="{BB962C8B-B14F-4D97-AF65-F5344CB8AC3E}">
        <p14:creationId xmlns:p14="http://schemas.microsoft.com/office/powerpoint/2010/main" val="37351656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33</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34</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35</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2019</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July 2019</a:t>
            </a:r>
            <a:endParaRPr lang="en-GB"/>
          </a:p>
        </p:txBody>
      </p:sp>
      <p:sp>
        <p:nvSpPr>
          <p:cNvPr id="6" name="Footer Placeholder 5"/>
          <p:cNvSpPr>
            <a:spLocks noGrp="1"/>
          </p:cNvSpPr>
          <p:nvPr>
            <p:ph type="ftr" idx="11"/>
          </p:nvPr>
        </p:nvSpPr>
        <p:spPr/>
        <p:txBody>
          <a:bodyPr/>
          <a:lstStyle>
            <a:lvl1pPr>
              <a:defRPr/>
            </a:lvl1pPr>
          </a:lstStyle>
          <a:p>
            <a:r>
              <a:rPr lang="en-GB" smtClean="0"/>
              <a:t>Jonathan Segev, Intel corporation</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July 2019</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smtClean="0"/>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July 2019</a:t>
            </a:r>
            <a:endParaRPr lang="en-GB"/>
          </a:p>
        </p:txBody>
      </p:sp>
      <p:sp>
        <p:nvSpPr>
          <p:cNvPr id="4" name="Footer Placeholder 3"/>
          <p:cNvSpPr>
            <a:spLocks noGrp="1"/>
          </p:cNvSpPr>
          <p:nvPr>
            <p:ph type="ftr" idx="11"/>
          </p:nvPr>
        </p:nvSpPr>
        <p:spPr/>
        <p:txBody>
          <a:bodyPr/>
          <a:lstStyle>
            <a:lvl1pPr>
              <a:defRPr/>
            </a:lvl1pPr>
          </a:lstStyle>
          <a:p>
            <a:r>
              <a:rPr lang="en-GB" smtClean="0"/>
              <a:t>Jonathan Segev, Intel corporation</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July 2019</a:t>
            </a:r>
            <a:endParaRPr lang="en-GB"/>
          </a:p>
        </p:txBody>
      </p:sp>
      <p:sp>
        <p:nvSpPr>
          <p:cNvPr id="3" name="Footer Placeholder 2"/>
          <p:cNvSpPr>
            <a:spLocks noGrp="1"/>
          </p:cNvSpPr>
          <p:nvPr>
            <p:ph type="ftr" idx="11"/>
          </p:nvPr>
        </p:nvSpPr>
        <p:spPr/>
        <p:txBody>
          <a:bodyPr/>
          <a:lstStyle>
            <a:lvl1pPr>
              <a:defRPr/>
            </a:lvl1pPr>
          </a:lstStyle>
          <a:p>
            <a:r>
              <a:rPr lang="en-GB" smtClean="0"/>
              <a:t>Jonathan Segev, Intel corporation</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2019</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802.11-19/946r1</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4" Type="http://schemas.openxmlformats.org/officeDocument/2006/relationships/hyperlink" Target="https://mentor.ieee.org/802.11/document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smtClean="0"/>
              <a:t>July Meeting </a:t>
            </a:r>
            <a:r>
              <a:rPr lang="en-US" altLang="en-US" dirty="0"/>
              <a:t>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smtClean="0"/>
              <a:t>Date</a:t>
            </a:r>
            <a:r>
              <a:rPr lang="en-GB" sz="2000" dirty="0"/>
              <a:t>:</a:t>
            </a:r>
            <a:r>
              <a:rPr lang="en-GB" sz="2000" b="0" dirty="0"/>
              <a:t> </a:t>
            </a:r>
            <a:r>
              <a:rPr lang="en-GB" sz="2000" b="0" dirty="0" smtClean="0"/>
              <a:t>2019-07-01</a:t>
            </a:r>
            <a:endParaRPr lang="en-GB" sz="2000" b="0" dirty="0" smtClean="0"/>
          </a:p>
        </p:txBody>
      </p:sp>
      <p:sp>
        <p:nvSpPr>
          <p:cNvPr id="6" name="Date Placeholder 3"/>
          <p:cNvSpPr>
            <a:spLocks noGrp="1"/>
          </p:cNvSpPr>
          <p:nvPr>
            <p:ph type="dt" idx="10"/>
          </p:nvPr>
        </p:nvSpPr>
        <p:spPr/>
        <p:txBody>
          <a:bodyPr/>
          <a:lstStyle/>
          <a:p>
            <a:r>
              <a:rPr lang="en-US" smtClean="0"/>
              <a:t>July 2019</a:t>
            </a:r>
            <a:endParaRPr lang="en-GB" dirty="0"/>
          </a:p>
        </p:txBody>
      </p:sp>
      <p:sp>
        <p:nvSpPr>
          <p:cNvPr id="7" name="Footer Placeholder 4"/>
          <p:cNvSpPr>
            <a:spLocks noGrp="1"/>
          </p:cNvSpPr>
          <p:nvPr>
            <p:ph type="ftr" idx="11"/>
          </p:nvPr>
        </p:nvSpPr>
        <p:spPr/>
        <p:txBody>
          <a:bodyPr/>
          <a:lstStyle/>
          <a:p>
            <a:r>
              <a:rPr lang="en-GB" smtClean="0"/>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847596240"/>
              </p:ext>
            </p:extLst>
          </p:nvPr>
        </p:nvGraphicFramePr>
        <p:xfrm>
          <a:off x="990600" y="2416175"/>
          <a:ext cx="10628313" cy="2457450"/>
        </p:xfrm>
        <a:graphic>
          <a:graphicData uri="http://schemas.openxmlformats.org/presentationml/2006/ole">
            <mc:AlternateContent xmlns:mc="http://schemas.openxmlformats.org/markup-compatibility/2006">
              <mc:Choice xmlns:v="urn:schemas-microsoft-com:vml" Requires="v">
                <p:oleObj spid="_x0000_s3279" name="Document" r:id="rId4" imgW="10797356" imgH="2534496" progId="Word.Document.8">
                  <p:embed/>
                </p:oleObj>
              </mc:Choice>
              <mc:Fallback>
                <p:oleObj name="Document" r:id="rId4" imgW="10797356" imgH="2534496" progId="Word.Document.8">
                  <p:embed/>
                  <p:pic>
                    <p:nvPicPr>
                      <p:cNvPr id="0" name="Picture 3"/>
                      <p:cNvPicPr>
                        <a:picLocks noChangeAspect="1" noChangeArrowheads="1"/>
                      </p:cNvPicPr>
                      <p:nvPr/>
                    </p:nvPicPr>
                    <p:blipFill>
                      <a:blip r:embed="rId5"/>
                      <a:srcRect/>
                      <a:stretch>
                        <a:fillRect/>
                      </a:stretch>
                    </p:blipFill>
                    <p:spPr bwMode="auto">
                      <a:xfrm>
                        <a:off x="990600" y="2416175"/>
                        <a:ext cx="10628313" cy="2457450"/>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http://standards.ieee.org/about/sasb/patcom/materials.html</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71621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dirty="0"/>
              <a:t>Participation in IEEE 802 Meetings</a:t>
            </a:r>
          </a:p>
        </p:txBody>
      </p:sp>
      <p:sp>
        <p:nvSpPr>
          <p:cNvPr id="3" name="Content Placeholder 2"/>
          <p:cNvSpPr>
            <a:spLocks noGrp="1"/>
          </p:cNvSpPr>
          <p:nvPr>
            <p:ph idx="1"/>
          </p:nvPr>
        </p:nvSpPr>
        <p:spPr>
          <a:xfrm>
            <a:off x="914400" y="1348137"/>
            <a:ext cx="10726215" cy="4746278"/>
          </a:xfrm>
        </p:spPr>
        <p:txBody>
          <a:bodyPr/>
          <a:lstStyle/>
          <a:p>
            <a:r>
              <a:rPr lang="en-US" sz="2000" dirty="0"/>
              <a:t>All participation in IEEE 802 Working Group meetings is on an individual basis</a:t>
            </a:r>
          </a:p>
          <a:p>
            <a:r>
              <a:rPr lang="en-GB" sz="1800" i="1" dirty="0"/>
              <a:t>•     Participants in the IEEE standards development individual process shall act based on their qualifications and experience. (</a:t>
            </a:r>
            <a:r>
              <a:rPr lang="en-GB" sz="1800" i="1" dirty="0">
                <a:hlinkClick r:id="rId2"/>
              </a:rPr>
              <a:t>https://standards.ieee.org/develop/policies/bylaws/sb_bylaws.pdf</a:t>
            </a:r>
            <a:r>
              <a:rPr lang="en-GB" sz="1800" i="1" dirty="0"/>
              <a:t>  section 5.2.1)</a:t>
            </a:r>
            <a:endParaRPr lang="en-US" sz="1800" dirty="0"/>
          </a:p>
          <a:p>
            <a:r>
              <a:rPr lang="en-US" sz="1800" dirty="0"/>
              <a:t>•    </a:t>
            </a:r>
            <a:r>
              <a:rPr lang="en-US" sz="1800" i="1" dirty="0"/>
              <a:t>IEEE 802 </a:t>
            </a:r>
            <a:r>
              <a:rPr lang="en-GB" sz="1800" i="1" dirty="0"/>
              <a:t>Working Group membership is by individual; “Working Group members shall participate in the consensus process in a manner consistent with their professional expert opinion as individuals, and not as organizational representatives”. (</a:t>
            </a:r>
            <a:r>
              <a:rPr lang="en-GB" sz="1800" i="1" u="sng" dirty="0">
                <a:hlinkClick r:id="rId3"/>
              </a:rPr>
              <a:t>http://ieee802.org/PNP/approved/IEEE_802_WG_PandP_v19.pdf</a:t>
            </a:r>
            <a:r>
              <a:rPr lang="en-GB" sz="1800" i="1" dirty="0"/>
              <a:t> section 4.2.1)</a:t>
            </a:r>
            <a:endParaRPr lang="en-US" sz="1800" dirty="0"/>
          </a:p>
          <a:p>
            <a:pPr>
              <a:buFont typeface="Arial" panose="020B0604020202020204" pitchFamily="34" charset="0"/>
              <a:buChar char="•"/>
            </a:pPr>
            <a:r>
              <a:rPr lang="en-US" sz="1800" dirty="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pPr>
            <a:r>
              <a:rPr lang="en-US" sz="1800" dirty="0"/>
              <a:t>You shall not direct the actions or votes of any other member of an IEEE 802 Working Group or retaliate against any other member for their actions or votes within IEEE 802 Working Group meetings, see </a:t>
            </a:r>
            <a:r>
              <a:rPr lang="en-US" sz="1800" u="sng" dirty="0">
                <a:hlinkClick r:id="rId4"/>
              </a:rPr>
              <a:t>https://standards.ieee.org/develop/policies/bylaws/sb_bylaws.pdf </a:t>
            </a:r>
            <a:r>
              <a:rPr lang="en-US" sz="1800" dirty="0"/>
              <a:t> section 5.2.1.3 and </a:t>
            </a:r>
            <a:r>
              <a:rPr lang="en-GB" sz="1800" u="sng" dirty="0">
                <a:hlinkClick r:id="rId3"/>
              </a:rPr>
              <a:t>http://ieee802.org/PNP/approved/IEEE_802_WG_PandP_v19.pdf</a:t>
            </a:r>
            <a:r>
              <a:rPr lang="en-GB" sz="1800" dirty="0"/>
              <a:t>  section 3.4.1, list item x</a:t>
            </a:r>
            <a:endParaRPr lang="en-US" sz="1800" dirty="0"/>
          </a:p>
          <a:p>
            <a:r>
              <a:rPr lang="en-US" sz="2000" dirty="0"/>
              <a:t>By participating in IEEE 802 meetings, you accept these requirements.  If you do not agree to these policies then you shall not participate.</a:t>
            </a:r>
          </a:p>
          <a:p>
            <a:endParaRPr lang="en-US" sz="180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2402345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DejaVu Sans" pitchFamily="34" charset="0"/>
              </a:rPr>
              <a:t>802 Ground rules</a:t>
            </a:r>
            <a:r>
              <a:rPr lang="en-US" sz="1000" dirty="0">
                <a:cs typeface="DejaVu Sans" pitchFamily="34" charset="0"/>
              </a:rPr>
              <a:t/>
            </a:r>
            <a:br>
              <a:rPr lang="en-US" sz="1000" dirty="0">
                <a:cs typeface="DejaVu Sans" pitchFamily="34" charset="0"/>
              </a:rPr>
            </a:br>
            <a:endParaRPr lang="en-US" dirty="0"/>
          </a:p>
        </p:txBody>
      </p:sp>
      <p:sp>
        <p:nvSpPr>
          <p:cNvPr id="3" name="Content Placeholder 2"/>
          <p:cNvSpPr>
            <a:spLocks noGrp="1"/>
          </p:cNvSpPr>
          <p:nvPr>
            <p:ph idx="1"/>
          </p:nvPr>
        </p:nvSpPr>
        <p:spPr/>
        <p:txBody>
          <a:bodyPr/>
          <a:lstStyle/>
          <a:p>
            <a:pPr indent="-457200">
              <a:buFont typeface="Arial" panose="020B0604020202020204" pitchFamily="34" charset="0"/>
              <a:buChar char="•"/>
            </a:pPr>
            <a:r>
              <a:rPr lang="en-US" dirty="0">
                <a:solidFill>
                  <a:schemeClr val="tx1"/>
                </a:solidFill>
                <a:cs typeface="DejaVu Sans" pitchFamily="34" charset="0"/>
              </a:rPr>
              <a:t>Respect … give it, get it</a:t>
            </a:r>
          </a:p>
          <a:p>
            <a:pPr indent="-457200">
              <a:buFont typeface="Arial" panose="020B0604020202020204" pitchFamily="34" charset="0"/>
              <a:buChar char="•"/>
            </a:pPr>
            <a:r>
              <a:rPr lang="en-US" dirty="0">
                <a:solidFill>
                  <a:schemeClr val="tx1"/>
                </a:solidFill>
                <a:cs typeface="DejaVu Sans" pitchFamily="34" charset="0"/>
              </a:rPr>
              <a:t>NO product pitches</a:t>
            </a:r>
          </a:p>
          <a:p>
            <a:pPr indent="-457200">
              <a:buFont typeface="Arial" panose="020B0604020202020204" pitchFamily="34" charset="0"/>
              <a:buChar char="•"/>
            </a:pPr>
            <a:r>
              <a:rPr lang="en-US" dirty="0">
                <a:solidFill>
                  <a:schemeClr val="tx1"/>
                </a:solidFill>
                <a:cs typeface="DejaVu Sans" pitchFamily="34" charset="0"/>
              </a:rPr>
              <a:t>NO corporate pitches</a:t>
            </a:r>
          </a:p>
          <a:p>
            <a:pPr indent="-457200">
              <a:buFont typeface="Arial" panose="020B0604020202020204" pitchFamily="34" charset="0"/>
              <a:buChar char="•"/>
            </a:pPr>
            <a:r>
              <a:rPr lang="en-US" dirty="0">
                <a:solidFill>
                  <a:schemeClr val="tx1"/>
                </a:solidFill>
                <a:cs typeface="DejaVu Sans" pitchFamily="34" charset="0"/>
              </a:rPr>
              <a:t>NO prices</a:t>
            </a:r>
          </a:p>
          <a:p>
            <a:pPr indent="-457200">
              <a:buFont typeface="Arial" panose="020B0604020202020204" pitchFamily="34" charset="0"/>
              <a:buChar char="•"/>
            </a:pPr>
            <a:r>
              <a:rPr lang="en-US" dirty="0">
                <a:solidFill>
                  <a:schemeClr val="tx1"/>
                </a:solidFill>
                <a:cs typeface="DejaVu Sans" pitchFamily="34" charset="0"/>
              </a:rPr>
              <a:t>NO restrictive </a:t>
            </a:r>
            <a:r>
              <a:rPr lang="en-US" dirty="0" smtClean="0">
                <a:solidFill>
                  <a:schemeClr val="tx1"/>
                </a:solidFill>
                <a:cs typeface="DejaVu Sans" pitchFamily="34" charset="0"/>
              </a:rPr>
              <a:t>notices</a:t>
            </a:r>
            <a:endParaRPr lang="en-US" dirty="0">
              <a:solidFill>
                <a:schemeClr val="tx1"/>
              </a:solidFill>
              <a:cs typeface="DejaVu Sans" pitchFamily="34" charset="0"/>
            </a:endParaRPr>
          </a:p>
          <a:p>
            <a:pPr indent="-457200">
              <a:buFont typeface="Arial" panose="020B0604020202020204" pitchFamily="34" charset="0"/>
              <a:buChar char="•"/>
            </a:pPr>
            <a:r>
              <a:rPr lang="en-US" dirty="0">
                <a:solidFill>
                  <a:schemeClr val="tx1"/>
                </a:solidFill>
                <a:cs typeface="DejaVu Sans" pitchFamily="34" charset="0"/>
              </a:rPr>
              <a:t>Presentations must be openly available</a:t>
            </a:r>
          </a:p>
          <a:p>
            <a:pPr indent="-457200">
              <a:buClr>
                <a:srgbClr val="FF0000"/>
              </a:buClr>
            </a:pPr>
            <a:endParaRPr lang="en-US" dirty="0">
              <a:solidFill>
                <a:schemeClr val="tx1"/>
              </a:solidFill>
              <a:latin typeface="Arial" pitchFamily="34" charset="0"/>
              <a:cs typeface="DejaVu Sans" pitchFamily="34" charset="0"/>
            </a:endParaRP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24512369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654967"/>
          </a:xfrm>
        </p:spPr>
        <p:txBody>
          <a:bodyPr/>
          <a:lstStyle/>
          <a:p>
            <a:r>
              <a:rPr lang="en-US" dirty="0"/>
              <a:t>IEEE-SA policy documents</a:t>
            </a:r>
          </a:p>
        </p:txBody>
      </p:sp>
      <p:sp>
        <p:nvSpPr>
          <p:cNvPr id="3" name="Content Placeholder 2"/>
          <p:cNvSpPr>
            <a:spLocks noGrp="1"/>
          </p:cNvSpPr>
          <p:nvPr>
            <p:ph idx="1"/>
          </p:nvPr>
        </p:nvSpPr>
        <p:spPr>
          <a:xfrm>
            <a:off x="914400" y="1628801"/>
            <a:ext cx="10798223" cy="4465614"/>
          </a:xfrm>
        </p:spPr>
        <p:txBody>
          <a:bodyPr/>
          <a:lstStyle/>
          <a:p>
            <a:pPr lvl="0" defTabSz="914400" eaLnBrk="0" hangingPunct="0">
              <a:spcBef>
                <a:spcPct val="20000"/>
              </a:spcBef>
              <a:buClrTx/>
              <a:buSzTx/>
              <a:buFontTx/>
              <a:buChar char="•"/>
              <a:defRPr/>
            </a:pPr>
            <a:r>
              <a:rPr lang="en-US" dirty="0" smtClean="0"/>
              <a:t>IEEE </a:t>
            </a:r>
            <a:r>
              <a:rPr lang="en-US" dirty="0"/>
              <a:t>Code of Ethics</a:t>
            </a:r>
          </a:p>
          <a:p>
            <a:pPr lvl="1" defTabSz="914400" eaLnBrk="0" hangingPunct="0">
              <a:spcBef>
                <a:spcPct val="20000"/>
              </a:spcBef>
              <a:buClrTx/>
              <a:buSzTx/>
              <a:buFontTx/>
              <a:buChar char="–"/>
              <a:defRPr/>
            </a:pPr>
            <a:r>
              <a:rPr lang="en-US" dirty="0">
                <a:hlinkClick r:id="rId2"/>
              </a:rPr>
              <a:t>http://www.ieee.org/about/corporate/governance/p7-8.html</a:t>
            </a:r>
            <a:r>
              <a:rPr lang="en-US" dirty="0"/>
              <a:t> </a:t>
            </a:r>
          </a:p>
          <a:p>
            <a:pPr lvl="0" defTabSz="914400" eaLnBrk="0" hangingPunct="0">
              <a:spcBef>
                <a:spcPct val="20000"/>
              </a:spcBef>
              <a:buClrTx/>
              <a:buSzTx/>
              <a:buFontTx/>
              <a:buChar char="•"/>
              <a:defRPr/>
            </a:pPr>
            <a:r>
              <a:rPr lang="en-US" dirty="0"/>
              <a:t>IEEE Standards Association (IEEE-SA) Affiliation FAQ</a:t>
            </a:r>
          </a:p>
          <a:p>
            <a:pPr lvl="1" defTabSz="914400" eaLnBrk="0" hangingPunct="0">
              <a:spcBef>
                <a:spcPct val="20000"/>
              </a:spcBef>
              <a:buClrTx/>
              <a:buSzTx/>
              <a:buFontTx/>
              <a:buChar char="–"/>
              <a:defRPr/>
            </a:pPr>
            <a:r>
              <a:rPr lang="en-US" dirty="0">
                <a:hlinkClick r:id="rId3"/>
              </a:rPr>
              <a:t>http://standards.ieee.org/faqs/affiliation.html</a:t>
            </a:r>
            <a:r>
              <a:rPr lang="en-US" dirty="0"/>
              <a:t> </a:t>
            </a:r>
          </a:p>
          <a:p>
            <a:pPr lvl="0" defTabSz="914400" eaLnBrk="0" hangingPunct="0">
              <a:spcBef>
                <a:spcPct val="20000"/>
              </a:spcBef>
              <a:buClrTx/>
              <a:buSzTx/>
              <a:buFontTx/>
              <a:buChar char="•"/>
              <a:defRPr/>
            </a:pPr>
            <a:r>
              <a:rPr lang="en-US" dirty="0"/>
              <a:t>Antitrust and Competition Policy</a:t>
            </a:r>
          </a:p>
          <a:p>
            <a:pPr lvl="1" defTabSz="914400" eaLnBrk="0" hangingPunct="0">
              <a:spcBef>
                <a:spcPct val="20000"/>
              </a:spcBef>
              <a:buClrTx/>
              <a:buSzTx/>
              <a:buFontTx/>
              <a:buChar char="–"/>
              <a:defRPr/>
            </a:pPr>
            <a:r>
              <a:rPr lang="en-US" dirty="0">
                <a:hlinkClick r:id="rId4"/>
              </a:rPr>
              <a:t>http://standards.ieee.org/resources/antitrust-guidelines.pdf</a:t>
            </a:r>
            <a:r>
              <a:rPr lang="en-US" dirty="0"/>
              <a:t>  </a:t>
            </a:r>
            <a:endParaRPr lang="en-US" dirty="0">
              <a:hlinkClick r:id="rId5"/>
            </a:endParaRPr>
          </a:p>
          <a:p>
            <a:pPr lvl="0" defTabSz="914400" eaLnBrk="0" hangingPunct="0">
              <a:spcBef>
                <a:spcPct val="20000"/>
              </a:spcBef>
              <a:buClrTx/>
              <a:buSzTx/>
              <a:buFontTx/>
              <a:buChar char="•"/>
              <a:defRPr/>
            </a:pPr>
            <a:r>
              <a:rPr lang="en-US" dirty="0"/>
              <a:t>Letter of Assurance Form</a:t>
            </a:r>
          </a:p>
          <a:p>
            <a:pPr lvl="1" defTabSz="914400" eaLnBrk="0" hangingPunct="0">
              <a:spcBef>
                <a:spcPct val="20000"/>
              </a:spcBef>
              <a:buClrTx/>
              <a:buSzTx/>
              <a:buFontTx/>
              <a:buChar char="–"/>
              <a:defRPr/>
            </a:pPr>
            <a:r>
              <a:rPr lang="en-US" dirty="0">
                <a:hlinkClick r:id="rId6"/>
              </a:rPr>
              <a:t>http://standards.ieee.org/develop/policies/bylaws/sect6-7.html#loa</a:t>
            </a:r>
            <a:r>
              <a:rPr lang="en-US" dirty="0"/>
              <a:t> </a:t>
            </a:r>
          </a:p>
          <a:p>
            <a:pPr lvl="1" defTabSz="914400" eaLnBrk="0" hangingPunct="0">
              <a:spcBef>
                <a:spcPct val="20000"/>
              </a:spcBef>
              <a:buClrTx/>
              <a:buSzTx/>
              <a:buFontTx/>
              <a:buChar char="–"/>
              <a:defRPr/>
            </a:pPr>
            <a:r>
              <a:rPr lang="en-US" dirty="0">
                <a:hlinkClick r:id="rId5"/>
              </a:rPr>
              <a:t>https://development.standards.ieee.org/myproject/Public//mytools/mob/loa.pdf</a:t>
            </a:r>
          </a:p>
          <a:p>
            <a:pPr lvl="0" defTabSz="914400" eaLnBrk="0" hangingPunct="0">
              <a:spcBef>
                <a:spcPct val="20000"/>
              </a:spcBef>
              <a:buClrTx/>
              <a:buSzTx/>
              <a:buFontTx/>
              <a:buChar char="•"/>
              <a:defRPr/>
            </a:pPr>
            <a:r>
              <a:rPr lang="en-US" dirty="0"/>
              <a:t>IEEE-SA Patent Committee FAQ &amp; Patent slides</a:t>
            </a:r>
          </a:p>
          <a:p>
            <a:pPr lvl="1" defTabSz="914400" eaLnBrk="0" hangingPunct="0">
              <a:spcBef>
                <a:spcPct val="20000"/>
              </a:spcBef>
              <a:buClrTx/>
              <a:buSzTx/>
              <a:buFontTx/>
              <a:buChar char="–"/>
              <a:defRPr/>
            </a:pPr>
            <a:r>
              <a:rPr lang="en-US" dirty="0">
                <a:hlinkClick r:id="rId7"/>
              </a:rPr>
              <a:t>http://standards.ieee.org/board/pat/faq.pdf</a:t>
            </a:r>
            <a:r>
              <a:rPr lang="en-US" dirty="0"/>
              <a:t> and </a:t>
            </a:r>
            <a:r>
              <a:rPr lang="en-US" dirty="0">
                <a:hlinkClick r:id="rId5"/>
              </a:rPr>
              <a:t>http://standards.ieee.org/board/pat/pat-slideset.ppt</a:t>
            </a:r>
            <a:r>
              <a:rPr lang="en-US" dirty="0"/>
              <a:t>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3588451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914400" y="1981201"/>
            <a:ext cx="10798223" cy="4113213"/>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2"/>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3"/>
              </a:rPr>
              <a:t>http://standards.ieee.org/develop/policies/bylaws/sb_bylaws.pdf</a:t>
            </a:r>
            <a:r>
              <a:rPr lang="en-US" sz="2400" dirty="0"/>
              <a:t> (PDF version)</a:t>
            </a:r>
            <a:r>
              <a:rPr lang="en-US" sz="1800" dirty="0"/>
              <a:t> </a:t>
            </a:r>
          </a:p>
          <a:p>
            <a:pPr lvl="0" defTabSz="914400" eaLnBrk="0" hangingPunct="0">
              <a:spcBef>
                <a:spcPct val="20000"/>
              </a:spcBef>
              <a:buClrTx/>
              <a:buSzTx/>
              <a:defRPr/>
            </a:pPr>
            <a:r>
              <a:rPr lang="en-US" sz="1600" dirty="0"/>
              <a:t/>
            </a: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4"/>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5"/>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726975"/>
          </a:xfrm>
        </p:spPr>
        <p:txBody>
          <a:bodyPr/>
          <a:lstStyle/>
          <a:p>
            <a:r>
              <a:rPr lang="en-US" dirty="0" err="1"/>
              <a:t>TGaz</a:t>
            </a:r>
            <a:r>
              <a:rPr lang="en-US" dirty="0"/>
              <a:t> Schedule at a </a:t>
            </a:r>
            <a:r>
              <a:rPr lang="en-US" dirty="0" smtClean="0"/>
              <a:t>glance</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1373291248"/>
              </p:ext>
            </p:extLst>
          </p:nvPr>
        </p:nvGraphicFramePr>
        <p:xfrm>
          <a:off x="3071664" y="2204864"/>
          <a:ext cx="5904655" cy="2808310"/>
        </p:xfrm>
        <a:graphic>
          <a:graphicData uri="http://schemas.openxmlformats.org/drawingml/2006/table">
            <a:tbl>
              <a:tblPr firstRow="1" bandRow="1">
                <a:tableStyleId>{21E4AEA4-8DFA-4A89-87EB-49C32662AFE0}</a:tableStyleId>
              </a:tblPr>
              <a:tblGrid>
                <a:gridCol w="902103"/>
                <a:gridCol w="1066116"/>
                <a:gridCol w="984109"/>
                <a:gridCol w="984109"/>
                <a:gridCol w="984109"/>
                <a:gridCol w="984109"/>
              </a:tblGrid>
              <a:tr h="457823">
                <a:tc>
                  <a:txBody>
                    <a:bodyPr/>
                    <a:lstStyle/>
                    <a:p>
                      <a:endParaRPr lang="en-US" sz="1800" dirty="0"/>
                    </a:p>
                  </a:txBody>
                  <a:tcPr marT="45746" marB="45746" anchor="ctr"/>
                </a:tc>
                <a:tc>
                  <a:txBody>
                    <a:bodyPr/>
                    <a:lstStyle/>
                    <a:p>
                      <a:pPr algn="ctr"/>
                      <a:r>
                        <a:rPr lang="en-US" sz="1800" dirty="0" smtClean="0"/>
                        <a:t>MON</a:t>
                      </a:r>
                      <a:endParaRPr lang="en-US" sz="1800" dirty="0"/>
                    </a:p>
                  </a:txBody>
                  <a:tcPr marT="45746" marB="45746" anchor="ctr"/>
                </a:tc>
                <a:tc>
                  <a:txBody>
                    <a:bodyPr/>
                    <a:lstStyle/>
                    <a:p>
                      <a:pPr algn="ctr"/>
                      <a:r>
                        <a:rPr lang="en-US" sz="1800" dirty="0" smtClean="0"/>
                        <a:t>TUE</a:t>
                      </a:r>
                      <a:endParaRPr lang="en-US" sz="1800" dirty="0"/>
                    </a:p>
                  </a:txBody>
                  <a:tcPr marT="45746" marB="45746" anchor="ctr"/>
                </a:tc>
                <a:tc>
                  <a:txBody>
                    <a:bodyPr/>
                    <a:lstStyle/>
                    <a:p>
                      <a:pPr algn="ctr"/>
                      <a:r>
                        <a:rPr lang="en-US" sz="1800" dirty="0" smtClean="0"/>
                        <a:t>WED</a:t>
                      </a:r>
                      <a:endParaRPr lang="en-US" sz="1800" dirty="0"/>
                    </a:p>
                  </a:txBody>
                  <a:tcPr marT="45746" marB="45746" anchor="ctr"/>
                </a:tc>
                <a:tc>
                  <a:txBody>
                    <a:bodyPr/>
                    <a:lstStyle/>
                    <a:p>
                      <a:pPr algn="ctr"/>
                      <a:r>
                        <a:rPr lang="en-US" sz="1800" dirty="0" smtClean="0"/>
                        <a:t>THU</a:t>
                      </a:r>
                      <a:endParaRPr lang="en-US" sz="1800" dirty="0"/>
                    </a:p>
                  </a:txBody>
                  <a:tcPr marT="45746" marB="45746" anchor="ctr"/>
                </a:tc>
                <a:tc>
                  <a:txBody>
                    <a:bodyPr/>
                    <a:lstStyle/>
                    <a:p>
                      <a:pPr algn="ctr"/>
                      <a:r>
                        <a:rPr lang="en-US" sz="1800" dirty="0" smtClean="0"/>
                        <a:t>FRI</a:t>
                      </a:r>
                      <a:endParaRPr lang="en-US" sz="1800" dirty="0"/>
                    </a:p>
                  </a:txBody>
                  <a:tcPr marT="45746" marB="45746" anchor="ctr"/>
                </a:tc>
              </a:tr>
              <a:tr h="457823">
                <a:tc>
                  <a:txBody>
                    <a:bodyPr/>
                    <a:lstStyle/>
                    <a:p>
                      <a:r>
                        <a:rPr lang="en-US" sz="1800" dirty="0" smtClean="0"/>
                        <a:t>AM1</a:t>
                      </a:r>
                      <a:endParaRPr lang="en-US" sz="1800" dirty="0"/>
                    </a:p>
                  </a:txBody>
                  <a:tcPr marT="45746" marB="45746" anchor="ctr"/>
                </a:tc>
                <a:tc>
                  <a:txBody>
                    <a:bodyPr/>
                    <a:lstStyle/>
                    <a:p>
                      <a:pPr algn="ctr"/>
                      <a:endParaRPr lang="en-US" sz="1800" dirty="0"/>
                    </a:p>
                  </a:txBody>
                  <a:tcPr marT="45746" marB="45746" anchor="ctr"/>
                </a:tc>
                <a:tc>
                  <a:txBody>
                    <a:bodyPr/>
                    <a:lstStyle/>
                    <a:p>
                      <a:pPr algn="ctr"/>
                      <a:endParaRPr lang="en-US" sz="1800" dirty="0"/>
                    </a:p>
                  </a:txBody>
                  <a:tcPr marT="45746" marB="45746" anchor="ctr"/>
                </a:tc>
                <a:tc>
                  <a:txBody>
                    <a:bodyPr/>
                    <a:lstStyle/>
                    <a:p>
                      <a:pPr marL="0" algn="ctr" defTabSz="914400" rtl="0" eaLnBrk="1" latinLnBrk="0" hangingPunct="1"/>
                      <a:endParaRPr lang="en-US" sz="1800" kern="1200" dirty="0">
                        <a:solidFill>
                          <a:schemeClr val="dk1"/>
                        </a:solidFill>
                        <a:latin typeface="+mn-lt"/>
                        <a:ea typeface="+mn-ea"/>
                        <a:cs typeface="+mn-cs"/>
                      </a:endParaRPr>
                    </a:p>
                  </a:txBody>
                  <a:tcPr marT="45746" marB="45746"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t>AZ</a:t>
                      </a:r>
                      <a:endParaRPr lang="en-US" sz="1800" kern="1200" dirty="0" smtClean="0">
                        <a:solidFill>
                          <a:schemeClr val="dk1"/>
                        </a:solidFill>
                        <a:latin typeface="+mn-lt"/>
                        <a:ea typeface="+mn-ea"/>
                        <a:cs typeface="+mn-cs"/>
                      </a:endParaRPr>
                    </a:p>
                  </a:txBody>
                  <a:tcPr marT="45746" marB="45746" anchor="ctr">
                    <a:solidFill>
                      <a:srgbClr val="92D050"/>
                    </a:solidFill>
                  </a:tcPr>
                </a:tc>
                <a:tc>
                  <a:txBody>
                    <a:bodyPr/>
                    <a:lstStyle/>
                    <a:p>
                      <a:pPr algn="ctr"/>
                      <a:endParaRPr lang="en-US" sz="1800" dirty="0"/>
                    </a:p>
                  </a:txBody>
                  <a:tcPr marT="45746" marB="45746" anchor="ctr"/>
                </a:tc>
              </a:tr>
              <a:tr h="457823">
                <a:tc>
                  <a:txBody>
                    <a:bodyPr/>
                    <a:lstStyle/>
                    <a:p>
                      <a:r>
                        <a:rPr lang="en-US" sz="1800" dirty="0" smtClean="0"/>
                        <a:t>AM2</a:t>
                      </a:r>
                      <a:endParaRPr lang="en-US" sz="1800" dirty="0"/>
                    </a:p>
                  </a:txBody>
                  <a:tcPr marT="45746" marB="45746" anchor="ctr"/>
                </a:tc>
                <a:tc>
                  <a:txBody>
                    <a:bodyPr/>
                    <a:lstStyle/>
                    <a:p>
                      <a:pPr algn="ctr"/>
                      <a:endParaRPr lang="en-US" sz="1800" dirty="0"/>
                    </a:p>
                  </a:txBody>
                  <a:tcPr marT="45746" marB="45746" anchor="ctr"/>
                </a:tc>
                <a:tc>
                  <a:txBody>
                    <a:bodyPr/>
                    <a:lstStyle/>
                    <a:p>
                      <a:pPr algn="ctr"/>
                      <a:r>
                        <a:rPr lang="en-US" dirty="0" smtClean="0"/>
                        <a:t>AZ</a:t>
                      </a:r>
                      <a:endParaRPr lang="en-US" dirty="0"/>
                    </a:p>
                  </a:txBody>
                  <a:tcPr marT="45746" marB="45746" anchor="ctr">
                    <a:solidFill>
                      <a:srgbClr val="92D050"/>
                    </a:solidFill>
                  </a:tcPr>
                </a:tc>
                <a:tc>
                  <a:txBody>
                    <a:bodyPr/>
                    <a:lstStyle/>
                    <a:p>
                      <a:pPr algn="ctr"/>
                      <a:endParaRPr lang="en-US" dirty="0"/>
                    </a:p>
                  </a:txBody>
                  <a:tcPr marT="45746" marB="45746" anchor="ctr"/>
                </a:tc>
                <a:tc>
                  <a:txBody>
                    <a:bodyPr/>
                    <a:lstStyle/>
                    <a:p>
                      <a:pPr algn="ctr"/>
                      <a:endParaRPr lang="en-US" dirty="0"/>
                    </a:p>
                  </a:txBody>
                  <a:tcPr marT="45746" marB="45746" anchor="ctr"/>
                </a:tc>
                <a:tc>
                  <a:txBody>
                    <a:bodyPr/>
                    <a:lstStyle/>
                    <a:p>
                      <a:pPr algn="ctr"/>
                      <a:endParaRPr lang="en-US" sz="1800" dirty="0"/>
                    </a:p>
                  </a:txBody>
                  <a:tcPr marT="45746" marB="45746" anchor="ctr"/>
                </a:tc>
              </a:tr>
              <a:tr h="519195">
                <a:tc>
                  <a:txBody>
                    <a:bodyPr/>
                    <a:lstStyle/>
                    <a:p>
                      <a:r>
                        <a:rPr lang="en-US" sz="1800" dirty="0" smtClean="0"/>
                        <a:t>PM1</a:t>
                      </a:r>
                      <a:endParaRPr lang="en-US" sz="1800" dirty="0"/>
                    </a:p>
                  </a:txBody>
                  <a:tcPr marT="45746" marB="45746" anchor="ctr"/>
                </a:tc>
                <a:tc>
                  <a:txBody>
                    <a:bodyPr/>
                    <a:lstStyle/>
                    <a:p>
                      <a:pPr algn="ctr"/>
                      <a:r>
                        <a:rPr lang="en-US" sz="1800" dirty="0" smtClean="0"/>
                        <a:t>AZ</a:t>
                      </a:r>
                      <a:endParaRPr lang="en-US" sz="1800" dirty="0"/>
                    </a:p>
                  </a:txBody>
                  <a:tcPr marT="45746" marB="45746" anchor="ctr">
                    <a:solidFill>
                      <a:srgbClr val="92D050"/>
                    </a:solidFill>
                  </a:tcPr>
                </a:tc>
                <a:tc>
                  <a:txBody>
                    <a:bodyPr/>
                    <a:lstStyle/>
                    <a:p>
                      <a:pPr algn="ctr"/>
                      <a:r>
                        <a:rPr lang="en-US" dirty="0" smtClean="0"/>
                        <a:t>AZ</a:t>
                      </a:r>
                      <a:endParaRPr lang="en-US" dirty="0"/>
                    </a:p>
                  </a:txBody>
                  <a:tcPr marT="45746" marB="45746" anchor="ctr">
                    <a:solidFill>
                      <a:srgbClr val="92D050"/>
                    </a:solidFill>
                  </a:tcPr>
                </a:tc>
                <a:tc>
                  <a:txBody>
                    <a:bodyPr/>
                    <a:lstStyle/>
                    <a:p>
                      <a:pPr algn="ctr"/>
                      <a:r>
                        <a:rPr lang="en-US" dirty="0" smtClean="0"/>
                        <a:t>AZ</a:t>
                      </a:r>
                      <a:endParaRPr lang="en-US" dirty="0"/>
                    </a:p>
                  </a:txBody>
                  <a:tcPr marT="45746" marB="45746" anchor="ctr">
                    <a:solidFill>
                      <a:srgbClr val="92D050"/>
                    </a:solidFill>
                  </a:tcPr>
                </a:tc>
                <a:tc>
                  <a:txBody>
                    <a:bodyPr/>
                    <a:lstStyle/>
                    <a:p>
                      <a:pPr algn="ctr"/>
                      <a:r>
                        <a:rPr lang="en-US" dirty="0" smtClean="0"/>
                        <a:t>AZ</a:t>
                      </a:r>
                      <a:endParaRPr lang="en-US" dirty="0"/>
                    </a:p>
                  </a:txBody>
                  <a:tcPr marT="45746" marB="45746" anchor="ctr">
                    <a:solidFill>
                      <a:srgbClr val="92D050"/>
                    </a:solidFill>
                  </a:tcPr>
                </a:tc>
                <a:tc>
                  <a:txBody>
                    <a:bodyPr/>
                    <a:lstStyle/>
                    <a:p>
                      <a:pPr algn="ctr"/>
                      <a:endParaRPr lang="en-US" sz="1800" dirty="0"/>
                    </a:p>
                  </a:txBody>
                  <a:tcPr marT="45746" marB="45746" anchor="ctr"/>
                </a:tc>
              </a:tr>
              <a:tr h="457823">
                <a:tc>
                  <a:txBody>
                    <a:bodyPr/>
                    <a:lstStyle/>
                    <a:p>
                      <a:r>
                        <a:rPr lang="en-US" sz="1800" dirty="0" smtClean="0"/>
                        <a:t>PM2</a:t>
                      </a:r>
                      <a:endParaRPr lang="en-US" sz="1800" dirty="0"/>
                    </a:p>
                  </a:txBody>
                  <a:tcPr marT="45746" marB="45746" anchor="ctr"/>
                </a:tc>
                <a:tc>
                  <a:txBody>
                    <a:bodyPr/>
                    <a:lstStyle/>
                    <a:p>
                      <a:pPr algn="ctr"/>
                      <a:endParaRPr lang="en-US" sz="1800" dirty="0"/>
                    </a:p>
                  </a:txBody>
                  <a:tcPr marT="45746" marB="45746" anchor="ctr"/>
                </a:tc>
                <a:tc>
                  <a:txBody>
                    <a:bodyPr/>
                    <a:lstStyle/>
                    <a:p>
                      <a:pPr algn="ctr"/>
                      <a:endParaRPr lang="en-US" dirty="0"/>
                    </a:p>
                  </a:txBody>
                  <a:tcPr marT="45746" marB="45746" anchor="ctr"/>
                </a:tc>
                <a:tc>
                  <a:txBody>
                    <a:bodyPr/>
                    <a:lstStyle/>
                    <a:p>
                      <a:pPr algn="ctr"/>
                      <a:endParaRPr lang="en-US" dirty="0"/>
                    </a:p>
                  </a:txBody>
                  <a:tcPr marT="45746" marB="45746" anchor="ctr"/>
                </a:tc>
                <a:tc>
                  <a:txBody>
                    <a:bodyPr/>
                    <a:lstStyle/>
                    <a:p>
                      <a:pPr algn="ctr"/>
                      <a:endParaRPr lang="en-US" dirty="0"/>
                    </a:p>
                  </a:txBody>
                  <a:tcPr marT="45746" marB="45746" anchor="ctr"/>
                </a:tc>
                <a:tc>
                  <a:txBody>
                    <a:bodyPr/>
                    <a:lstStyle/>
                    <a:p>
                      <a:pPr algn="ctr"/>
                      <a:endParaRPr lang="en-US" dirty="0"/>
                    </a:p>
                  </a:txBody>
                  <a:tcPr marT="45746" marB="45746" anchor="ctr"/>
                </a:tc>
              </a:tr>
              <a:tr h="457823">
                <a:tc>
                  <a:txBody>
                    <a:bodyPr/>
                    <a:lstStyle/>
                    <a:p>
                      <a:r>
                        <a:rPr lang="en-US" sz="1800" dirty="0" smtClean="0"/>
                        <a:t>Eve</a:t>
                      </a:r>
                      <a:endParaRPr lang="en-US" sz="1800" dirty="0"/>
                    </a:p>
                  </a:txBody>
                  <a:tcPr marT="45746" marB="45746" anchor="ctr"/>
                </a:tc>
                <a:tc>
                  <a:txBody>
                    <a:bodyPr/>
                    <a:lstStyle/>
                    <a:p>
                      <a:pPr algn="ctr"/>
                      <a:endParaRPr lang="en-US" sz="1800" dirty="0"/>
                    </a:p>
                  </a:txBody>
                  <a:tcPr marT="45746" marB="45746"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46" marB="45746" anchor="ctr"/>
                </a:tc>
                <a:tc>
                  <a:txBody>
                    <a:bodyPr/>
                    <a:lstStyle/>
                    <a:p>
                      <a:pPr algn="ctr"/>
                      <a:endParaRPr lang="en-US" sz="1800" dirty="0"/>
                    </a:p>
                  </a:txBody>
                  <a:tcPr marT="45746" marB="45746" anchor="ctr"/>
                </a:tc>
                <a:tc>
                  <a:txBody>
                    <a:bodyPr/>
                    <a:lstStyle/>
                    <a:p>
                      <a:pPr algn="ctr"/>
                      <a:endParaRPr lang="en-US" sz="1800" dirty="0"/>
                    </a:p>
                  </a:txBody>
                  <a:tcPr marT="45746" marB="45746" anchor="ctr"/>
                </a:tc>
                <a:tc>
                  <a:txBody>
                    <a:bodyPr/>
                    <a:lstStyle/>
                    <a:p>
                      <a:pPr algn="ctr"/>
                      <a:endParaRPr lang="en-US" sz="1800" dirty="0"/>
                    </a:p>
                  </a:txBody>
                  <a:tcPr marT="45746" marB="45746" anchor="ctr"/>
                </a:tc>
              </a:tr>
            </a:tbl>
          </a:graphicData>
        </a:graphic>
      </p:graphicFrame>
    </p:spTree>
    <p:extLst>
      <p:ext uri="{BB962C8B-B14F-4D97-AF65-F5344CB8AC3E}">
        <p14:creationId xmlns:p14="http://schemas.microsoft.com/office/powerpoint/2010/main" val="20190207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Agenda for the Week</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a:t>
            </a:r>
          </a:p>
          <a:p>
            <a:pPr algn="just">
              <a:spcBef>
                <a:spcPct val="20000"/>
              </a:spcBef>
              <a:buFontTx/>
              <a:buChar char="•"/>
            </a:pPr>
            <a:r>
              <a:rPr lang="en-US" altLang="en-US" sz="2000" b="0" dirty="0"/>
              <a:t>Agenda setting for the week.</a:t>
            </a:r>
          </a:p>
          <a:p>
            <a:pPr algn="just">
              <a:spcBef>
                <a:spcPct val="20000"/>
              </a:spcBef>
              <a:buFontTx/>
              <a:buChar char="•"/>
            </a:pPr>
            <a:r>
              <a:rPr lang="en-US" altLang="en-US" sz="2000" b="0" dirty="0" smtClean="0"/>
              <a:t>Consider approval of previous </a:t>
            </a:r>
            <a:r>
              <a:rPr lang="en-US" altLang="en-US" sz="2000" b="0" dirty="0"/>
              <a:t>meeting minutes (</a:t>
            </a:r>
            <a:r>
              <a:rPr lang="en-US" altLang="en-US" sz="2000" b="0" dirty="0" smtClean="0"/>
              <a:t>11-19-882).  </a:t>
            </a:r>
          </a:p>
          <a:p>
            <a:pPr algn="just">
              <a:spcBef>
                <a:spcPct val="20000"/>
              </a:spcBef>
              <a:buFontTx/>
              <a:buChar char="•"/>
            </a:pPr>
            <a:r>
              <a:rPr lang="en-US" altLang="en-US" sz="2000" b="0" dirty="0"/>
              <a:t>Consider approval of </a:t>
            </a:r>
            <a:r>
              <a:rPr lang="en-US" altLang="en-US" sz="2000" b="0" dirty="0" smtClean="0"/>
              <a:t>May ad-hoc minutes (11-19-706).</a:t>
            </a:r>
          </a:p>
          <a:p>
            <a:pPr algn="just">
              <a:spcBef>
                <a:spcPct val="20000"/>
              </a:spcBef>
              <a:buFontTx/>
              <a:buChar char="•"/>
            </a:pPr>
            <a:r>
              <a:rPr lang="en-US" altLang="en-US" sz="2000" b="0" dirty="0"/>
              <a:t>Consider approval of May/June </a:t>
            </a:r>
            <a:r>
              <a:rPr lang="en-US" altLang="en-US" sz="2000" b="0" dirty="0" smtClean="0"/>
              <a:t>teleconferences and ad-hoc minutes.</a:t>
            </a:r>
          </a:p>
          <a:p>
            <a:pPr algn="just">
              <a:spcBef>
                <a:spcPct val="20000"/>
              </a:spcBef>
              <a:buFontTx/>
              <a:buChar char="•"/>
            </a:pPr>
            <a:r>
              <a:rPr lang="en-US" altLang="en-US" sz="2000" b="0" dirty="0" smtClean="0"/>
              <a:t>CR assignment and current status of open call for CR volunteers. (11-19-431)</a:t>
            </a:r>
          </a:p>
          <a:p>
            <a:pPr algn="just">
              <a:spcBef>
                <a:spcPct val="20000"/>
              </a:spcBef>
              <a:buFontTx/>
              <a:buChar char="•"/>
            </a:pPr>
            <a:r>
              <a:rPr lang="en-US" altLang="en-US" sz="2000" b="0" dirty="0" smtClean="0"/>
              <a:t>Consider comment resolution for adoption.</a:t>
            </a:r>
          </a:p>
          <a:p>
            <a:pPr algn="just">
              <a:spcBef>
                <a:spcPct val="20000"/>
              </a:spcBef>
              <a:buFontTx/>
              <a:buChar char="•"/>
            </a:pPr>
            <a:r>
              <a:rPr lang="en-US" altLang="en-US" sz="2000" b="0" dirty="0" smtClean="0"/>
              <a:t>Review target ad hoc meeting dates towards the Sep meeting.</a:t>
            </a:r>
          </a:p>
          <a:p>
            <a:pPr algn="just">
              <a:spcBef>
                <a:spcPct val="20000"/>
              </a:spcBef>
              <a:buFontTx/>
              <a:buChar char="•"/>
            </a:pPr>
            <a:r>
              <a:rPr lang="en-US" altLang="en-US" sz="2000" b="0" dirty="0" smtClean="0"/>
              <a:t>Consider any other technical material.</a:t>
            </a:r>
          </a:p>
          <a:p>
            <a:pPr algn="just">
              <a:spcBef>
                <a:spcPct val="20000"/>
              </a:spcBef>
              <a:buFontTx/>
              <a:buChar char="•"/>
            </a:pPr>
            <a:r>
              <a:rPr lang="en-US" altLang="en-US" sz="2000" b="0" dirty="0" smtClean="0"/>
              <a:t>Consider July accomplishments and targets for Sep. meeting.</a:t>
            </a:r>
          </a:p>
          <a:p>
            <a:pPr algn="just">
              <a:spcBef>
                <a:spcPct val="20000"/>
              </a:spcBef>
              <a:buFontTx/>
              <a:buChar char="•"/>
            </a:pPr>
            <a:endParaRPr lang="en-US" alt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10552150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altLang="en-US" dirty="0">
                <a:solidFill>
                  <a:schemeClr val="tx2"/>
                </a:solidFill>
              </a:rPr>
              <a:t>Submission List for the week (1)</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701730419"/>
              </p:ext>
            </p:extLst>
          </p:nvPr>
        </p:nvGraphicFramePr>
        <p:xfrm>
          <a:off x="914401" y="1340768"/>
          <a:ext cx="10460567" cy="3687920"/>
        </p:xfrm>
        <a:graphic>
          <a:graphicData uri="http://schemas.openxmlformats.org/drawingml/2006/table">
            <a:tbl>
              <a:tblPr firstRow="1" bandRow="1">
                <a:tableStyleId>{21E4AEA4-8DFA-4A89-87EB-49C32662AFE0}</a:tableStyleId>
              </a:tblPr>
              <a:tblGrid>
                <a:gridCol w="1566971"/>
                <a:gridCol w="2015607"/>
                <a:gridCol w="4552289"/>
                <a:gridCol w="2325700"/>
              </a:tblGrid>
              <a:tr h="332739">
                <a:tc>
                  <a:txBody>
                    <a:bodyPr/>
                    <a:lstStyle/>
                    <a:p>
                      <a:pPr algn="ctr"/>
                      <a:r>
                        <a:rPr lang="en-US" sz="2000" dirty="0" smtClean="0"/>
                        <a:t>DCN</a:t>
                      </a:r>
                      <a:endParaRPr lang="en-US" sz="2000" dirty="0"/>
                    </a:p>
                  </a:txBody>
                  <a:tcPr marR="36000" marT="45712" marB="45712"/>
                </a:tc>
                <a:tc>
                  <a:txBody>
                    <a:bodyPr/>
                    <a:lstStyle/>
                    <a:p>
                      <a:pPr algn="ctr"/>
                      <a:r>
                        <a:rPr lang="en-US" sz="2000" dirty="0" smtClean="0"/>
                        <a:t>Presenter</a:t>
                      </a:r>
                      <a:endParaRPr lang="en-US" sz="2000" dirty="0"/>
                    </a:p>
                  </a:txBody>
                  <a:tcPr marR="36000" marT="45712" marB="45712"/>
                </a:tc>
                <a:tc>
                  <a:txBody>
                    <a:bodyPr/>
                    <a:lstStyle/>
                    <a:p>
                      <a:pPr algn="ctr"/>
                      <a:r>
                        <a:rPr lang="en-US" sz="2000" dirty="0" smtClean="0"/>
                        <a:t>Title</a:t>
                      </a:r>
                      <a:endParaRPr lang="en-US" sz="2000" dirty="0"/>
                    </a:p>
                  </a:txBody>
                  <a:tcPr marR="36000" marT="45712" marB="45712"/>
                </a:tc>
                <a:tc>
                  <a:txBody>
                    <a:bodyPr/>
                    <a:lstStyle/>
                    <a:p>
                      <a:pPr algn="ctr"/>
                      <a:r>
                        <a:rPr lang="en-US" sz="2000" dirty="0" smtClean="0"/>
                        <a:t>Topic</a:t>
                      </a:r>
                      <a:endParaRPr lang="en-US" sz="2000" dirty="0"/>
                    </a:p>
                  </a:txBody>
                  <a:tcPr marR="36000" marT="45712" marB="45712"/>
                </a:tc>
              </a:tr>
              <a:tr h="332739">
                <a:tc>
                  <a:txBody>
                    <a:bodyPr/>
                    <a:lstStyle/>
                    <a:p>
                      <a:pPr marL="0" algn="l" defTabSz="914400" rtl="0" eaLnBrk="1" latinLnBrk="0" hangingPunct="1"/>
                      <a:r>
                        <a:rPr lang="en-US" sz="1800" kern="1200" dirty="0" smtClean="0">
                          <a:solidFill>
                            <a:schemeClr val="dk1"/>
                          </a:solidFill>
                          <a:latin typeface="+mn-lt"/>
                          <a:ea typeface="+mn-ea"/>
                          <a:cs typeface="+mn-cs"/>
                        </a:rPr>
                        <a:t>11-19-946</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Jonathan Segev</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err="1" smtClean="0">
                          <a:solidFill>
                            <a:schemeClr val="dk1"/>
                          </a:solidFill>
                          <a:latin typeface="+mn-lt"/>
                          <a:ea typeface="+mn-ea"/>
                          <a:cs typeface="+mn-cs"/>
                        </a:rPr>
                        <a:t>TGaz</a:t>
                      </a:r>
                      <a:r>
                        <a:rPr lang="en-US" sz="1800" kern="1200" dirty="0" smtClean="0">
                          <a:solidFill>
                            <a:schemeClr val="dk1"/>
                          </a:solidFill>
                          <a:latin typeface="+mn-lt"/>
                          <a:ea typeface="+mn-ea"/>
                          <a:cs typeface="+mn-cs"/>
                        </a:rPr>
                        <a:t> July 2019 Agenda</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Agenda Deck</a:t>
                      </a:r>
                      <a:endParaRPr lang="en-US" sz="1800" kern="1200" dirty="0">
                        <a:solidFill>
                          <a:schemeClr val="dk1"/>
                        </a:solidFill>
                        <a:latin typeface="+mn-lt"/>
                        <a:ea typeface="+mn-ea"/>
                        <a:cs typeface="+mn-cs"/>
                      </a:endParaRPr>
                    </a:p>
                  </a:txBody>
                  <a:tcPr marT="45712" marB="45712"/>
                </a:tc>
              </a:tr>
              <a:tr h="182872">
                <a:tc>
                  <a:txBody>
                    <a:bodyPr/>
                    <a:lstStyle/>
                    <a:p>
                      <a:r>
                        <a:rPr lang="en-US" dirty="0" smtClean="0"/>
                        <a:t>11-19-706</a:t>
                      </a:r>
                      <a:endParaRPr lang="en-US" dirty="0"/>
                    </a:p>
                  </a:txBody>
                  <a:tcPr marT="45712" marB="45712"/>
                </a:tc>
                <a:tc>
                  <a:txBody>
                    <a:bodyPr/>
                    <a:lstStyle/>
                    <a:p>
                      <a:r>
                        <a:rPr lang="en-US" dirty="0" smtClean="0"/>
                        <a:t>Jonathan Segev</a:t>
                      </a:r>
                      <a:endParaRPr lang="en-US" dirty="0"/>
                    </a:p>
                  </a:txBody>
                  <a:tcPr marT="45712" marB="45712"/>
                </a:tc>
                <a:tc>
                  <a:txBody>
                    <a:bodyPr/>
                    <a:lstStyle/>
                    <a:p>
                      <a:r>
                        <a:rPr lang="en-US" dirty="0" err="1" smtClean="0"/>
                        <a:t>TGaz</a:t>
                      </a:r>
                      <a:r>
                        <a:rPr lang="en-US" dirty="0" smtClean="0"/>
                        <a:t> May ad hoc meeting minutes</a:t>
                      </a:r>
                      <a:endParaRPr lang="en-US" dirty="0"/>
                    </a:p>
                  </a:txBody>
                  <a:tcPr marT="45712" marB="45712"/>
                </a:tc>
                <a:tc>
                  <a:txBody>
                    <a:bodyPr/>
                    <a:lstStyle/>
                    <a:p>
                      <a:r>
                        <a:rPr lang="en-US" dirty="0" smtClean="0"/>
                        <a:t>Minutes</a:t>
                      </a:r>
                      <a:endParaRPr lang="en-US" dirty="0"/>
                    </a:p>
                  </a:txBody>
                  <a:tcPr marT="45712" marB="45712"/>
                </a:tc>
              </a:tr>
              <a:tr h="182872">
                <a:tc>
                  <a:txBody>
                    <a:bodyPr/>
                    <a:lstStyle/>
                    <a:p>
                      <a:r>
                        <a:rPr lang="en-US" sz="1800" kern="1200" dirty="0" smtClean="0">
                          <a:solidFill>
                            <a:schemeClr val="dk1"/>
                          </a:solidFill>
                          <a:latin typeface="+mn-lt"/>
                          <a:ea typeface="+mn-ea"/>
                          <a:cs typeface="+mn-cs"/>
                        </a:rPr>
                        <a:t>11-19-882</a:t>
                      </a:r>
                      <a:endParaRPr lang="en-US" sz="1800" kern="1200" dirty="0">
                        <a:solidFill>
                          <a:schemeClr val="dk1"/>
                        </a:solidFill>
                        <a:latin typeface="+mn-lt"/>
                        <a:ea typeface="+mn-ea"/>
                        <a:cs typeface="+mn-cs"/>
                      </a:endParaRPr>
                    </a:p>
                  </a:txBody>
                  <a:tcPr marT="45712" marB="45712"/>
                </a:tc>
                <a:tc>
                  <a:txBody>
                    <a:bodyPr/>
                    <a:lstStyle/>
                    <a:p>
                      <a:r>
                        <a:rPr lang="en-US" sz="1800" kern="1200" dirty="0" smtClean="0">
                          <a:solidFill>
                            <a:schemeClr val="dk1"/>
                          </a:solidFill>
                          <a:latin typeface="+mn-lt"/>
                          <a:ea typeface="+mn-ea"/>
                          <a:cs typeface="+mn-cs"/>
                        </a:rPr>
                        <a:t>Roy Want</a:t>
                      </a:r>
                      <a:endParaRPr lang="en-US" sz="1800" kern="1200" dirty="0">
                        <a:solidFill>
                          <a:schemeClr val="dk1"/>
                        </a:solidFill>
                        <a:latin typeface="+mn-lt"/>
                        <a:ea typeface="+mn-ea"/>
                        <a:cs typeface="+mn-cs"/>
                      </a:endParaRPr>
                    </a:p>
                  </a:txBody>
                  <a:tcPr marT="45712" marB="45712"/>
                </a:tc>
                <a:tc>
                  <a:txBody>
                    <a:bodyPr/>
                    <a:lstStyle/>
                    <a:p>
                      <a:r>
                        <a:rPr lang="en-US" sz="1800" b="0" i="0" kern="1200" dirty="0" smtClean="0">
                          <a:solidFill>
                            <a:schemeClr val="dk1"/>
                          </a:solidFill>
                          <a:effectLst/>
                          <a:latin typeface="+mn-lt"/>
                          <a:ea typeface="+mn-ea"/>
                          <a:cs typeface="+mn-cs"/>
                        </a:rPr>
                        <a:t>Meeting Minutes May 2019 Session</a:t>
                      </a:r>
                      <a:endParaRPr lang="en-US" sz="1800" kern="1200" dirty="0">
                        <a:solidFill>
                          <a:schemeClr val="dk1"/>
                        </a:solidFill>
                        <a:latin typeface="+mn-lt"/>
                        <a:ea typeface="+mn-ea"/>
                        <a:cs typeface="+mn-cs"/>
                      </a:endParaRPr>
                    </a:p>
                  </a:txBody>
                  <a:tcPr marT="45712" marB="45712"/>
                </a:tc>
                <a:tc>
                  <a:txBody>
                    <a:bodyPr/>
                    <a:lstStyle/>
                    <a:p>
                      <a:r>
                        <a:rPr lang="en-US" sz="1800" kern="1200" dirty="0" smtClean="0">
                          <a:solidFill>
                            <a:schemeClr val="dk1"/>
                          </a:solidFill>
                          <a:latin typeface="+mn-lt"/>
                          <a:ea typeface="+mn-ea"/>
                          <a:cs typeface="+mn-cs"/>
                        </a:rPr>
                        <a:t>Minutes</a:t>
                      </a:r>
                      <a:endParaRPr lang="en-US" sz="1800" kern="1200" dirty="0">
                        <a:solidFill>
                          <a:schemeClr val="dk1"/>
                        </a:solidFill>
                        <a:latin typeface="+mn-lt"/>
                        <a:ea typeface="+mn-ea"/>
                        <a:cs typeface="+mn-cs"/>
                      </a:endParaRPr>
                    </a:p>
                  </a:txBody>
                  <a:tcPr marT="45712" marB="45712"/>
                </a:tc>
              </a:tr>
              <a:tr h="182872">
                <a:tc>
                  <a:txBody>
                    <a:bodyPr/>
                    <a:lstStyle/>
                    <a:p>
                      <a:r>
                        <a:rPr lang="en-US" sz="1800" kern="1200" dirty="0" smtClean="0">
                          <a:solidFill>
                            <a:schemeClr val="dk1"/>
                          </a:solidFill>
                          <a:latin typeface="+mn-lt"/>
                          <a:ea typeface="+mn-ea"/>
                          <a:cs typeface="+mn-cs"/>
                        </a:rPr>
                        <a:t>11-19-981</a:t>
                      </a:r>
                      <a:endParaRPr lang="en-US" sz="1800" kern="1200" dirty="0">
                        <a:solidFill>
                          <a:schemeClr val="dk1"/>
                        </a:solidFill>
                        <a:latin typeface="+mn-lt"/>
                        <a:ea typeface="+mn-ea"/>
                        <a:cs typeface="+mn-cs"/>
                      </a:endParaRPr>
                    </a:p>
                  </a:txBody>
                  <a:tcPr marT="45712" marB="45712"/>
                </a:tc>
                <a:tc>
                  <a:txBody>
                    <a:bodyPr/>
                    <a:lstStyle/>
                    <a:p>
                      <a:r>
                        <a:rPr lang="en-US" sz="1800" kern="1200" dirty="0" smtClean="0">
                          <a:solidFill>
                            <a:schemeClr val="dk1"/>
                          </a:solidFill>
                          <a:latin typeface="+mn-lt"/>
                          <a:ea typeface="+mn-ea"/>
                          <a:cs typeface="+mn-cs"/>
                        </a:rPr>
                        <a:t>Roy Want</a:t>
                      </a:r>
                      <a:endParaRPr lang="en-US" sz="1800" kern="1200" dirty="0">
                        <a:solidFill>
                          <a:schemeClr val="dk1"/>
                        </a:solidFill>
                        <a:latin typeface="+mn-lt"/>
                        <a:ea typeface="+mn-ea"/>
                        <a:cs typeface="+mn-cs"/>
                      </a:endParaRPr>
                    </a:p>
                  </a:txBody>
                  <a:tcPr marT="45712" marB="45712"/>
                </a:tc>
                <a:tc>
                  <a:txBody>
                    <a:bodyPr/>
                    <a:lstStyle/>
                    <a:p>
                      <a:r>
                        <a:rPr lang="en-US" sz="1800" kern="1200" dirty="0" err="1" smtClean="0">
                          <a:solidFill>
                            <a:schemeClr val="dk1"/>
                          </a:solidFill>
                          <a:latin typeface="+mn-lt"/>
                          <a:ea typeface="+mn-ea"/>
                          <a:cs typeface="+mn-cs"/>
                        </a:rPr>
                        <a:t>Telecon</a:t>
                      </a:r>
                      <a:r>
                        <a:rPr lang="en-US" sz="1800" kern="1200" dirty="0" smtClean="0">
                          <a:solidFill>
                            <a:schemeClr val="dk1"/>
                          </a:solidFill>
                          <a:latin typeface="+mn-lt"/>
                          <a:ea typeface="+mn-ea"/>
                          <a:cs typeface="+mn-cs"/>
                        </a:rPr>
                        <a:t> Minutes May 29th, 2019</a:t>
                      </a:r>
                      <a:endParaRPr lang="en-US" sz="1800" kern="1200" dirty="0">
                        <a:solidFill>
                          <a:schemeClr val="dk1"/>
                        </a:solidFill>
                        <a:latin typeface="+mn-lt"/>
                        <a:ea typeface="+mn-ea"/>
                        <a:cs typeface="+mn-cs"/>
                      </a:endParaRPr>
                    </a:p>
                  </a:txBody>
                  <a:tcPr marT="45712" marB="45712"/>
                </a:tc>
                <a:tc>
                  <a:txBody>
                    <a:bodyPr/>
                    <a:lstStyle/>
                    <a:p>
                      <a:r>
                        <a:rPr lang="en-US" sz="1800" kern="1200" dirty="0" smtClean="0">
                          <a:solidFill>
                            <a:schemeClr val="dk1"/>
                          </a:solidFill>
                          <a:latin typeface="+mn-lt"/>
                          <a:ea typeface="+mn-ea"/>
                          <a:cs typeface="+mn-cs"/>
                        </a:rPr>
                        <a:t>Minutes</a:t>
                      </a:r>
                      <a:endParaRPr lang="en-US" sz="1800" kern="1200" dirty="0">
                        <a:solidFill>
                          <a:schemeClr val="dk1"/>
                        </a:solidFill>
                        <a:latin typeface="+mn-lt"/>
                        <a:ea typeface="+mn-ea"/>
                        <a:cs typeface="+mn-cs"/>
                      </a:endParaRPr>
                    </a:p>
                  </a:txBody>
                  <a:tcPr marT="45712" marB="45712"/>
                </a:tc>
              </a:tr>
              <a:tr h="182872">
                <a:tc>
                  <a:txBody>
                    <a:bodyPr/>
                    <a:lstStyle/>
                    <a:p>
                      <a:r>
                        <a:rPr lang="en-US" dirty="0" smtClean="0"/>
                        <a:t>11-19-1046</a:t>
                      </a:r>
                      <a:endParaRPr lang="en-US" dirty="0"/>
                    </a:p>
                  </a:txBody>
                  <a:tcPr marT="45712" marB="45712"/>
                </a:tc>
                <a:tc>
                  <a:txBody>
                    <a:bodyPr/>
                    <a:lstStyle/>
                    <a:p>
                      <a:r>
                        <a:rPr lang="en-US" dirty="0" smtClean="0"/>
                        <a:t>Roy Want</a:t>
                      </a:r>
                      <a:endParaRPr lang="en-US" dirty="0"/>
                    </a:p>
                  </a:txBody>
                  <a:tcPr marT="45712" marB="45712"/>
                </a:tc>
                <a:tc>
                  <a:txBody>
                    <a:bodyPr/>
                    <a:lstStyle/>
                    <a:p>
                      <a:r>
                        <a:rPr lang="en-US" dirty="0" err="1" smtClean="0"/>
                        <a:t>TGaz</a:t>
                      </a:r>
                      <a:r>
                        <a:rPr lang="en-US" baseline="0" dirty="0" smtClean="0"/>
                        <a:t> June ad hoc meeting minutes</a:t>
                      </a:r>
                      <a:endParaRPr lang="en-US" dirty="0"/>
                    </a:p>
                  </a:txBody>
                  <a:tcPr marT="45712" marB="45712"/>
                </a:tc>
                <a:tc>
                  <a:txBody>
                    <a:bodyPr/>
                    <a:lstStyle/>
                    <a:p>
                      <a:r>
                        <a:rPr lang="en-US" dirty="0" smtClean="0"/>
                        <a:t>Minutes</a:t>
                      </a:r>
                      <a:endParaRPr lang="en-US" dirty="0"/>
                    </a:p>
                  </a:txBody>
                  <a:tcPr marT="45712" marB="45712"/>
                </a:tc>
              </a:tr>
              <a:tr h="182872">
                <a:tc>
                  <a:txBody>
                    <a:bodyPr/>
                    <a:lstStyle/>
                    <a:p>
                      <a:endParaRPr lang="en-US"/>
                    </a:p>
                  </a:txBody>
                  <a:tcPr marT="45712" marB="45712"/>
                </a:tc>
                <a:tc>
                  <a:txBody>
                    <a:bodyPr/>
                    <a:lstStyle/>
                    <a:p>
                      <a:endParaRPr lang="en-US"/>
                    </a:p>
                  </a:txBody>
                  <a:tcPr marT="45712" marB="45712"/>
                </a:tc>
                <a:tc>
                  <a:txBody>
                    <a:bodyPr/>
                    <a:lstStyle/>
                    <a:p>
                      <a:endParaRPr lang="en-US" dirty="0"/>
                    </a:p>
                  </a:txBody>
                  <a:tcPr marT="45712" marB="45712"/>
                </a:tc>
                <a:tc>
                  <a:txBody>
                    <a:bodyPr/>
                    <a:lstStyle/>
                    <a:p>
                      <a:endParaRPr lang="en-US" dirty="0"/>
                    </a:p>
                  </a:txBody>
                  <a:tcPr marT="45712" marB="45712"/>
                </a:tc>
              </a:tr>
              <a:tr h="182872">
                <a:tc>
                  <a:txBody>
                    <a:bodyPr/>
                    <a:lstStyle/>
                    <a:p>
                      <a:endParaRPr lang="en-US" dirty="0"/>
                    </a:p>
                  </a:txBody>
                  <a:tcPr marT="45712" marB="45712"/>
                </a:tc>
                <a:tc>
                  <a:txBody>
                    <a:bodyPr/>
                    <a:lstStyle/>
                    <a:p>
                      <a:endParaRPr lang="en-US" dirty="0"/>
                    </a:p>
                  </a:txBody>
                  <a:tcPr marT="45712" marB="45712"/>
                </a:tc>
                <a:tc>
                  <a:txBody>
                    <a:bodyPr/>
                    <a:lstStyle/>
                    <a:p>
                      <a:endParaRPr lang="en-US" dirty="0"/>
                    </a:p>
                  </a:txBody>
                  <a:tcPr marT="45712" marB="45712"/>
                </a:tc>
                <a:tc>
                  <a:txBody>
                    <a:bodyPr/>
                    <a:lstStyle/>
                    <a:p>
                      <a:endParaRPr lang="en-US" dirty="0"/>
                    </a:p>
                  </a:txBody>
                  <a:tcPr marT="45712" marB="45712"/>
                </a:tc>
              </a:tr>
              <a:tr h="182872">
                <a:tc>
                  <a:txBody>
                    <a:bodyPr/>
                    <a:lstStyle/>
                    <a:p>
                      <a:endParaRPr lang="en-US" dirty="0"/>
                    </a:p>
                  </a:txBody>
                  <a:tcPr marT="45712" marB="45712"/>
                </a:tc>
                <a:tc>
                  <a:txBody>
                    <a:bodyPr/>
                    <a:lstStyle/>
                    <a:p>
                      <a:endParaRPr lang="en-US" dirty="0"/>
                    </a:p>
                  </a:txBody>
                  <a:tcPr marT="45712" marB="45712"/>
                </a:tc>
                <a:tc>
                  <a:txBody>
                    <a:bodyPr/>
                    <a:lstStyle/>
                    <a:p>
                      <a:endParaRPr lang="en-US" dirty="0"/>
                    </a:p>
                  </a:txBody>
                  <a:tcPr marT="45712" marB="45712"/>
                </a:tc>
                <a:tc>
                  <a:txBody>
                    <a:bodyPr/>
                    <a:lstStyle/>
                    <a:p>
                      <a:endParaRPr lang="en-US" dirty="0"/>
                    </a:p>
                  </a:txBody>
                  <a:tcPr marT="45712" marB="45712"/>
                </a:tc>
              </a:tr>
              <a:tr h="182872">
                <a:tc>
                  <a:txBody>
                    <a:bodyPr/>
                    <a:lstStyle/>
                    <a:p>
                      <a:endParaRPr lang="en-US" dirty="0"/>
                    </a:p>
                  </a:txBody>
                  <a:tcPr marT="45712" marB="45712"/>
                </a:tc>
                <a:tc>
                  <a:txBody>
                    <a:bodyPr/>
                    <a:lstStyle/>
                    <a:p>
                      <a:endParaRPr lang="en-US" dirty="0"/>
                    </a:p>
                  </a:txBody>
                  <a:tcPr marT="45712" marB="45712"/>
                </a:tc>
                <a:tc>
                  <a:txBody>
                    <a:bodyPr/>
                    <a:lstStyle/>
                    <a:p>
                      <a:endParaRPr lang="en-US" dirty="0"/>
                    </a:p>
                  </a:txBody>
                  <a:tcPr marT="45712" marB="45712"/>
                </a:tc>
                <a:tc>
                  <a:txBody>
                    <a:bodyPr/>
                    <a:lstStyle/>
                    <a:p>
                      <a:endParaRPr lang="en-US" dirty="0"/>
                    </a:p>
                  </a:txBody>
                  <a:tcPr marT="45712" marB="45712"/>
                </a:tc>
              </a:tr>
            </a:tbl>
          </a:graphicData>
        </a:graphic>
      </p:graphicFrame>
    </p:spTree>
    <p:extLst>
      <p:ext uri="{BB962C8B-B14F-4D97-AF65-F5344CB8AC3E}">
        <p14:creationId xmlns:p14="http://schemas.microsoft.com/office/powerpoint/2010/main" val="37784970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1 discussion items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360287020"/>
              </p:ext>
            </p:extLst>
          </p:nvPr>
        </p:nvGraphicFramePr>
        <p:xfrm>
          <a:off x="929215" y="1484786"/>
          <a:ext cx="10460568" cy="3514458"/>
        </p:xfrm>
        <a:graphic>
          <a:graphicData uri="http://schemas.openxmlformats.org/drawingml/2006/table">
            <a:tbl>
              <a:tblPr firstRow="1" bandRow="1">
                <a:tableStyleId>{21E4AEA4-8DFA-4A89-87EB-49C32662AFE0}</a:tableStyleId>
              </a:tblPr>
              <a:tblGrid>
                <a:gridCol w="1278353"/>
                <a:gridCol w="1656184"/>
                <a:gridCol w="4680520"/>
                <a:gridCol w="1593820"/>
                <a:gridCol w="1251691"/>
              </a:tblGrid>
              <a:tr h="596206">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r>
                        <a:rPr lang="en-US" sz="1600" baseline="0" dirty="0" smtClean="0"/>
                        <a:t> allocation</a:t>
                      </a:r>
                      <a:endParaRPr lang="en-US" sz="1600" dirty="0"/>
                    </a:p>
                  </a:txBody>
                  <a:tcPr marT="45712" marB="45712"/>
                </a:tc>
              </a:tr>
              <a:tr h="376545">
                <a:tc>
                  <a:txBody>
                    <a:bodyPr/>
                    <a:lstStyle/>
                    <a:p>
                      <a:pPr marL="0" algn="l" defTabSz="914400" rtl="0" eaLnBrk="1" latinLnBrk="0" hangingPunct="1"/>
                      <a:r>
                        <a:rPr lang="en-US" sz="1800" kern="1200" dirty="0" smtClean="0">
                          <a:solidFill>
                            <a:schemeClr val="dk1"/>
                          </a:solidFill>
                          <a:latin typeface="+mn-lt"/>
                          <a:ea typeface="+mn-ea"/>
                          <a:cs typeface="+mn-cs"/>
                        </a:rPr>
                        <a:t>11-19-946</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Jonathan Segev</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err="1" smtClean="0">
                          <a:solidFill>
                            <a:schemeClr val="dk1"/>
                          </a:solidFill>
                          <a:latin typeface="+mn-lt"/>
                          <a:ea typeface="+mn-ea"/>
                          <a:cs typeface="+mn-cs"/>
                        </a:rPr>
                        <a:t>TGaz</a:t>
                      </a:r>
                      <a:r>
                        <a:rPr lang="en-US" sz="1800" kern="1200" dirty="0" smtClean="0">
                          <a:solidFill>
                            <a:schemeClr val="dk1"/>
                          </a:solidFill>
                          <a:latin typeface="+mn-lt"/>
                          <a:ea typeface="+mn-ea"/>
                          <a:cs typeface="+mn-cs"/>
                        </a:rPr>
                        <a:t> July 2019 Agenda</a:t>
                      </a:r>
                      <a:endParaRPr lang="en-US" sz="18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800" kern="1200" dirty="0" smtClean="0">
                          <a:solidFill>
                            <a:schemeClr val="dk1"/>
                          </a:solidFill>
                          <a:latin typeface="+mn-lt"/>
                          <a:ea typeface="+mn-ea"/>
                          <a:cs typeface="+mn-cs"/>
                        </a:rPr>
                        <a:t>Agenda Deck</a:t>
                      </a:r>
                      <a:endParaRPr lang="en-US" sz="18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As needed</a:t>
                      </a:r>
                      <a:endParaRPr lang="en-US" sz="1600" kern="1200" dirty="0">
                        <a:solidFill>
                          <a:schemeClr val="dk1"/>
                        </a:solidFill>
                        <a:latin typeface="+mn-lt"/>
                        <a:ea typeface="+mn-ea"/>
                        <a:cs typeface="+mn-cs"/>
                      </a:endParaRPr>
                    </a:p>
                  </a:txBody>
                  <a:tcPr marT="45712" marB="45712"/>
                </a:tc>
              </a:tr>
              <a:tr h="376545">
                <a:tc>
                  <a:txBody>
                    <a:bodyPr/>
                    <a:lstStyle/>
                    <a:p>
                      <a:r>
                        <a:rPr lang="en-US" dirty="0" smtClean="0"/>
                        <a:t>11-19-706</a:t>
                      </a:r>
                      <a:endParaRPr lang="en-US" dirty="0"/>
                    </a:p>
                  </a:txBody>
                  <a:tcPr marT="45712" marB="45712"/>
                </a:tc>
                <a:tc>
                  <a:txBody>
                    <a:bodyPr/>
                    <a:lstStyle/>
                    <a:p>
                      <a:r>
                        <a:rPr lang="en-US" dirty="0" smtClean="0"/>
                        <a:t>Jonathan Segev</a:t>
                      </a:r>
                      <a:endParaRPr lang="en-US" dirty="0"/>
                    </a:p>
                  </a:txBody>
                  <a:tcPr marT="45712" marB="45712"/>
                </a:tc>
                <a:tc>
                  <a:txBody>
                    <a:bodyPr/>
                    <a:lstStyle/>
                    <a:p>
                      <a:r>
                        <a:rPr lang="en-US" dirty="0" err="1" smtClean="0"/>
                        <a:t>TGaz</a:t>
                      </a:r>
                      <a:r>
                        <a:rPr lang="en-US" dirty="0" smtClean="0"/>
                        <a:t> May ad hoc meeting minutes</a:t>
                      </a:r>
                      <a:endParaRPr lang="en-US" dirty="0"/>
                    </a:p>
                  </a:txBody>
                  <a:tcPr marT="45712" marB="45712"/>
                </a:tc>
                <a:tc>
                  <a:txBody>
                    <a:bodyPr/>
                    <a:lstStyle/>
                    <a:p>
                      <a:r>
                        <a:rPr lang="en-US" dirty="0" smtClean="0"/>
                        <a:t>Minutes</a:t>
                      </a:r>
                      <a:endParaRPr lang="en-US"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5min</a:t>
                      </a:r>
                    </a:p>
                  </a:txBody>
                  <a:tcPr marT="45712" marB="45712"/>
                </a:tc>
              </a:tr>
              <a:tr h="376545">
                <a:tc>
                  <a:txBody>
                    <a:bodyPr/>
                    <a:lstStyle/>
                    <a:p>
                      <a:r>
                        <a:rPr lang="en-US" sz="1800" kern="1200" dirty="0" smtClean="0">
                          <a:solidFill>
                            <a:schemeClr val="dk1"/>
                          </a:solidFill>
                          <a:latin typeface="+mn-lt"/>
                          <a:ea typeface="+mn-ea"/>
                          <a:cs typeface="+mn-cs"/>
                        </a:rPr>
                        <a:t>11-19-882</a:t>
                      </a:r>
                      <a:endParaRPr lang="en-US" sz="1800" kern="1200" dirty="0">
                        <a:solidFill>
                          <a:schemeClr val="dk1"/>
                        </a:solidFill>
                        <a:latin typeface="+mn-lt"/>
                        <a:ea typeface="+mn-ea"/>
                        <a:cs typeface="+mn-cs"/>
                      </a:endParaRPr>
                    </a:p>
                  </a:txBody>
                  <a:tcPr marT="45712" marB="45712"/>
                </a:tc>
                <a:tc>
                  <a:txBody>
                    <a:bodyPr/>
                    <a:lstStyle/>
                    <a:p>
                      <a:r>
                        <a:rPr lang="en-US" sz="1800" kern="1200" dirty="0" smtClean="0">
                          <a:solidFill>
                            <a:schemeClr val="dk1"/>
                          </a:solidFill>
                          <a:latin typeface="+mn-lt"/>
                          <a:ea typeface="+mn-ea"/>
                          <a:cs typeface="+mn-cs"/>
                        </a:rPr>
                        <a:t>Roy Want</a:t>
                      </a:r>
                      <a:endParaRPr lang="en-US" sz="1800" kern="1200" dirty="0">
                        <a:solidFill>
                          <a:schemeClr val="dk1"/>
                        </a:solidFill>
                        <a:latin typeface="+mn-lt"/>
                        <a:ea typeface="+mn-ea"/>
                        <a:cs typeface="+mn-cs"/>
                      </a:endParaRPr>
                    </a:p>
                  </a:txBody>
                  <a:tcPr marT="45712" marB="45712"/>
                </a:tc>
                <a:tc>
                  <a:txBody>
                    <a:bodyPr/>
                    <a:lstStyle/>
                    <a:p>
                      <a:r>
                        <a:rPr lang="en-US" sz="1800" b="0" i="0" kern="1200" dirty="0" smtClean="0">
                          <a:solidFill>
                            <a:schemeClr val="dk1"/>
                          </a:solidFill>
                          <a:effectLst/>
                          <a:latin typeface="+mn-lt"/>
                          <a:ea typeface="+mn-ea"/>
                          <a:cs typeface="+mn-cs"/>
                        </a:rPr>
                        <a:t>Meeting Minutes May 2019 Session</a:t>
                      </a:r>
                      <a:endParaRPr lang="en-US" sz="1800" kern="1200" dirty="0">
                        <a:solidFill>
                          <a:schemeClr val="dk1"/>
                        </a:solidFill>
                        <a:latin typeface="+mn-lt"/>
                        <a:ea typeface="+mn-ea"/>
                        <a:cs typeface="+mn-cs"/>
                      </a:endParaRPr>
                    </a:p>
                  </a:txBody>
                  <a:tcPr marT="45712" marB="45712"/>
                </a:tc>
                <a:tc>
                  <a:txBody>
                    <a:bodyPr/>
                    <a:lstStyle/>
                    <a:p>
                      <a:r>
                        <a:rPr lang="en-US" sz="1800" kern="1200" dirty="0" smtClean="0">
                          <a:solidFill>
                            <a:schemeClr val="dk1"/>
                          </a:solidFill>
                          <a:latin typeface="+mn-lt"/>
                          <a:ea typeface="+mn-ea"/>
                          <a:cs typeface="+mn-cs"/>
                        </a:rPr>
                        <a:t>Minutes</a:t>
                      </a:r>
                      <a:endParaRPr lang="en-US" sz="18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5min</a:t>
                      </a:r>
                      <a:endParaRPr lang="en-US" sz="1600" kern="1200" dirty="0">
                        <a:solidFill>
                          <a:schemeClr val="dk1"/>
                        </a:solidFill>
                        <a:latin typeface="+mn-lt"/>
                        <a:ea typeface="+mn-ea"/>
                        <a:cs typeface="+mn-cs"/>
                      </a:endParaRPr>
                    </a:p>
                  </a:txBody>
                  <a:tcPr marT="45712" marB="45712"/>
                </a:tc>
              </a:tr>
              <a:tr h="376553">
                <a:tc>
                  <a:txBody>
                    <a:bodyPr/>
                    <a:lstStyle/>
                    <a:p>
                      <a:r>
                        <a:rPr lang="en-US" sz="1800" kern="1200" dirty="0" smtClean="0">
                          <a:solidFill>
                            <a:schemeClr val="dk1"/>
                          </a:solidFill>
                          <a:latin typeface="+mn-lt"/>
                          <a:ea typeface="+mn-ea"/>
                          <a:cs typeface="+mn-cs"/>
                        </a:rPr>
                        <a:t>11-19-981</a:t>
                      </a:r>
                      <a:endParaRPr lang="en-US" sz="1800" kern="1200" dirty="0">
                        <a:solidFill>
                          <a:schemeClr val="dk1"/>
                        </a:solidFill>
                        <a:latin typeface="+mn-lt"/>
                        <a:ea typeface="+mn-ea"/>
                        <a:cs typeface="+mn-cs"/>
                      </a:endParaRPr>
                    </a:p>
                  </a:txBody>
                  <a:tcPr marT="45712" marB="45712"/>
                </a:tc>
                <a:tc>
                  <a:txBody>
                    <a:bodyPr/>
                    <a:lstStyle/>
                    <a:p>
                      <a:r>
                        <a:rPr lang="en-US" sz="1800" kern="1200" dirty="0" smtClean="0">
                          <a:solidFill>
                            <a:schemeClr val="dk1"/>
                          </a:solidFill>
                          <a:latin typeface="+mn-lt"/>
                          <a:ea typeface="+mn-ea"/>
                          <a:cs typeface="+mn-cs"/>
                        </a:rPr>
                        <a:t>Roy Want</a:t>
                      </a:r>
                      <a:endParaRPr lang="en-US" sz="1800" kern="1200" dirty="0">
                        <a:solidFill>
                          <a:schemeClr val="dk1"/>
                        </a:solidFill>
                        <a:latin typeface="+mn-lt"/>
                        <a:ea typeface="+mn-ea"/>
                        <a:cs typeface="+mn-cs"/>
                      </a:endParaRPr>
                    </a:p>
                  </a:txBody>
                  <a:tcPr marT="45712" marB="45712"/>
                </a:tc>
                <a:tc>
                  <a:txBody>
                    <a:bodyPr/>
                    <a:lstStyle/>
                    <a:p>
                      <a:r>
                        <a:rPr lang="en-US" sz="1800" kern="1200" dirty="0" err="1" smtClean="0">
                          <a:solidFill>
                            <a:schemeClr val="dk1"/>
                          </a:solidFill>
                          <a:latin typeface="+mn-lt"/>
                          <a:ea typeface="+mn-ea"/>
                          <a:cs typeface="+mn-cs"/>
                        </a:rPr>
                        <a:t>Telecon</a:t>
                      </a:r>
                      <a:r>
                        <a:rPr lang="en-US" sz="1800" kern="1200" dirty="0" smtClean="0">
                          <a:solidFill>
                            <a:schemeClr val="dk1"/>
                          </a:solidFill>
                          <a:latin typeface="+mn-lt"/>
                          <a:ea typeface="+mn-ea"/>
                          <a:cs typeface="+mn-cs"/>
                        </a:rPr>
                        <a:t> Minutes May 29th, 2019</a:t>
                      </a:r>
                      <a:endParaRPr lang="en-US" sz="1800" kern="1200" dirty="0">
                        <a:solidFill>
                          <a:schemeClr val="dk1"/>
                        </a:solidFill>
                        <a:latin typeface="+mn-lt"/>
                        <a:ea typeface="+mn-ea"/>
                        <a:cs typeface="+mn-cs"/>
                      </a:endParaRPr>
                    </a:p>
                  </a:txBody>
                  <a:tcPr marT="45712" marB="45712"/>
                </a:tc>
                <a:tc>
                  <a:txBody>
                    <a:bodyPr/>
                    <a:lstStyle/>
                    <a:p>
                      <a:r>
                        <a:rPr lang="en-US" sz="1800" kern="1200" dirty="0" smtClean="0">
                          <a:solidFill>
                            <a:schemeClr val="dk1"/>
                          </a:solidFill>
                          <a:latin typeface="+mn-lt"/>
                          <a:ea typeface="+mn-ea"/>
                          <a:cs typeface="+mn-cs"/>
                        </a:rPr>
                        <a:t>Minutes</a:t>
                      </a:r>
                      <a:endParaRPr lang="en-US" sz="18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5 min</a:t>
                      </a:r>
                      <a:endParaRPr lang="en-US" sz="1600" kern="1200" dirty="0">
                        <a:solidFill>
                          <a:schemeClr val="dk1"/>
                        </a:solidFill>
                        <a:latin typeface="+mn-lt"/>
                        <a:ea typeface="+mn-ea"/>
                        <a:cs typeface="+mn-cs"/>
                      </a:endParaRPr>
                    </a:p>
                  </a:txBody>
                  <a:tcPr marT="45712" marB="45712"/>
                </a:tc>
              </a:tr>
              <a:tr h="376553">
                <a:tc>
                  <a:txBody>
                    <a:bodyPr/>
                    <a:lstStyle/>
                    <a:p>
                      <a:r>
                        <a:rPr lang="en-US" dirty="0" smtClean="0"/>
                        <a:t>11-19-1046</a:t>
                      </a:r>
                      <a:endParaRPr lang="en-US" dirty="0"/>
                    </a:p>
                  </a:txBody>
                  <a:tcPr marT="45712" marB="45712"/>
                </a:tc>
                <a:tc>
                  <a:txBody>
                    <a:bodyPr/>
                    <a:lstStyle/>
                    <a:p>
                      <a:r>
                        <a:rPr lang="en-US" dirty="0" smtClean="0"/>
                        <a:t>Roy Want</a:t>
                      </a:r>
                      <a:endParaRPr lang="en-US" dirty="0"/>
                    </a:p>
                  </a:txBody>
                  <a:tcPr marT="45712" marB="45712"/>
                </a:tc>
                <a:tc>
                  <a:txBody>
                    <a:bodyPr/>
                    <a:lstStyle/>
                    <a:p>
                      <a:r>
                        <a:rPr lang="en-US" dirty="0" err="1" smtClean="0"/>
                        <a:t>TGaz</a:t>
                      </a:r>
                      <a:r>
                        <a:rPr lang="en-US" baseline="0" dirty="0" smtClean="0"/>
                        <a:t> June ad hoc meeting minutes</a:t>
                      </a:r>
                      <a:endParaRPr lang="en-US" dirty="0"/>
                    </a:p>
                  </a:txBody>
                  <a:tcPr marT="45712" marB="45712"/>
                </a:tc>
                <a:tc>
                  <a:txBody>
                    <a:bodyPr/>
                    <a:lstStyle/>
                    <a:p>
                      <a:r>
                        <a:rPr lang="en-US" dirty="0" smtClean="0"/>
                        <a:t>Minutes</a:t>
                      </a:r>
                      <a:endParaRPr lang="en-US" dirty="0"/>
                    </a:p>
                  </a:txBody>
                  <a:tcPr marT="45712" marB="45712"/>
                </a:tc>
                <a:tc>
                  <a:txBody>
                    <a:bodyPr/>
                    <a:lstStyle/>
                    <a:p>
                      <a:r>
                        <a:rPr lang="en-US" sz="1600" kern="1200" dirty="0" smtClean="0">
                          <a:solidFill>
                            <a:schemeClr val="dk1"/>
                          </a:solidFill>
                          <a:latin typeface="+mn-lt"/>
                          <a:ea typeface="+mn-ea"/>
                          <a:cs typeface="+mn-cs"/>
                        </a:rPr>
                        <a:t>5</a:t>
                      </a:r>
                      <a:r>
                        <a:rPr lang="en-US" sz="1600" kern="1200" baseline="0" dirty="0" smtClean="0">
                          <a:solidFill>
                            <a:schemeClr val="dk1"/>
                          </a:solidFill>
                          <a:latin typeface="+mn-lt"/>
                          <a:ea typeface="+mn-ea"/>
                          <a:cs typeface="+mn-cs"/>
                        </a:rPr>
                        <a:t> min</a:t>
                      </a:r>
                      <a:endParaRPr lang="en-US" sz="1600" kern="1200" dirty="0">
                        <a:solidFill>
                          <a:schemeClr val="dk1"/>
                        </a:solidFill>
                        <a:latin typeface="+mn-lt"/>
                        <a:ea typeface="+mn-ea"/>
                        <a:cs typeface="+mn-cs"/>
                      </a:endParaRPr>
                    </a:p>
                  </a:txBody>
                  <a:tcPr marT="45712" marB="45712"/>
                </a:tc>
              </a:tr>
              <a:tr h="376545">
                <a:tc>
                  <a:txBody>
                    <a:bodyPr/>
                    <a:lstStyle/>
                    <a:p>
                      <a:endParaRPr lang="en-US" dirty="0"/>
                    </a:p>
                  </a:txBody>
                  <a:tcPr marT="45712" marB="45712"/>
                </a:tc>
                <a:tc>
                  <a:txBody>
                    <a:bodyPr/>
                    <a:lstStyle/>
                    <a:p>
                      <a:endParaRPr lang="en-US" dirty="0"/>
                    </a:p>
                  </a:txBody>
                  <a:tcPr marT="45712" marB="45712"/>
                </a:tc>
                <a:tc>
                  <a:txBody>
                    <a:bodyPr/>
                    <a:lstStyle/>
                    <a:p>
                      <a:endParaRPr lang="en-US" dirty="0"/>
                    </a:p>
                  </a:txBody>
                  <a:tcPr marT="45712" marB="45712"/>
                </a:tc>
                <a:tc>
                  <a:txBody>
                    <a:bodyPr/>
                    <a:lstStyle/>
                    <a:p>
                      <a:endParaRPr lang="en-US" dirty="0"/>
                    </a:p>
                  </a:txBody>
                  <a:tcPr marT="45712" marB="45712"/>
                </a:tc>
                <a:tc>
                  <a:txBody>
                    <a:bodyPr/>
                    <a:lstStyle/>
                    <a:p>
                      <a:r>
                        <a:rPr lang="en-US" dirty="0" smtClean="0"/>
                        <a:t>15min</a:t>
                      </a:r>
                      <a:endParaRPr lang="en-US" dirty="0"/>
                    </a:p>
                  </a:txBody>
                  <a:tcPr marT="45712" marB="45712"/>
                </a:tc>
              </a:tr>
              <a:tr h="658966">
                <a:tc>
                  <a:txBody>
                    <a:bodyPr/>
                    <a:lstStyle/>
                    <a:p>
                      <a:endParaRPr lang="en-US" dirty="0"/>
                    </a:p>
                  </a:txBody>
                  <a:tcPr marT="45712" marB="45712"/>
                </a:tc>
                <a:tc>
                  <a:txBody>
                    <a:bodyPr/>
                    <a:lstStyle/>
                    <a:p>
                      <a:endParaRPr lang="en-US" dirty="0"/>
                    </a:p>
                  </a:txBody>
                  <a:tcPr marT="45712" marB="45712"/>
                </a:tc>
                <a:tc>
                  <a:txBody>
                    <a:bodyPr/>
                    <a:lstStyle/>
                    <a:p>
                      <a:endParaRPr lang="en-US" dirty="0"/>
                    </a:p>
                  </a:txBody>
                  <a:tcPr marT="45712" marB="45712"/>
                </a:tc>
                <a:tc>
                  <a:txBody>
                    <a:bodyPr/>
                    <a:lstStyle/>
                    <a:p>
                      <a:endParaRPr lang="en-US" dirty="0"/>
                    </a:p>
                  </a:txBody>
                  <a:tcPr marT="45712" marB="45712"/>
                </a:tc>
                <a:tc>
                  <a:txBody>
                    <a:bodyPr/>
                    <a:lstStyle/>
                    <a:p>
                      <a:r>
                        <a:rPr lang="en-US" sz="1600" kern="1200" dirty="0" smtClean="0">
                          <a:solidFill>
                            <a:schemeClr val="dk1"/>
                          </a:solidFill>
                          <a:latin typeface="+mn-lt"/>
                          <a:ea typeface="+mn-ea"/>
                          <a:cs typeface="+mn-cs"/>
                        </a:rPr>
                        <a:t>15min</a:t>
                      </a:r>
                      <a:endParaRPr lang="en-US" sz="1600" kern="1200" dirty="0">
                        <a:solidFill>
                          <a:schemeClr val="dk1"/>
                        </a:solidFill>
                        <a:latin typeface="+mn-lt"/>
                        <a:ea typeface="+mn-ea"/>
                        <a:cs typeface="+mn-cs"/>
                      </a:endParaRPr>
                    </a:p>
                  </a:txBody>
                  <a:tcPr marT="45712" marB="45712"/>
                </a:tc>
              </a:tr>
            </a:tbl>
          </a:graphicData>
        </a:graphic>
      </p:graphicFrame>
    </p:spTree>
    <p:extLst>
      <p:ext uri="{BB962C8B-B14F-4D97-AF65-F5344CB8AC3E}">
        <p14:creationId xmlns:p14="http://schemas.microsoft.com/office/powerpoint/2010/main" val="40300459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a:xfrm>
            <a:off x="695400" y="1981201"/>
            <a:ext cx="11449272" cy="4113213"/>
          </a:xfrm>
        </p:spPr>
        <p:txBody>
          <a:bodyPr/>
          <a:lstStyle/>
          <a:p>
            <a:pPr marL="0" indent="0"/>
            <a:r>
              <a:rPr lang="en-US" sz="2000" b="0" dirty="0"/>
              <a:t>Document </a:t>
            </a:r>
            <a:r>
              <a:rPr lang="en-US" sz="2000" b="0" dirty="0" smtClean="0"/>
              <a:t>11-19/706 </a:t>
            </a:r>
            <a:r>
              <a:rPr lang="en-US" sz="2000" b="0" dirty="0" smtClean="0"/>
              <a:t>“</a:t>
            </a:r>
            <a:r>
              <a:rPr lang="en-US" sz="2000" b="0" dirty="0"/>
              <a:t>Meeting Minutes Ad Hoc May 2019 Session</a:t>
            </a:r>
            <a:r>
              <a:rPr lang="en-US" sz="2000" b="0" dirty="0" smtClean="0"/>
              <a:t>” </a:t>
            </a:r>
            <a:r>
              <a:rPr lang="en-US" sz="2000" b="0" dirty="0"/>
              <a:t>posted to Mentor on </a:t>
            </a:r>
            <a:r>
              <a:rPr lang="en-US" sz="2000" b="0" dirty="0" smtClean="0"/>
              <a:t>May 12</a:t>
            </a:r>
            <a:r>
              <a:rPr lang="en-US" sz="2000" b="0" baseline="30000" dirty="0" smtClean="0"/>
              <a:t>th</a:t>
            </a:r>
            <a:r>
              <a:rPr lang="en-US" sz="2000" b="0" dirty="0" smtClean="0"/>
              <a:t>  2019. </a:t>
            </a:r>
            <a:endParaRPr lang="en-US" sz="2000" b="0" dirty="0"/>
          </a:p>
          <a:p>
            <a:endParaRPr lang="en-US" sz="2000" dirty="0"/>
          </a:p>
          <a:p>
            <a:r>
              <a:rPr lang="en-US" sz="2000" dirty="0"/>
              <a:t>Motion:</a:t>
            </a:r>
          </a:p>
          <a:p>
            <a:pPr marL="0" indent="0"/>
            <a:r>
              <a:rPr lang="en-US" sz="2000" b="0" dirty="0"/>
              <a:t>Move to approve document </a:t>
            </a:r>
            <a:r>
              <a:rPr lang="en-US" sz="2000" b="0" dirty="0" smtClean="0"/>
              <a:t>11-19/706 r0 </a:t>
            </a:r>
            <a:r>
              <a:rPr lang="en-US" sz="2000" b="0" dirty="0"/>
              <a:t>as </a:t>
            </a:r>
            <a:r>
              <a:rPr lang="en-US" sz="2000" b="0" dirty="0" err="1"/>
              <a:t>TGaz</a:t>
            </a:r>
            <a:r>
              <a:rPr lang="en-US" sz="2000" b="0" dirty="0"/>
              <a:t> meeting minutes for the </a:t>
            </a:r>
            <a:r>
              <a:rPr lang="en-US" sz="2000" b="0" dirty="0" smtClean="0"/>
              <a:t>May Ad hoc meeting</a:t>
            </a:r>
            <a:r>
              <a:rPr lang="en-US" sz="2000" b="0" dirty="0"/>
              <a:t>. </a:t>
            </a:r>
            <a:endParaRPr lang="en-US" sz="2000" b="0" dirty="0" smtClean="0"/>
          </a:p>
          <a:p>
            <a:pPr marL="0" indent="0"/>
            <a:endParaRPr lang="en-US" sz="2000" b="0" dirty="0"/>
          </a:p>
          <a:p>
            <a:r>
              <a:rPr lang="en-US" sz="2000" b="0" dirty="0"/>
              <a:t>Moved by</a:t>
            </a:r>
            <a:r>
              <a:rPr lang="en-US" sz="2000" b="0" dirty="0" smtClean="0"/>
              <a:t>:</a:t>
            </a:r>
          </a:p>
          <a:p>
            <a:r>
              <a:rPr lang="en-US" sz="2000" b="0" dirty="0" smtClean="0"/>
              <a:t>Seconded </a:t>
            </a:r>
            <a:r>
              <a:rPr lang="en-US" sz="2000" b="0" dirty="0"/>
              <a:t>by</a:t>
            </a:r>
            <a:r>
              <a:rPr lang="en-US" sz="2000" b="0" dirty="0" smtClean="0"/>
              <a:t>:</a:t>
            </a:r>
            <a:endParaRPr lang="en-US" sz="2000" b="0" dirty="0"/>
          </a:p>
          <a:p>
            <a:r>
              <a:rPr lang="en-US" sz="2000" b="0" dirty="0"/>
              <a:t>Results (Y/N/A</a:t>
            </a:r>
            <a:r>
              <a:rPr lang="en-US" sz="2000" b="0" dirty="0" smtClean="0"/>
              <a:t>):</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380072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smtClean="0">
                <a:cs typeface="Times New Roman" panose="02020603050405020304" pitchFamily="18" charset="0"/>
              </a:rPr>
              <a:t>Vienna, Austria</a:t>
            </a:r>
          </a:p>
          <a:p>
            <a:pPr algn="ctr">
              <a:lnSpc>
                <a:spcPct val="90000"/>
              </a:lnSpc>
              <a:buFontTx/>
              <a:buNone/>
            </a:pPr>
            <a:r>
              <a:rPr lang="en-US" altLang="en-US" sz="4400" dirty="0" smtClean="0">
                <a:cs typeface="Times New Roman" panose="02020603050405020304" pitchFamily="18" charset="0"/>
              </a:rPr>
              <a:t>July 14</a:t>
            </a:r>
            <a:r>
              <a:rPr lang="en-US" altLang="en-US" sz="4400" baseline="30000" dirty="0" smtClean="0">
                <a:cs typeface="Times New Roman" panose="02020603050405020304" pitchFamily="18" charset="0"/>
              </a:rPr>
              <a:t>th</a:t>
            </a:r>
            <a:r>
              <a:rPr lang="en-US" altLang="en-US" sz="4400" dirty="0" smtClean="0">
                <a:cs typeface="Times New Roman" panose="02020603050405020304" pitchFamily="18" charset="0"/>
              </a:rPr>
              <a:t> - 19</a:t>
            </a:r>
            <a:r>
              <a:rPr lang="en-US" altLang="en-US" sz="4400" baseline="30000" dirty="0" smtClean="0">
                <a:cs typeface="Times New Roman" panose="02020603050405020304" pitchFamily="18" charset="0"/>
              </a:rPr>
              <a:t>th</a:t>
            </a:r>
            <a:r>
              <a:rPr lang="en-US" altLang="en-US" sz="4400" dirty="0">
                <a:cs typeface="Times New Roman" panose="02020603050405020304" pitchFamily="18" charset="0"/>
              </a:rPr>
              <a:t>, </a:t>
            </a:r>
            <a:r>
              <a:rPr lang="en-US" altLang="en-US" sz="4400" dirty="0" smtClean="0">
                <a:cs typeface="Times New Roman" panose="02020603050405020304" pitchFamily="18" charset="0"/>
              </a:rPr>
              <a:t>2019</a:t>
            </a:r>
            <a:endParaRPr lang="en-US" altLang="en-US" sz="4400" dirty="0">
              <a:cs typeface="Times New Roman" panose="02020603050405020304" pitchFamily="18" charset="0"/>
            </a:endParaRP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r>
              <a:rPr lang="en-US" altLang="en-US" sz="1800" b="0" dirty="0" smtClean="0">
                <a:cs typeface="Times New Roman" panose="02020603050405020304" pitchFamily="18" charset="0"/>
              </a:rPr>
              <a:t>)</a:t>
            </a:r>
            <a:endParaRPr lang="en-US" altLang="en-US" sz="1800" b="0" dirty="0">
              <a:cs typeface="Times New Roman" panose="02020603050405020304" pitchFamily="18" charset="0"/>
            </a:endParaRPr>
          </a:p>
          <a:p>
            <a:pPr marL="1524000">
              <a:lnSpc>
                <a:spcPct val="90000"/>
              </a:lnSpc>
            </a:pPr>
            <a:r>
              <a:rPr lang="en-US" altLang="en-US" dirty="0" smtClean="0">
                <a:cs typeface="Times New Roman" panose="02020603050405020304" pitchFamily="18" charset="0"/>
              </a:rPr>
              <a:t>Vice Chair</a:t>
            </a:r>
            <a:r>
              <a:rPr lang="en-US" altLang="en-US" dirty="0">
                <a:cs typeface="Times New Roman" panose="02020603050405020304" pitchFamily="18" charset="0"/>
              </a:rPr>
              <a:t>: </a:t>
            </a:r>
            <a:r>
              <a:rPr lang="en-US" altLang="en-US" b="0" dirty="0" smtClean="0">
                <a:cs typeface="Times New Roman" panose="02020603050405020304" pitchFamily="18" charset="0"/>
              </a:rPr>
              <a:t>Assaf Kasher </a:t>
            </a:r>
            <a:r>
              <a:rPr lang="en-US" altLang="en-US" sz="1800" b="0" dirty="0" smtClean="0">
                <a:cs typeface="Times New Roman" panose="02020603050405020304" pitchFamily="18" charset="0"/>
              </a:rPr>
              <a:t>(Qualcomm)</a:t>
            </a:r>
            <a:endParaRPr lang="en-US" altLang="en-US" sz="1800" b="0" dirty="0">
              <a:cs typeface="Times New Roman" panose="02020603050405020304" pitchFamily="18" charset="0"/>
            </a:endParaRPr>
          </a:p>
          <a:p>
            <a:pPr marL="1524000">
              <a:lnSpc>
                <a:spcPct val="90000"/>
              </a:lnSpc>
              <a:buFontTx/>
              <a:buNone/>
            </a:pPr>
            <a:r>
              <a:rPr lang="en-US" altLang="en-US" dirty="0" smtClean="0">
                <a:cs typeface="Times New Roman" panose="02020603050405020304" pitchFamily="18" charset="0"/>
              </a:rPr>
              <a:t>Technical Editors: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smtClean="0">
                <a:cs typeface="Times New Roman" panose="02020603050405020304" pitchFamily="18" charset="0"/>
              </a:rPr>
              <a:t>), </a:t>
            </a:r>
            <a:r>
              <a:rPr lang="en-US" altLang="en-US" b="0" dirty="0">
                <a:cs typeface="Times New Roman" panose="02020603050405020304" pitchFamily="18" charset="0"/>
              </a:rPr>
              <a:t>Roy Want </a:t>
            </a:r>
            <a:r>
              <a:rPr lang="en-US" altLang="en-US" sz="1800" b="0" dirty="0" smtClean="0">
                <a:cs typeface="Times New Roman" panose="02020603050405020304" pitchFamily="18" charset="0"/>
              </a:rPr>
              <a:t>(Google)</a:t>
            </a:r>
            <a:endParaRPr lang="en-US" altLang="en-US" sz="1800" b="0"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Secretary</a:t>
            </a:r>
            <a:r>
              <a:rPr lang="en-US" altLang="en-US" b="0" dirty="0">
                <a:cs typeface="Times New Roman" panose="02020603050405020304" pitchFamily="18" charset="0"/>
              </a:rPr>
              <a:t>: </a:t>
            </a:r>
            <a:r>
              <a:rPr lang="en-US" altLang="en-US" b="0" dirty="0" smtClean="0">
                <a:cs typeface="Times New Roman" panose="02020603050405020304" pitchFamily="18" charset="0"/>
              </a:rPr>
              <a:t>Assaf Kasher </a:t>
            </a:r>
            <a:r>
              <a:rPr lang="en-US" altLang="en-US" sz="1800" b="0" dirty="0" smtClean="0">
                <a:cs typeface="Times New Roman" panose="02020603050405020304" pitchFamily="18" charset="0"/>
              </a:rPr>
              <a:t>(acting) </a:t>
            </a:r>
            <a:endParaRPr lang="en-US" altLang="en-US" sz="1800" b="0" dirty="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a:xfrm>
            <a:off x="695400" y="1830391"/>
            <a:ext cx="11449272" cy="4264024"/>
          </a:xfrm>
        </p:spPr>
        <p:txBody>
          <a:bodyPr/>
          <a:lstStyle/>
          <a:p>
            <a:pPr marL="0" indent="0"/>
            <a:r>
              <a:rPr lang="en-US" sz="2000" b="0" dirty="0"/>
              <a:t>Document </a:t>
            </a:r>
            <a:r>
              <a:rPr lang="en-US" sz="2000" b="0" dirty="0" smtClean="0"/>
              <a:t>11-19/981r0 “</a:t>
            </a:r>
            <a:r>
              <a:rPr lang="en-US" sz="2000" b="0" dirty="0" err="1"/>
              <a:t>Telecon</a:t>
            </a:r>
            <a:r>
              <a:rPr lang="en-US" sz="2000" b="0" dirty="0"/>
              <a:t> Minutes </a:t>
            </a:r>
            <a:r>
              <a:rPr lang="en-US" sz="2000" b="0" dirty="0" smtClean="0"/>
              <a:t>May 29</a:t>
            </a:r>
            <a:r>
              <a:rPr lang="en-US" sz="2000" b="0" baseline="30000" dirty="0" smtClean="0"/>
              <a:t>th	</a:t>
            </a:r>
            <a:r>
              <a:rPr lang="en-US" sz="2000" b="0" dirty="0" smtClean="0"/>
              <a:t>, </a:t>
            </a:r>
            <a:r>
              <a:rPr lang="en-US" sz="2000" b="0" dirty="0"/>
              <a:t>2019</a:t>
            </a:r>
            <a:r>
              <a:rPr lang="en-US" sz="2000" b="0" dirty="0" smtClean="0"/>
              <a:t>” </a:t>
            </a:r>
            <a:r>
              <a:rPr lang="en-US" sz="2000" b="0" dirty="0"/>
              <a:t>posted to Mentor on </a:t>
            </a:r>
            <a:r>
              <a:rPr lang="en-US" sz="2000" b="0" dirty="0" smtClean="0"/>
              <a:t>June 6</a:t>
            </a:r>
            <a:r>
              <a:rPr lang="en-US" sz="2000" b="0" baseline="30000" dirty="0" smtClean="0"/>
              <a:t>th</a:t>
            </a:r>
            <a:r>
              <a:rPr lang="en-US" sz="2000" b="0" dirty="0" smtClean="0"/>
              <a:t>  2019.</a:t>
            </a:r>
            <a:endParaRPr lang="en-US" sz="2000" b="0" dirty="0"/>
          </a:p>
          <a:p>
            <a:endParaRPr lang="en-US" sz="2000" dirty="0"/>
          </a:p>
          <a:p>
            <a:r>
              <a:rPr lang="en-US" sz="2000" dirty="0"/>
              <a:t>Motion:</a:t>
            </a:r>
          </a:p>
          <a:p>
            <a:pPr marL="0" indent="0"/>
            <a:r>
              <a:rPr lang="en-US" sz="2000" b="0" dirty="0"/>
              <a:t>Move to approve document </a:t>
            </a:r>
            <a:r>
              <a:rPr lang="en-US" sz="2000" b="0" dirty="0" smtClean="0"/>
              <a:t>11-19/981r0 </a:t>
            </a:r>
            <a:r>
              <a:rPr lang="en-US" sz="2000" b="0" dirty="0"/>
              <a:t>as </a:t>
            </a:r>
            <a:r>
              <a:rPr lang="en-US" sz="2000" b="0" dirty="0" err="1"/>
              <a:t>TGaz</a:t>
            </a:r>
            <a:r>
              <a:rPr lang="en-US" sz="2000" b="0" dirty="0"/>
              <a:t> </a:t>
            </a:r>
            <a:r>
              <a:rPr lang="en-US" sz="2000" b="0" dirty="0" smtClean="0"/>
              <a:t>meeting minutes </a:t>
            </a:r>
            <a:r>
              <a:rPr lang="en-US" sz="2000" b="0" dirty="0"/>
              <a:t>for the </a:t>
            </a:r>
            <a:r>
              <a:rPr lang="en-US" sz="2000" b="0" dirty="0" smtClean="0"/>
              <a:t>May 29</a:t>
            </a:r>
            <a:r>
              <a:rPr lang="en-US" sz="2000" b="0" baseline="30000" dirty="0" smtClean="0"/>
              <a:t>th</a:t>
            </a:r>
            <a:r>
              <a:rPr lang="en-US" sz="2000" b="0" dirty="0" smtClean="0"/>
              <a:t> </a:t>
            </a:r>
            <a:r>
              <a:rPr lang="en-US" sz="2000" b="0" dirty="0" err="1" smtClean="0"/>
              <a:t>Telecon</a:t>
            </a:r>
            <a:r>
              <a:rPr lang="en-US" sz="2000" b="0" dirty="0" smtClean="0"/>
              <a:t>. </a:t>
            </a:r>
          </a:p>
          <a:p>
            <a:pPr marL="0" indent="0"/>
            <a:endParaRPr lang="en-US" sz="2000" b="0" dirty="0"/>
          </a:p>
          <a:p>
            <a:r>
              <a:rPr lang="en-US" sz="2000" b="0" dirty="0"/>
              <a:t>Moved by</a:t>
            </a:r>
            <a:r>
              <a:rPr lang="en-US" sz="2000" b="0" dirty="0" smtClean="0"/>
              <a:t>:</a:t>
            </a:r>
            <a:endParaRPr lang="en-US" sz="2000" b="0" dirty="0"/>
          </a:p>
          <a:p>
            <a:r>
              <a:rPr lang="en-US" sz="2000" b="0" dirty="0"/>
              <a:t>Seconded by</a:t>
            </a:r>
            <a:r>
              <a:rPr lang="en-US" sz="2000" b="0" dirty="0" smtClean="0"/>
              <a:t>:</a:t>
            </a:r>
            <a:endParaRPr lang="en-US" sz="2000" b="0" dirty="0"/>
          </a:p>
          <a:p>
            <a:r>
              <a:rPr lang="en-US" sz="2000" b="0" dirty="0"/>
              <a:t>Results (Y/N/A</a:t>
            </a:r>
            <a:r>
              <a:rPr lang="en-US" sz="2000" b="0" dirty="0" smtClean="0"/>
              <a:t>):</a:t>
            </a:r>
            <a:endParaRPr lang="en-US" sz="2000" b="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42283092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a:t>
            </a:r>
            <a:r>
              <a:rPr lang="en-US" sz="2000" b="0" dirty="0" smtClean="0"/>
              <a:t>11-19/1046 “</a:t>
            </a:r>
            <a:r>
              <a:rPr lang="en-US" sz="2000" b="0" dirty="0"/>
              <a:t>Ad Hoc Meeting Minutes June 2019 </a:t>
            </a:r>
            <a:r>
              <a:rPr lang="en-US" sz="2000" b="0" dirty="0" smtClean="0"/>
              <a:t>Session” </a:t>
            </a:r>
            <a:r>
              <a:rPr lang="en-US" sz="2000" b="0" dirty="0"/>
              <a:t>posted to Mentor </a:t>
            </a:r>
            <a:r>
              <a:rPr lang="en-US" sz="2000" b="0"/>
              <a:t>on </a:t>
            </a:r>
            <a:r>
              <a:rPr lang="en-US" sz="2000" b="0" smtClean="0"/>
              <a:t>July 2</a:t>
            </a:r>
            <a:r>
              <a:rPr lang="en-US" sz="2000" b="0" baseline="30000" smtClean="0"/>
              <a:t>nd</a:t>
            </a:r>
            <a:r>
              <a:rPr lang="en-US" sz="2000" b="0" smtClean="0"/>
              <a:t> </a:t>
            </a:r>
            <a:r>
              <a:rPr lang="en-US" sz="2000" b="0" dirty="0" smtClean="0"/>
              <a:t>2019</a:t>
            </a:r>
            <a:r>
              <a:rPr lang="en-US" sz="2000" b="0" dirty="0"/>
              <a:t>. </a:t>
            </a:r>
          </a:p>
          <a:p>
            <a:endParaRPr lang="en-US" sz="2000" dirty="0"/>
          </a:p>
          <a:p>
            <a:r>
              <a:rPr lang="en-US" sz="2000" dirty="0"/>
              <a:t>Motion:</a:t>
            </a:r>
          </a:p>
          <a:p>
            <a:pPr marL="0" indent="0"/>
            <a:r>
              <a:rPr lang="en-US" sz="2000" b="0" dirty="0"/>
              <a:t>Move to approve </a:t>
            </a:r>
            <a:r>
              <a:rPr lang="en-US" sz="2000" b="0"/>
              <a:t>document </a:t>
            </a:r>
            <a:r>
              <a:rPr lang="en-US" sz="2000" b="0" smtClean="0"/>
              <a:t>11-19/1046r1 </a:t>
            </a:r>
            <a:r>
              <a:rPr lang="en-US" sz="2000" b="0" dirty="0"/>
              <a:t>as </a:t>
            </a:r>
            <a:r>
              <a:rPr lang="en-US" sz="2000" b="0" dirty="0" err="1"/>
              <a:t>TGaz</a:t>
            </a:r>
            <a:r>
              <a:rPr lang="en-US" sz="2000" b="0" dirty="0"/>
              <a:t> meeting minutes for the May Ad hoc meeting. </a:t>
            </a:r>
          </a:p>
          <a:p>
            <a:pPr marL="0" indent="0"/>
            <a:endParaRPr lang="en-US" sz="2000" b="0" dirty="0"/>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29986121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11-19-886r1 for CIDs 2337 and 2338, </a:t>
            </a:r>
            <a:r>
              <a:rPr lang="en-US" b="0" dirty="0" smtClean="0"/>
              <a:t>instruct </a:t>
            </a:r>
            <a:r>
              <a:rPr lang="en-US" b="0" dirty="0" smtClean="0"/>
              <a:t>the technical editor to incorporate it in the P802.11az draft and grant the editor editorial license. </a:t>
            </a:r>
            <a:endParaRPr lang="en-US" b="0" dirty="0"/>
          </a:p>
          <a:p>
            <a:pPr marL="0" indent="0"/>
            <a:endParaRPr lang="en-US" b="0" dirty="0" smtClean="0"/>
          </a:p>
          <a:p>
            <a:pPr marL="0" indent="0"/>
            <a:r>
              <a:rPr lang="en-US" b="0" dirty="0" smtClean="0"/>
              <a:t>Moved</a:t>
            </a:r>
            <a:r>
              <a:rPr lang="en-US" b="0" dirty="0" smtClean="0"/>
              <a:t>:</a:t>
            </a:r>
            <a:endParaRPr lang="en-US" b="0" dirty="0" smtClean="0"/>
          </a:p>
          <a:p>
            <a:pPr marL="0" indent="0"/>
            <a:r>
              <a:rPr lang="en-US" b="0" dirty="0" smtClean="0"/>
              <a:t>Second</a:t>
            </a:r>
            <a:r>
              <a:rPr lang="en-US" b="0" dirty="0" smtClean="0"/>
              <a:t>:</a:t>
            </a:r>
            <a:endParaRPr lang="en-US" b="0" dirty="0"/>
          </a:p>
          <a:p>
            <a:pPr marL="0" indent="0"/>
            <a:r>
              <a:rPr lang="en-US" b="0" dirty="0"/>
              <a:t>Results (Y/N/A</a:t>
            </a:r>
            <a:r>
              <a:rPr lang="en-US" b="0" dirty="0" smtClean="0"/>
              <a:t>):</a:t>
            </a:r>
            <a:endParaRPr lang="en-US" b="0" dirty="0" smtClean="0"/>
          </a:p>
          <a:p>
            <a:pPr marL="0" indent="0"/>
            <a:endParaRPr lang="en-US" sz="1600" b="0" dirty="0" smtClean="0"/>
          </a:p>
          <a:p>
            <a:pPr marL="0" indent="0"/>
            <a:r>
              <a:rPr lang="en-US" sz="1800" b="0" dirty="0" smtClean="0"/>
              <a:t>Results in the </a:t>
            </a:r>
            <a:r>
              <a:rPr lang="en-US" sz="1800" b="0" dirty="0" smtClean="0"/>
              <a:t>June 5</a:t>
            </a:r>
            <a:r>
              <a:rPr lang="en-US" sz="1800" b="0" baseline="30000" dirty="0" smtClean="0"/>
              <a:t>th</a:t>
            </a:r>
            <a:r>
              <a:rPr lang="en-US" sz="1800" b="0" dirty="0" smtClean="0"/>
              <a:t> </a:t>
            </a:r>
            <a:r>
              <a:rPr lang="en-US" sz="1800" b="0" dirty="0" err="1" smtClean="0"/>
              <a:t>telecon</a:t>
            </a:r>
            <a:r>
              <a:rPr lang="en-US" sz="1800" b="0" dirty="0" smtClean="0"/>
              <a:t> (Y/N/A</a:t>
            </a:r>
            <a:r>
              <a:rPr lang="en-US" sz="1800" b="0" dirty="0" smtClean="0"/>
              <a:t>): </a:t>
            </a:r>
            <a:r>
              <a:rPr lang="en-US" sz="1800" b="0" dirty="0" smtClean="0"/>
              <a:t>10</a:t>
            </a:r>
            <a:r>
              <a:rPr lang="en-US" sz="1800" b="0" dirty="0" smtClean="0"/>
              <a:t>/0/0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5490743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11-19-4866r4 for CIDs </a:t>
            </a:r>
            <a:r>
              <a:rPr lang="en-GB" b="0" dirty="0"/>
              <a:t>1026, 1099, 1235, 1883, 1923, 2223, 2235, 2253, 2335, 2339, 2451, 2524 and 2523</a:t>
            </a:r>
            <a:r>
              <a:rPr lang="en-US" b="0" dirty="0" smtClean="0"/>
              <a:t>, </a:t>
            </a:r>
            <a:r>
              <a:rPr lang="en-US" b="0" dirty="0" smtClean="0"/>
              <a:t>instruct </a:t>
            </a:r>
            <a:r>
              <a:rPr lang="en-US" b="0" dirty="0" smtClean="0"/>
              <a:t>the technical editor to incorporate it in the P802.11az draft and grant the editor editorial license. </a:t>
            </a:r>
            <a:endParaRPr lang="en-US" b="0" dirty="0"/>
          </a:p>
          <a:p>
            <a:pPr marL="0" indent="0"/>
            <a:endParaRPr lang="en-US" b="0" dirty="0" smtClean="0"/>
          </a:p>
          <a:p>
            <a:pPr marL="0" indent="0"/>
            <a:r>
              <a:rPr lang="en-US" b="0" dirty="0" smtClean="0"/>
              <a:t>Moved</a:t>
            </a:r>
            <a:r>
              <a:rPr lang="en-US" b="0" dirty="0" smtClean="0"/>
              <a:t>:</a:t>
            </a:r>
            <a:endParaRPr lang="en-US" b="0" dirty="0" smtClean="0"/>
          </a:p>
          <a:p>
            <a:pPr marL="0" indent="0"/>
            <a:r>
              <a:rPr lang="en-US" b="0" dirty="0" smtClean="0"/>
              <a:t>Second</a:t>
            </a:r>
            <a:r>
              <a:rPr lang="en-US" b="0" dirty="0" smtClean="0"/>
              <a:t>:</a:t>
            </a:r>
            <a:endParaRPr lang="en-US" b="0" dirty="0"/>
          </a:p>
          <a:p>
            <a:pPr marL="0" indent="0"/>
            <a:r>
              <a:rPr lang="en-US" b="0" dirty="0"/>
              <a:t>Results (Y/N/A</a:t>
            </a:r>
            <a:r>
              <a:rPr lang="en-US" b="0" dirty="0" smtClean="0"/>
              <a:t>):</a:t>
            </a:r>
            <a:endParaRPr lang="en-US" b="0" dirty="0" smtClean="0"/>
          </a:p>
          <a:p>
            <a:pPr marL="0" indent="0"/>
            <a:endParaRPr lang="en-US" sz="1600" b="0" dirty="0" smtClean="0"/>
          </a:p>
          <a:p>
            <a:pPr marL="0" indent="0"/>
            <a:r>
              <a:rPr lang="en-US" sz="1800" b="0" dirty="0" smtClean="0"/>
              <a:t>Results in the </a:t>
            </a:r>
            <a:r>
              <a:rPr lang="en-US" sz="1800" b="0" dirty="0" smtClean="0"/>
              <a:t>June 19</a:t>
            </a:r>
            <a:r>
              <a:rPr lang="en-US" sz="1800" b="0" baseline="30000" dirty="0" smtClean="0"/>
              <a:t>th</a:t>
            </a:r>
            <a:r>
              <a:rPr lang="en-US" sz="1800" b="0" dirty="0" smtClean="0"/>
              <a:t> </a:t>
            </a:r>
            <a:r>
              <a:rPr lang="en-US" sz="1800" b="0" dirty="0" err="1" smtClean="0"/>
              <a:t>telecon</a:t>
            </a:r>
            <a:r>
              <a:rPr lang="en-US" sz="1800" b="0" dirty="0" smtClean="0"/>
              <a:t> (Y/N/A</a:t>
            </a:r>
            <a:r>
              <a:rPr lang="en-US" sz="1800" b="0" dirty="0" smtClean="0"/>
              <a:t>): </a:t>
            </a:r>
            <a:r>
              <a:rPr lang="en-US" sz="1800" b="0" dirty="0" smtClean="0"/>
              <a:t>13</a:t>
            </a:r>
            <a:r>
              <a:rPr lang="en-US" sz="1800" b="0" dirty="0" smtClean="0"/>
              <a:t>/0/0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2860556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a:t>11-19-1026r2 for CIDs 1335, 1368, 1370, </a:t>
            </a:r>
            <a:r>
              <a:rPr lang="en-US" b="0" dirty="0" smtClean="0"/>
              <a:t>2517</a:t>
            </a:r>
            <a:r>
              <a:rPr lang="en-US" b="0" dirty="0" smtClean="0"/>
              <a:t>, </a:t>
            </a:r>
            <a:r>
              <a:rPr lang="en-US" b="0" dirty="0" smtClean="0"/>
              <a:t>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r>
              <a:rPr lang="en-US" b="0" dirty="0" smtClean="0"/>
              <a:t>:</a:t>
            </a:r>
            <a:endParaRPr lang="en-US" b="0" dirty="0" smtClean="0"/>
          </a:p>
          <a:p>
            <a:pPr marL="0" indent="0"/>
            <a:r>
              <a:rPr lang="en-US" b="0" dirty="0" smtClean="0"/>
              <a:t>Second</a:t>
            </a:r>
            <a:r>
              <a:rPr lang="en-US" b="0" dirty="0" smtClean="0"/>
              <a:t>:</a:t>
            </a:r>
            <a:endParaRPr lang="en-US" b="0" dirty="0"/>
          </a:p>
          <a:p>
            <a:pPr marL="0" indent="0"/>
            <a:r>
              <a:rPr lang="en-US" b="0" dirty="0"/>
              <a:t>Results (Y/N/A</a:t>
            </a:r>
            <a:r>
              <a:rPr lang="en-US" b="0" dirty="0" smtClean="0"/>
              <a:t>):</a:t>
            </a:r>
            <a:endParaRPr lang="en-US" b="0" dirty="0" smtClean="0"/>
          </a:p>
          <a:p>
            <a:pPr marL="0" indent="0"/>
            <a:endParaRPr lang="en-US" sz="1600" b="0" dirty="0" smtClean="0"/>
          </a:p>
          <a:p>
            <a:pPr marL="0" indent="0"/>
            <a:r>
              <a:rPr lang="en-US" sz="1800" b="0" dirty="0" smtClean="0"/>
              <a:t>Results in the </a:t>
            </a:r>
            <a:r>
              <a:rPr lang="en-US" sz="1800" b="0" dirty="0" smtClean="0"/>
              <a:t>June ad hoc (Y/N/A</a:t>
            </a:r>
            <a:r>
              <a:rPr lang="en-US" sz="1800" b="0" dirty="0" smtClean="0"/>
              <a:t>): 9/0/0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0600636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a:t>11-19-1028r1 for CIDs 2104, 2140, 1970, 2304, 2157, 2179, 2334, </a:t>
            </a:r>
            <a:r>
              <a:rPr lang="en-US" b="0" dirty="0" smtClean="0"/>
              <a:t>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r>
              <a:rPr lang="en-US" b="0" dirty="0" smtClean="0"/>
              <a:t>:</a:t>
            </a:r>
            <a:endParaRPr lang="en-US" b="0" dirty="0" smtClean="0"/>
          </a:p>
          <a:p>
            <a:pPr marL="0" indent="0"/>
            <a:r>
              <a:rPr lang="en-US" b="0" dirty="0" smtClean="0"/>
              <a:t>Second</a:t>
            </a:r>
            <a:r>
              <a:rPr lang="en-US" b="0" dirty="0" smtClean="0"/>
              <a:t>:</a:t>
            </a:r>
            <a:endParaRPr lang="en-US" b="0" dirty="0"/>
          </a:p>
          <a:p>
            <a:pPr marL="0" indent="0"/>
            <a:r>
              <a:rPr lang="en-US" b="0" dirty="0"/>
              <a:t>Results (Y/N/A</a:t>
            </a:r>
            <a:r>
              <a:rPr lang="en-US" b="0" dirty="0" smtClean="0"/>
              <a:t>):</a:t>
            </a:r>
            <a:endParaRPr lang="en-US" b="0" dirty="0" smtClean="0"/>
          </a:p>
          <a:p>
            <a:pPr marL="0" indent="0"/>
            <a:endParaRPr lang="en-US" sz="1600" b="0" dirty="0" smtClean="0"/>
          </a:p>
          <a:p>
            <a:pPr marL="0" indent="0"/>
            <a:r>
              <a:rPr lang="en-US" sz="1800" b="0" dirty="0" smtClean="0"/>
              <a:t>Results in the </a:t>
            </a:r>
            <a:r>
              <a:rPr lang="en-US" sz="1800" b="0" dirty="0" smtClean="0"/>
              <a:t>June ad hoc (Y/N/A</a:t>
            </a:r>
            <a:r>
              <a:rPr lang="en-US" sz="1800" b="0" dirty="0" smtClean="0"/>
              <a:t>): </a:t>
            </a:r>
            <a:r>
              <a:rPr lang="en-US" sz="1800" b="0" dirty="0" smtClean="0"/>
              <a:t>8/0/0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6417786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a:t>
            </a:r>
            <a:r>
              <a:rPr lang="en-US" b="0"/>
              <a:t>document </a:t>
            </a:r>
            <a:r>
              <a:rPr lang="en-US" smtClean="0">
                <a:solidFill>
                  <a:srgbClr val="FF0000"/>
                </a:solidFill>
              </a:rPr>
              <a:t>11-19-470r1 </a:t>
            </a:r>
            <a:r>
              <a:rPr lang="en-US" b="0" dirty="0" smtClean="0"/>
              <a:t>for CID 1888, </a:t>
            </a:r>
            <a:r>
              <a:rPr lang="en-US" b="0" dirty="0" smtClean="0"/>
              <a:t>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r>
              <a:rPr lang="en-US" b="0" dirty="0" smtClean="0"/>
              <a:t>:</a:t>
            </a:r>
            <a:endParaRPr lang="en-US" b="0" dirty="0" smtClean="0"/>
          </a:p>
          <a:p>
            <a:pPr marL="0" indent="0"/>
            <a:r>
              <a:rPr lang="en-US" b="0" dirty="0" smtClean="0"/>
              <a:t>Second</a:t>
            </a:r>
            <a:r>
              <a:rPr lang="en-US" b="0" dirty="0" smtClean="0"/>
              <a:t>:</a:t>
            </a:r>
            <a:endParaRPr lang="en-US" b="0" dirty="0"/>
          </a:p>
          <a:p>
            <a:pPr marL="0" indent="0"/>
            <a:r>
              <a:rPr lang="en-US" b="0" dirty="0"/>
              <a:t>Results (Y/N/A</a:t>
            </a:r>
            <a:r>
              <a:rPr lang="en-US" b="0" dirty="0" smtClean="0"/>
              <a:t>):</a:t>
            </a:r>
            <a:endParaRPr lang="en-US" b="0" dirty="0" smtClean="0"/>
          </a:p>
          <a:p>
            <a:pPr marL="0" indent="0"/>
            <a:endParaRPr lang="en-US" sz="1600" b="0" dirty="0" smtClean="0"/>
          </a:p>
          <a:p>
            <a:pPr marL="0" indent="0"/>
            <a:r>
              <a:rPr lang="en-US" sz="1800" b="0" dirty="0" smtClean="0"/>
              <a:t>Results in the </a:t>
            </a:r>
            <a:r>
              <a:rPr lang="en-US" sz="1800" b="0" dirty="0" smtClean="0"/>
              <a:t>June ad hoc (Y/N/A</a:t>
            </a:r>
            <a:r>
              <a:rPr lang="en-US" sz="1800" b="0" dirty="0" smtClean="0"/>
              <a:t>): </a:t>
            </a:r>
            <a:r>
              <a:rPr lang="en-US" sz="1800" b="0" dirty="0" smtClean="0"/>
              <a:t>10</a:t>
            </a:r>
            <a:r>
              <a:rPr lang="en-US" sz="1800" b="0" dirty="0" smtClean="0"/>
              <a:t>/0/1</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0697795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11-19-659r4 for CIDs </a:t>
            </a:r>
            <a:r>
              <a:rPr lang="en-US" b="0" dirty="0"/>
              <a:t>2275, 2276, 2277, 2778, 2279, 2280, 1654, 1220, 2431, </a:t>
            </a:r>
            <a:r>
              <a:rPr lang="en-US" b="0" dirty="0" smtClean="0"/>
              <a:t>1126, </a:t>
            </a:r>
            <a:r>
              <a:rPr lang="en-US" b="0" dirty="0" smtClean="0"/>
              <a:t>instruct </a:t>
            </a:r>
            <a:r>
              <a:rPr lang="en-US" b="0" dirty="0" smtClean="0"/>
              <a:t>the technical editor to incorporate it in the P802.11az draft and grant the editor editorial license. </a:t>
            </a:r>
            <a:endParaRPr lang="en-US" b="0" dirty="0"/>
          </a:p>
          <a:p>
            <a:pPr marL="0" indent="0"/>
            <a:endParaRPr lang="en-US" b="0" dirty="0" smtClean="0"/>
          </a:p>
          <a:p>
            <a:pPr marL="0" indent="0"/>
            <a:r>
              <a:rPr lang="en-US" b="0" dirty="0" smtClean="0"/>
              <a:t>Moved</a:t>
            </a:r>
            <a:r>
              <a:rPr lang="en-US" b="0" dirty="0" smtClean="0"/>
              <a:t>:</a:t>
            </a:r>
            <a:endParaRPr lang="en-US" b="0" dirty="0" smtClean="0"/>
          </a:p>
          <a:p>
            <a:pPr marL="0" indent="0"/>
            <a:r>
              <a:rPr lang="en-US" b="0" dirty="0" smtClean="0"/>
              <a:t>Second</a:t>
            </a:r>
            <a:r>
              <a:rPr lang="en-US" b="0" dirty="0" smtClean="0"/>
              <a:t>:</a:t>
            </a:r>
            <a:endParaRPr lang="en-US" b="0" dirty="0"/>
          </a:p>
          <a:p>
            <a:pPr marL="0" indent="0"/>
            <a:r>
              <a:rPr lang="en-US" b="0" dirty="0"/>
              <a:t>Results (Y/N/A</a:t>
            </a:r>
            <a:r>
              <a:rPr lang="en-US" b="0" dirty="0" smtClean="0"/>
              <a:t>):</a:t>
            </a:r>
            <a:endParaRPr lang="en-US" b="0" dirty="0" smtClean="0"/>
          </a:p>
          <a:p>
            <a:pPr marL="0" indent="0"/>
            <a:endParaRPr lang="en-US" sz="1600" b="0" dirty="0" smtClean="0"/>
          </a:p>
          <a:p>
            <a:pPr marL="0" indent="0"/>
            <a:r>
              <a:rPr lang="en-US" sz="1800" b="0" dirty="0" smtClean="0"/>
              <a:t>Results in the </a:t>
            </a:r>
            <a:r>
              <a:rPr lang="en-US" sz="1800" b="0" dirty="0" smtClean="0"/>
              <a:t>June ad hoc (Y/N/A</a:t>
            </a:r>
            <a:r>
              <a:rPr lang="en-US" sz="1800" b="0" dirty="0" smtClean="0"/>
              <a:t>): </a:t>
            </a:r>
            <a:r>
              <a:rPr lang="en-US" sz="1800" b="0" dirty="0" smtClean="0"/>
              <a:t>13</a:t>
            </a:r>
            <a:r>
              <a:rPr lang="en-US" sz="1800" b="0" dirty="0" smtClean="0"/>
              <a:t>/0/0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0018869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11-19-659r5 for CIDs </a:t>
            </a:r>
            <a:r>
              <a:rPr lang="en-US" b="0" dirty="0"/>
              <a:t>2275, 2276, 2277, 2778, 2279, 2280, 1654, 1220, 2431, </a:t>
            </a:r>
            <a:r>
              <a:rPr lang="en-US" b="0" dirty="0" smtClean="0"/>
              <a:t>1126, instruct </a:t>
            </a:r>
            <a:r>
              <a:rPr lang="en-US" b="0" dirty="0" smtClean="0"/>
              <a:t>the technical editor to incorporate it in the P802.11az draft and grant the editor editorial license. </a:t>
            </a:r>
            <a:endParaRPr lang="en-US" b="0" dirty="0"/>
          </a:p>
          <a:p>
            <a:pPr marL="0" indent="0"/>
            <a:endParaRPr lang="en-US" b="0" dirty="0" smtClean="0"/>
          </a:p>
          <a:p>
            <a:pPr marL="0" indent="0"/>
            <a:r>
              <a:rPr lang="en-US" b="0" dirty="0" smtClean="0"/>
              <a:t>Moved</a:t>
            </a:r>
            <a:r>
              <a:rPr lang="en-US" b="0" dirty="0" smtClean="0"/>
              <a:t>:</a:t>
            </a:r>
            <a:endParaRPr lang="en-US" b="0" dirty="0" smtClean="0"/>
          </a:p>
          <a:p>
            <a:pPr marL="0" indent="0"/>
            <a:r>
              <a:rPr lang="en-US" b="0" dirty="0" smtClean="0"/>
              <a:t>Second</a:t>
            </a:r>
            <a:r>
              <a:rPr lang="en-US" b="0" dirty="0" smtClean="0"/>
              <a:t>:</a:t>
            </a:r>
            <a:endParaRPr lang="en-US" b="0" dirty="0"/>
          </a:p>
          <a:p>
            <a:pPr marL="0" indent="0"/>
            <a:r>
              <a:rPr lang="en-US" b="0" dirty="0"/>
              <a:t>Results (Y/N/A</a:t>
            </a:r>
            <a:r>
              <a:rPr lang="en-US" b="0" dirty="0" smtClean="0"/>
              <a:t>):</a:t>
            </a:r>
            <a:endParaRPr lang="en-US" b="0" dirty="0" smtClean="0"/>
          </a:p>
          <a:p>
            <a:pPr marL="0" indent="0"/>
            <a:endParaRPr lang="en-US" sz="1600" b="0" dirty="0" smtClean="0"/>
          </a:p>
          <a:p>
            <a:pPr marL="0" indent="0"/>
            <a:r>
              <a:rPr lang="en-US" sz="1800" b="0" dirty="0" smtClean="0"/>
              <a:t>Results in the </a:t>
            </a:r>
            <a:r>
              <a:rPr lang="en-US" sz="1800" b="0" dirty="0" smtClean="0"/>
              <a:t>June ad hoc (Y/N/A</a:t>
            </a:r>
            <a:r>
              <a:rPr lang="en-US" sz="1800" b="0" dirty="0" smtClean="0"/>
              <a:t>): </a:t>
            </a:r>
            <a:r>
              <a:rPr lang="en-US" sz="1800" b="0" dirty="0" smtClean="0"/>
              <a:t>9</a:t>
            </a:r>
            <a:r>
              <a:rPr lang="en-US" sz="1800" b="0" dirty="0" smtClean="0"/>
              <a:t>/0/1</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2846077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11-19-1062r1 for CIDs 1516, </a:t>
            </a:r>
            <a:r>
              <a:rPr lang="en-US" b="0" dirty="0" smtClean="0"/>
              <a:t>instruct </a:t>
            </a:r>
            <a:r>
              <a:rPr lang="en-US" b="0" dirty="0" smtClean="0"/>
              <a:t>the technical editor to incorporate it in the P802.11az draft and grant the editor editorial license. </a:t>
            </a:r>
            <a:endParaRPr lang="en-US" b="0" dirty="0"/>
          </a:p>
          <a:p>
            <a:pPr marL="0" indent="0"/>
            <a:endParaRPr lang="en-US" b="0" dirty="0" smtClean="0"/>
          </a:p>
          <a:p>
            <a:pPr marL="0" indent="0"/>
            <a:r>
              <a:rPr lang="en-US" b="0" dirty="0" smtClean="0"/>
              <a:t>Moved</a:t>
            </a:r>
            <a:r>
              <a:rPr lang="en-US" b="0" dirty="0" smtClean="0"/>
              <a:t>:</a:t>
            </a:r>
            <a:endParaRPr lang="en-US" b="0" dirty="0" smtClean="0"/>
          </a:p>
          <a:p>
            <a:pPr marL="0" indent="0"/>
            <a:r>
              <a:rPr lang="en-US" b="0" dirty="0" smtClean="0"/>
              <a:t>Second</a:t>
            </a:r>
            <a:r>
              <a:rPr lang="en-US" b="0" dirty="0" smtClean="0"/>
              <a:t>:</a:t>
            </a:r>
            <a:endParaRPr lang="en-US" b="0" dirty="0"/>
          </a:p>
          <a:p>
            <a:pPr marL="0" indent="0"/>
            <a:r>
              <a:rPr lang="en-US" b="0" dirty="0"/>
              <a:t>Results (Y/N/A</a:t>
            </a:r>
            <a:r>
              <a:rPr lang="en-US" b="0" dirty="0" smtClean="0"/>
              <a:t>):</a:t>
            </a:r>
            <a:endParaRPr lang="en-US" b="0" dirty="0" smtClean="0"/>
          </a:p>
          <a:p>
            <a:pPr marL="0" indent="0"/>
            <a:endParaRPr lang="en-US" sz="1600" b="0" dirty="0" smtClean="0"/>
          </a:p>
          <a:p>
            <a:pPr marL="0" indent="0"/>
            <a:r>
              <a:rPr lang="en-US" sz="1800" b="0" dirty="0" smtClean="0"/>
              <a:t>Results in the </a:t>
            </a:r>
            <a:r>
              <a:rPr lang="en-US" sz="1800" b="0" dirty="0" smtClean="0"/>
              <a:t>June ad hoc (Y/N/A</a:t>
            </a:r>
            <a:r>
              <a:rPr lang="en-US" sz="1800" b="0" dirty="0" smtClean="0"/>
              <a:t>): </a:t>
            </a:r>
            <a:r>
              <a:rPr lang="en-US" sz="1800" b="0" dirty="0" smtClean="0"/>
              <a:t>4/0/6</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4214194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IEEE 802.11 </a:t>
            </a:r>
            <a:r>
              <a:rPr lang="en-US" altLang="en-US" dirty="0" err="1"/>
              <a:t>TGaz</a:t>
            </a:r>
            <a:r>
              <a:rPr lang="en-US" altLang="en-US" dirty="0"/>
              <a:t> Next Generation Positioning agenda for the </a:t>
            </a:r>
            <a:r>
              <a:rPr lang="en-US" altLang="en-US" dirty="0" smtClean="0"/>
              <a:t>July meeting.</a:t>
            </a: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11-19-1044r1 for CIDs 1142, </a:t>
            </a:r>
            <a:r>
              <a:rPr lang="en-US" b="0" dirty="0" smtClean="0"/>
              <a:t>instruct </a:t>
            </a:r>
            <a:r>
              <a:rPr lang="en-US" b="0" dirty="0" smtClean="0"/>
              <a:t>the technical editor to incorporate it in the P802.11az draft and grant the editor editorial license. </a:t>
            </a:r>
            <a:endParaRPr lang="en-US" b="0" dirty="0"/>
          </a:p>
          <a:p>
            <a:pPr marL="0" indent="0"/>
            <a:endParaRPr lang="en-US" b="0" dirty="0" smtClean="0"/>
          </a:p>
          <a:p>
            <a:pPr marL="0" indent="0"/>
            <a:r>
              <a:rPr lang="en-US" b="0" dirty="0" smtClean="0"/>
              <a:t>Moved</a:t>
            </a:r>
            <a:r>
              <a:rPr lang="en-US" b="0" dirty="0" smtClean="0"/>
              <a:t>:</a:t>
            </a:r>
            <a:endParaRPr lang="en-US" b="0" dirty="0" smtClean="0"/>
          </a:p>
          <a:p>
            <a:pPr marL="0" indent="0"/>
            <a:r>
              <a:rPr lang="en-US" b="0" dirty="0" smtClean="0"/>
              <a:t>Second</a:t>
            </a:r>
            <a:r>
              <a:rPr lang="en-US" b="0" dirty="0" smtClean="0"/>
              <a:t>:</a:t>
            </a:r>
            <a:endParaRPr lang="en-US" b="0" dirty="0"/>
          </a:p>
          <a:p>
            <a:pPr marL="0" indent="0"/>
            <a:r>
              <a:rPr lang="en-US" b="0" dirty="0"/>
              <a:t>Results (Y/N/A</a:t>
            </a:r>
            <a:r>
              <a:rPr lang="en-US" b="0" dirty="0" smtClean="0"/>
              <a:t>):</a:t>
            </a:r>
            <a:endParaRPr lang="en-US" b="0" dirty="0" smtClean="0"/>
          </a:p>
          <a:p>
            <a:pPr marL="0" indent="0"/>
            <a:endParaRPr lang="en-US" sz="1600" b="0" dirty="0" smtClean="0"/>
          </a:p>
          <a:p>
            <a:pPr marL="0" indent="0"/>
            <a:r>
              <a:rPr lang="en-US" sz="1800" b="0" dirty="0" smtClean="0"/>
              <a:t>Results in the </a:t>
            </a:r>
            <a:r>
              <a:rPr lang="en-US" sz="1800" b="0" dirty="0" smtClean="0"/>
              <a:t>June ad hoc (Y/N/A</a:t>
            </a:r>
            <a:r>
              <a:rPr lang="en-US" sz="1800" b="0" dirty="0" smtClean="0"/>
              <a:t>): </a:t>
            </a:r>
            <a:r>
              <a:rPr lang="en-US" sz="1800" b="0" dirty="0" smtClean="0"/>
              <a:t>8/0/0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1601111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11-19-1047r2 for CIDs 1161, </a:t>
            </a:r>
            <a:r>
              <a:rPr lang="en-US" b="0" dirty="0" smtClean="0"/>
              <a:t>instruct </a:t>
            </a:r>
            <a:r>
              <a:rPr lang="en-US" b="0" dirty="0" smtClean="0"/>
              <a:t>the technical editor to incorporate it in the P802.11az draft and grant the editor editorial license. </a:t>
            </a:r>
            <a:endParaRPr lang="en-US" b="0" dirty="0"/>
          </a:p>
          <a:p>
            <a:pPr marL="0" indent="0"/>
            <a:endParaRPr lang="en-US" b="0" dirty="0" smtClean="0"/>
          </a:p>
          <a:p>
            <a:pPr marL="0" indent="0"/>
            <a:r>
              <a:rPr lang="en-US" b="0" dirty="0" smtClean="0"/>
              <a:t>Moved</a:t>
            </a:r>
            <a:r>
              <a:rPr lang="en-US" b="0" dirty="0" smtClean="0"/>
              <a:t>:</a:t>
            </a:r>
            <a:endParaRPr lang="en-US" b="0" dirty="0" smtClean="0"/>
          </a:p>
          <a:p>
            <a:pPr marL="0" indent="0"/>
            <a:r>
              <a:rPr lang="en-US" b="0" dirty="0" smtClean="0"/>
              <a:t>Second</a:t>
            </a:r>
            <a:r>
              <a:rPr lang="en-US" b="0" dirty="0" smtClean="0"/>
              <a:t>:</a:t>
            </a:r>
            <a:endParaRPr lang="en-US" b="0" dirty="0"/>
          </a:p>
          <a:p>
            <a:pPr marL="0" indent="0"/>
            <a:r>
              <a:rPr lang="en-US" b="0" dirty="0"/>
              <a:t>Results (Y/N/A</a:t>
            </a:r>
            <a:r>
              <a:rPr lang="en-US" b="0" dirty="0" smtClean="0"/>
              <a:t>):</a:t>
            </a:r>
            <a:endParaRPr lang="en-US" b="0" dirty="0" smtClean="0"/>
          </a:p>
          <a:p>
            <a:pPr marL="0" indent="0"/>
            <a:endParaRPr lang="en-US" sz="1600" b="0" dirty="0" smtClean="0"/>
          </a:p>
          <a:p>
            <a:pPr marL="0" indent="0"/>
            <a:r>
              <a:rPr lang="en-US" sz="1800" b="0" dirty="0" smtClean="0"/>
              <a:t>Results in the </a:t>
            </a:r>
            <a:r>
              <a:rPr lang="en-US" sz="1800" b="0" dirty="0" smtClean="0"/>
              <a:t>June ad hoc (Y/N/A</a:t>
            </a:r>
            <a:r>
              <a:rPr lang="en-US" sz="1800" b="0" dirty="0" smtClean="0"/>
              <a:t>): </a:t>
            </a:r>
            <a:r>
              <a:rPr lang="en-US" sz="1800" b="0" dirty="0" smtClean="0"/>
              <a:t>11</a:t>
            </a:r>
            <a:r>
              <a:rPr lang="en-US" sz="1800" b="0" dirty="0" smtClean="0"/>
              <a:t>/0/0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5452192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adopt text</a:t>
            </a:r>
            <a:endParaRPr lang="en-US" dirty="0"/>
          </a:p>
        </p:txBody>
      </p:sp>
      <p:sp>
        <p:nvSpPr>
          <p:cNvPr id="3" name="Content Placeholder 2"/>
          <p:cNvSpPr>
            <a:spLocks noGrp="1"/>
          </p:cNvSpPr>
          <p:nvPr>
            <p:ph idx="1"/>
          </p:nvPr>
        </p:nvSpPr>
        <p:spPr/>
        <p:txBody>
          <a:bodyPr/>
          <a:lstStyle/>
          <a:p>
            <a:r>
              <a:rPr lang="en-US" dirty="0"/>
              <a:t>Motion</a:t>
            </a:r>
          </a:p>
          <a:p>
            <a:pPr marL="0" indent="0"/>
            <a:r>
              <a:rPr lang="en-US" b="0" dirty="0"/>
              <a:t>Move to adopt document </a:t>
            </a:r>
            <a:r>
              <a:rPr lang="en-US" b="0" dirty="0" smtClean="0"/>
              <a:t>11-18-xxxx r? </a:t>
            </a:r>
            <a:r>
              <a:rPr lang="en-US" b="0" dirty="0"/>
              <a:t>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16116015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a:t>
            </a:r>
            <a:r>
              <a:rPr lang="en-GB" dirty="0" smtClean="0"/>
              <a:t>Master, select the top master page (theme slide master).  </a:t>
            </a:r>
            <a:r>
              <a:rPr lang="en-GB" dirty="0"/>
              <a:t>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a:t>
            </a:r>
            <a:r>
              <a:rPr lang="en-GB" dirty="0" smtClean="0"/>
              <a:t>Insert, </a:t>
            </a:r>
            <a:r>
              <a:rPr lang="en-GB" dirty="0"/>
              <a:t>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Date &amp; Time, Fixed </a:t>
            </a:r>
            <a:r>
              <a:rPr lang="en-GB" dirty="0"/>
              <a:t>=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33</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dirty="0"/>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34</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a:t>
            </a:r>
            <a:r>
              <a:rPr lang="en-GB" dirty="0" smtClean="0"/>
              <a:t>2010-03-01</a:t>
            </a:r>
            <a:endParaRPr lang="en-GB" dirty="0"/>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35</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36</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37</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38</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400" dirty="0"/>
              <a:t>Logistics</a:t>
            </a:r>
            <a:endParaRPr lang="en-US" sz="4400" dirty="0"/>
          </a:p>
        </p:txBody>
      </p:sp>
      <p:sp>
        <p:nvSpPr>
          <p:cNvPr id="3" name="Content Placeholder 2"/>
          <p:cNvSpPr>
            <a:spLocks noGrp="1"/>
          </p:cNvSpPr>
          <p:nvPr>
            <p:ph idx="1"/>
          </p:nvPr>
        </p:nvSpPr>
        <p:spPr/>
        <p:txBody>
          <a:bodyPr/>
          <a:lstStyle/>
          <a:p>
            <a:pPr marL="457200" indent="-457200"/>
            <a:r>
              <a:rPr lang="en-US" altLang="en-US" dirty="0"/>
              <a:t>Attendance:</a:t>
            </a:r>
            <a:endParaRPr lang="en-US" altLang="en-US" dirty="0">
              <a:hlinkClick r:id="rId2"/>
            </a:endParaRPr>
          </a:p>
          <a:p>
            <a:pPr marL="857250" lvl="1" indent="-457200"/>
            <a:r>
              <a:rPr lang="en-US" altLang="en-US" dirty="0">
                <a:solidFill>
                  <a:schemeClr val="tx1"/>
                </a:solidFill>
                <a:ea typeface="MS PGothic" pitchFamily="34" charset="-128"/>
                <a:cs typeface="MS PGothic" charset="0"/>
                <a:hlinkClick r:id="rId3"/>
              </a:rPr>
              <a:t>https://imat.ieee.org/attendance</a:t>
            </a:r>
            <a:endParaRPr lang="en-US" altLang="en-US" dirty="0">
              <a:solidFill>
                <a:schemeClr val="tx1"/>
              </a:solidFill>
              <a:ea typeface="MS PGothic" pitchFamily="34" charset="-128"/>
              <a:cs typeface="MS PGothic" charset="0"/>
            </a:endParaRPr>
          </a:p>
          <a:p>
            <a:pPr lvl="1"/>
            <a:r>
              <a:rPr lang="en-US" altLang="en-US" dirty="0"/>
              <a:t>You must register before logging attendance.</a:t>
            </a:r>
          </a:p>
          <a:p>
            <a:pPr lvl="1"/>
            <a:r>
              <a:rPr lang="en-US" altLang="en-US" dirty="0"/>
              <a:t>You must log attendance during each 2 hour session.</a:t>
            </a:r>
          </a:p>
          <a:p>
            <a:r>
              <a:rPr lang="en-US" altLang="en-US" dirty="0"/>
              <a:t>Documentation</a:t>
            </a:r>
          </a:p>
          <a:p>
            <a:pPr lvl="1"/>
            <a:r>
              <a:rPr lang="en-US" altLang="en-US" dirty="0">
                <a:hlinkClick r:id="rId4"/>
              </a:rPr>
              <a:t>https://mentor.ieee.org/802.11/documents</a:t>
            </a:r>
            <a:endParaRPr lang="en-US" altLang="en-US" dirty="0"/>
          </a:p>
          <a:p>
            <a:pPr lvl="1"/>
            <a:r>
              <a:rPr lang="en-US" altLang="en-US" dirty="0"/>
              <a:t>Use “</a:t>
            </a:r>
            <a:r>
              <a:rPr lang="en-US" altLang="en-US" dirty="0" err="1"/>
              <a:t>TGaz</a:t>
            </a:r>
            <a:r>
              <a:rPr lang="en-US" altLang="en-US" dirty="0"/>
              <a:t>” folder for documents relating to the </a:t>
            </a:r>
            <a:r>
              <a:rPr lang="en-US" altLang="en-US" dirty="0" err="1"/>
              <a:t>TGaz</a:t>
            </a:r>
            <a:r>
              <a:rPr lang="en-US" altLang="en-US" dirty="0"/>
              <a:t> activity.</a:t>
            </a:r>
          </a:p>
          <a:p>
            <a:pPr lvl="1"/>
            <a:endParaRPr lang="en-US" alt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Policy</a:t>
            </a:r>
            <a:endParaRPr lang="en-US" dirty="0"/>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751015"/>
            <a:ext cx="11233248" cy="4343400"/>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12375309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39729334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a:t>
            </a:r>
            <a:r>
              <a:rPr lang="en-US" altLang="en-US" b="0" dirty="0" smtClean="0">
                <a:latin typeface="Calibri" pitchFamily="34" charset="0"/>
                <a:cs typeface="Calibri" pitchFamily="34" charset="0"/>
              </a:rPr>
              <a:t>Chair.</a:t>
            </a:r>
            <a:r>
              <a:rPr lang="en-US" altLang="en-US" b="0" dirty="0">
                <a:latin typeface="Calibri" pitchFamily="34" charset="0"/>
                <a:cs typeface="Calibri" pitchFamily="34" charset="0"/>
              </a:rPr>
              <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3652963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64938007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70833</TotalTime>
  <Words>2585</Words>
  <Application>Microsoft Office PowerPoint</Application>
  <PresentationFormat>Widescreen</PresentationFormat>
  <Paragraphs>509</Paragraphs>
  <Slides>38</Slides>
  <Notes>12</Notes>
  <HiddenSlides>7</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8" baseType="lpstr">
      <vt:lpstr>Arial Unicode MS</vt:lpstr>
      <vt:lpstr>MS Gothic</vt:lpstr>
      <vt:lpstr>MS PGothic</vt:lpstr>
      <vt:lpstr>Arial</vt:lpstr>
      <vt:lpstr>Calibri</vt:lpstr>
      <vt:lpstr>DejaVu Sans</vt:lpstr>
      <vt:lpstr>Monotype Sorts</vt:lpstr>
      <vt:lpstr>Times New Roman</vt:lpstr>
      <vt:lpstr>Office Theme</vt:lpstr>
      <vt:lpstr>Document</vt:lpstr>
      <vt:lpstr>TGaz Next Generation Positioning  July Meeting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802 Ground rules </vt:lpstr>
      <vt:lpstr>IEEE-SA policy documents</vt:lpstr>
      <vt:lpstr>PowerPoint Presentation</vt:lpstr>
      <vt:lpstr>TGaz Schedule at a glance</vt:lpstr>
      <vt:lpstr>Agenda for the Week</vt:lpstr>
      <vt:lpstr>Submission List for the week (1)</vt:lpstr>
      <vt:lpstr>Meeting Slot # 1 discussion items</vt:lpstr>
      <vt:lpstr>Approval of previous meeting minutes</vt:lpstr>
      <vt:lpstr>Approval of previous meeting minutes</vt:lpstr>
      <vt:lpstr>Approval of previous meeting minutes</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Motion to adopt text</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CTPClassification=CTP_IC, CTPClassification=CTP_NT</cp:keywords>
  <cp:lastModifiedBy>Segev, Jonathan</cp:lastModifiedBy>
  <cp:revision>519</cp:revision>
  <cp:lastPrinted>1601-01-01T00:00:00Z</cp:lastPrinted>
  <dcterms:created xsi:type="dcterms:W3CDTF">2018-08-06T10:28:59Z</dcterms:created>
  <dcterms:modified xsi:type="dcterms:W3CDTF">2019-07-09T16:51:21Z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7d5b2f1d-f881-47e6-81dd-ba1e0cea913d</vt:lpwstr>
  </property>
  <property fmtid="{D5CDD505-2E9C-101B-9397-08002B2CF9AE}" pid="3" name="CTP_TimeStamp">
    <vt:lpwstr>2019-07-09 16:51:20Z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