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5" r:id="rId4"/>
    <p:sldId id="266" r:id="rId5"/>
    <p:sldId id="267" r:id="rId6"/>
    <p:sldId id="270" r:id="rId7"/>
    <p:sldId id="271" r:id="rId8"/>
    <p:sldId id="291" r:id="rId9"/>
    <p:sldId id="274" r:id="rId10"/>
    <p:sldId id="275" r:id="rId11"/>
    <p:sldId id="283" r:id="rId12"/>
    <p:sldId id="284" r:id="rId13"/>
    <p:sldId id="285" r:id="rId14"/>
    <p:sldId id="279" r:id="rId15"/>
    <p:sldId id="286" r:id="rId16"/>
    <p:sldId id="287" r:id="rId17"/>
    <p:sldId id="273" r:id="rId18"/>
    <p:sldId id="290" r:id="rId19"/>
    <p:sldId id="264" r:id="rId20"/>
    <p:sldId id="288" r:id="rId21"/>
    <p:sldId id="289" r:id="rId22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05" autoAdjust="0"/>
  </p:normalViewPr>
  <p:slideViewPr>
    <p:cSldViewPr>
      <p:cViewPr>
        <p:scale>
          <a:sx n="60" d="100"/>
          <a:sy n="60" d="100"/>
        </p:scale>
        <p:origin x="-168" y="-130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712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8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7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4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53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56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85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52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2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54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19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3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4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55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3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9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7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802.11-19/0788r1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May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 smtClean="0"/>
              <a:t>May 2019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May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May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May 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May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May 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May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May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 smtClean="0"/>
              <a:t>May 2019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802.11-19/0788r1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Microsoft_Word_97_-_2003_Document1.doc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.dlr.de/106279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Considerations on Ranging in NGV</a:t>
            </a:r>
            <a:endParaRPr lang="en-GB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2019-07-15</a:t>
            </a:r>
            <a:endParaRPr lang="en-GB" sz="2000" b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765719"/>
              </p:ext>
            </p:extLst>
          </p:nvPr>
        </p:nvGraphicFramePr>
        <p:xfrm>
          <a:off x="939800" y="2387600"/>
          <a:ext cx="10083800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Document" r:id="rId4" imgW="10424781" imgH="3456589" progId="Word.Document.8">
                  <p:embed/>
                </p:oleObj>
              </mc:Choice>
              <mc:Fallback>
                <p:oleObj name="Document" r:id="rId4" imgW="10424781" imgH="3456589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2387600"/>
                        <a:ext cx="10083800" cy="3340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Time-</a:t>
            </a:r>
            <a:r>
              <a:rPr lang="de-DE" dirty="0" err="1" smtClean="0"/>
              <a:t>of</a:t>
            </a:r>
            <a:r>
              <a:rPr lang="de-DE" dirty="0" smtClean="0"/>
              <a:t>-Arrival (TOA) Ranging</a:t>
            </a:r>
            <a:br>
              <a:rPr lang="de-DE" dirty="0" smtClean="0"/>
            </a:br>
            <a:r>
              <a:rPr lang="de-DE" dirty="0" err="1" smtClean="0"/>
              <a:t>Pathloss</a:t>
            </a:r>
            <a:r>
              <a:rPr lang="de-DE" dirty="0" smtClean="0"/>
              <a:t> Model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2"/>
              <p:cNvSpPr txBox="1">
                <a:spLocks/>
              </p:cNvSpPr>
              <p:nvPr/>
            </p:nvSpPr>
            <p:spPr bwMode="auto">
              <a:xfrm>
                <a:off x="914400" y="1980000"/>
                <a:ext cx="4676400" cy="41132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2160" tIns="46080" rIns="92160" bIns="4608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49263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24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1" fontAlgn="base" hangingPunct="1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2pPr>
                <a:lvl3pPr marL="1143000" indent="-228600" algn="l" defTabSz="449263" rtl="0" eaLnBrk="1" fontAlgn="base" hangingPunct="1"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rgbClr val="000000"/>
                    </a:solidFill>
                    <a:latin typeface="+mn-lt"/>
                    <a:ea typeface="+mn-ea"/>
                  </a:defRPr>
                </a:lvl3pPr>
                <a:lvl4pPr marL="16002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4pPr>
                <a:lvl5pPr marL="20574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5pPr>
                <a:lvl6pPr marL="25146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6pPr>
                <a:lvl7pPr marL="29718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7pPr>
                <a:lvl8pPr marL="34290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8pPr>
                <a:lvl9pPr marL="38862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/>
                <a:r>
                  <a:rPr lang="en-US" b="0" kern="0" dirty="0" smtClean="0"/>
                  <a:t>Line-of-sight  (LOS) free space</a:t>
                </a:r>
              </a:p>
              <a:p>
                <a:pPr marL="0" indent="0"/>
                <a:endParaRPr lang="en-US" sz="1100" i="1" kern="0" dirty="0" smtClean="0">
                  <a:latin typeface="Cambria Math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kern="0">
                          <a:latin typeface="Cambria Math"/>
                        </a:rPr>
                        <m:t>SNR</m:t>
                      </m:r>
                      <m:d>
                        <m:dPr>
                          <m:ctrlPr>
                            <a:rPr lang="en-US" sz="2000" b="0" i="1" ker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kern="0">
                              <a:latin typeface="Cambria Math"/>
                            </a:rPr>
                            <m:t>𝑑</m:t>
                          </m:r>
                        </m:e>
                      </m:d>
                      <m:r>
                        <a:rPr lang="en-US" sz="2000" b="0" i="1" ker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ker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ker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ker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US" sz="2000" b="0" i="1" kern="0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el-GR" sz="2000" b="0" i="1" kern="0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sz="2000" b="0" i="1" kern="0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ker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000" b="0" i="1" ker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TX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TX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RX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b="0" i="1" ker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ker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kern="0">
                                      <a:latin typeface="Cambria Math"/>
                                    </a:rPr>
                                    <m:t>F</m:t>
                                  </m:r>
                                </m:sub>
                              </m:sSub>
                              <m:r>
                                <a:rPr lang="en-US" sz="2000" b="0" i="1" ker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B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W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0" i="1" kern="0" dirty="0" smtClean="0">
                  <a:latin typeface="Cambria Math"/>
                  <a:ea typeface="Cambria Math"/>
                </a:endParaRPr>
              </a:p>
              <a:p>
                <a:pPr marL="0" indent="0"/>
                <a:endParaRPr lang="en-US" sz="2000" b="0" i="1" kern="0" dirty="0" smtClean="0">
                  <a:latin typeface="Cambria Math"/>
                  <a:ea typeface="Cambria Math"/>
                </a:endParaRP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kern="0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0">
                            <a:latin typeface="Cambria Math"/>
                            <a:ea typeface="Cambria Math"/>
                          </a:rPr>
                          <m:t>c</m:t>
                        </m:r>
                      </m:sub>
                    </m:sSub>
                    <m:r>
                      <a:rPr lang="en-US" sz="2000" b="0" i="1" kern="0" smtClean="0">
                        <a:latin typeface="Cambria Math"/>
                        <a:ea typeface="Cambria Math"/>
                      </a:rPr>
                      <m:t>=5.9 </m:t>
                    </m:r>
                    <m:r>
                      <m:rPr>
                        <m:sty m:val="p"/>
                      </m:rPr>
                      <a:rPr lang="en-US" sz="2000" b="0" i="0" kern="0" smtClean="0">
                        <a:latin typeface="Cambria Math"/>
                        <a:ea typeface="Cambria Math"/>
                      </a:rPr>
                      <m:t>GHz</m:t>
                    </m:r>
                  </m:oMath>
                </a14:m>
                <a:r>
                  <a:rPr lang="en-US" sz="2000" b="0" kern="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ker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0">
                            <a:latin typeface="Cambria Math"/>
                          </a:rPr>
                          <m:t>W</m:t>
                        </m:r>
                      </m:sub>
                    </m:sSub>
                    <m:r>
                      <a:rPr lang="en-US" sz="2000" b="0" i="1" kern="0">
                        <a:latin typeface="Cambria Math"/>
                      </a:rPr>
                      <m:t>=10 </m:t>
                    </m:r>
                    <m:r>
                      <m:rPr>
                        <m:sty m:val="p"/>
                      </m:rPr>
                      <a:rPr lang="en-US" sz="2000" b="0" kern="0">
                        <a:latin typeface="Cambria Math"/>
                      </a:rPr>
                      <m:t>MHz</m:t>
                    </m:r>
                  </m:oMath>
                </a14:m>
                <a:r>
                  <a:rPr lang="en-US" sz="2000" b="0" kern="0" dirty="0" smtClean="0"/>
                  <a:t>,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ker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0">
                            <a:latin typeface="Cambria Math"/>
                          </a:rPr>
                          <m:t>TX</m:t>
                        </m:r>
                      </m:sub>
                    </m:sSub>
                    <m:sSub>
                      <m:sSubPr>
                        <m:ctrlPr>
                          <a:rPr lang="en-US" sz="20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ker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0">
                            <a:latin typeface="Cambria Math"/>
                          </a:rPr>
                          <m:t>TX</m:t>
                        </m:r>
                      </m:sub>
                    </m:sSub>
                    <m:r>
                      <a:rPr lang="en-US" sz="2000" b="0" i="1" kern="0" smtClean="0">
                        <a:latin typeface="Cambria Math"/>
                      </a:rPr>
                      <m:t>=33 </m:t>
                    </m:r>
                    <m:r>
                      <m:rPr>
                        <m:sty m:val="p"/>
                      </m:rPr>
                      <a:rPr lang="en-US" sz="2000" b="0" i="0" kern="0" smtClean="0">
                        <a:latin typeface="Cambria Math"/>
                      </a:rPr>
                      <m:t>dBm</m:t>
                    </m:r>
                  </m:oMath>
                </a14:m>
                <a:r>
                  <a:rPr lang="en-US" sz="2000" b="0" kern="0" dirty="0" smtClean="0"/>
                  <a:t>, 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ker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0">
                            <a:latin typeface="Cambria Math"/>
                          </a:rPr>
                          <m:t>RX</m:t>
                        </m:r>
                      </m:sub>
                    </m:sSub>
                    <m:r>
                      <a:rPr lang="en-US" sz="2000" b="0" i="1" kern="0" smtClean="0">
                        <a:latin typeface="Cambria Math"/>
                      </a:rPr>
                      <m:t>=5</m:t>
                    </m:r>
                    <m:r>
                      <m:rPr>
                        <m:sty m:val="p"/>
                      </m:rPr>
                      <a:rPr lang="en-US" sz="2000" b="0" i="0" kern="0" smtClean="0">
                        <a:latin typeface="Cambria Math"/>
                      </a:rPr>
                      <m:t>dBi</m:t>
                    </m:r>
                  </m:oMath>
                </a14:m>
                <a:r>
                  <a:rPr lang="en-US" sz="2000" kern="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ker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0">
                            <a:latin typeface="Cambria Math"/>
                          </a:rPr>
                          <m:t>F</m:t>
                        </m:r>
                      </m:sub>
                    </m:sSub>
                    <m:r>
                      <a:rPr lang="en-US" sz="2000" b="0" i="1" kern="0" smtClean="0">
                        <a:latin typeface="Cambria Math"/>
                      </a:rPr>
                      <m:t>=5</m:t>
                    </m:r>
                    <m:r>
                      <m:rPr>
                        <m:sty m:val="p"/>
                      </m:rPr>
                      <a:rPr lang="en-US" sz="2000" b="0" i="0" kern="0" smtClean="0">
                        <a:latin typeface="Cambria Math"/>
                      </a:rPr>
                      <m:t>dB</m:t>
                    </m:r>
                  </m:oMath>
                </a14:m>
                <a:r>
                  <a:rPr lang="en-US" sz="2000" b="0" kern="0" dirty="0" smtClean="0"/>
                  <a:t>,</a:t>
                </a:r>
                <a:r>
                  <a:rPr lang="en-US" sz="2000" kern="0" dirty="0" smtClean="0"/>
                  <a:t> </a:t>
                </a:r>
                <a:endParaRPr lang="en-US" sz="2000" b="0" i="1" kern="0" dirty="0" smtClean="0">
                  <a:latin typeface="Cambria Math"/>
                </a:endParaRP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0">
                            <a:latin typeface="Cambria Math"/>
                          </a:rPr>
                          <m:t>N</m:t>
                        </m:r>
                      </m:sub>
                    </m:sSub>
                    <m:r>
                      <a:rPr lang="en-US" sz="2000" b="0" i="1" kern="0">
                        <a:latin typeface="Cambria Math"/>
                      </a:rPr>
                      <m:t>=300</m:t>
                    </m:r>
                    <m:r>
                      <m:rPr>
                        <m:sty m:val="p"/>
                      </m:rPr>
                      <a:rPr lang="en-US" sz="2000" b="0" kern="0">
                        <a:latin typeface="Cambria Math"/>
                      </a:rPr>
                      <m:t>K</m:t>
                    </m:r>
                  </m:oMath>
                </a14:m>
                <a:r>
                  <a:rPr lang="en-US" sz="2000" b="0" kern="0" dirty="0"/>
                  <a:t>,</a:t>
                </a:r>
                <a:r>
                  <a:rPr lang="en-US" sz="2000" kern="0" dirty="0"/>
                  <a:t> 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ker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0">
                            <a:latin typeface="Cambria Math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2000" b="0" kern="0" dirty="0" smtClean="0"/>
                  <a:t> Boltzmann constant</a:t>
                </a:r>
                <a:endParaRPr lang="en-US" b="0" kern="0" dirty="0" smtClean="0"/>
              </a:p>
              <a:p>
                <a:pPr marL="0" indent="0"/>
                <a:endParaRPr lang="en-US" kern="0" dirty="0"/>
              </a:p>
            </p:txBody>
          </p:sp>
        </mc:Choice>
        <mc:Fallback xmlns="">
          <p:sp>
            <p:nvSpPr>
              <p:cNvPr id="9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1980000"/>
                <a:ext cx="4676400" cy="4113213"/>
              </a:xfrm>
              <a:prstGeom prst="rect">
                <a:avLst/>
              </a:prstGeom>
              <a:blipFill rotWithShape="1">
                <a:blip r:embed="rId3"/>
                <a:stretch>
                  <a:fillRect l="-1956" t="-1185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1764000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Time-</a:t>
            </a:r>
            <a:r>
              <a:rPr lang="de-DE" dirty="0" err="1" smtClean="0"/>
              <a:t>of</a:t>
            </a:r>
            <a:r>
              <a:rPr lang="de-DE" dirty="0" smtClean="0"/>
              <a:t>-Arrival (TOA) </a:t>
            </a:r>
            <a:r>
              <a:rPr lang="de-DE" dirty="0"/>
              <a:t>vs. Round-Trip-Delay (RTD) Ranging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914400" y="1980000"/>
            <a:ext cx="4676400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TOA: Synchronized transmitter and receiver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RTD: No synchronization required, stable oscillators and clocks for duration of message exchange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RTD model</a:t>
            </a:r>
            <a:r>
              <a:rPr lang="en-US" b="0" kern="0" smtClean="0"/>
              <a:t>: Two </a:t>
            </a:r>
            <a:r>
              <a:rPr lang="en-US" b="0" kern="0" dirty="0" smtClean="0"/>
              <a:t>independent TOA measurements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0" indent="0"/>
            <a:r>
              <a:rPr lang="en-US" sz="2000" b="0" kern="0" dirty="0" smtClean="0"/>
              <a:t>Note, </a:t>
            </a:r>
            <a:r>
              <a:rPr lang="en-US" sz="2000" b="0" kern="0" dirty="0"/>
              <a:t>r</a:t>
            </a:r>
            <a:r>
              <a:rPr lang="en-US" sz="2000" b="0" dirty="0"/>
              <a:t>ectangular waveform (γ=0) </a:t>
            </a:r>
            <a:r>
              <a:rPr lang="en-US" sz="2000" b="0" dirty="0" smtClean="0"/>
              <a:t>for remaining slides</a:t>
            </a:r>
            <a:endParaRPr lang="en-US" sz="2000" b="0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1764000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Round-Trip-Delay (RTD) Ranging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Bandwidth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914400" y="1980000"/>
            <a:ext cx="4676400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8.125 MHz = 52 subcarriers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8.75 </a:t>
            </a:r>
            <a:r>
              <a:rPr lang="en-US" b="0" kern="0" dirty="0"/>
              <a:t>MHz = </a:t>
            </a:r>
            <a:r>
              <a:rPr lang="en-US" b="0" kern="0" dirty="0" smtClean="0"/>
              <a:t>56 subcarriers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10 MHz = 64 subcarriers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16.25 MHz = 52 subcarriers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17.5 MHz = 56 subcarriers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kern="0" dirty="0" smtClean="0"/>
              <a:t>20 MHz = 64 subcarriers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kern="0" dirty="0"/>
          </a:p>
          <a:p>
            <a:pPr>
              <a:buFont typeface="Arial" panose="020B0604020202020204" pitchFamily="34" charset="0"/>
              <a:buChar char="•"/>
            </a:pPr>
            <a:endParaRPr lang="en-US" b="0" kern="0" dirty="0"/>
          </a:p>
          <a:p>
            <a:pPr>
              <a:buFont typeface="Arial" panose="020B0604020202020204" pitchFamily="34" charset="0"/>
              <a:buChar char="•"/>
            </a:pPr>
            <a:endParaRPr lang="en-US" b="0" kern="0" dirty="0"/>
          </a:p>
          <a:p>
            <a:pPr marL="0" indent="0"/>
            <a:endParaRPr lang="en-US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1764000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Round-Trip-Delay (RTD) Ranging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Bandwidth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914400" y="1980000"/>
            <a:ext cx="4676400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Times New Roman" pitchFamily="16" charset="0"/>
              <a:buAutoNum type="arabicParenR"/>
            </a:pPr>
            <a:r>
              <a:rPr lang="en-US" b="0" kern="0" dirty="0" smtClean="0">
                <a:sym typeface="Wingdings" panose="05000000000000000000" pitchFamily="2" charset="2"/>
              </a:rPr>
              <a:t>4</a:t>
            </a:r>
            <a:r>
              <a:rPr lang="en-US" b="0" kern="0" dirty="0">
                <a:sym typeface="Wingdings" panose="05000000000000000000" pitchFamily="2" charset="2"/>
              </a:rPr>
              <a:t>% accuracy </a:t>
            </a:r>
            <a:r>
              <a:rPr lang="en-US" b="0" kern="0" dirty="0" smtClean="0">
                <a:sym typeface="Wingdings" panose="05000000000000000000" pitchFamily="2" charset="2"/>
              </a:rPr>
              <a:t>gain for </a:t>
            </a:r>
            <a:br>
              <a:rPr lang="en-US" b="0" kern="0" dirty="0" smtClean="0">
                <a:sym typeface="Wingdings" panose="05000000000000000000" pitchFamily="2" charset="2"/>
              </a:rPr>
            </a:br>
            <a:r>
              <a:rPr lang="en-US" b="0" kern="0" dirty="0" smtClean="0"/>
              <a:t>52 </a:t>
            </a:r>
            <a:r>
              <a:rPr lang="en-US" b="0" kern="0" dirty="0" smtClean="0">
                <a:sym typeface="Wingdings" panose="05000000000000000000" pitchFamily="2" charset="2"/>
              </a:rPr>
              <a:t> 56 subcarriers 10 MHz </a:t>
            </a:r>
          </a:p>
          <a:p>
            <a:pPr marL="457200" indent="-457200">
              <a:buFont typeface="Times New Roman" pitchFamily="16" charset="0"/>
              <a:buAutoNum type="arabicParenR"/>
            </a:pPr>
            <a:r>
              <a:rPr lang="en-US" b="0" kern="0" dirty="0" smtClean="0">
                <a:sym typeface="Wingdings" panose="05000000000000000000" pitchFamily="2" charset="2"/>
              </a:rPr>
              <a:t>7</a:t>
            </a:r>
            <a:r>
              <a:rPr lang="en-US" b="0" kern="0" dirty="0">
                <a:sym typeface="Wingdings" panose="05000000000000000000" pitchFamily="2" charset="2"/>
              </a:rPr>
              <a:t>% accuracy gain </a:t>
            </a:r>
            <a:r>
              <a:rPr lang="en-US" b="0" kern="0" dirty="0" smtClean="0">
                <a:sym typeface="Wingdings" panose="05000000000000000000" pitchFamily="2" charset="2"/>
              </a:rPr>
              <a:t>for </a:t>
            </a:r>
            <a:br>
              <a:rPr lang="en-US" b="0" kern="0" dirty="0" smtClean="0">
                <a:sym typeface="Wingdings" panose="05000000000000000000" pitchFamily="2" charset="2"/>
              </a:rPr>
            </a:br>
            <a:r>
              <a:rPr lang="en-US" b="0" kern="0" dirty="0" smtClean="0">
                <a:sym typeface="Wingdings" panose="05000000000000000000" pitchFamily="2" charset="2"/>
              </a:rPr>
              <a:t>5664 subcarriers 10 MHz </a:t>
            </a:r>
          </a:p>
          <a:p>
            <a:pPr marL="457200" indent="-457200">
              <a:buFont typeface="Times New Roman" pitchFamily="16" charset="0"/>
              <a:buAutoNum type="arabicParenR"/>
            </a:pPr>
            <a:r>
              <a:rPr lang="en-US" b="0" kern="0" dirty="0" smtClean="0">
                <a:sym typeface="Wingdings" panose="05000000000000000000" pitchFamily="2" charset="2"/>
              </a:rPr>
              <a:t>30</a:t>
            </a:r>
            <a:r>
              <a:rPr lang="en-US" b="0" kern="0" dirty="0">
                <a:sym typeface="Wingdings" panose="05000000000000000000" pitchFamily="2" charset="2"/>
              </a:rPr>
              <a:t>% accuracy </a:t>
            </a:r>
            <a:r>
              <a:rPr lang="en-US" b="0" kern="0" dirty="0" smtClean="0">
                <a:sym typeface="Wingdings" panose="05000000000000000000" pitchFamily="2" charset="2"/>
              </a:rPr>
              <a:t>gain</a:t>
            </a:r>
            <a:br>
              <a:rPr lang="en-US" b="0" kern="0" dirty="0" smtClean="0">
                <a:sym typeface="Wingdings" panose="05000000000000000000" pitchFamily="2" charset="2"/>
              </a:rPr>
            </a:br>
            <a:r>
              <a:rPr lang="en-US" b="0" kern="0" dirty="0" smtClean="0">
                <a:sym typeface="Wingdings" panose="05000000000000000000" pitchFamily="2" charset="2"/>
              </a:rPr>
              <a:t>10 MHz  20 MHz</a:t>
            </a:r>
          </a:p>
          <a:p>
            <a:pPr marL="457200" indent="-457200">
              <a:buFont typeface="Times New Roman" pitchFamily="16" charset="0"/>
              <a:buAutoNum type="arabicParenR"/>
            </a:pPr>
            <a:r>
              <a:rPr lang="en-US" b="0" kern="0" dirty="0" smtClean="0">
                <a:sym typeface="Wingdings" panose="05000000000000000000" pitchFamily="2" charset="2"/>
              </a:rPr>
              <a:t>4</a:t>
            </a:r>
            <a:r>
              <a:rPr lang="en-US" b="0" kern="0" dirty="0">
                <a:sym typeface="Wingdings" panose="05000000000000000000" pitchFamily="2" charset="2"/>
              </a:rPr>
              <a:t>% accuracy </a:t>
            </a:r>
            <a:r>
              <a:rPr lang="en-US" b="0" kern="0" dirty="0" smtClean="0">
                <a:sym typeface="Wingdings" panose="05000000000000000000" pitchFamily="2" charset="2"/>
              </a:rPr>
              <a:t>gain for</a:t>
            </a:r>
            <a:br>
              <a:rPr lang="en-US" b="0" kern="0" dirty="0" smtClean="0">
                <a:sym typeface="Wingdings" panose="05000000000000000000" pitchFamily="2" charset="2"/>
              </a:rPr>
            </a:br>
            <a:r>
              <a:rPr lang="en-US" b="0" kern="0" dirty="0" smtClean="0"/>
              <a:t>52 </a:t>
            </a:r>
            <a:r>
              <a:rPr lang="en-US" b="0" kern="0" dirty="0">
                <a:sym typeface="Wingdings" panose="05000000000000000000" pitchFamily="2" charset="2"/>
              </a:rPr>
              <a:t> 56 subcarriers </a:t>
            </a:r>
            <a:r>
              <a:rPr lang="en-US" b="0" kern="0" dirty="0" smtClean="0">
                <a:sym typeface="Wingdings" panose="05000000000000000000" pitchFamily="2" charset="2"/>
              </a:rPr>
              <a:t>20 MHz</a:t>
            </a:r>
          </a:p>
          <a:p>
            <a:pPr marL="457200" indent="-457200">
              <a:buFont typeface="Times New Roman" pitchFamily="16" charset="0"/>
              <a:buAutoNum type="arabicParenR"/>
            </a:pPr>
            <a:r>
              <a:rPr lang="en-US" b="0" kern="0" dirty="0" smtClean="0">
                <a:sym typeface="Wingdings" panose="05000000000000000000" pitchFamily="2" charset="2"/>
              </a:rPr>
              <a:t>7</a:t>
            </a:r>
            <a:r>
              <a:rPr lang="en-US" b="0" kern="0" dirty="0">
                <a:sym typeface="Wingdings" panose="05000000000000000000" pitchFamily="2" charset="2"/>
              </a:rPr>
              <a:t>% accuracy </a:t>
            </a:r>
            <a:r>
              <a:rPr lang="en-US" b="0" kern="0" dirty="0" smtClean="0">
                <a:sym typeface="Wingdings" panose="05000000000000000000" pitchFamily="2" charset="2"/>
              </a:rPr>
              <a:t>gain</a:t>
            </a:r>
            <a:br>
              <a:rPr lang="en-US" b="0" kern="0" dirty="0" smtClean="0">
                <a:sym typeface="Wingdings" panose="05000000000000000000" pitchFamily="2" charset="2"/>
              </a:rPr>
            </a:br>
            <a:r>
              <a:rPr lang="en-US" b="0" kern="0" dirty="0" smtClean="0">
                <a:sym typeface="Wingdings" panose="05000000000000000000" pitchFamily="2" charset="2"/>
              </a:rPr>
              <a:t>56</a:t>
            </a:r>
            <a:r>
              <a:rPr lang="en-US" b="0" kern="0" dirty="0">
                <a:sym typeface="Wingdings" panose="05000000000000000000" pitchFamily="2" charset="2"/>
              </a:rPr>
              <a:t>64 subcarriers </a:t>
            </a:r>
            <a:r>
              <a:rPr lang="en-US" b="0" kern="0" dirty="0" smtClean="0">
                <a:sym typeface="Wingdings" panose="05000000000000000000" pitchFamily="2" charset="2"/>
              </a:rPr>
              <a:t>20 MHz</a:t>
            </a:r>
          </a:p>
          <a:p>
            <a:pPr marL="0" indent="0"/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1764000"/>
            <a:ext cx="6240000" cy="4680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6600056" y="4318497"/>
            <a:ext cx="3096344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10488488" y="3772106"/>
            <a:ext cx="588726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7370938" y="3750900"/>
            <a:ext cx="588726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10128448" y="3772106"/>
            <a:ext cx="359963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7023637" y="3746705"/>
            <a:ext cx="359963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979788" y="380577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5054" y="378904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50998" y="436190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47342" y="386104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60496" y="386104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5)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Millimeter Wave Round-Trip-Delay (RTD) Ranging </a:t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Radar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1764000"/>
            <a:ext cx="6240000" cy="4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"/>
              <p:cNvSpPr txBox="1">
                <a:spLocks/>
              </p:cNvSpPr>
              <p:nvPr/>
            </p:nvSpPr>
            <p:spPr bwMode="auto">
              <a:xfrm>
                <a:off x="914400" y="1980000"/>
                <a:ext cx="5037584" cy="41132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2160" tIns="46080" rIns="92160" bIns="4608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49263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24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1" fontAlgn="base" hangingPunct="1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2pPr>
                <a:lvl3pPr marL="1143000" indent="-228600" algn="l" defTabSz="449263" rtl="0" eaLnBrk="1" fontAlgn="base" hangingPunct="1">
                  <a:spcBef>
                    <a:spcPts val="4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rgbClr val="000000"/>
                    </a:solidFill>
                    <a:latin typeface="+mn-lt"/>
                    <a:ea typeface="+mn-ea"/>
                  </a:defRPr>
                </a:lvl3pPr>
                <a:lvl4pPr marL="16002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4pPr>
                <a:lvl5pPr marL="20574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5pPr>
                <a:lvl6pPr marL="25146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6pPr>
                <a:lvl7pPr marL="29718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7pPr>
                <a:lvl8pPr marL="34290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8pPr>
                <a:lvl9pPr marL="3886200" indent="-228600" algn="l" defTabSz="449263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600">
                    <a:solidFill>
                      <a:srgbClr val="000000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0" kern="0" dirty="0" smtClean="0"/>
                  <a:t>Communication, RTD ranging</a:t>
                </a:r>
                <a:br>
                  <a:rPr lang="en-US" b="0" kern="0" dirty="0" smtClean="0"/>
                </a:br>
                <a:endParaRPr lang="en-US" sz="2000" b="0" kern="0" dirty="0" smtClean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0" smtClean="0">
                          <a:latin typeface="Cambria Math"/>
                        </a:rPr>
                        <m:t>SNR</m:t>
                      </m:r>
                      <m:d>
                        <m:dPr>
                          <m:ctrlPr>
                            <a:rPr lang="en-US" sz="2000" b="0" i="1" kern="0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kern="0" smtClean="0">
                              <a:latin typeface="Cambria Math"/>
                            </a:rPr>
                            <m:t>𝑑</m:t>
                          </m:r>
                        </m:e>
                      </m:d>
                      <m:r>
                        <a:rPr lang="en-US" sz="2000" b="0" i="1" kern="0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kern="0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ker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ker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US" sz="2000" b="0" i="1" kern="0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el-GR" sz="2000" b="0" i="1" kern="0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sz="2000" b="0" i="1" kern="0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kern="0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000" b="0" i="1" kern="0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latin typeface="Cambria Math"/>
                                </a:rPr>
                                <m:t>TX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kern="0">
                                  <a:latin typeface="Cambria Math"/>
                                </a:rPr>
                                <m:t>TX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latin typeface="Cambria Math"/>
                                </a:rPr>
                                <m:t>R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kern="0">
                                  <a:latin typeface="Cambria Math"/>
                                </a:rPr>
                                <m:t>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latin typeface="Cambria Math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b="0" i="1" kern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0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kern="0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kern="0" smtClean="0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kern="0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kern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kern="0">
                                          <a:latin typeface="Cambria Math"/>
                                        </a:rPr>
                                        <m:t>𝑑</m:t>
                                      </m:r>
                                      <m:r>
                                        <a:rPr lang="en-US" sz="2000" b="0" i="1" kern="0">
                                          <a:latin typeface="Cambria Math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ker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kern="0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ker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000" b="0" i="1" kern="0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kern="0" smtClean="0">
                                      <a:latin typeface="Cambria Math"/>
                                    </a:rPr>
                                    <m:t>F</m:t>
                                  </m:r>
                                </m:sub>
                              </m:sSub>
                              <m:r>
                                <a:rPr lang="en-US" sz="2000" b="0" i="1" kern="0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latin typeface="Cambria Math"/>
                                </a:rPr>
                                <m:t>B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latin typeface="Cambria Math"/>
                                </a:rPr>
                                <m:t>W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kern="0" dirty="0" smtClean="0"/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1" kern="0">
                            <a:latin typeface="Cambria Math"/>
                            <a:ea typeface="Cambria Math"/>
                          </a:rPr>
                          <m:t>c</m:t>
                        </m:r>
                      </m:sub>
                    </m:sSub>
                    <m:r>
                      <a:rPr lang="en-US" sz="1600" b="0" i="1" kern="0" smtClean="0">
                        <a:latin typeface="Cambria Math"/>
                        <a:ea typeface="Cambria Math"/>
                      </a:rPr>
                      <m:t>   </m:t>
                    </m:r>
                    <m:r>
                      <a:rPr lang="en-US" sz="1600" b="0" i="1" kern="0">
                        <a:latin typeface="Cambria Math"/>
                        <a:ea typeface="Cambria Math"/>
                      </a:rPr>
                      <m:t>=63.5,</m:t>
                    </m:r>
                    <m:r>
                      <a:rPr lang="en-US" sz="1600" b="0" i="1" kern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1600" b="0" i="1" kern="0">
                        <a:latin typeface="Cambria Math"/>
                        <a:ea typeface="Cambria Math"/>
                      </a:rPr>
                      <m:t>76.5 </m:t>
                    </m:r>
                    <m:r>
                      <m:rPr>
                        <m:sty m:val="p"/>
                      </m:rPr>
                      <a:rPr lang="en-US" sz="1600" b="0" i="1" kern="0">
                        <a:latin typeface="Cambria Math"/>
                        <a:ea typeface="Cambria Math"/>
                      </a:rPr>
                      <m:t>GHz</m:t>
                    </m:r>
                  </m:oMath>
                </a14:m>
                <a:r>
                  <a:rPr lang="en-US" sz="1600" b="0" i="1" kern="0" dirty="0" smtClean="0">
                    <a:latin typeface="Cambria Math"/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TX</m:t>
                        </m:r>
                      </m:sub>
                    </m:sSub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TX</m:t>
                        </m:r>
                      </m:sub>
                    </m:sSub>
                    <m:r>
                      <a:rPr lang="en-US" sz="1600" b="0" i="1" kern="0">
                        <a:latin typeface="Cambria Math"/>
                      </a:rPr>
                      <m:t>=40 </m:t>
                    </m:r>
                    <m:r>
                      <m:rPr>
                        <m:sty m:val="p"/>
                      </m:rPr>
                      <a:rPr lang="en-US" sz="1600" b="0" kern="0">
                        <a:latin typeface="Cambria Math"/>
                      </a:rPr>
                      <m:t>dBm</m:t>
                    </m:r>
                    <m:r>
                      <a:rPr lang="en-US" sz="1600" b="0" kern="0">
                        <a:latin typeface="Cambria Math"/>
                      </a:rPr>
                      <m:t>, </m:t>
                    </m:r>
                  </m:oMath>
                </a14:m>
                <a:endParaRPr lang="en-US" sz="1600" b="0" kern="0" dirty="0" smtClean="0">
                  <a:latin typeface="Cambria Math"/>
                </a:endParaRP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kern="0">
                            <a:latin typeface="Cambria Math"/>
                          </a:rPr>
                          <m:t>𝐿</m:t>
                        </m:r>
                      </m:e>
                      <m:sub>
                        <m:sSub>
                          <m:sSubPr>
                            <m:ctrlPr>
                              <a:rPr lang="en-US" sz="1600" b="0" i="1" ker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ker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600" b="0" ker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1600" b="0" i="1" kern="0">
                        <a:latin typeface="Cambria Math"/>
                      </a:rPr>
                      <m:t>=17.5, 0.2 </m:t>
                    </m:r>
                    <m:r>
                      <m:rPr>
                        <m:sty m:val="p"/>
                      </m:rPr>
                      <a:rPr lang="en-US" sz="1600" b="0" kern="0">
                        <a:latin typeface="Cambria Math"/>
                      </a:rPr>
                      <m:t>dB</m:t>
                    </m:r>
                  </m:oMath>
                </a14:m>
                <a:r>
                  <a:rPr lang="en-US" sz="1600" b="0" i="1" kern="0" dirty="0" smtClean="0">
                    <a:latin typeface="Cambria Math"/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W</m:t>
                        </m:r>
                      </m:sub>
                    </m:sSub>
                    <m:r>
                      <a:rPr lang="en-US" sz="1600" b="0" kern="0">
                        <a:latin typeface="Cambria Math"/>
                      </a:rPr>
                      <m:t>=</m:t>
                    </m:r>
                    <m:r>
                      <a:rPr lang="en-US" sz="1600" b="0" i="1" kern="0">
                        <a:latin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en-US" sz="1600" b="0" kern="0">
                        <a:latin typeface="Cambria Math"/>
                      </a:rPr>
                      <m:t>GHz</m:t>
                    </m:r>
                  </m:oMath>
                </a14:m>
                <a:r>
                  <a:rPr lang="en-US" sz="1600" b="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ker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Avg</m:t>
                        </m:r>
                      </m:sub>
                    </m:sSub>
                  </m:oMath>
                </a14:m>
                <a:r>
                  <a:rPr lang="en-US" sz="1600" b="0" kern="0" dirty="0"/>
                  <a:t>=1000,</a:t>
                </a:r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ker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1600" b="0" ker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b="0" i="1" kern="0">
                        <a:latin typeface="Cambria Math"/>
                      </a:rPr>
                      <m:t>=2</m:t>
                    </m:r>
                    <m:r>
                      <a:rPr lang="en-US" sz="1600" b="0" ker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kern="0">
                        <a:latin typeface="Cambria Math"/>
                      </a:rPr>
                      <m:t>km</m:t>
                    </m:r>
                  </m:oMath>
                </a14:m>
                <a:r>
                  <a:rPr lang="en-US" sz="1600" b="0" kern="0" dirty="0" smtClean="0"/>
                  <a:t>,</a:t>
                </a:r>
                <a:r>
                  <a:rPr lang="en-US" sz="1600" b="0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RX</m:t>
                        </m:r>
                      </m:sub>
                    </m:sSub>
                    <m:r>
                      <a:rPr lang="en-US" sz="1600" b="0" i="1" kern="0">
                        <a:latin typeface="Cambria Math"/>
                      </a:rPr>
                      <m:t>=</m:t>
                    </m:r>
                    <m:r>
                      <a:rPr lang="en-US" sz="1600" b="0" kern="0">
                        <a:latin typeface="Cambria Math"/>
                      </a:rPr>
                      <m:t>23</m:t>
                    </m:r>
                    <m:r>
                      <m:rPr>
                        <m:sty m:val="p"/>
                      </m:rPr>
                      <a:rPr lang="en-US" sz="1600" b="0" kern="0">
                        <a:latin typeface="Cambria Math"/>
                      </a:rPr>
                      <m:t>dBi</m:t>
                    </m:r>
                  </m:oMath>
                </a14:m>
                <a:r>
                  <a:rPr lang="en-US" sz="16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F</m:t>
                        </m:r>
                      </m:sub>
                    </m:sSub>
                    <m:r>
                      <a:rPr lang="en-US" sz="1600" b="0" i="1" kern="0">
                        <a:latin typeface="Cambria Math"/>
                      </a:rPr>
                      <m:t>=5</m:t>
                    </m:r>
                    <m:r>
                      <m:rPr>
                        <m:sty m:val="p"/>
                      </m:rPr>
                      <a:rPr lang="en-US" sz="1600" b="0" kern="0">
                        <a:latin typeface="Cambria Math"/>
                      </a:rPr>
                      <m:t>dB</m:t>
                    </m:r>
                  </m:oMath>
                </a14:m>
                <a:r>
                  <a:rPr lang="en-US" sz="1600" b="0" kern="0" dirty="0"/>
                  <a:t>,</a:t>
                </a:r>
                <a:r>
                  <a:rPr lang="en-US" sz="1600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N</m:t>
                        </m:r>
                      </m:sub>
                    </m:sSub>
                    <m:r>
                      <a:rPr lang="en-US" sz="1600" b="0" i="1" kern="0">
                        <a:latin typeface="Cambria Math"/>
                      </a:rPr>
                      <m:t>=300</m:t>
                    </m:r>
                    <m:r>
                      <m:rPr>
                        <m:sty m:val="p"/>
                      </m:rPr>
                      <a:rPr lang="en-US" sz="1600" b="0" kern="0">
                        <a:latin typeface="Cambria Math"/>
                      </a:rPr>
                      <m:t>K</m:t>
                    </m:r>
                  </m:oMath>
                </a14:m>
                <a:r>
                  <a:rPr lang="en-US" sz="1600" b="0" kern="0" dirty="0"/>
                  <a:t>,</a:t>
                </a:r>
                <a:r>
                  <a:rPr lang="en-US" sz="1600" kern="0" dirty="0"/>
                  <a:t> </a:t>
                </a:r>
                <a:r>
                  <a:rPr lang="en-US" sz="1600" kern="0" dirty="0" smtClean="0"/>
                  <a:t/>
                </a:r>
                <a:br>
                  <a:rPr lang="en-US" sz="1600" kern="0" dirty="0" smtClean="0"/>
                </a:br>
                <a:endParaRPr lang="en-US" sz="1600" kern="0" dirty="0" smtClean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0" kern="0" dirty="0" smtClean="0"/>
                  <a:t>Radar [7]</a:t>
                </a:r>
                <a:endParaRPr lang="en-US" b="0" kern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SNR</m:t>
                      </m:r>
                      <m:d>
                        <m:dPr>
                          <m:ctrlPr>
                            <a:rPr lang="en-US" sz="2000" b="0" i="1" kern="0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2000" b="0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ker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ker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ker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ker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kern="0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0" i="1" ker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kern="0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b="0" ker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000" b="0" i="1" ker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kern="0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kern="0"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000" b="0" i="1" kern="0" smtClean="0">
                                      <a:latin typeface="Cambria Math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2000" b="0" i="1" ker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kern="0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000" b="0" ker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ker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000" b="0" i="1" ker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ker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TX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ker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TX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b="0" i="1" kern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kern="0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kern="0" smtClean="0">
                                      <a:latin typeface="Cambria Math"/>
                                    </a:rPr>
                                    <m:t>c</m:t>
                                  </m:r>
                                </m:sub>
                              </m:sSub>
                              <m:r>
                                <a:rPr lang="en-US" sz="2000" b="0" ker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RX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ker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000" b="0" i="1" ker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ker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ker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l-GR" sz="2000" b="0" ker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b="0" i="1" ker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ker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kern="0">
                                      <a:latin typeface="Cambria Math"/>
                                    </a:rPr>
                                    <m:t>F</m:t>
                                  </m:r>
                                </m:sub>
                              </m:sSub>
                              <m:r>
                                <a:rPr lang="en-US" sz="2000" b="0" ker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B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ker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kern="0">
                                  <a:latin typeface="Cambria Math"/>
                                </a:rPr>
                                <m:t>W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kern="0" dirty="0"/>
              </a:p>
              <a:p>
                <a:pPr marL="0" indent="0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kern="0">
                            <a:latin typeface="Cambria Math"/>
                            <a:ea typeface="Cambria Math"/>
                          </a:rPr>
                          <m:t>c</m:t>
                        </m:r>
                      </m:sub>
                    </m:sSub>
                    <m:r>
                      <a:rPr lang="en-US" sz="1600" b="0" i="1" kern="0" smtClean="0">
                        <a:latin typeface="Cambria Math"/>
                        <a:ea typeface="Cambria Math"/>
                      </a:rPr>
                      <m:t>=76.5 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/>
                        <a:ea typeface="Cambria Math"/>
                      </a:rPr>
                      <m:t>GHz</m:t>
                    </m:r>
                  </m:oMath>
                </a14:m>
                <a:r>
                  <a:rPr lang="en-US" sz="1600" b="0" kern="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kern="0">
                            <a:latin typeface="Cambria Math"/>
                          </a:rPr>
                          <m:t>𝐿</m:t>
                        </m:r>
                      </m:e>
                      <m:sub>
                        <m:sSub>
                          <m:sSubPr>
                            <m:ctrlPr>
                              <a:rPr lang="en-US" sz="1600" b="0" i="1" ker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ker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600" b="0" ker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1600" b="0" i="1" kern="0" smtClean="0">
                        <a:latin typeface="Cambria Math"/>
                      </a:rPr>
                      <m:t>=0.2 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/>
                      </a:rPr>
                      <m:t>dB</m:t>
                    </m:r>
                    <m:r>
                      <a:rPr lang="en-US" sz="1600" b="0" i="1" kern="0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sz="1600" b="0" kern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en-US" sz="1600" b="0" i="1" kern="0" smtClean="0">
                        <a:latin typeface="Cambria Math"/>
                      </a:rPr>
                      <m:t>=100 </m:t>
                    </m:r>
                    <m:sSup>
                      <m:sSupPr>
                        <m:ctrlPr>
                          <a:rPr lang="en-US" sz="1600" b="0" i="1" kern="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kern="0" smtClean="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sz="1600" b="0" i="1" kern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b="0" kern="0" dirty="0" smtClean="0"/>
                  <a:t>, </a:t>
                </a:r>
                <a:br>
                  <a:rPr lang="en-US" sz="1600" b="0" kern="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kern="0">
                            <a:latin typeface="Cambria Math"/>
                          </a:rPr>
                          <m:t>TX</m:t>
                        </m:r>
                      </m:sub>
                    </m:sSub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kern="0">
                            <a:latin typeface="Cambria Math"/>
                          </a:rPr>
                          <m:t>TX</m:t>
                        </m:r>
                      </m:sub>
                    </m:sSub>
                    <m:r>
                      <a:rPr lang="en-US" sz="1600" b="0" i="1" kern="0" smtClean="0">
                        <a:latin typeface="Cambria Math"/>
                      </a:rPr>
                      <m:t>=</m:t>
                    </m:r>
                    <m:r>
                      <a:rPr lang="en-US" sz="1600" b="0" i="0" kern="0" smtClean="0">
                        <a:latin typeface="Cambria Math"/>
                      </a:rPr>
                      <m:t> 50 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/>
                      </a:rPr>
                      <m:t>dBm</m:t>
                    </m:r>
                  </m:oMath>
                </a14:m>
                <a:r>
                  <a:rPr lang="en-US" sz="1600" b="0" kern="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ker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>
                            <a:latin typeface="Cambria Math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1600" b="0" kern="0" dirty="0"/>
                  <a:t> Boltzmann constant</a:t>
                </a:r>
                <a:r>
                  <a:rPr lang="en-US" sz="1600" b="0" kern="0" dirty="0" smtClean="0"/>
                  <a:t> </a:t>
                </a:r>
                <a:endParaRPr lang="en-US" b="0" kern="0" dirty="0" smtClean="0"/>
              </a:p>
              <a:p>
                <a:pPr marL="0" indent="0"/>
                <a:endParaRPr lang="en-US" kern="0" dirty="0"/>
              </a:p>
            </p:txBody>
          </p:sp>
        </mc:Choice>
        <mc:Fallback xmlns="">
          <p:sp>
            <p:nvSpPr>
              <p:cNvPr id="10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1980000"/>
                <a:ext cx="5037584" cy="4113213"/>
              </a:xfrm>
              <a:prstGeom prst="rect">
                <a:avLst/>
              </a:prstGeom>
              <a:blipFill rotWithShape="1">
                <a:blip r:embed="rId4"/>
                <a:stretch>
                  <a:fillRect l="-1574" t="-1185" b="-12000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3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Train-to-Train Propagation Measurements in the Millimeter Wave Band </a:t>
            </a:r>
            <a:r>
              <a:rPr lang="en-US" dirty="0" smtClean="0"/>
              <a:t>[8]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pic>
        <p:nvPicPr>
          <p:cNvPr id="7" name="VTC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230" b="4993"/>
          <a:stretch>
            <a:fillRect/>
          </a:stretch>
        </p:blipFill>
        <p:spPr>
          <a:xfrm>
            <a:off x="1847528" y="1700808"/>
            <a:ext cx="8568952" cy="4327321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5836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Train-to-Train Propagation Measurements in the Millimeter Wave Band </a:t>
            </a:r>
            <a:r>
              <a:rPr lang="en-US" dirty="0" smtClean="0"/>
              <a:t>[8]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1">
                            <a:latin typeface="Cambria Math"/>
                            <a:ea typeface="Cambria Math"/>
                          </a:rPr>
                          <m:t>c</m:t>
                        </m:r>
                      </m:sub>
                    </m:sSub>
                    <m:r>
                      <a:rPr lang="en-US" sz="2000" b="0" i="1">
                        <a:latin typeface="Cambria Math"/>
                        <a:ea typeface="Cambria Math"/>
                      </a:rPr>
                      <m:t>   =6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000" b="0" i="1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>
                        <a:latin typeface="Cambria Math"/>
                        <a:ea typeface="Cambria Math"/>
                      </a:rPr>
                      <m:t>GHz</m:t>
                    </m:r>
                  </m:oMath>
                </a14:m>
                <a:r>
                  <a:rPr lang="en-US" sz="2000" b="0" i="1" dirty="0">
                    <a:latin typeface="Cambria Math"/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>
                            <a:latin typeface="Cambria Math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>
                            <a:latin typeface="Cambria Math"/>
                          </a:rPr>
                          <m:t>W</m:t>
                        </m:r>
                      </m:sub>
                    </m:sSub>
                    <m:r>
                      <a:rPr lang="en-US" sz="2000" b="0">
                        <a:latin typeface="Cambria Math"/>
                      </a:rPr>
                      <m:t>=</m:t>
                    </m:r>
                    <m:r>
                      <a:rPr lang="en-US" sz="2000" b="0" i="1">
                        <a:latin typeface="Cambria Math"/>
                      </a:rPr>
                      <m:t>1</m:t>
                    </m:r>
                    <m:r>
                      <a:rPr lang="en-US" sz="2000" b="0" i="1" smtClean="0">
                        <a:latin typeface="Cambria Math"/>
                      </a:rPr>
                      <m:t>20</m:t>
                    </m:r>
                    <m:r>
                      <a:rPr lang="en-US" sz="2000" b="0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M</m:t>
                    </m:r>
                    <m:r>
                      <m:rPr>
                        <m:sty m:val="p"/>
                      </m:rPr>
                      <a:rPr lang="en-US" sz="2000" b="0">
                        <a:latin typeface="Cambria Math"/>
                      </a:rPr>
                      <m:t>Hz</m:t>
                    </m:r>
                  </m:oMath>
                </a14:m>
                <a:endParaRPr lang="en-US" sz="2000" b="0" dirty="0" smtClean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b="0" dirty="0" smtClean="0"/>
                  <a:t>Snapshot </a:t>
                </a:r>
                <a:r>
                  <a:rPr lang="en-US" sz="2000" b="0" dirty="0"/>
                  <a:t>based distance estimator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b="0" dirty="0" smtClean="0"/>
                  <a:t>Accuracy</a:t>
                </a:r>
                <a:r>
                  <a:rPr lang="en-US" sz="2000" b="0" dirty="0"/>
                  <a:t>: 12 cm (</a:t>
                </a:r>
                <a:r>
                  <a:rPr lang="en-US" sz="2000" b="0" dirty="0" smtClean="0"/>
                  <a:t>1</a:t>
                </a:r>
                <a:r>
                  <a:rPr lang="el-GR" sz="2000" b="0" dirty="0" smtClean="0"/>
                  <a:t>σ</a:t>
                </a:r>
                <a:r>
                  <a:rPr lang="en-US" sz="2000" b="0" dirty="0"/>
                  <a:t>)</a:t>
                </a:r>
                <a:r>
                  <a:rPr lang="en-US" sz="2000" b="0" dirty="0" smtClean="0"/>
                  <a:t>, </a:t>
                </a:r>
                <a:r>
                  <a:rPr lang="en-US" sz="2000" b="0" dirty="0"/>
                  <a:t>49 cm </a:t>
                </a:r>
                <a:r>
                  <a:rPr lang="en-US" sz="2000" b="0" dirty="0" smtClean="0"/>
                  <a:t>(3</a:t>
                </a:r>
                <a:r>
                  <a:rPr lang="el-GR" sz="2000" b="0" dirty="0" smtClean="0"/>
                  <a:t>σ</a:t>
                </a:r>
                <a:r>
                  <a:rPr lang="en-US" sz="2000" b="0" smtClean="0"/>
                  <a:t>)</a:t>
                </a:r>
                <a:endParaRPr lang="en-US" sz="20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471" t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3642" y="3128321"/>
            <a:ext cx="5889323" cy="332501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My Presentations\190403 EuCAP 2019 presentation\Distance_error_CDF_3.bmp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931" y="3128320"/>
            <a:ext cx="5889327" cy="332501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297387" y="2822528"/>
            <a:ext cx="6413476" cy="3283272"/>
            <a:chOff x="4297387" y="2547938"/>
            <a:chExt cx="6413476" cy="3283272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4297387" y="2547938"/>
              <a:ext cx="2003401" cy="3114104"/>
            </a:xfrm>
            <a:prstGeom prst="line">
              <a:avLst/>
            </a:prstGeom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4297387" y="2565698"/>
              <a:ext cx="6413476" cy="3265512"/>
              <a:chOff x="4297387" y="2565698"/>
              <a:chExt cx="6413476" cy="3265512"/>
            </a:xfrm>
          </p:grpSpPr>
          <p:pic>
            <p:nvPicPr>
              <p:cNvPr id="13" name="Picture 2" descr="D:\My Presentations\190403 EuCAP 2019 presentation\Distance_error4.bmp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3611" y="2565698"/>
                <a:ext cx="4381364" cy="3059009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297387" y="5662042"/>
                <a:ext cx="1080120" cy="16916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V="1">
                <a:off x="5377507" y="5641181"/>
                <a:ext cx="5333356" cy="190029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917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/>
              <a:t>Bounds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err="1" smtClean="0"/>
              <a:t>Cramér</a:t>
            </a:r>
            <a:r>
              <a:rPr lang="en-US" sz="1800" dirty="0" smtClean="0"/>
              <a:t>-Rao Lower Bound (CRLB)  vs . </a:t>
            </a:r>
            <a:r>
              <a:rPr lang="en-US" sz="1800" dirty="0" err="1" smtClean="0"/>
              <a:t>Ziv-Zakai</a:t>
            </a:r>
            <a:r>
              <a:rPr lang="en-US" sz="1800" dirty="0" smtClean="0"/>
              <a:t> Lower Bound (ZZLB):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CRLB simple, analytic solution vs. ZZLB more complex, numerical solution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CRLB and ZZLB same for high SNR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CRLB optimistic for </a:t>
            </a:r>
            <a:r>
              <a:rPr lang="en-US" sz="1600" dirty="0" smtClean="0"/>
              <a:t>low to medium </a:t>
            </a:r>
            <a:r>
              <a:rPr lang="en-US" sz="1600" dirty="0" smtClean="0"/>
              <a:t>SNR vs. ZZLB tighter at medium to </a:t>
            </a:r>
            <a:r>
              <a:rPr lang="en-US" sz="1600" dirty="0"/>
              <a:t>low SNR (accounts for </a:t>
            </a:r>
            <a:r>
              <a:rPr lang="en-US" sz="1600" dirty="0" smtClean="0"/>
              <a:t>ambiguities)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Observation model: </a:t>
            </a:r>
            <a:r>
              <a:rPr lang="en-US" sz="1600" dirty="0" smtClean="0"/>
              <a:t>Simple model </a:t>
            </a:r>
            <a:r>
              <a:rPr lang="en-US" sz="1600" dirty="0" smtClean="0">
                <a:sym typeface="Wingdings" panose="05000000000000000000" pitchFamily="2" charset="2"/>
              </a:rPr>
              <a:t> </a:t>
            </a:r>
            <a:r>
              <a:rPr lang="en-US" sz="1600" dirty="0" smtClean="0"/>
              <a:t>analytic solution for bounds, but overly optimistic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0" dirty="0" smtClean="0"/>
              <a:t>Waveform: </a:t>
            </a:r>
            <a:r>
              <a:rPr lang="en-US" sz="1600" b="0" dirty="0"/>
              <a:t>Put energy towards band </a:t>
            </a:r>
            <a:r>
              <a:rPr lang="en-US" sz="1600" b="0" dirty="0" smtClean="0"/>
              <a:t>edge, e.g. </a:t>
            </a:r>
            <a:r>
              <a:rPr lang="en-US" sz="1600" b="0" dirty="0"/>
              <a:t>50% </a:t>
            </a:r>
            <a:r>
              <a:rPr lang="en-US" sz="1600" b="0" dirty="0" smtClean="0">
                <a:sym typeface="Wingdings" panose="05000000000000000000" pitchFamily="2" charset="2"/>
              </a:rPr>
              <a:t> </a:t>
            </a:r>
            <a:r>
              <a:rPr lang="en-US" sz="1600" b="0" dirty="0" smtClean="0"/>
              <a:t>3 </a:t>
            </a:r>
            <a:r>
              <a:rPr lang="en-US" sz="1600" b="0" dirty="0"/>
              <a:t>dB gain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0" dirty="0" smtClean="0"/>
              <a:t>Free Space </a:t>
            </a:r>
            <a:r>
              <a:rPr lang="en-US" sz="1600" b="0" dirty="0" err="1" smtClean="0"/>
              <a:t>LoS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Pathloss</a:t>
            </a:r>
            <a:r>
              <a:rPr lang="en-US" sz="1600" b="0" dirty="0" smtClean="0"/>
              <a:t> Model @ 5.9 GHz </a:t>
            </a:r>
            <a:r>
              <a:rPr lang="en-US" sz="1600" b="0" dirty="0" smtClean="0">
                <a:sym typeface="Wingdings" panose="05000000000000000000" pitchFamily="2" charset="2"/>
              </a:rPr>
              <a:t></a:t>
            </a:r>
            <a:r>
              <a:rPr lang="en-US" sz="1600" b="0" dirty="0" smtClean="0"/>
              <a:t> </a:t>
            </a:r>
            <a:r>
              <a:rPr lang="en-US" sz="1600" dirty="0" err="1" smtClean="0"/>
              <a:t>submeter</a:t>
            </a:r>
            <a:r>
              <a:rPr lang="en-US" sz="1600" dirty="0" smtClean="0"/>
              <a:t> </a:t>
            </a:r>
            <a:r>
              <a:rPr lang="en-US" sz="1600" b="0" dirty="0" smtClean="0"/>
              <a:t>accuracy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0" dirty="0" smtClean="0"/>
              <a:t>RTD 3dB performance loss compared to TOA, no synchronization required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0" dirty="0" smtClean="0"/>
              <a:t>Bandwidth comparison: marginal gain for different numerologies, significant gain for </a:t>
            </a:r>
            <a:r>
              <a:rPr lang="en-US" sz="1600" b="0" dirty="0" smtClean="0">
                <a:sym typeface="Wingdings" panose="05000000000000000000" pitchFamily="2" charset="2"/>
              </a:rPr>
              <a:t>20 MHz vs. 10 MHz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0" dirty="0" smtClean="0">
                <a:sym typeface="Wingdings" panose="05000000000000000000" pitchFamily="2" charset="2"/>
              </a:rPr>
              <a:t>Millimeter Wave 63.5 GHz RTD ranging outperforms Radar 76.5 GHz @ distances &gt; 230 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>
                <a:sym typeface="Wingdings" panose="05000000000000000000" pitchFamily="2" charset="2"/>
              </a:rPr>
              <a:t>Millimeter </a:t>
            </a:r>
            <a:r>
              <a:rPr lang="en-US" sz="2000" b="0" dirty="0">
                <a:sym typeface="Wingdings" panose="05000000000000000000" pitchFamily="2" charset="2"/>
              </a:rPr>
              <a:t>Wave moving train </a:t>
            </a:r>
            <a:r>
              <a:rPr lang="en-US" sz="2000" b="0" dirty="0" smtClean="0">
                <a:sym typeface="Wingdings" panose="05000000000000000000" pitchFamily="2" charset="2"/>
              </a:rPr>
              <a:t>measurements: </a:t>
            </a:r>
            <a:r>
              <a:rPr lang="en-US" sz="2000" b="0" dirty="0">
                <a:sym typeface="Wingdings" panose="05000000000000000000" pitchFamily="2" charset="2"/>
              </a:rPr>
              <a:t>120 </a:t>
            </a:r>
            <a:r>
              <a:rPr lang="en-US" sz="2000" b="0" dirty="0" smtClean="0">
                <a:sym typeface="Wingdings" panose="05000000000000000000" pitchFamily="2" charset="2"/>
              </a:rPr>
              <a:t>MHz BW  12 cm ranging error @ 1 sigma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8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231904" y="2420888"/>
            <a:ext cx="6743700" cy="3600000"/>
            <a:chOff x="3257306" y="3576169"/>
            <a:chExt cx="4753457" cy="2537543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4" r="7109"/>
            <a:stretch/>
          </p:blipFill>
          <p:spPr bwMode="auto">
            <a:xfrm>
              <a:off x="3257306" y="3576169"/>
              <a:ext cx="4753457" cy="253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7056566" y="4414886"/>
              <a:ext cx="0" cy="1318370"/>
            </a:xfrm>
            <a:prstGeom prst="line">
              <a:avLst/>
            </a:prstGeom>
            <a:ln w="254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7056566" y="4117345"/>
              <a:ext cx="592" cy="299572"/>
            </a:xfrm>
            <a:prstGeom prst="line">
              <a:avLst/>
            </a:prstGeom>
            <a:ln w="2540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3779912" y="4428456"/>
              <a:ext cx="3282662" cy="1"/>
            </a:xfrm>
            <a:prstGeom prst="line">
              <a:avLst/>
            </a:prstGeom>
            <a:ln w="254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779912" y="4117345"/>
              <a:ext cx="3283798" cy="0"/>
            </a:xfrm>
            <a:prstGeom prst="line">
              <a:avLst/>
            </a:prstGeom>
            <a:ln w="2540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/>
            <a:r>
              <a:rPr lang="en-US" sz="2400" b="1" dirty="0" smtClean="0">
                <a:sym typeface="Wingdings" panose="05000000000000000000" pitchFamily="2" charset="2"/>
              </a:rPr>
              <a:t>More realistic observation models</a:t>
            </a:r>
            <a:endParaRPr lang="en-US" sz="1800" b="1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 smtClean="0"/>
              <a:t>Multipath, e.g. ground reflection</a:t>
            </a:r>
          </a:p>
          <a:p>
            <a:pPr marL="457200" lvl="1" indent="0"/>
            <a:endParaRPr lang="en-US" b="0" dirty="0" smtClean="0"/>
          </a:p>
          <a:p>
            <a:pPr marL="457200" lvl="1" indent="0"/>
            <a:endParaRPr lang="en-US" dirty="0"/>
          </a:p>
          <a:p>
            <a:pPr marL="457200" lvl="1" indent="0"/>
            <a:endParaRPr lang="en-US" b="0" dirty="0" smtClean="0"/>
          </a:p>
          <a:p>
            <a:pPr marL="457200" lvl="1" indent="0"/>
            <a:endParaRPr lang="en-US" dirty="0"/>
          </a:p>
          <a:p>
            <a:pPr marL="457200" lvl="1" indent="0"/>
            <a:endParaRPr lang="en-US" b="0" dirty="0" smtClean="0"/>
          </a:p>
          <a:p>
            <a:pPr marL="457200" lvl="1" indent="0"/>
            <a:endParaRPr lang="en-US" dirty="0"/>
          </a:p>
          <a:p>
            <a:pPr marL="457200" lvl="1" indent="0"/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 smtClean="0"/>
              <a:t>Clock and oscillator errors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175716" y="3198168"/>
            <a:ext cx="1840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moving train </a:t>
            </a:r>
            <a:endParaRPr lang="en-US" dirty="0"/>
          </a:p>
        </p:txBody>
      </p:sp>
      <p:pic>
        <p:nvPicPr>
          <p:cNvPr id="9" name="Picture 2" descr="D:\My Papers\Effect of non-integer delay on ranging accuracy for ultra-reliable systems\Latex\channel_mode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t="16793"/>
          <a:stretch/>
        </p:blipFill>
        <p:spPr bwMode="auto">
          <a:xfrm>
            <a:off x="1343470" y="3645024"/>
            <a:ext cx="349306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3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References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0" dirty="0" smtClean="0"/>
              <a:t>[1] </a:t>
            </a:r>
            <a:r>
              <a:rPr lang="en-GB" sz="1600" b="0" dirty="0" err="1" smtClean="0"/>
              <a:t>TGbd</a:t>
            </a:r>
            <a:r>
              <a:rPr lang="en-GB" sz="1600" b="0" dirty="0"/>
              <a:t>, “</a:t>
            </a:r>
            <a:r>
              <a:rPr lang="en-US" sz="1600" b="0" dirty="0"/>
              <a:t>Project Authorization Request (PAR)</a:t>
            </a:r>
            <a:r>
              <a:rPr lang="en-GB" sz="1600" b="0" dirty="0"/>
              <a:t>”, IEEE 802.11-18/0861r9</a:t>
            </a:r>
          </a:p>
          <a:p>
            <a:r>
              <a:rPr lang="en-GB" sz="1600" b="0" dirty="0"/>
              <a:t>[2] NGV SG, “</a:t>
            </a:r>
            <a:r>
              <a:rPr lang="en-US" sz="1600" b="0" dirty="0"/>
              <a:t>Use Case Baseline Document Approved By SG”, IEEE </a:t>
            </a:r>
            <a:r>
              <a:rPr lang="en-US" sz="1600" b="0" dirty="0" smtClean="0"/>
              <a:t>802.11-18/1323r2</a:t>
            </a:r>
          </a:p>
          <a:p>
            <a:r>
              <a:rPr lang="en-US" sz="1600" b="0" dirty="0" smtClean="0"/>
              <a:t>[3] S</a:t>
            </a:r>
            <a:r>
              <a:rPr lang="en-US" sz="1600" b="0" dirty="0"/>
              <a:t>. M. Kay, </a:t>
            </a:r>
            <a:r>
              <a:rPr lang="en-US" sz="1600" b="0" i="1" dirty="0"/>
              <a:t>Fundamentals of statistical signal processing</a:t>
            </a:r>
            <a:r>
              <a:rPr lang="en-US" sz="1600" b="0" dirty="0"/>
              <a:t>. New Jersey</a:t>
            </a:r>
            <a:r>
              <a:rPr lang="en-US" sz="1600" b="0" dirty="0" smtClean="0"/>
              <a:t>: Prentice </a:t>
            </a:r>
            <a:r>
              <a:rPr lang="en-US" sz="1600" b="0" dirty="0"/>
              <a:t>Hall PTR, 1993</a:t>
            </a:r>
            <a:r>
              <a:rPr lang="en-US" sz="1600" b="0" dirty="0" smtClean="0"/>
              <a:t>.</a:t>
            </a:r>
          </a:p>
          <a:p>
            <a:r>
              <a:rPr lang="en-US" sz="1600" b="0" dirty="0" smtClean="0"/>
              <a:t>[4] </a:t>
            </a:r>
            <a:r>
              <a:rPr lang="en-US" sz="1600" b="0" dirty="0"/>
              <a:t>H. L. Van Trees, </a:t>
            </a:r>
            <a:r>
              <a:rPr lang="en-US" sz="1600" b="0" i="1" dirty="0"/>
              <a:t>Detection, estimation, and modulation theory</a:t>
            </a:r>
            <a:r>
              <a:rPr lang="en-US" sz="1600" b="0" dirty="0"/>
              <a:t>. John</a:t>
            </a:r>
            <a:br>
              <a:rPr lang="en-US" sz="1600" b="0" dirty="0"/>
            </a:br>
            <a:r>
              <a:rPr lang="en-US" sz="1600" b="0" dirty="0"/>
              <a:t>Wiley &amp; Sons, 2004</a:t>
            </a:r>
            <a:r>
              <a:rPr lang="en-US" sz="1600" b="0" dirty="0" smtClean="0"/>
              <a:t>.</a:t>
            </a:r>
          </a:p>
          <a:p>
            <a:r>
              <a:rPr lang="en-US" sz="1600" b="0" dirty="0" smtClean="0"/>
              <a:t>[5] </a:t>
            </a:r>
            <a:r>
              <a:rPr lang="en-US" sz="1600" b="0" dirty="0"/>
              <a:t>H. L. Van Trees</a:t>
            </a:r>
            <a:r>
              <a:rPr lang="en-US" sz="1600" b="0" dirty="0" smtClean="0"/>
              <a:t>, </a:t>
            </a:r>
            <a:r>
              <a:rPr lang="en-US" sz="1600" b="0" i="1" dirty="0"/>
              <a:t>Bayesian bounds for parameter estimation and nonlinear filtering/tracking</a:t>
            </a:r>
            <a:r>
              <a:rPr lang="en-US" sz="1600" b="0" dirty="0"/>
              <a:t>. John Wiley &amp; Sons, 2007.</a:t>
            </a:r>
            <a:r>
              <a:rPr lang="en-US" sz="1600" dirty="0"/>
              <a:t> </a:t>
            </a:r>
            <a:endParaRPr lang="en-US" sz="1600" b="0" dirty="0"/>
          </a:p>
          <a:p>
            <a:pPr marL="269875" indent="-269875"/>
            <a:r>
              <a:rPr lang="en-US" sz="1600" b="0" dirty="0" smtClean="0"/>
              <a:t>[6] Dammann</a:t>
            </a:r>
            <a:r>
              <a:rPr lang="en-US" sz="1600" b="0" dirty="0"/>
              <a:t>, Armin and Jost, Thomas and Raulefs, Ronald and Walter, Michael and Zhang, Siwei (2016) </a:t>
            </a:r>
            <a:r>
              <a:rPr lang="en-US" sz="1600" b="0" i="1" dirty="0"/>
              <a:t>Optimizing Waveforms for Positioning in 5G</a:t>
            </a:r>
            <a:r>
              <a:rPr lang="en-US" sz="1600" b="0" i="1" dirty="0">
                <a:hlinkClick r:id="rId3"/>
              </a:rPr>
              <a:t>.</a:t>
            </a:r>
            <a:r>
              <a:rPr lang="en-US" sz="1600" b="0" dirty="0"/>
              <a:t> In: IEEE Workshop on Signal Processing Advances in Wireless Communications, SPAWC. IEEE International workshop on Signal Processing advances in Wireless Communications, 3.-6. Jul. 2016, Edinburgh, UK. DOI: 10.1109/SPAWC.2016.7536783</a:t>
            </a:r>
            <a:endParaRPr lang="en-US" sz="1600" b="0" dirty="0" smtClean="0"/>
          </a:p>
          <a:p>
            <a:pPr marL="269875" indent="-269875"/>
            <a:r>
              <a:rPr lang="en-US" sz="1600" b="0" dirty="0" smtClean="0"/>
              <a:t>[7] </a:t>
            </a:r>
            <a:r>
              <a:rPr lang="en-US" sz="1600" b="0" dirty="0"/>
              <a:t>Schmidhammer, Martin and Gentner, Christian and Siebler, Benjamin (2019) </a:t>
            </a:r>
            <a:r>
              <a:rPr lang="en-US" sz="1600" b="0" i="1" dirty="0"/>
              <a:t>Localization of Discrete Mobile </a:t>
            </a:r>
            <a:r>
              <a:rPr lang="en-US" sz="1600" b="0" i="1" dirty="0" err="1"/>
              <a:t>Scatterers</a:t>
            </a:r>
            <a:r>
              <a:rPr lang="en-US" sz="1600" b="0" i="1" dirty="0"/>
              <a:t> in Vehicular Environments Using Delay Estimates</a:t>
            </a:r>
            <a:r>
              <a:rPr lang="en-US" sz="1600" b="0" dirty="0"/>
              <a:t>. 2019 International Conference on Location and GNSS (ICL-GNSS), 4.-6. </a:t>
            </a:r>
            <a:r>
              <a:rPr lang="en-US" sz="1600" b="0" dirty="0" err="1"/>
              <a:t>Juni</a:t>
            </a:r>
            <a:r>
              <a:rPr lang="en-US" sz="1600" b="0" dirty="0"/>
              <a:t> 2019, Nuremberg, Germany.</a:t>
            </a:r>
          </a:p>
          <a:p>
            <a:pPr marL="269875" indent="-269875"/>
            <a:r>
              <a:rPr lang="en-US" sz="1600" b="0" dirty="0" smtClean="0"/>
              <a:t>[8] Soliman</a:t>
            </a:r>
            <a:r>
              <a:rPr lang="en-US" sz="1600" b="0" dirty="0"/>
              <a:t>, Mohammad and Unterhuber, Paul and Sand, Stephan and Staudinger, Emanuel and </a:t>
            </a:r>
            <a:r>
              <a:rPr lang="en-US" sz="1600" b="0" dirty="0" err="1"/>
              <a:t>Shamshoom</a:t>
            </a:r>
            <a:r>
              <a:rPr lang="en-US" sz="1600" b="0" dirty="0"/>
              <a:t>, </a:t>
            </a:r>
            <a:r>
              <a:rPr lang="en-US" sz="1600" b="0" dirty="0" err="1"/>
              <a:t>Jeries</a:t>
            </a:r>
            <a:r>
              <a:rPr lang="en-US" sz="1600" b="0" dirty="0"/>
              <a:t> and Schindler, Christian and </a:t>
            </a:r>
            <a:r>
              <a:rPr lang="en-US" sz="1600" b="0" dirty="0" err="1"/>
              <a:t>Dekorsy</a:t>
            </a:r>
            <a:r>
              <a:rPr lang="en-US" sz="1600" b="0" dirty="0"/>
              <a:t>, Armin (2019) </a:t>
            </a:r>
            <a:r>
              <a:rPr lang="en-US" sz="1600" b="0" i="1" dirty="0"/>
              <a:t>Dynamic Train-to-Train Propagation Measurements in the Millimeter Wave Band - Campaign and First Results</a:t>
            </a:r>
            <a:r>
              <a:rPr lang="en-US" sz="1600" b="0" dirty="0"/>
              <a:t>. </a:t>
            </a:r>
            <a:r>
              <a:rPr lang="en-US" sz="1600" b="0" dirty="0" err="1"/>
              <a:t>EuCAP</a:t>
            </a:r>
            <a:r>
              <a:rPr lang="en-US" sz="1600" b="0" dirty="0"/>
              <a:t> 2019, 31 March - 5 April 2019, Krakow, Poland.</a:t>
            </a:r>
            <a:endParaRPr lang="en-GB" sz="16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 smtClean="0"/>
              <a:t>Considerations on Ranging in NGV given PAR and use </a:t>
            </a:r>
            <a:r>
              <a:rPr lang="en-GB" dirty="0"/>
              <a:t>c</a:t>
            </a:r>
            <a:r>
              <a:rPr lang="en-GB" dirty="0" smtClean="0"/>
              <a:t>ase baseline:</a:t>
            </a:r>
          </a:p>
          <a:p>
            <a:pPr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 smtClean="0"/>
              <a:t>Analysis method: Lower Bounds</a:t>
            </a:r>
          </a:p>
          <a:p>
            <a:pPr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/>
              <a:t>Observation model: AWGN and line of sight (LOS) free space path loss</a:t>
            </a:r>
          </a:p>
          <a:p>
            <a:pPr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/>
              <a:t>5.9 GHz band:</a:t>
            </a:r>
          </a:p>
          <a:p>
            <a:pPr lvl="1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/>
              <a:t>Waveform analysis</a:t>
            </a:r>
          </a:p>
          <a:p>
            <a:pPr lvl="1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/>
              <a:t>Time-of-arrival </a:t>
            </a:r>
            <a:r>
              <a:rPr lang="en-US" dirty="0"/>
              <a:t>(TOA) vs. </a:t>
            </a:r>
            <a:r>
              <a:rPr lang="en-US" dirty="0" smtClean="0"/>
              <a:t>round-trip-delay </a:t>
            </a:r>
            <a:r>
              <a:rPr lang="en-US" dirty="0"/>
              <a:t>(RTD) </a:t>
            </a:r>
            <a:r>
              <a:rPr lang="en-US" dirty="0" smtClean="0"/>
              <a:t>ranging</a:t>
            </a:r>
          </a:p>
          <a:p>
            <a:pPr lvl="1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/>
              <a:t>Bandwidth and different numerologies</a:t>
            </a:r>
          </a:p>
          <a:p>
            <a:pPr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/>
              <a:t>60 GHz band:</a:t>
            </a:r>
          </a:p>
          <a:p>
            <a:pPr lvl="1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/>
              <a:t>Comparison between RTD ranging and Radar</a:t>
            </a:r>
          </a:p>
          <a:p>
            <a:pPr lvl="1"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Dynamic Train-to-Train Propagation Measurements </a:t>
            </a:r>
            <a:r>
              <a:rPr lang="en-US" dirty="0" smtClean="0"/>
              <a:t>and ranging results</a:t>
            </a:r>
          </a:p>
          <a:p>
            <a:pPr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Poll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agree to add that 802.11bd in the 5.9 GHz band supports round-trip-delay (RTD) ranging for 10 MHz and 20 MHz bandwidth PPDUs?</a:t>
            </a:r>
          </a:p>
          <a:p>
            <a:endParaRPr lang="en-US" dirty="0"/>
          </a:p>
          <a:p>
            <a:r>
              <a:rPr lang="en-US" dirty="0" smtClean="0"/>
              <a:t>Yes/No/Abstain</a:t>
            </a:r>
            <a:r>
              <a:rPr lang="en-US" dirty="0" smtClean="0"/>
              <a:t>: 17/0/2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Poll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agree to add that 802.11bd in the 60 GHz band </a:t>
            </a:r>
            <a:r>
              <a:rPr lang="en-US" smtClean="0"/>
              <a:t>supports </a:t>
            </a:r>
            <a:r>
              <a:rPr lang="en-US" smtClean="0"/>
              <a:t>round-trip-time </a:t>
            </a:r>
            <a:r>
              <a:rPr lang="en-US" smtClean="0"/>
              <a:t>(</a:t>
            </a:r>
            <a:r>
              <a:rPr lang="en-US" smtClean="0"/>
              <a:t>RTT) </a:t>
            </a:r>
            <a:r>
              <a:rPr lang="en-US" dirty="0" smtClean="0"/>
              <a:t>ranging for TBD Hz bandwidth PPDUs?</a:t>
            </a:r>
          </a:p>
          <a:p>
            <a:endParaRPr lang="en-US" dirty="0"/>
          </a:p>
          <a:p>
            <a:r>
              <a:rPr lang="en-US" dirty="0" smtClean="0"/>
              <a:t>Yes/No/Abstain: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1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 [1]: </a:t>
            </a:r>
          </a:p>
          <a:p>
            <a:r>
              <a:rPr lang="en-US" dirty="0" smtClean="0"/>
              <a:t>“</a:t>
            </a:r>
            <a:r>
              <a:rPr lang="en-US" b="0" dirty="0"/>
              <a:t>this amendment defines procedures for at least one form of positioning in conjunction with V2X communications”</a:t>
            </a:r>
          </a:p>
          <a:p>
            <a:r>
              <a:rPr lang="en-US" dirty="0" smtClean="0"/>
              <a:t>Use </a:t>
            </a:r>
            <a:r>
              <a:rPr lang="en-US" dirty="0"/>
              <a:t>Case (UC) baseline document [2]: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UC5 Vehicular Positioning &amp;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UC8 Train-to-Train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UC9 Vehicle-to-Train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5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Bounds</a:t>
            </a:r>
            <a:r>
              <a:rPr lang="de-DE" dirty="0" smtClean="0"/>
              <a:t> Evaluation </a:t>
            </a:r>
            <a:r>
              <a:rPr lang="de-DE" dirty="0" err="1" smtClean="0"/>
              <a:t>Methodolgy</a:t>
            </a:r>
            <a:r>
              <a:rPr lang="de-DE" dirty="0" smtClean="0"/>
              <a:t>: </a:t>
            </a:r>
            <a:r>
              <a:rPr lang="de-DE" dirty="0" err="1" smtClean="0"/>
              <a:t>Benefits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b="0" dirty="0"/>
              <a:t>[3], [4], [5</a:t>
            </a:r>
            <a:r>
              <a:rPr lang="de-DE" b="0" dirty="0" smtClean="0"/>
              <a:t>]: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Knowledge and understanding about an </a:t>
            </a:r>
            <a:r>
              <a:rPr lang="en-US" dirty="0"/>
              <a:t>estimation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Effect of nonlinearities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Identification of limiting factors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Estimator </a:t>
            </a:r>
            <a:r>
              <a:rPr lang="en-US" dirty="0"/>
              <a:t>efficiency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Evaluation of suboptimal estimators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System </a:t>
            </a:r>
            <a:r>
              <a:rPr lang="en-US" dirty="0"/>
              <a:t>parameter optimization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Allocation of signal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Waveform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Placement </a:t>
            </a:r>
            <a:r>
              <a:rPr lang="en-US" dirty="0"/>
              <a:t>of </a:t>
            </a:r>
            <a:r>
              <a:rPr lang="en-US" dirty="0" smtClean="0"/>
              <a:t>road side units</a:t>
            </a:r>
            <a:endParaRPr lang="en-US" dirty="0"/>
          </a:p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79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Bounds</a:t>
            </a:r>
            <a:r>
              <a:rPr lang="de-DE" dirty="0"/>
              <a:t> Evaluation </a:t>
            </a:r>
            <a:r>
              <a:rPr lang="de-DE" dirty="0" err="1"/>
              <a:t>Methodolgy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en-US" dirty="0" smtClean="0"/>
              <a:t>Non-random </a:t>
            </a:r>
            <a:r>
              <a:rPr lang="en-US" dirty="0"/>
              <a:t>Parameter Estimation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Classical </a:t>
            </a:r>
            <a:r>
              <a:rPr lang="en-US" dirty="0" smtClean="0"/>
              <a:t>definition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Cramér</a:t>
            </a:r>
            <a:r>
              <a:rPr lang="en-US" dirty="0" smtClean="0"/>
              <a:t>-Rao </a:t>
            </a:r>
            <a:r>
              <a:rPr lang="en-US" dirty="0"/>
              <a:t>Lower Bound (CRLB) for </a:t>
            </a:r>
            <a:r>
              <a:rPr lang="en-US" u="sng" dirty="0"/>
              <a:t>unbiased estimators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 smtClean="0"/>
              <a:t>Biased </a:t>
            </a:r>
            <a:r>
              <a:rPr lang="en-US" b="0" dirty="0"/>
              <a:t>CRLB </a:t>
            </a:r>
            <a:r>
              <a:rPr lang="en-US" b="0" dirty="0" smtClean="0"/>
              <a:t>usually dependent </a:t>
            </a:r>
            <a:r>
              <a:rPr lang="en-US" b="0" dirty="0"/>
              <a:t>on </a:t>
            </a:r>
            <a:r>
              <a:rPr lang="en-US" b="0" dirty="0" smtClean="0"/>
              <a:t>unknown </a:t>
            </a:r>
            <a:r>
              <a:rPr lang="en-US" b="0" dirty="0"/>
              <a:t>estimator bias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Over optimistic for many scenarios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476" y="4130805"/>
            <a:ext cx="6704932" cy="73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0" y="2505062"/>
            <a:ext cx="4654912" cy="7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/>
          <p:cNvSpPr txBox="1"/>
          <p:nvPr/>
        </p:nvSpPr>
        <p:spPr>
          <a:xfrm>
            <a:off x="5558309" y="1988840"/>
            <a:ext cx="232756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arameter vector</a:t>
            </a:r>
          </a:p>
        </p:txBody>
      </p:sp>
      <p:cxnSp>
        <p:nvCxnSpPr>
          <p:cNvPr id="10" name="Straight Arrow Connector 15"/>
          <p:cNvCxnSpPr/>
          <p:nvPr/>
        </p:nvCxnSpPr>
        <p:spPr>
          <a:xfrm flipH="1">
            <a:off x="6672064" y="2343364"/>
            <a:ext cx="1375940" cy="54717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6"/>
          <p:cNvSpPr txBox="1"/>
          <p:nvPr/>
        </p:nvSpPr>
        <p:spPr>
          <a:xfrm>
            <a:off x="8048004" y="1999873"/>
            <a:ext cx="251671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observation vector</a:t>
            </a:r>
          </a:p>
        </p:txBody>
      </p:sp>
      <p:cxnSp>
        <p:nvCxnSpPr>
          <p:cNvPr id="12" name="Straight Arrow Connector 17"/>
          <p:cNvCxnSpPr/>
          <p:nvPr/>
        </p:nvCxnSpPr>
        <p:spPr>
          <a:xfrm flipV="1">
            <a:off x="5952872" y="4680155"/>
            <a:ext cx="0" cy="24591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8"/>
          <p:cNvSpPr txBox="1"/>
          <p:nvPr/>
        </p:nvSpPr>
        <p:spPr>
          <a:xfrm>
            <a:off x="4748001" y="4952201"/>
            <a:ext cx="25519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Fisher Information Matrix</a:t>
            </a:r>
          </a:p>
        </p:txBody>
      </p:sp>
      <p:cxnSp>
        <p:nvCxnSpPr>
          <p:cNvPr id="14" name="Straight Arrow Connector 22"/>
          <p:cNvCxnSpPr/>
          <p:nvPr/>
        </p:nvCxnSpPr>
        <p:spPr>
          <a:xfrm>
            <a:off x="5851602" y="2343364"/>
            <a:ext cx="0" cy="3710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0"/>
          <p:cNvCxnSpPr/>
          <p:nvPr/>
        </p:nvCxnSpPr>
        <p:spPr>
          <a:xfrm>
            <a:off x="4836482" y="2343364"/>
            <a:ext cx="107390" cy="36004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3"/>
          <p:cNvSpPr txBox="1"/>
          <p:nvPr/>
        </p:nvSpPr>
        <p:spPr>
          <a:xfrm>
            <a:off x="3991632" y="1988840"/>
            <a:ext cx="126637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stimator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Left Brace 37"/>
          <p:cNvSpPr/>
          <p:nvPr/>
        </p:nvSpPr>
        <p:spPr>
          <a:xfrm rot="16200000">
            <a:off x="5731787" y="1330883"/>
            <a:ext cx="288032" cy="3768342"/>
          </a:xfrm>
          <a:prstGeom prst="lef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38"/>
          <p:cNvSpPr txBox="1"/>
          <p:nvPr/>
        </p:nvSpPr>
        <p:spPr>
          <a:xfrm>
            <a:off x="5140628" y="3410894"/>
            <a:ext cx="159017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MSE Matrix</a:t>
            </a:r>
            <a:endParaRPr lang="en-GB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Left Brace 37"/>
          <p:cNvSpPr/>
          <p:nvPr/>
        </p:nvSpPr>
        <p:spPr>
          <a:xfrm rot="16200000">
            <a:off x="8963516" y="4551340"/>
            <a:ext cx="288032" cy="1033720"/>
          </a:xfrm>
          <a:prstGeom prst="leftBrac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38"/>
          <p:cNvSpPr txBox="1"/>
          <p:nvPr/>
        </p:nvSpPr>
        <p:spPr>
          <a:xfrm>
            <a:off x="9046899" y="5264040"/>
            <a:ext cx="30257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og-</a:t>
            </a:r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likelihood</a:t>
            </a:r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observation</a:t>
            </a:r>
            <a:r>
              <a:rPr lang="de-DE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vector</a:t>
            </a:r>
            <a:endParaRPr lang="en-GB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1199456" y="3330409"/>
            <a:ext cx="314990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parameter vector given</a:t>
            </a:r>
          </a:p>
        </p:txBody>
      </p:sp>
      <p:cxnSp>
        <p:nvCxnSpPr>
          <p:cNvPr id="22" name="Straight Arrow Connector 15"/>
          <p:cNvCxnSpPr/>
          <p:nvPr/>
        </p:nvCxnSpPr>
        <p:spPr>
          <a:xfrm flipV="1">
            <a:off x="3863752" y="3071037"/>
            <a:ext cx="615194" cy="25937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79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19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Bounds</a:t>
            </a:r>
            <a:r>
              <a:rPr lang="de-DE" dirty="0"/>
              <a:t> Evaluation </a:t>
            </a:r>
            <a:r>
              <a:rPr lang="de-DE" dirty="0" err="1"/>
              <a:t>Methodolgy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R</a:t>
            </a:r>
            <a:r>
              <a:rPr lang="en-US" dirty="0" err="1" smtClean="0"/>
              <a:t>andom</a:t>
            </a:r>
            <a:r>
              <a:rPr lang="en-US" dirty="0" smtClean="0"/>
              <a:t> </a:t>
            </a:r>
            <a:r>
              <a:rPr lang="en-US" dirty="0"/>
              <a:t>Parameter Estimation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1066801" y="21336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 dirty="0" smtClean="0"/>
              <a:t>Bayesian definition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 err="1" smtClean="0"/>
              <a:t>Ziv-Zakai</a:t>
            </a:r>
            <a:r>
              <a:rPr lang="en-US" kern="0" dirty="0" smtClean="0"/>
              <a:t> </a:t>
            </a:r>
            <a:r>
              <a:rPr lang="en-US" kern="0" dirty="0"/>
              <a:t>Lower Bound (ZZLB</a:t>
            </a:r>
            <a:r>
              <a:rPr lang="en-US" kern="0" dirty="0" smtClean="0"/>
              <a:t>) [5]</a:t>
            </a: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 smtClean="0"/>
              <a:t>Properties </a:t>
            </a:r>
            <a:r>
              <a:rPr lang="en-US" kern="0" dirty="0"/>
              <a:t>of the Bayesian </a:t>
            </a:r>
            <a:r>
              <a:rPr lang="en-US" kern="0" dirty="0" smtClean="0"/>
              <a:t>bounds (ZZLB, …)</a:t>
            </a:r>
            <a:endParaRPr lang="en-US" kern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kern="0" dirty="0" smtClean="0"/>
              <a:t>Valid for </a:t>
            </a:r>
            <a:r>
              <a:rPr lang="en-US" b="0" kern="0" dirty="0"/>
              <a:t>biased estimators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kern="0" dirty="0" smtClean="0"/>
              <a:t>Possible </a:t>
            </a:r>
            <a:r>
              <a:rPr lang="en-US" b="0" kern="0" dirty="0"/>
              <a:t>to incorporate prior knowledge of the estimated parameters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kern="0" dirty="0" smtClean="0"/>
              <a:t>Applicable </a:t>
            </a:r>
            <a:r>
              <a:rPr lang="en-US" b="0" kern="0" dirty="0"/>
              <a:t>also to problems that are singular without prior </a:t>
            </a:r>
            <a:r>
              <a:rPr lang="en-US" b="0" kern="0" dirty="0" smtClean="0"/>
              <a:t>knowledge</a:t>
            </a:r>
            <a:endParaRPr lang="en-US" b="0" kern="0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32"/>
          <a:stretch/>
        </p:blipFill>
        <p:spPr bwMode="auto">
          <a:xfrm>
            <a:off x="4079777" y="2132856"/>
            <a:ext cx="4382580" cy="52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968" y="3486984"/>
            <a:ext cx="7194917" cy="70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6"/>
          <p:cNvSpPr txBox="1"/>
          <p:nvPr/>
        </p:nvSpPr>
        <p:spPr>
          <a:xfrm>
            <a:off x="5717188" y="2636912"/>
            <a:ext cx="345767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random parameter vector</a:t>
            </a:r>
          </a:p>
        </p:txBody>
      </p:sp>
      <p:cxnSp>
        <p:nvCxnSpPr>
          <p:cNvPr id="11" name="Straight Arrow Connector 15"/>
          <p:cNvCxnSpPr/>
          <p:nvPr/>
        </p:nvCxnSpPr>
        <p:spPr>
          <a:xfrm flipH="1" flipV="1">
            <a:off x="5591944" y="2492896"/>
            <a:ext cx="125244" cy="21527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1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Time-</a:t>
            </a:r>
            <a:r>
              <a:rPr lang="de-DE" dirty="0" err="1" smtClean="0"/>
              <a:t>of</a:t>
            </a:r>
            <a:r>
              <a:rPr lang="de-DE" dirty="0" smtClean="0"/>
              <a:t>-Arrival (TOA) Ranging </a:t>
            </a:r>
            <a:br>
              <a:rPr lang="de-DE" dirty="0" smtClean="0"/>
            </a:br>
            <a:r>
              <a:rPr lang="de-DE" dirty="0" smtClean="0"/>
              <a:t>Measurement </a:t>
            </a:r>
            <a:r>
              <a:rPr lang="de-DE" dirty="0" err="1" smtClean="0"/>
              <a:t>and</a:t>
            </a:r>
            <a:r>
              <a:rPr lang="de-DE" dirty="0" smtClean="0"/>
              <a:t> Signal Model [6]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1" y="1981201"/>
            <a:ext cx="6549751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Observation </a:t>
            </a:r>
            <a:r>
              <a:rPr lang="de-DE" dirty="0" err="1" smtClean="0"/>
              <a:t>model</a:t>
            </a:r>
            <a:r>
              <a:rPr lang="de-DE" dirty="0" smtClean="0"/>
              <a:t>: AWGN</a:t>
            </a:r>
          </a:p>
          <a:p>
            <a:pPr marL="0" indent="0"/>
            <a:endParaRPr lang="de-DE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Signal </a:t>
            </a:r>
            <a:r>
              <a:rPr lang="de-DE" dirty="0" err="1" smtClean="0"/>
              <a:t>model</a:t>
            </a:r>
            <a:r>
              <a:rPr lang="de-DE" dirty="0" smtClean="0"/>
              <a:t> (Dirac-</a:t>
            </a:r>
            <a:r>
              <a:rPr lang="de-DE" dirty="0" err="1" smtClean="0"/>
              <a:t>Rectangular</a:t>
            </a:r>
            <a:r>
              <a:rPr lang="de-DE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1517320" y="4653136"/>
            <a:ext cx="4248472" cy="1800000"/>
            <a:chOff x="885674" y="3861048"/>
            <a:chExt cx="2822230" cy="147205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439" y="4125044"/>
              <a:ext cx="192335" cy="177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606" y="4530644"/>
              <a:ext cx="385483" cy="131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778" y="3861048"/>
              <a:ext cx="480645" cy="28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736" y="4910985"/>
              <a:ext cx="307168" cy="42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7"/>
            <p:cNvCxnSpPr/>
            <p:nvPr/>
          </p:nvCxnSpPr>
          <p:spPr>
            <a:xfrm flipV="1">
              <a:off x="2200908" y="4083454"/>
              <a:ext cx="0" cy="9389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9"/>
            <p:cNvCxnSpPr/>
            <p:nvPr/>
          </p:nvCxnSpPr>
          <p:spPr>
            <a:xfrm>
              <a:off x="885674" y="4950383"/>
              <a:ext cx="263046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3"/>
            <p:cNvCxnSpPr/>
            <p:nvPr/>
          </p:nvCxnSpPr>
          <p:spPr>
            <a:xfrm flipV="1">
              <a:off x="2868069" y="4299327"/>
              <a:ext cx="0" cy="64467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7"/>
            <p:cNvCxnSpPr/>
            <p:nvPr/>
          </p:nvCxnSpPr>
          <p:spPr>
            <a:xfrm flipV="1">
              <a:off x="1547541" y="4302311"/>
              <a:ext cx="0" cy="64467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3"/>
            <p:cNvCxnSpPr/>
            <p:nvPr/>
          </p:nvCxnSpPr>
          <p:spPr>
            <a:xfrm>
              <a:off x="1547541" y="4662351"/>
              <a:ext cx="1320528" cy="0"/>
            </a:xfrm>
            <a:prstGeom prst="line">
              <a:avLst/>
            </a:prstGeom>
            <a:ln w="222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49" y="4978272"/>
              <a:ext cx="241286" cy="28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75329" y="4978271"/>
              <a:ext cx="145942" cy="28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26"/>
            <p:cNvCxnSpPr/>
            <p:nvPr/>
          </p:nvCxnSpPr>
          <p:spPr>
            <a:xfrm>
              <a:off x="2158149" y="4302311"/>
              <a:ext cx="85884" cy="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nhaltsplatzhalter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89"/>
          <a:stretch/>
        </p:blipFill>
        <p:spPr bwMode="auto">
          <a:xfrm>
            <a:off x="6888088" y="1764000"/>
            <a:ext cx="5303912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448" y="2564904"/>
            <a:ext cx="2342435" cy="44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4962" y="3617412"/>
                <a:ext cx="6843155" cy="1387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𝑆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𝑓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</m:den>
                                </m:f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𝑓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𝐵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+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𝑓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𝐵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𝐵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otherwise</m:t>
                                </m:r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2" y="3617412"/>
                <a:ext cx="6843155" cy="13871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7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Time-</a:t>
            </a:r>
            <a:r>
              <a:rPr lang="de-DE" dirty="0" err="1" smtClean="0"/>
              <a:t>of</a:t>
            </a:r>
            <a:r>
              <a:rPr lang="de-DE" dirty="0" smtClean="0"/>
              <a:t>-Arrival (TOA) Ranging</a:t>
            </a:r>
            <a:br>
              <a:rPr lang="de-DE" dirty="0" smtClean="0"/>
            </a:b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Bounds</a:t>
            </a:r>
            <a:r>
              <a:rPr lang="de-DE" dirty="0" smtClean="0"/>
              <a:t> [6]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sp>
        <p:nvSpPr>
          <p:cNvPr id="23" name="Inhaltsplatzhalter 2"/>
          <p:cNvSpPr txBox="1">
            <a:spLocks/>
          </p:cNvSpPr>
          <p:nvPr/>
        </p:nvSpPr>
        <p:spPr bwMode="auto">
          <a:xfrm>
            <a:off x="914401" y="1981201"/>
            <a:ext cx="467754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b="0" dirty="0" err="1" smtClean="0"/>
              <a:t>Cramér</a:t>
            </a:r>
            <a:r>
              <a:rPr lang="en-US" b="0" dirty="0" smtClean="0"/>
              <a:t>-Rao Lower Bound (CRLB)  vs . </a:t>
            </a:r>
            <a:r>
              <a:rPr lang="en-US" b="0" dirty="0" err="1" smtClean="0"/>
              <a:t>Ziv-Zakai</a:t>
            </a:r>
            <a:r>
              <a:rPr lang="en-US" b="0" dirty="0" smtClean="0"/>
              <a:t> Lower Bound (ZZLB)</a:t>
            </a:r>
            <a:r>
              <a:rPr lang="en-US" b="0" kern="0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Same for high SNR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Rapid increase of ZZLB for medium SNR: Signal ambiguities in observation interval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kern="0" dirty="0" smtClean="0"/>
              <a:t>Convergence of ZZB to mean of observation interval for low SNR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0" kern="0" dirty="0"/>
          </a:p>
          <a:p>
            <a:pPr marL="0" indent="0"/>
            <a:r>
              <a:rPr lang="en-US" sz="2000" b="0" kern="0" dirty="0" smtClean="0"/>
              <a:t>Note, r</a:t>
            </a:r>
            <a:r>
              <a:rPr lang="en-US" sz="2000" b="0" dirty="0" smtClean="0"/>
              <a:t>ectangular </a:t>
            </a:r>
            <a:r>
              <a:rPr lang="en-US" sz="2000" b="0" dirty="0"/>
              <a:t>waveform (γ=0) </a:t>
            </a:r>
          </a:p>
          <a:p>
            <a:pPr marL="0" indent="0"/>
            <a:endParaRPr lang="en-US" sz="2000" b="0" kern="0" dirty="0" smtClean="0"/>
          </a:p>
        </p:txBody>
      </p:sp>
      <p:pic>
        <p:nvPicPr>
          <p:cNvPr id="24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1764000"/>
            <a:ext cx="6240000" cy="4680000"/>
          </a:xfrm>
        </p:spPr>
      </p:pic>
    </p:spTree>
    <p:extLst>
      <p:ext uri="{BB962C8B-B14F-4D97-AF65-F5344CB8AC3E}">
        <p14:creationId xmlns:p14="http://schemas.microsoft.com/office/powerpoint/2010/main" val="287318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 noChangeAspect="1"/>
          </p:cNvSpPr>
          <p:nvPr/>
        </p:nvSpPr>
        <p:spPr bwMode="auto">
          <a:xfrm>
            <a:off x="914401" y="1981201"/>
            <a:ext cx="467754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b="0" dirty="0" smtClean="0"/>
              <a:t>Waveform parameter γ: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/>
              <a:t>γ=0, rectangular highest CRLB, ZZLB converges at lowest SNR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/>
              <a:t>γ=0.5, 3 dB gain at high SNR, but 2 dB earlier divergence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 smtClean="0"/>
              <a:t>γ=0.99,  only 0.2 dB additional gain at high SNR, but divergence 20 dB before γ=0 </a:t>
            </a:r>
            <a:endParaRPr lang="en-US" sz="2000" b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Time-</a:t>
            </a:r>
            <a:r>
              <a:rPr lang="de-DE" dirty="0" err="1" smtClean="0"/>
              <a:t>of</a:t>
            </a:r>
            <a:r>
              <a:rPr lang="de-DE" dirty="0" smtClean="0"/>
              <a:t>-Arrival (TOA) Ranging</a:t>
            </a:r>
            <a:br>
              <a:rPr lang="de-DE" dirty="0" smtClean="0"/>
            </a:b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Bounds</a:t>
            </a:r>
            <a:r>
              <a:rPr lang="de-DE" dirty="0" smtClean="0"/>
              <a:t> [6]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de-DE" smtClean="0"/>
              <a:t>May 2019</a:t>
            </a:r>
            <a:endParaRPr lang="en-GB" dirty="0"/>
          </a:p>
        </p:txBody>
      </p:sp>
      <p:grpSp>
        <p:nvGrpSpPr>
          <p:cNvPr id="10" name="Gruppieren 7"/>
          <p:cNvGrpSpPr>
            <a:grpSpLocks noChangeAspect="1"/>
          </p:cNvGrpSpPr>
          <p:nvPr/>
        </p:nvGrpSpPr>
        <p:grpSpPr>
          <a:xfrm>
            <a:off x="1559286" y="4653136"/>
            <a:ext cx="3210745" cy="1800000"/>
            <a:chOff x="885674" y="3861048"/>
            <a:chExt cx="2822230" cy="1472059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439" y="4125044"/>
              <a:ext cx="192335" cy="177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606" y="4530644"/>
              <a:ext cx="385483" cy="131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778" y="3861048"/>
              <a:ext cx="480645" cy="28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736" y="4910985"/>
              <a:ext cx="307168" cy="42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7"/>
            <p:cNvCxnSpPr/>
            <p:nvPr/>
          </p:nvCxnSpPr>
          <p:spPr>
            <a:xfrm flipV="1">
              <a:off x="2200908" y="4083454"/>
              <a:ext cx="0" cy="9389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9"/>
            <p:cNvCxnSpPr/>
            <p:nvPr/>
          </p:nvCxnSpPr>
          <p:spPr>
            <a:xfrm>
              <a:off x="885674" y="4950383"/>
              <a:ext cx="263046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3"/>
            <p:cNvCxnSpPr/>
            <p:nvPr/>
          </p:nvCxnSpPr>
          <p:spPr>
            <a:xfrm flipV="1">
              <a:off x="2868069" y="4299327"/>
              <a:ext cx="0" cy="64467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547541" y="4302311"/>
              <a:ext cx="0" cy="64467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3"/>
            <p:cNvCxnSpPr/>
            <p:nvPr/>
          </p:nvCxnSpPr>
          <p:spPr>
            <a:xfrm>
              <a:off x="1547541" y="4662351"/>
              <a:ext cx="1320528" cy="0"/>
            </a:xfrm>
            <a:prstGeom prst="line">
              <a:avLst/>
            </a:prstGeom>
            <a:ln w="222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49" y="4978272"/>
              <a:ext cx="241286" cy="28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515"/>
            <a:stretch/>
          </p:blipFill>
          <p:spPr bwMode="auto">
            <a:xfrm>
              <a:off x="2775329" y="4978271"/>
              <a:ext cx="145942" cy="28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Straight Connector 26"/>
            <p:cNvCxnSpPr/>
            <p:nvPr/>
          </p:nvCxnSpPr>
          <p:spPr>
            <a:xfrm>
              <a:off x="2158149" y="4302311"/>
              <a:ext cx="85884" cy="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1764000"/>
            <a:ext cx="6240000" cy="4680000"/>
          </a:xfrm>
        </p:spPr>
      </p:pic>
    </p:spTree>
    <p:extLst>
      <p:ext uri="{BB962C8B-B14F-4D97-AF65-F5344CB8AC3E}">
        <p14:creationId xmlns:p14="http://schemas.microsoft.com/office/powerpoint/2010/main" val="409099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2-11-Submission-16-9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802-11-Submission-16-9</Template>
  <TotalTime>0</TotalTime>
  <Words>1661</Words>
  <Application>Microsoft Office PowerPoint</Application>
  <PresentationFormat>Custom</PresentationFormat>
  <Paragraphs>328</Paragraphs>
  <Slides>21</Slides>
  <Notes>21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802-11-Submission-16-9</vt:lpstr>
      <vt:lpstr>Document</vt:lpstr>
      <vt:lpstr>Considerations on Ranging in NGV</vt:lpstr>
      <vt:lpstr>Abstract</vt:lpstr>
      <vt:lpstr>Introduction</vt:lpstr>
      <vt:lpstr>Lower Bounds Evaluation Methodolgy: Benefits</vt:lpstr>
      <vt:lpstr>Lower Bounds Evaluation Methodolgy: Non-random Parameter Estimation</vt:lpstr>
      <vt:lpstr>Lower Bounds Evaluation Methodolgy: Random Parameter Estimation</vt:lpstr>
      <vt:lpstr>Time-of-Arrival (TOA) Ranging  Measurement and Signal Model [6]</vt:lpstr>
      <vt:lpstr>Time-of-Arrival (TOA) Ranging Lower Bounds [6]</vt:lpstr>
      <vt:lpstr>Time-of-Arrival (TOA) Ranging Lower Bounds [6]</vt:lpstr>
      <vt:lpstr>Time-of-Arrival (TOA) Ranging Pathloss Model</vt:lpstr>
      <vt:lpstr>Time-of-Arrival (TOA) vs. Round-Trip-Delay (RTD) Ranging</vt:lpstr>
      <vt:lpstr>Round-Trip-Delay (RTD) Ranging  Bandwidth</vt:lpstr>
      <vt:lpstr>Round-Trip-Delay (RTD) Ranging  Bandwidth</vt:lpstr>
      <vt:lpstr>Millimeter Wave Round-Trip-Delay (RTD) Ranging  and Radar</vt:lpstr>
      <vt:lpstr>Dynamic Train-to-Train Propagation Measurements in the Millimeter Wave Band [8]</vt:lpstr>
      <vt:lpstr>Dynamic Train-to-Train Propagation Measurements in the Millimeter Wave Band [8]</vt:lpstr>
      <vt:lpstr>Conclusions</vt:lpstr>
      <vt:lpstr>Outlook</vt:lpstr>
      <vt:lpstr>References</vt:lpstr>
      <vt:lpstr>Straw Poll #1</vt:lpstr>
      <vt:lpstr>Straw Poll #2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Considerations on Ranging in NGV</dc:title>
  <dc:creator>Sand, Stephan</dc:creator>
  <cp:lastModifiedBy>Sand, Stephan</cp:lastModifiedBy>
  <cp:revision>90</cp:revision>
  <cp:lastPrinted>1601-01-01T00:00:00Z</cp:lastPrinted>
  <dcterms:created xsi:type="dcterms:W3CDTF">2019-05-13T21:58:18Z</dcterms:created>
  <dcterms:modified xsi:type="dcterms:W3CDTF">2019-07-16T10:00:59Z</dcterms:modified>
</cp:coreProperties>
</file>