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72" r:id="rId4"/>
    <p:sldId id="273" r:id="rId5"/>
    <p:sldId id="280" r:id="rId6"/>
    <p:sldId id="281" r:id="rId7"/>
    <p:sldId id="261" r:id="rId8"/>
    <p:sldId id="271" r:id="rId9"/>
    <p:sldId id="264" r:id="rId10"/>
    <p:sldId id="266" r:id="rId11"/>
    <p:sldId id="278" r:id="rId12"/>
    <p:sldId id="277" r:id="rId13"/>
    <p:sldId id="27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6335" autoAdjust="0"/>
  </p:normalViewPr>
  <p:slideViewPr>
    <p:cSldViewPr>
      <p:cViewPr varScale="1">
        <p:scale>
          <a:sx n="70" d="100"/>
          <a:sy n="70" d="100"/>
        </p:scale>
        <p:origin x="1608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3230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Bahar</a:t>
            </a:r>
            <a:r>
              <a:rPr lang="en-GB" dirty="0" smtClean="0"/>
              <a:t> Sadeghi, Intel Corp.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802.11-19/0787r0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15398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802.11be Timeline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6831"/>
              </p:ext>
            </p:extLst>
          </p:nvPr>
        </p:nvGraphicFramePr>
        <p:xfrm>
          <a:off x="692150" y="2497138"/>
          <a:ext cx="7748588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5" imgW="8419990" imgH="2620155" progId="Word.Document.8">
                  <p:embed/>
                </p:oleObj>
              </mc:Choice>
              <mc:Fallback>
                <p:oleObj name="Document" r:id="rId5" imgW="8419990" imgH="26201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497138"/>
                        <a:ext cx="7748588" cy="2414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2667000"/>
            <a:ext cx="7770813" cy="1065213"/>
          </a:xfrm>
        </p:spPr>
        <p:txBody>
          <a:bodyPr/>
          <a:lstStyle/>
          <a:p>
            <a:r>
              <a:rPr lang="en-US" dirty="0" smtClean="0"/>
              <a:t>Backup Slides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3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802.11ac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593389"/>
            <a:ext cx="7770813" cy="11084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VHT SG produced two PARs: 11ac and 11ad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11ac process started before 11n publication, but SFD development started 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738521" y="3812873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720230" y="4212428"/>
            <a:ext cx="1995091" cy="2168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LB: D1.0 – D5.0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109331" y="3371773"/>
            <a:ext cx="2131922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FR &amp; 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034500" y="4212429"/>
            <a:ext cx="6858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928949" y="2890540"/>
            <a:ext cx="17571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VHT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686050" y="2890540"/>
            <a:ext cx="5863105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err="1">
                <a:solidFill>
                  <a:schemeClr val="tx1"/>
                </a:solidFill>
              </a:rPr>
              <a:t>TGac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715321" y="4212429"/>
            <a:ext cx="808827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77569" y="2662265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1.5 years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43952" y="2688762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05004" y="316257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00833" y="3170738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2009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42132" y="3186920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4486" y="2678968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2008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5417" y="2669302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2007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700718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32122" y="3621301"/>
            <a:ext cx="6174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36299" y="3621301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83623" y="3605933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2007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2008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2009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2011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34138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34138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12867" y="4044170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92256" y="4044170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71797" y="4421401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21971" y="4044170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92093" y="4402738"/>
            <a:ext cx="5148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20776" y="4044170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47561" y="4421401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59" name="Isosceles Triangle 58"/>
          <p:cNvSpPr/>
          <p:nvPr/>
        </p:nvSpPr>
        <p:spPr bwMode="auto">
          <a:xfrm>
            <a:off x="3630553" y="2101093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0" name="TextBox 59"/>
          <p:cNvSpPr txBox="1"/>
          <p:nvPr/>
        </p:nvSpPr>
        <p:spPr>
          <a:xfrm>
            <a:off x="3069914" y="2003582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11n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Sep 2009</a:t>
            </a:r>
          </a:p>
        </p:txBody>
      </p: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04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42174"/>
            <a:ext cx="7770813" cy="12596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a lot of time on 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97818" y="3782164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2010100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229100" y="4234301"/>
            <a:ext cx="8592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61950" y="2883179"/>
            <a:ext cx="124275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715250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2243" y="2659103"/>
            <a:ext cx="470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34618" y="316950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87381" y="3175616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8418" y="2661941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15435" y="3586493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8027" y="359916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52018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7741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75176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3314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8 </a:t>
            </a:r>
            <a:r>
              <a:rPr lang="en-US" sz="900" dirty="0">
                <a:solidFill>
                  <a:schemeClr val="tx1"/>
                </a:solidFill>
              </a:rPr>
              <a:t>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92018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084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38408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8963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092787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800851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25285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57482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19399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0883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499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802.11be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4932027"/>
            <a:ext cx="7770813" cy="1011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Save precious time by starting SFD very early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9" y="3781937"/>
            <a:ext cx="156219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712800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EHT SG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014432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52600" y="3591973"/>
            <a:ext cx="655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218" y="3581400"/>
            <a:ext cx="6367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22588" y="403680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8768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94406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635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40796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2800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369389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100033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38657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118581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3434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265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This presentation proposes the development timeline for the 11be amendment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proposal foresees a 60 months total duration from PAR approval through finalized standard, with a Working Group letter ballot on draft 1.0 in March 2021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following key factors have influenced the timeline proposal: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Historical data from 11ax and 11ac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Expected complexity (feature wise) of 11be compared to 11ax and 11ac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maturity of </a:t>
            </a:r>
            <a:r>
              <a:rPr lang="en-US" sz="1800" dirty="0"/>
              <a:t>the targeted feature set and </a:t>
            </a:r>
            <a:r>
              <a:rPr lang="en-US" sz="1800" dirty="0" smtClean="0"/>
              <a:t>of the foundational </a:t>
            </a:r>
            <a:r>
              <a:rPr lang="en-US" sz="1800" dirty="0"/>
              <a:t>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Promote Wi-Fi to remain competitive compared to alternative technologies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06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the proposed </a:t>
            </a:r>
            <a:r>
              <a:rPr lang="en-US" dirty="0" smtClean="0"/>
              <a:t>timeline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11ax, the TG spent a very long time developing TG documents such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Simulation scenarios (6-8 months of TG – until Nov 2015)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Calibration (12 months of TG – until May 2016)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Functional requirements (4 months)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Evaluation methodology (6-8 months)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High level Features proposals (as those were not discussed during the SG)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After completion, some of these documents were completely “forgotten” during the amendment development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We should not repeat this in 11be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66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 for the proposed timeline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At </a:t>
            </a:r>
            <a:r>
              <a:rPr lang="en-US" sz="2000" dirty="0"/>
              <a:t>the beginning of </a:t>
            </a:r>
            <a:r>
              <a:rPr lang="en-US" sz="2000" dirty="0" smtClean="0"/>
              <a:t>11be, there appears to be consensus on some key factors that drive the timeline: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SG/TG seem to have converged on most of the foundational documents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Functional requirement, channel model, selection procedure,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TG has converged on the list of main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 opposed to 11ax which was a major amendment, the features of 11be appear to be less complex to define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Given this level of consensus, we are confident that a timeline that is at least 6 months faster than 11ax is realistically achievable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384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802.11ax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4442174"/>
            <a:ext cx="7770813" cy="12596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a lot of time on 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Spent more time on draft than 11ac: 3.6 years vs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eflects greater complexity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897818" y="3782164"/>
            <a:ext cx="150273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2010100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229100" y="4234301"/>
            <a:ext cx="859200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861950" y="2883179"/>
            <a:ext cx="124275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HEW SG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715250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2243" y="2659103"/>
            <a:ext cx="4700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 year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834618" y="3169502"/>
            <a:ext cx="5774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~2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87381" y="3175616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48418" y="2661941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2013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15435" y="3586493"/>
            <a:ext cx="5982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Jan 2015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68027" y="3599163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52018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58252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2016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2018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2019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97741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Mar 2016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75176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33314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8 </a:t>
            </a:r>
            <a:r>
              <a:rPr lang="en-US" sz="900" dirty="0">
                <a:solidFill>
                  <a:schemeClr val="tx1"/>
                </a:solidFill>
              </a:rPr>
              <a:t>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492018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084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38408" y="4036809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788963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092787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800851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425285" y="4050289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2019</a:t>
            </a: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57482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819399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50883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70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802.11be process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387" y="4932027"/>
            <a:ext cx="7770813" cy="10115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Save precious time by starting SFD very early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2095409" y="3781937"/>
            <a:ext cx="1562192" cy="21601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SFD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104701" y="3364412"/>
            <a:ext cx="308834" cy="19939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712800" y="4234301"/>
            <a:ext cx="668158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D0.1–D1.0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143000" y="2883179"/>
            <a:ext cx="961701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EHT SG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104700" y="2883178"/>
            <a:ext cx="6467800" cy="21370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TGax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014432" y="4234301"/>
            <a:ext cx="849945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SB: D5.0–Pub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5417" y="268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5.5 years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767435" y="316337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57586" y="2669827"/>
            <a:ext cx="6559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May </a:t>
            </a:r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5052" y="2663197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27592" y="2693357"/>
            <a:ext cx="6431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Nov 2019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752600" y="3591973"/>
            <a:ext cx="6559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May 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86218" y="3581400"/>
            <a:ext cx="6367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July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14600" y="3578274"/>
            <a:ext cx="5325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~1 year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267" y="2326316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629922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2019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80159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97326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44933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16603" y="2326777"/>
            <a:ext cx="1212443" cy="1993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88274" y="2326777"/>
            <a:ext cx="1212443" cy="1993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 smtClean="0">
                <a:solidFill>
                  <a:schemeClr val="tx1"/>
                </a:solidFill>
              </a:rPr>
              <a:t>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22588" y="403680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87687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2021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33800" y="4414040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8 months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94406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63517" y="4421401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2.5 years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540796" y="4036809"/>
            <a:ext cx="63671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Mar 2024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62800" y="4413962"/>
            <a:ext cx="6110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6 months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369389" y="4234301"/>
            <a:ext cx="1726611" cy="216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D1.0–D3.0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6100033" y="4234301"/>
            <a:ext cx="971550" cy="216038"/>
          </a:xfrm>
          <a:prstGeom prst="rect">
            <a:avLst/>
          </a:prstGeom>
          <a:pattFill prst="ltUpDiag">
            <a:fgClr>
              <a:srgbClr val="00B8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336947"/>
            <a:r>
              <a:rPr lang="en-US" sz="900" dirty="0">
                <a:solidFill>
                  <a:schemeClr val="tx1"/>
                </a:solidFill>
              </a:rPr>
              <a:t>D4.0–D5.0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38657" y="4050289"/>
            <a:ext cx="6495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Sept 2023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Isosceles Triangle 62"/>
          <p:cNvSpPr/>
          <p:nvPr/>
        </p:nvSpPr>
        <p:spPr bwMode="auto">
          <a:xfrm>
            <a:off x="1572773" y="2085865"/>
            <a:ext cx="114300" cy="17145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/>
            <a:endParaRPr lang="en-US" sz="1800"/>
          </a:p>
        </p:txBody>
      </p:sp>
      <p:sp>
        <p:nvSpPr>
          <p:cNvPr id="64" name="TextBox 63"/>
          <p:cNvSpPr txBox="1"/>
          <p:nvPr/>
        </p:nvSpPr>
        <p:spPr>
          <a:xfrm>
            <a:off x="1034977" y="199288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11ac Pub</a:t>
            </a:r>
          </a:p>
          <a:p>
            <a:r>
              <a:rPr lang="en-US" sz="900" dirty="0">
                <a:solidFill>
                  <a:schemeClr val="tx1"/>
                </a:solidFill>
              </a:rPr>
              <a:t>Dec 2013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56664" y="3707389"/>
            <a:ext cx="5950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expected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118581" y="3890171"/>
            <a:ext cx="17457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>
            <a:off x="4343400" y="4598356"/>
            <a:ext cx="26841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Footer Placeholder 4"/>
          <p:cNvSpPr txBox="1">
            <a:spLocks/>
          </p:cNvSpPr>
          <p:nvPr/>
        </p:nvSpPr>
        <p:spPr bwMode="auto">
          <a:xfrm>
            <a:off x="534988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28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7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Proposed Timeline for 802.11be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887377"/>
              </p:ext>
            </p:extLst>
          </p:nvPr>
        </p:nvGraphicFramePr>
        <p:xfrm>
          <a:off x="685800" y="1920240"/>
          <a:ext cx="777240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446"/>
                <a:gridCol w="1489375"/>
                <a:gridCol w="2021295"/>
                <a:gridCol w="1921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11ac [1]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11ax [1][2]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11be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Approved Standard</a:t>
                      </a:r>
                      <a:endParaRPr lang="en-US" sz="16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64 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smtClean="0">
                          <a:solidFill>
                            <a:srgbClr val="FF0000"/>
                          </a:solidFill>
                        </a:rPr>
                        <a:t>60 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PAR</a:t>
                      </a:r>
                      <a:r>
                        <a:rPr lang="en-US" sz="1600" baseline="0" dirty="0" smtClean="0"/>
                        <a:t> approval -&gt; D0.1</a:t>
                      </a:r>
                      <a:endParaRPr lang="en-US" sz="1600" dirty="0" smtClean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29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24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18 months</a:t>
                      </a:r>
                    </a:p>
                  </a:txBody>
                  <a:tcPr marL="0" marR="0"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D0.1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 –&gt;     Draft 1.0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Draft 1.0 –&gt; Draft 2.0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10 months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Draft</a:t>
                      </a:r>
                      <a:r>
                        <a:rPr lang="en-US" sz="1600" baseline="0" dirty="0" smtClean="0"/>
                        <a:t> 2.0 -&gt; Final</a:t>
                      </a:r>
                      <a:endParaRPr lang="en-US" sz="16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26 </a:t>
                      </a:r>
                      <a:r>
                        <a:rPr lang="en-US" sz="1800" baseline="0" dirty="0" smtClean="0"/>
                        <a:t>months</a:t>
                      </a:r>
                      <a:endParaRPr lang="en-US" sz="18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26 months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 smtClean="0"/>
              <a:t>Proposed Timeline for 802.11be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2538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PAR </a:t>
            </a:r>
            <a:r>
              <a:rPr lang="en-US" altLang="en-US" sz="1800" dirty="0"/>
              <a:t>approved			</a:t>
            </a:r>
            <a:r>
              <a:rPr lang="en-US" altLang="en-US" sz="1800" dirty="0" smtClean="0"/>
              <a:t>			Mar 2019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First TG meeting			</a:t>
            </a:r>
            <a:r>
              <a:rPr lang="en-US" altLang="en-US" sz="1800" dirty="0" smtClean="0"/>
              <a:t>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D0.1 			</a:t>
            </a:r>
            <a:r>
              <a:rPr lang="en-US" altLang="en-US" sz="1800" dirty="0"/>
              <a:t>			</a:t>
            </a:r>
            <a:r>
              <a:rPr lang="en-US" altLang="en-US" sz="1800" dirty="0" smtClean="0"/>
              <a:t>		Sept 2020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D1.0 Letter Ballot					Mar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rgbClr val="FF0000"/>
                </a:solidFill>
              </a:rPr>
              <a:t>D2.0 LB 							 Jan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D3.0 LB 							Sept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Initial Sponsor Ballot (D4.0)</a:t>
            </a:r>
            <a:r>
              <a:rPr lang="en-US" altLang="en-US" sz="1800" dirty="0">
                <a:solidFill>
                  <a:schemeClr val="tx1"/>
                </a:solidFill>
              </a:rPr>
              <a:t>		</a:t>
            </a:r>
            <a:r>
              <a:rPr lang="en-US" altLang="en-US" sz="1800" dirty="0" smtClean="0">
                <a:solidFill>
                  <a:schemeClr val="tx1"/>
                </a:solidFill>
              </a:rPr>
              <a:t>	Mar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</a:rPr>
              <a:t>Final </a:t>
            </a:r>
            <a:r>
              <a:rPr lang="en-US" altLang="en-US" sz="1800" dirty="0">
                <a:solidFill>
                  <a:schemeClr val="tx1"/>
                </a:solidFill>
              </a:rPr>
              <a:t>802.11 WG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	Jan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802 EC approval			</a:t>
            </a:r>
            <a:r>
              <a:rPr lang="en-US" altLang="en-US" sz="1800" dirty="0" smtClean="0">
                <a:solidFill>
                  <a:schemeClr val="tx1"/>
                </a:solidFill>
              </a:rPr>
              <a:t>		Jan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err="1">
                <a:solidFill>
                  <a:schemeClr val="tx1"/>
                </a:solidFill>
              </a:rPr>
              <a:t>RevCom</a:t>
            </a:r>
            <a:r>
              <a:rPr lang="en-US" altLang="en-US" sz="1800" dirty="0">
                <a:solidFill>
                  <a:schemeClr val="tx1"/>
                </a:solidFill>
              </a:rPr>
              <a:t> and SASB approval	</a:t>
            </a:r>
            <a:r>
              <a:rPr lang="en-US" altLang="en-US" sz="1800" dirty="0" smtClean="0">
                <a:solidFill>
                  <a:schemeClr val="tx1"/>
                </a:solidFill>
              </a:rPr>
              <a:t>	Mar 2024</a:t>
            </a:r>
            <a:endParaRPr lang="en-US" altLang="en-US" sz="18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84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[1]   IEEE802.11-14/0649r1, “802.11ax Timeline Scenarios”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2000" b="0" dirty="0" smtClean="0">
                <a:ea typeface="宋体" charset="-122"/>
              </a:rPr>
              <a:t>[2]   IEEE802.11-18/0968r0, “</a:t>
            </a:r>
            <a:r>
              <a:rPr lang="en-US" altLang="zh-CN" sz="2000" b="0" dirty="0" err="1" smtClean="0">
                <a:ea typeface="宋体" charset="-122"/>
              </a:rPr>
              <a:t>TGax</a:t>
            </a:r>
            <a:r>
              <a:rPr lang="en-US" altLang="zh-CN" sz="2000" b="0" dirty="0" smtClean="0">
                <a:ea typeface="宋体" charset="-122"/>
              </a:rPr>
              <a:t> timeline”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49880" y="6475413"/>
            <a:ext cx="3184520" cy="180975"/>
          </a:xfrm>
        </p:spPr>
        <p:txBody>
          <a:bodyPr/>
          <a:lstStyle/>
          <a:p>
            <a:r>
              <a:rPr lang="en-GB" dirty="0" smtClean="0"/>
              <a:t>Laurent Cariou, Intel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9783</TotalTime>
  <Words>941</Words>
  <Application>Microsoft Office PowerPoint</Application>
  <PresentationFormat>On-screen Show (4:3)</PresentationFormat>
  <Paragraphs>313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宋体</vt:lpstr>
      <vt:lpstr>Arial</vt:lpstr>
      <vt:lpstr>Times New Roman</vt:lpstr>
      <vt:lpstr>802-11-Submission</vt:lpstr>
      <vt:lpstr>Document</vt:lpstr>
      <vt:lpstr>802.11be Timeline proposal</vt:lpstr>
      <vt:lpstr>Introduction</vt:lpstr>
      <vt:lpstr>Motivation for the proposed timeline (1/2)</vt:lpstr>
      <vt:lpstr>Motivation for the proposed timeline (2/2)</vt:lpstr>
      <vt:lpstr>802.11ax process and timeline</vt:lpstr>
      <vt:lpstr>802.11be process and timeline</vt:lpstr>
      <vt:lpstr>Proposed Timeline for 802.11be</vt:lpstr>
      <vt:lpstr>Proposed Timeline for 802.11be</vt:lpstr>
      <vt:lpstr>References</vt:lpstr>
      <vt:lpstr>Backup Slides </vt:lpstr>
      <vt:lpstr>802.11ac process and timeline</vt:lpstr>
      <vt:lpstr>802.11ax process and timeline</vt:lpstr>
      <vt:lpstr>802.11be process and timeline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keywords>CTPClassification=CTP_NT</cp:keywords>
  <cp:lastModifiedBy>Cariou, Laurent</cp:lastModifiedBy>
  <cp:revision>198</cp:revision>
  <cp:lastPrinted>1601-01-01T00:00:00Z</cp:lastPrinted>
  <dcterms:created xsi:type="dcterms:W3CDTF">2015-05-05T17:39:16Z</dcterms:created>
  <dcterms:modified xsi:type="dcterms:W3CDTF">2019-05-13T19:30:01Z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1431617370</vt:lpwstr>
  </property>
  <property fmtid="{D5CDD505-2E9C-101B-9397-08002B2CF9AE}" pid="3" name="TitusGUID">
    <vt:lpwstr>8e373edd-e9d9-4553-99d1-27d3193d70c4</vt:lpwstr>
  </property>
  <property fmtid="{D5CDD505-2E9C-101B-9397-08002B2CF9AE}" pid="4" name="CTP_TimeStamp">
    <vt:lpwstr>2019-05-13 19:30:00Z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