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8"/>
  </p:notesMasterIdLst>
  <p:handoutMasterIdLst>
    <p:handoutMasterId r:id="rId19"/>
  </p:handoutMasterIdLst>
  <p:sldIdLst>
    <p:sldId id="820" r:id="rId2"/>
    <p:sldId id="821" r:id="rId3"/>
    <p:sldId id="822" r:id="rId4"/>
    <p:sldId id="858" r:id="rId5"/>
    <p:sldId id="825" r:id="rId6"/>
    <p:sldId id="827" r:id="rId7"/>
    <p:sldId id="835" r:id="rId8"/>
    <p:sldId id="855" r:id="rId9"/>
    <p:sldId id="833" r:id="rId10"/>
    <p:sldId id="856" r:id="rId11"/>
    <p:sldId id="844" r:id="rId12"/>
    <p:sldId id="857" r:id="rId13"/>
    <p:sldId id="850" r:id="rId14"/>
    <p:sldId id="860" r:id="rId15"/>
    <p:sldId id="846" r:id="rId16"/>
    <p:sldId id="84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70AD47"/>
    <a:srgbClr val="FD9208"/>
    <a:srgbClr val="003C71"/>
    <a:srgbClr val="F83308"/>
    <a:srgbClr val="009FDF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57" autoAdjust="0"/>
  </p:normalViewPr>
  <p:slideViewPr>
    <p:cSldViewPr snapToGrid="0">
      <p:cViewPr varScale="1">
        <p:scale>
          <a:sx n="118" d="100"/>
          <a:sy n="118" d="100"/>
        </p:scale>
        <p:origin x="470" y="67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5/10/2019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18pt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5631" y="4856560"/>
            <a:ext cx="79829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IEEE 802.11-19/0772r0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043" y="835772"/>
            <a:ext cx="5829300" cy="800100"/>
          </a:xfrm>
          <a:noFill/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Multi-AP Collaborative BF </a:t>
            </a:r>
            <a:r>
              <a:rPr lang="en-US" altLang="en-US" dirty="0" smtClean="0"/>
              <a:t>in </a:t>
            </a:r>
            <a:r>
              <a:rPr lang="en-US" altLang="en-US" dirty="0"/>
              <a:t>IEEE </a:t>
            </a:r>
            <a:r>
              <a:rPr lang="en-US" altLang="en-US" dirty="0" smtClean="0"/>
              <a:t>802.11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4240" y="19530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89428"/>
              </p:ext>
            </p:extLst>
          </p:nvPr>
        </p:nvGraphicFramePr>
        <p:xfrm>
          <a:off x="1697038" y="2909888"/>
          <a:ext cx="60896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Document" r:id="rId5" imgW="9705425" imgH="2808781" progId="Word.Document.8">
                  <p:embed/>
                </p:oleObj>
              </mc:Choice>
              <mc:Fallback>
                <p:oleObj name="Document" r:id="rId5" imgW="9705425" imgH="28087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9888"/>
                        <a:ext cx="60896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629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95" y="977265"/>
            <a:ext cx="8041005" cy="3879295"/>
          </a:xfrm>
        </p:spPr>
        <p:txBody>
          <a:bodyPr/>
          <a:lstStyle/>
          <a:p>
            <a:r>
              <a:rPr lang="en-US" sz="1600" b="0" dirty="0" smtClean="0"/>
              <a:t>Example II: 3 AP, 4 STAs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942" y="1468567"/>
            <a:ext cx="4466114" cy="3353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46" y="1518962"/>
            <a:ext cx="4352651" cy="326801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964827" y="3142087"/>
            <a:ext cx="1125996" cy="6158"/>
          </a:xfrm>
          <a:prstGeom prst="straightConnector1">
            <a:avLst/>
          </a:prstGeom>
          <a:ln>
            <a:solidFill>
              <a:srgbClr val="70AD47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27825" y="2981618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1.7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825" y="2981618"/>
                <a:ext cx="324255" cy="153888"/>
              </a:xfrm>
              <a:prstGeom prst="rect">
                <a:avLst/>
              </a:prstGeom>
              <a:blipFill rotWithShape="0">
                <a:blip r:embed="rId4"/>
                <a:stretch>
                  <a:fillRect l="-7547" r="-9434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Example III: Two STAs per AP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115" y="1314450"/>
            <a:ext cx="8146915" cy="3453761"/>
          </a:xfrm>
        </p:spPr>
        <p:txBody>
          <a:bodyPr/>
          <a:lstStyle/>
          <a:p>
            <a:r>
              <a:rPr lang="en-US" b="0" dirty="0"/>
              <a:t>D</a:t>
            </a:r>
            <a:r>
              <a:rPr lang="en-US" b="0" dirty="0" smtClean="0"/>
              <a:t>istance </a:t>
            </a:r>
            <a:r>
              <a:rPr lang="en-US" b="0" dirty="0"/>
              <a:t>between </a:t>
            </a:r>
            <a:r>
              <a:rPr lang="en-US" b="0" dirty="0" smtClean="0"/>
              <a:t>APs=45 m, </a:t>
            </a:r>
            <a:r>
              <a:rPr lang="en-US" b="0" dirty="0"/>
              <a:t>Two STA (MU-BF) in each cell (dropped randomly in (</a:t>
            </a:r>
            <a:r>
              <a:rPr lang="en-US" b="0" dirty="0" smtClean="0"/>
              <a:t>1:30 </a:t>
            </a:r>
            <a:r>
              <a:rPr lang="en-US" b="0" dirty="0"/>
              <a:t>m</a:t>
            </a:r>
            <a:r>
              <a:rPr lang="en-US" b="0" dirty="0" smtClean="0"/>
              <a:t>) </a:t>
            </a:r>
            <a:r>
              <a:rPr lang="en-US" b="0" dirty="0"/>
              <a:t>from in-cell </a:t>
            </a:r>
            <a:r>
              <a:rPr lang="en-US" b="0" dirty="0" smtClean="0"/>
              <a:t>AP). </a:t>
            </a:r>
          </a:p>
          <a:p>
            <a:r>
              <a:rPr lang="en-US" b="0" dirty="0" smtClean="0"/>
              <a:t>One SS to each STA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86807" y="2694453"/>
            <a:ext cx="3336925" cy="1803825"/>
            <a:chOff x="5348288" y="2710792"/>
            <a:chExt cx="3336925" cy="1803825"/>
          </a:xfrm>
        </p:grpSpPr>
        <p:grpSp>
          <p:nvGrpSpPr>
            <p:cNvPr id="7" name="Group 6"/>
            <p:cNvGrpSpPr/>
            <p:nvPr/>
          </p:nvGrpSpPr>
          <p:grpSpPr>
            <a:xfrm>
              <a:off x="5348288" y="2710792"/>
              <a:ext cx="3336925" cy="1803825"/>
              <a:chOff x="5348288" y="2710792"/>
              <a:chExt cx="3336925" cy="1803825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5348288" y="3592331"/>
                <a:ext cx="3336925" cy="23213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8393" y="41761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87319" y="3217138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321619" y="3497110"/>
                <a:ext cx="1370292" cy="42653"/>
              </a:xfrm>
              <a:prstGeom prst="straightConnector1">
                <a:avLst/>
              </a:prstGeom>
              <a:ln w="9525">
                <a:solidFill>
                  <a:srgbClr val="FD9208"/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327614" y="3631404"/>
                <a:ext cx="1359370" cy="51226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6313684" y="3542995"/>
                <a:ext cx="1439876" cy="683894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9" y="3825530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348288" y="2710792"/>
                <a:ext cx="1879362" cy="1776301"/>
                <a:chOff x="5821502" y="2665699"/>
                <a:chExt cx="187936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821502" y="2698902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742777" y="2665699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713272" y="3467256"/>
                  <a:ext cx="59007" cy="78006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604865" y="418179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39234" y="3178957"/>
                  <a:ext cx="364066" cy="153888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 smtClean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4</a:t>
                  </a:r>
                  <a:r>
                    <a:rPr lang="en-US" sz="8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5</a:t>
                  </a:r>
                  <a:r>
                    <a:rPr lang="en-US" sz="8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 m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290360" y="393680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510047" y="3583739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31" idx="0"/>
              </p:cNvCxnSpPr>
              <p:nvPr/>
            </p:nvCxnSpPr>
            <p:spPr>
              <a:xfrm flipH="1">
                <a:off x="5999179" y="3590657"/>
                <a:ext cx="1677595" cy="39124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283561" y="3628645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endCxn id="19" idx="1"/>
            </p:cNvCxnSpPr>
            <p:nvPr/>
          </p:nvCxnSpPr>
          <p:spPr>
            <a:xfrm>
              <a:off x="6092861" y="3590657"/>
              <a:ext cx="1960548" cy="296429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7208840" y="3538092"/>
            <a:ext cx="807007" cy="5042"/>
          </a:xfrm>
          <a:prstGeom prst="straightConnector1">
            <a:avLst/>
          </a:prstGeom>
          <a:ln w="9525">
            <a:solidFill>
              <a:srgbClr val="FD9208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99255" y="3387317"/>
            <a:ext cx="364066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4">
                    <a:lumMod val="50000"/>
                  </a:schemeClr>
                </a:solidFill>
              </a:rPr>
              <a:t>30 m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9829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12641"/>
            <a:ext cx="7772400" cy="3843919"/>
          </a:xfrm>
        </p:spPr>
        <p:txBody>
          <a:bodyPr/>
          <a:lstStyle/>
          <a:p>
            <a:r>
              <a:rPr lang="en-US" b="0" dirty="0"/>
              <a:t>Example </a:t>
            </a:r>
            <a:r>
              <a:rPr lang="en-US" b="0" dirty="0" smtClean="0"/>
              <a:t>III: 2 AP (4 and 8 antennas), </a:t>
            </a:r>
            <a:r>
              <a:rPr lang="en-US" b="0" dirty="0"/>
              <a:t>4 STAs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425" y="1740420"/>
            <a:ext cx="4055625" cy="304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00" y="1775990"/>
            <a:ext cx="4055625" cy="3045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826327" y="2690301"/>
            <a:ext cx="7934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0943" y="2518628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943" y="2518628"/>
                <a:ext cx="324255" cy="153888"/>
              </a:xfrm>
              <a:prstGeom prst="rect">
                <a:avLst/>
              </a:prstGeom>
              <a:blipFill rotWithShape="0">
                <a:blip r:embed="rId4"/>
                <a:stretch>
                  <a:fillRect l="-5660" r="-11321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 flipV="1">
            <a:off x="6226988" y="3182767"/>
            <a:ext cx="1724261" cy="214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89118" y="3204179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18" y="3204179"/>
                <a:ext cx="324255" cy="153888"/>
              </a:xfrm>
              <a:prstGeom prst="rect">
                <a:avLst/>
              </a:prstGeom>
              <a:blipFill rotWithShape="0">
                <a:blip r:embed="rId5"/>
                <a:stretch>
                  <a:fillRect l="-7547" r="-943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319564"/>
          </a:xfrm>
        </p:spPr>
        <p:txBody>
          <a:bodyPr/>
          <a:lstStyle/>
          <a:p>
            <a:r>
              <a:rPr lang="en-US" dirty="0" smtClean="0"/>
              <a:t>Multi-AP Collaborative BF provides major Sum Throughput gain over single AP and </a:t>
            </a:r>
            <a:r>
              <a:rPr lang="en-US" dirty="0"/>
              <a:t>C</a:t>
            </a:r>
            <a:r>
              <a:rPr lang="en-US" dirty="0" smtClean="0"/>
              <a:t>oordinated SR </a:t>
            </a:r>
          </a:p>
          <a:p>
            <a:r>
              <a:rPr lang="en-US" dirty="0" smtClean="0"/>
              <a:t>Enabling CBF, each individual AP may require channel sounding for OBSS STAs</a:t>
            </a:r>
          </a:p>
          <a:p>
            <a:r>
              <a:rPr lang="en-US" dirty="0" smtClean="0"/>
              <a:t>In CBF, Resolvable LTFs across APs in collaborative set, improves channel estimation and interference suppression at MMSE Receiver.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[1]: </a:t>
            </a:r>
            <a:r>
              <a:rPr lang="en-GB" altLang="en-US" b="0" dirty="0"/>
              <a:t>Terminology for AP </a:t>
            </a:r>
            <a:r>
              <a:rPr lang="en-GB" altLang="en-US" b="0" dirty="0" smtClean="0"/>
              <a:t>Coordination, doc.: IEEE 802.11-18/1926r2</a:t>
            </a:r>
          </a:p>
          <a:p>
            <a:pPr marL="0" indent="0">
              <a:buNone/>
            </a:pPr>
            <a:r>
              <a:rPr lang="en-GB" b="0" dirty="0" smtClean="0"/>
              <a:t>[2]: </a:t>
            </a:r>
            <a:r>
              <a:rPr lang="en-US" b="0" dirty="0"/>
              <a:t>Considerations on AP </a:t>
            </a:r>
            <a:r>
              <a:rPr lang="en-US" b="0" dirty="0" smtClean="0"/>
              <a:t>Coordination, doc.: IEEE 802.11-18/1576</a:t>
            </a:r>
          </a:p>
          <a:p>
            <a:pPr marL="0" indent="0">
              <a:buNone/>
            </a:pPr>
            <a:r>
              <a:rPr lang="en-US" b="0" dirty="0" smtClean="0"/>
              <a:t>[3</a:t>
            </a:r>
            <a:r>
              <a:rPr lang="en-US" b="0" dirty="0"/>
              <a:t>]: Implicit Channel </a:t>
            </a:r>
            <a:r>
              <a:rPr lang="en-US" b="0" dirty="0" smtClean="0"/>
              <a:t>Sounding in </a:t>
            </a:r>
            <a:r>
              <a:rPr lang="en-US" b="0" dirty="0"/>
              <a:t>IEEE </a:t>
            </a:r>
            <a:r>
              <a:rPr lang="en-US" b="0" dirty="0" smtClean="0"/>
              <a:t>802.11, doc.: IEEE802.11-19/0768r0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Back Up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56300"/>
          </a:xfrm>
        </p:spPr>
        <p:txBody>
          <a:bodyPr/>
          <a:lstStyle/>
          <a:p>
            <a:r>
              <a:rPr lang="en-US" dirty="0" smtClean="0"/>
              <a:t>CBF/ </a:t>
            </a:r>
            <a:r>
              <a:rPr lang="en-US" b="0" dirty="0" smtClean="0"/>
              <a:t>Resolvable LTFs for MMSE Rx</a:t>
            </a: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970650"/>
                <a:ext cx="7772400" cy="3885910"/>
              </a:xfrm>
            </p:spPr>
            <p:txBody>
              <a:bodyPr/>
              <a:lstStyle/>
              <a:p>
                <a:r>
                  <a:rPr lang="en-US" dirty="0" smtClean="0"/>
                  <a:t>Example: 2 APs, 2 STAs/ AP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is BF vector for STA-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i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Channel between AP-j and </a:t>
                </a:r>
                <a:r>
                  <a:rPr lang="en-US" dirty="0">
                    <a:solidFill>
                      <a:srgbClr val="002060"/>
                    </a:solidFill>
                  </a:rPr>
                  <a:t>S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TA-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i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sz="1600" b="0" dirty="0" smtClean="0"/>
                  <a:t>Received Signal at STA-1: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1600" b="0" dirty="0" smtClean="0"/>
              </a:p>
              <a:p>
                <a:endParaRPr lang="en-US" sz="800" b="0" dirty="0" smtClean="0"/>
              </a:p>
              <a:p>
                <a:r>
                  <a:rPr lang="en-US" sz="1600" b="0" dirty="0" smtClean="0"/>
                  <a:t>If ideal nulling is enforced, then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dirty="0" smtClean="0"/>
                  <a:t>=0;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600" dirty="0" smtClean="0"/>
                  <a:t>=0</a:t>
                </a:r>
              </a:p>
              <a:p>
                <a:r>
                  <a:rPr lang="en-US" sz="1600" b="0" dirty="0" smtClean="0"/>
                  <a:t>If there is a residual interference,</a:t>
                </a:r>
                <a:r>
                  <a:rPr lang="en-US" sz="1600" b="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b="0" dirty="0" smtClean="0"/>
                  <a:t> should be resolvable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600" b="0" dirty="0" smtClean="0"/>
                  <a:t> for Channel estimation/ </a:t>
                </a:r>
                <a:r>
                  <a:rPr lang="en-US" sz="1600" b="0" dirty="0" err="1" smtClean="0"/>
                  <a:t>Interference+noise</a:t>
                </a:r>
                <a:r>
                  <a:rPr lang="en-US" sz="1600" b="0" smtClean="0"/>
                  <a:t> estimation</a:t>
                </a:r>
                <a:endParaRPr lang="en-US" sz="16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970650"/>
                <a:ext cx="7772400" cy="3885910"/>
              </a:xfrm>
              <a:blipFill rotWithShape="0">
                <a:blip r:embed="rId2"/>
                <a:stretch>
                  <a:fillRect l="-549" t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1638" y="3300919"/>
            <a:ext cx="2833098" cy="1346516"/>
            <a:chOff x="4942545" y="2715138"/>
            <a:chExt cx="3742668" cy="1799479"/>
          </a:xfrm>
        </p:grpSpPr>
        <p:grpSp>
          <p:nvGrpSpPr>
            <p:cNvPr id="7" name="Group 6"/>
            <p:cNvGrpSpPr/>
            <p:nvPr/>
          </p:nvGrpSpPr>
          <p:grpSpPr>
            <a:xfrm>
              <a:off x="4942545" y="2715138"/>
              <a:ext cx="3742668" cy="1799479"/>
              <a:chOff x="4942545" y="2715138"/>
              <a:chExt cx="3742668" cy="1799479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4942545" y="3592331"/>
                <a:ext cx="3742668" cy="27559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19471" y="4157426"/>
                <a:ext cx="462988" cy="1645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19471" y="3217138"/>
                <a:ext cx="431914" cy="2056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942310" y="3497109"/>
                <a:ext cx="1749601" cy="44297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26" idx="3"/>
              </p:cNvCxnSpPr>
              <p:nvPr/>
            </p:nvCxnSpPr>
            <p:spPr>
              <a:xfrm>
                <a:off x="5859424" y="3615544"/>
                <a:ext cx="1758969" cy="54188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5988003" y="3553989"/>
                <a:ext cx="1713501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8" y="3762902"/>
                <a:ext cx="504664" cy="1645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942545" y="2715138"/>
                <a:ext cx="1888622" cy="1776301"/>
                <a:chOff x="5415759" y="2670045"/>
                <a:chExt cx="188862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415759" y="2703248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337034" y="2670045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290035" y="3460156"/>
                  <a:ext cx="85205" cy="110295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233490" y="4053014"/>
                  <a:ext cx="455452" cy="16452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070312" y="3240475"/>
                  <a:ext cx="474245" cy="20565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 smtClean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4</a:t>
                  </a:r>
                  <a:r>
                    <a:rPr lang="en-US" sz="8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0 m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717960" y="3932857"/>
                  <a:ext cx="422501" cy="16452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064087" y="3598078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5604625" y="3546261"/>
                <a:ext cx="1978943" cy="42235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5860081" y="3674863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stCxn id="26" idx="4"/>
            </p:cNvCxnSpPr>
            <p:nvPr/>
          </p:nvCxnSpPr>
          <p:spPr>
            <a:xfrm>
              <a:off x="5902026" y="3615544"/>
              <a:ext cx="2132688" cy="270941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BF (CBF):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APs transmit in the same time/frequency (each to their own STAs)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of Each STA is sent from a Single AP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joint Data Processing across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Timing/Synchronization across APs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Interference awareness/ Interference Cancellation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Reuse Enhancement through Multi-AP Coordination and interference cancellation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Enabling simultaneous connectivity for several devices where interference is a concern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Area Throughput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was also introduced in [1] and [2].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87116" y="1376901"/>
            <a:ext cx="2271084" cy="1573944"/>
            <a:chOff x="6141054" y="1297578"/>
            <a:chExt cx="2271084" cy="1573944"/>
          </a:xfrm>
        </p:grpSpPr>
        <p:sp>
          <p:nvSpPr>
            <p:cNvPr id="26" name="Flowchart: Connector 25"/>
            <p:cNvSpPr/>
            <p:nvPr/>
          </p:nvSpPr>
          <p:spPr>
            <a:xfrm>
              <a:off x="6581179" y="1297578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233981" y="1822226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6141054" y="1822226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lowchart: Merge 28"/>
            <p:cNvSpPr/>
            <p:nvPr/>
          </p:nvSpPr>
          <p:spPr>
            <a:xfrm>
              <a:off x="7170257" y="1740585"/>
              <a:ext cx="56605" cy="106677"/>
            </a:xfrm>
            <a:prstGeom prst="flowChartMerge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lowchart: Merge 29"/>
            <p:cNvSpPr/>
            <p:nvPr/>
          </p:nvSpPr>
          <p:spPr>
            <a:xfrm>
              <a:off x="7805987" y="2274214"/>
              <a:ext cx="56605" cy="106677"/>
            </a:xfrm>
            <a:prstGeom prst="flowChartMerge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Diamond 30"/>
            <p:cNvSpPr/>
            <p:nvPr/>
          </p:nvSpPr>
          <p:spPr>
            <a:xfrm>
              <a:off x="8055429" y="1963783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Diamond 31"/>
            <p:cNvSpPr/>
            <p:nvPr/>
          </p:nvSpPr>
          <p:spPr>
            <a:xfrm>
              <a:off x="8222404" y="2400212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Diamond 32"/>
            <p:cNvSpPr/>
            <p:nvPr/>
          </p:nvSpPr>
          <p:spPr>
            <a:xfrm>
              <a:off x="6573554" y="202692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Diamond 33"/>
            <p:cNvSpPr/>
            <p:nvPr/>
          </p:nvSpPr>
          <p:spPr>
            <a:xfrm>
              <a:off x="6226286" y="2470367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Diamond 34"/>
            <p:cNvSpPr/>
            <p:nvPr/>
          </p:nvSpPr>
          <p:spPr>
            <a:xfrm>
              <a:off x="6539474" y="264305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Diamond 35"/>
            <p:cNvSpPr/>
            <p:nvPr/>
          </p:nvSpPr>
          <p:spPr>
            <a:xfrm>
              <a:off x="7288561" y="202086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7909216" y="2072641"/>
              <a:ext cx="169186" cy="220894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endCxn id="32" idx="1"/>
            </p:cNvCxnSpPr>
            <p:nvPr/>
          </p:nvCxnSpPr>
          <p:spPr>
            <a:xfrm>
              <a:off x="7875136" y="2336659"/>
              <a:ext cx="347268" cy="122336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>
              <a:off x="7220708" y="1847262"/>
              <a:ext cx="80215" cy="211399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 flipH="1">
              <a:off x="6312914" y="2412585"/>
              <a:ext cx="392596" cy="89263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>
            <a:xfrm flipH="1">
              <a:off x="6625805" y="2435466"/>
              <a:ext cx="68563" cy="207585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6636844" y="2175790"/>
              <a:ext cx="57470" cy="246067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</p:grpSp>
      <p:sp>
        <p:nvSpPr>
          <p:cNvPr id="43" name="Flowchart: Merge 42"/>
          <p:cNvSpPr/>
          <p:nvPr/>
        </p:nvSpPr>
        <p:spPr>
          <a:xfrm>
            <a:off x="6758724" y="2444760"/>
            <a:ext cx="56605" cy="106677"/>
          </a:xfrm>
          <a:prstGeom prst="flowChartMerge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62384"/>
          </a:xfrm>
        </p:spPr>
        <p:txBody>
          <a:bodyPr/>
          <a:lstStyle/>
          <a:p>
            <a:r>
              <a:rPr lang="en-US" dirty="0" smtClean="0"/>
              <a:t>Collaborative BF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33" y="1037617"/>
            <a:ext cx="8657616" cy="3818943"/>
          </a:xfrm>
        </p:spPr>
        <p:txBody>
          <a:bodyPr/>
          <a:lstStyle/>
          <a:p>
            <a:r>
              <a:rPr lang="en-US" sz="1600" dirty="0" smtClean="0"/>
              <a:t>Key: Coordination and Interference Cancellation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 smtClean="0"/>
              <a:t>Transmitter: Transmit Nulling/ ZF and Scheduling at each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Multi-AP Channel Sounding to provide some information on interference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transmit antennas at each AP&gt;=number of interfering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Ideal interference nulling may not be enforced.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Non-ideal Channel Information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Multiuser/Multi-Cell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esidual interference at STA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Receiver: MMSE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Resolvable LTFs across coordinated multi-AP to enable interference suppression at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multiplexing (Matrix-P) may be applied across multiple APs to orthogonalize LTFs (improve channel estimation in presence of interference)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Training signals for channel estimation at STA are beam-formed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24415" y="2010381"/>
            <a:ext cx="2491202" cy="1569396"/>
            <a:chOff x="6508721" y="1134893"/>
            <a:chExt cx="2491202" cy="1569396"/>
          </a:xfrm>
        </p:grpSpPr>
        <p:cxnSp>
          <p:nvCxnSpPr>
            <p:cNvPr id="34" name="Straight Connector 33"/>
            <p:cNvCxnSpPr>
              <a:stCxn id="10" idx="3"/>
            </p:cNvCxnSpPr>
            <p:nvPr/>
          </p:nvCxnSpPr>
          <p:spPr>
            <a:xfrm flipH="1">
              <a:off x="6727748" y="1845155"/>
              <a:ext cx="1662489" cy="591746"/>
            </a:xfrm>
            <a:prstGeom prst="line">
              <a:avLst/>
            </a:prstGeom>
            <a:ln w="6350">
              <a:solidFill>
                <a:srgbClr val="F83308">
                  <a:alpha val="84000"/>
                </a:srgbClr>
              </a:solidFill>
              <a:prstDash val="dashDot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6508721" y="1134893"/>
              <a:ext cx="2491202" cy="1569396"/>
              <a:chOff x="6508721" y="1134893"/>
              <a:chExt cx="2491202" cy="156939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508721" y="1134893"/>
                <a:ext cx="2491202" cy="1569396"/>
                <a:chOff x="2559177" y="2042159"/>
                <a:chExt cx="3456051" cy="156585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023616" y="2042159"/>
                  <a:ext cx="2356104" cy="31122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/>
                  <a:r>
                    <a:rPr lang="en-US" sz="1100" b="1" dirty="0" smtClean="0">
                      <a:solidFill>
                        <a:srgbClr val="003C71"/>
                      </a:solidFill>
                      <a:latin typeface="Neo Sans Intel" panose="020B0504020202020204" pitchFamily="34" charset="0"/>
                    </a:rPr>
                    <a:t>                  </a:t>
                  </a:r>
                  <a:endParaRPr lang="en-US" sz="1100" b="1" dirty="0">
                    <a:solidFill>
                      <a:srgbClr val="003C71"/>
                    </a:solidFill>
                    <a:latin typeface="Neo Sans Intel" panose="020B0504020202020204" pitchFamily="34" charset="0"/>
                  </a:endParaRPr>
                </a:p>
              </p:txBody>
            </p:sp>
            <p:sp>
              <p:nvSpPr>
                <p:cNvPr id="9" name="Isosceles Triangle 8"/>
                <p:cNvSpPr/>
                <p:nvPr/>
              </p:nvSpPr>
              <p:spPr>
                <a:xfrm>
                  <a:off x="3154680" y="2545080"/>
                  <a:ext cx="265176" cy="205740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>
                  <a:off x="5036820" y="2545080"/>
                  <a:ext cx="265176" cy="205740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169408" y="2353388"/>
                  <a:ext cx="0" cy="19169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287268" y="2353388"/>
                  <a:ext cx="0" cy="19169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2792730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574542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872990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449062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3298698" y="2383497"/>
                      <a:ext cx="275844" cy="161583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b="1" dirty="0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98698" y="2383497"/>
                      <a:ext cx="275844" cy="161583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6667" r="-4444" b="-11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5173218" y="2401765"/>
                      <a:ext cx="275844" cy="17690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b="1" dirty="0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73218" y="2401765"/>
                      <a:ext cx="275844" cy="176908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8889" r="-4444" b="-206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2559177" y="3407851"/>
                      <a:ext cx="467106" cy="15388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59177" y="3407851"/>
                      <a:ext cx="467106" cy="153888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2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4639437" y="3441753"/>
                      <a:ext cx="467106" cy="166264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39437" y="3441753"/>
                      <a:ext cx="467106" cy="166264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222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5548122" y="3415471"/>
                      <a:ext cx="467106" cy="166264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8122" y="3415471"/>
                      <a:ext cx="467106" cy="166264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b="-214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390519" y="3432422"/>
                      <a:ext cx="467106" cy="15388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90519" y="3432422"/>
                      <a:ext cx="467106" cy="153888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2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3" name="Straight Connector 22"/>
                <p:cNvCxnSpPr>
                  <a:endCxn id="14" idx="0"/>
                </p:cNvCxnSpPr>
                <p:nvPr/>
              </p:nvCxnSpPr>
              <p:spPr>
                <a:xfrm>
                  <a:off x="3275425" y="2750820"/>
                  <a:ext cx="348647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endCxn id="16" idx="0"/>
                </p:cNvCxnSpPr>
                <p:nvPr/>
              </p:nvCxnSpPr>
              <p:spPr>
                <a:xfrm>
                  <a:off x="5197189" y="2750820"/>
                  <a:ext cx="301403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endCxn id="15" idx="7"/>
                </p:cNvCxnSpPr>
                <p:nvPr/>
              </p:nvCxnSpPr>
              <p:spPr>
                <a:xfrm flipH="1">
                  <a:off x="4957543" y="2750820"/>
                  <a:ext cx="184814" cy="577271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>
                  <a:endCxn id="13" idx="0"/>
                </p:cNvCxnSpPr>
                <p:nvPr/>
              </p:nvCxnSpPr>
              <p:spPr>
                <a:xfrm flipH="1">
                  <a:off x="2842260" y="2750820"/>
                  <a:ext cx="423259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3673602" y="2750820"/>
                  <a:ext cx="1432941" cy="577271"/>
                </a:xfrm>
                <a:prstGeom prst="line">
                  <a:avLst/>
                </a:prstGeom>
                <a:ln w="6350">
                  <a:solidFill>
                    <a:srgbClr val="F83308">
                      <a:alpha val="84000"/>
                    </a:srgbClr>
                  </a:solidFill>
                  <a:prstDash val="dashDot"/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3999871" y="2664227"/>
                  <a:ext cx="1020186" cy="2456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dirty="0" smtClean="0">
                      <a:solidFill>
                        <a:srgbClr val="C00000"/>
                      </a:solidFill>
                      <a:latin typeface="Neo Sans Intel" panose="020B0504020202020204" pitchFamily="34" charset="0"/>
                    </a:rPr>
                    <a:t>Interference channel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7019361" y="1858452"/>
                <a:ext cx="1169265" cy="551857"/>
              </a:xfrm>
              <a:prstGeom prst="line">
                <a:avLst/>
              </a:prstGeom>
              <a:ln w="6350">
                <a:solidFill>
                  <a:srgbClr val="F83308">
                    <a:alpha val="84000"/>
                  </a:srgbClr>
                </a:solidFill>
                <a:prstDash val="dashDot"/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9" idx="2"/>
                <a:endCxn id="16" idx="0"/>
              </p:cNvCxnSpPr>
              <p:nvPr/>
            </p:nvCxnSpPr>
            <p:spPr>
              <a:xfrm>
                <a:off x="6937973" y="1845155"/>
                <a:ext cx="1689547" cy="565154"/>
              </a:xfrm>
              <a:prstGeom prst="line">
                <a:avLst/>
              </a:prstGeom>
              <a:ln w="6350">
                <a:solidFill>
                  <a:srgbClr val="F83308">
                    <a:alpha val="84000"/>
                  </a:srgbClr>
                </a:solidFill>
                <a:prstDash val="dashDot"/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99" y="544868"/>
            <a:ext cx="7772400" cy="396797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Collaborative BF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1029332"/>
            <a:ext cx="8242570" cy="3792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Multi-AP Channel </a:t>
            </a:r>
            <a:r>
              <a:rPr lang="en-US" sz="1600" dirty="0" smtClean="0"/>
              <a:t>Sounding: </a:t>
            </a:r>
            <a:r>
              <a:rPr lang="en-US" sz="1600" b="0" dirty="0" smtClean="0"/>
              <a:t>Each AP may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channel information </a:t>
            </a:r>
            <a:r>
              <a:rPr lang="en-US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STAs </a:t>
            </a:r>
            <a:r>
              <a:rPr lang="en-US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for the sake of interference cancellation.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Explicit Feedback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Extending 802.11ax sounding sequence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NDP transmission from APs in downlink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The STAs may be directed to send feedback reports on </a:t>
            </a:r>
            <a:r>
              <a:rPr lang="en-US" sz="1400" dirty="0" smtClean="0">
                <a:solidFill>
                  <a:srgbClr val="000000"/>
                </a:solidFill>
              </a:rPr>
              <a:t>channel of each </a:t>
            </a:r>
            <a:r>
              <a:rPr lang="en-US" sz="1400" dirty="0">
                <a:solidFill>
                  <a:srgbClr val="000000"/>
                </a:solidFill>
              </a:rPr>
              <a:t>individual </a:t>
            </a:r>
            <a:r>
              <a:rPr lang="en-US" sz="1400" dirty="0" smtClean="0">
                <a:solidFill>
                  <a:srgbClr val="000000"/>
                </a:solidFill>
              </a:rPr>
              <a:t>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Implicit Feedback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A proposal for single AP/802.11be is presented in [3].</a:t>
            </a:r>
            <a:endParaRPr lang="en-US" sz="1400" b="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Training fields are transmitted in the uplink from the required STAs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All APs </a:t>
            </a:r>
            <a:r>
              <a:rPr lang="en-US" sz="1400" dirty="0"/>
              <a:t>in coordinated set will be able to measure the channel for all STAs in </a:t>
            </a:r>
            <a:r>
              <a:rPr lang="en-US" sz="1400" dirty="0" smtClean="0"/>
              <a:t>OBSS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Reduce network overhead significantly</a:t>
            </a:r>
          </a:p>
          <a:p>
            <a:pPr marL="642938" lvl="2" indent="0">
              <a:buNone/>
            </a:pPr>
            <a:endParaRPr lang="en-US" sz="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</a:rPr>
              <a:t>Multi-AP Trigger frame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0" dirty="0">
                <a:solidFill>
                  <a:srgbClr val="000000"/>
                </a:solidFill>
              </a:rPr>
              <a:t>is transmitted </a:t>
            </a:r>
            <a:r>
              <a:rPr lang="en-US" sz="1400" b="0" dirty="0" smtClean="0">
                <a:solidFill>
                  <a:srgbClr val="000000"/>
                </a:solidFill>
              </a:rPr>
              <a:t>by </a:t>
            </a:r>
            <a:r>
              <a:rPr lang="en-US" sz="1400" b="0" dirty="0">
                <a:solidFill>
                  <a:srgbClr val="000000"/>
                </a:solidFill>
              </a:rPr>
              <a:t>initiating AP to enable </a:t>
            </a:r>
            <a:r>
              <a:rPr lang="en-US" sz="1400" b="0" dirty="0" smtClean="0">
                <a:solidFill>
                  <a:srgbClr val="000000"/>
                </a:solidFill>
              </a:rPr>
              <a:t>synchronization/time alignment </a:t>
            </a:r>
            <a:r>
              <a:rPr lang="en-US" sz="1400" b="0" dirty="0">
                <a:solidFill>
                  <a:srgbClr val="000000"/>
                </a:solidFill>
              </a:rPr>
              <a:t>and initiate Multi-AP data transmission to the scheduled STAs.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342900" lvl="1" indent="0">
              <a:buNone/>
            </a:pPr>
            <a:endParaRPr lang="en-US" sz="1400" dirty="0" smtClean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1" indent="0">
              <a:buNone/>
            </a:pPr>
            <a:endParaRPr lang="en-US" sz="16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1" indent="0">
              <a:buNone/>
            </a:pPr>
            <a:endParaRPr lang="en-US" sz="12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1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Simulation Results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25661"/>
            <a:ext cx="8229600" cy="52083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Single AP and Coordinated SR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6548" y="1108952"/>
            <a:ext cx="8214487" cy="3747607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examples are considered for evaluation of  Collaborative BF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Set up: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Simulator/IEEE Channel model D (BW=80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MHz)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4/8 </a:t>
            </a:r>
            <a:r>
              <a:rPr lang="en-US" sz="14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antennas transmitting at 24 </a:t>
            </a:r>
            <a:r>
              <a:rPr lang="en-US" sz="1400" b="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r>
              <a:rPr lang="en-US" sz="1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STA with 2 Receive </a:t>
            </a:r>
            <a:r>
              <a:rPr lang="en-US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antennas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 of -89.9 </a:t>
            </a:r>
            <a:r>
              <a:rPr lang="en-US" sz="1400" b="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Estimation/ Uncompressed BF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MMSE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Loss Model: </a:t>
            </a:r>
            <a:r>
              <a:rPr lang="en-US" sz="1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D (NLOS)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Spatial Reuse (SR):</a:t>
            </a:r>
            <a:r>
              <a:rPr lang="en-US" sz="1400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transmission is allowed, MU ZF/Eigen BF is performed in each AP (for in-cell STAs), No interference Cancellation across APs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CBF: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Nulling /ZF  is performed in each AP, considering BF reports from OBSS STAs, to combat interference across APs</a:t>
            </a:r>
          </a:p>
          <a:p>
            <a:pPr marL="842963" lvl="2" indent="-285750">
              <a:buFont typeface="Arial" panose="020B0604020202020204" pitchFamily="34" charset="0"/>
              <a:buChar char="•"/>
            </a:pPr>
            <a:r>
              <a:rPr lang="en-US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Channel estimation at each STA /residual interference estimation at each STA </a:t>
            </a:r>
            <a:endParaRPr lang="en-US" sz="1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Single-AP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same dimensionality as each AP in CBF and Coordinated SR</a:t>
            </a:r>
          </a:p>
        </p:txBody>
      </p:sp>
    </p:spTree>
    <p:extLst>
      <p:ext uri="{BB962C8B-B14F-4D97-AF65-F5344CB8AC3E}">
        <p14:creationId xmlns:p14="http://schemas.microsoft.com/office/powerpoint/2010/main" val="386485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Example I:Two Single-user Cells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306594"/>
          </a:xfrm>
        </p:spPr>
        <p:txBody>
          <a:bodyPr/>
          <a:lstStyle/>
          <a:p>
            <a:r>
              <a:rPr lang="en-US" sz="1600" b="0" dirty="0" smtClean="0">
                <a:solidFill>
                  <a:srgbClr val="002060"/>
                </a:solidFill>
              </a:rPr>
              <a:t>AP: 4 antennas</a:t>
            </a:r>
          </a:p>
          <a:p>
            <a:r>
              <a:rPr lang="en-US" sz="1600" b="0" dirty="0" smtClean="0">
                <a:solidFill>
                  <a:srgbClr val="002060"/>
                </a:solidFill>
              </a:rPr>
              <a:t>STA: 2 antennas</a:t>
            </a:r>
          </a:p>
          <a:p>
            <a:r>
              <a:rPr lang="en-US" sz="1600" b="0" dirty="0">
                <a:solidFill>
                  <a:srgbClr val="002060"/>
                </a:solidFill>
              </a:rPr>
              <a:t>2 Overlapping Cells, distance between </a:t>
            </a:r>
            <a:r>
              <a:rPr lang="en-US" sz="1600" b="0" dirty="0" smtClean="0">
                <a:solidFill>
                  <a:srgbClr val="002060"/>
                </a:solidFill>
              </a:rPr>
              <a:t>APs=45 m</a:t>
            </a:r>
          </a:p>
          <a:p>
            <a:r>
              <a:rPr lang="en-US" sz="1600" b="0" dirty="0">
                <a:solidFill>
                  <a:srgbClr val="002060"/>
                </a:solidFill>
              </a:rPr>
              <a:t>O</a:t>
            </a:r>
            <a:r>
              <a:rPr lang="en-US" sz="1600" b="0" dirty="0" smtClean="0">
                <a:solidFill>
                  <a:srgbClr val="002060"/>
                </a:solidFill>
              </a:rPr>
              <a:t>ne STA </a:t>
            </a:r>
            <a:r>
              <a:rPr lang="en-US" sz="1600" b="0" dirty="0">
                <a:solidFill>
                  <a:srgbClr val="002060"/>
                </a:solidFill>
              </a:rPr>
              <a:t>in each cell. </a:t>
            </a:r>
            <a:endParaRPr lang="en-US" sz="1600" b="0" dirty="0" smtClean="0">
              <a:solidFill>
                <a:srgbClr val="002060"/>
              </a:solidFill>
            </a:endParaRPr>
          </a:p>
          <a:p>
            <a:r>
              <a:rPr lang="en-US" sz="1600" b="0" dirty="0" smtClean="0">
                <a:solidFill>
                  <a:srgbClr val="002060"/>
                </a:solidFill>
              </a:rPr>
              <a:t>STA’s </a:t>
            </a:r>
            <a:r>
              <a:rPr lang="en-US" sz="1600" b="0" dirty="0">
                <a:solidFill>
                  <a:srgbClr val="002060"/>
                </a:solidFill>
              </a:rPr>
              <a:t>distance from in-cell AP changes (1: </a:t>
            </a:r>
            <a:r>
              <a:rPr lang="en-US" sz="1600" b="0" dirty="0" smtClean="0">
                <a:solidFill>
                  <a:srgbClr val="002060"/>
                </a:solidFill>
              </a:rPr>
              <a:t>30 </a:t>
            </a:r>
            <a:r>
              <a:rPr lang="en-US" sz="1600" b="0" dirty="0">
                <a:solidFill>
                  <a:srgbClr val="002060"/>
                </a:solidFill>
              </a:rPr>
              <a:t>m</a:t>
            </a:r>
            <a:r>
              <a:rPr lang="en-US" sz="1600" b="0" dirty="0" smtClean="0">
                <a:solidFill>
                  <a:srgbClr val="002060"/>
                </a:solidFill>
              </a:rPr>
              <a:t>)</a:t>
            </a:r>
          </a:p>
          <a:p>
            <a:endParaRPr lang="en-US" sz="1600" dirty="0">
              <a:solidFill>
                <a:srgbClr val="003C7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24112" y="2780307"/>
            <a:ext cx="3439699" cy="1947335"/>
            <a:chOff x="635023" y="2738316"/>
            <a:chExt cx="3284869" cy="1846745"/>
          </a:xfrm>
        </p:grpSpPr>
        <p:grpSp>
          <p:nvGrpSpPr>
            <p:cNvPr id="7" name="Group 6"/>
            <p:cNvGrpSpPr/>
            <p:nvPr/>
          </p:nvGrpSpPr>
          <p:grpSpPr>
            <a:xfrm>
              <a:off x="635023" y="2738316"/>
              <a:ext cx="3284869" cy="1846745"/>
              <a:chOff x="4885290" y="2137183"/>
              <a:chExt cx="3284869" cy="1846745"/>
            </a:xfrm>
          </p:grpSpPr>
          <p:sp>
            <p:nvSpPr>
              <p:cNvPr id="10" name="Flowchart: Connector 9"/>
              <p:cNvSpPr/>
              <p:nvPr/>
            </p:nvSpPr>
            <p:spPr>
              <a:xfrm>
                <a:off x="6306853" y="2207627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4885290" y="2170386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11" idx="2"/>
                <a:endCxn id="10" idx="6"/>
              </p:cNvCxnSpPr>
              <p:nvPr/>
            </p:nvCxnSpPr>
            <p:spPr>
              <a:xfrm>
                <a:off x="4885290" y="3041935"/>
                <a:ext cx="3284869" cy="19707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1" idx="4"/>
              </p:cNvCxnSpPr>
              <p:nvPr/>
            </p:nvCxnSpPr>
            <p:spPr>
              <a:xfrm>
                <a:off x="5806565" y="2137183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220100" y="2207627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Isosceles Triangle 14"/>
              <p:cNvSpPr/>
              <p:nvPr/>
            </p:nvSpPr>
            <p:spPr>
              <a:xfrm>
                <a:off x="5774981" y="2929467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179816" y="2929468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18437" y="35223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STA-1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03339" y="3645436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65437" y="2709786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72265" y="2686449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900470" y="2940273"/>
                <a:ext cx="1279346" cy="0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586" y="2753108"/>
                <a:ext cx="364066" cy="14593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45 m</a:t>
                </a:r>
              </a:p>
            </p:txBody>
          </p:sp>
          <p:cxnSp>
            <p:nvCxnSpPr>
              <p:cNvPr id="23" name="Straight Arrow Connector 22"/>
              <p:cNvCxnSpPr>
                <a:stCxn id="15" idx="3"/>
              </p:cNvCxnSpPr>
              <p:nvPr/>
            </p:nvCxnSpPr>
            <p:spPr>
              <a:xfrm>
                <a:off x="5817584" y="3039762"/>
                <a:ext cx="1362232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7" idx="0"/>
              </p:cNvCxnSpPr>
              <p:nvPr/>
            </p:nvCxnSpPr>
            <p:spPr>
              <a:xfrm flipH="1">
                <a:off x="5900470" y="3063710"/>
                <a:ext cx="1277759" cy="458615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420530" y="3187120"/>
                <a:ext cx="254000" cy="16927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C00000"/>
                    </a:solidFill>
                  </a:rPr>
                  <a:t>Int</a:t>
                </a:r>
                <a:r>
                  <a:rPr lang="en-US" sz="1100" dirty="0" smtClean="0">
                    <a:solidFill>
                      <a:srgbClr val="003C71"/>
                    </a:solidFill>
                  </a:rPr>
                  <a:t>.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5824971" y="3091545"/>
                <a:ext cx="7387" cy="31663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239413" y="3039762"/>
                <a:ext cx="14315" cy="458564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3100403" y="3585747"/>
              <a:ext cx="718064" cy="0"/>
            </a:xfrm>
            <a:prstGeom prst="straightConnector1">
              <a:avLst/>
            </a:prstGeom>
            <a:ln w="9525"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45080" y="3442666"/>
              <a:ext cx="364066" cy="14593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6497"/>
            <a:ext cx="7772400" cy="45187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5" y="938375"/>
            <a:ext cx="8154029" cy="39181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cs typeface="Times New Roman" panose="02020603050405020304" pitchFamily="18" charset="0"/>
              </a:rPr>
              <a:t>Example I: </a:t>
            </a:r>
            <a:r>
              <a:rPr lang="en-US" sz="1400" b="0" dirty="0"/>
              <a:t>Two AP/ Two STAs, </a:t>
            </a:r>
            <a:r>
              <a:rPr lang="en-US" sz="1400" b="0" dirty="0" smtClean="0"/>
              <a:t>One and Two </a:t>
            </a:r>
            <a:r>
              <a:rPr lang="en-US" sz="1400" b="0" dirty="0"/>
              <a:t>spatial </a:t>
            </a:r>
            <a:r>
              <a:rPr lang="en-US" sz="1400" b="0" dirty="0" smtClean="0"/>
              <a:t>stream (SS) </a:t>
            </a:r>
            <a:r>
              <a:rPr lang="en-US" sz="1400" b="0" dirty="0"/>
              <a:t>per STA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(2-AP) provides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2x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gain compared with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AP and major improvement over Coordinated SR .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20" y="1803351"/>
            <a:ext cx="3889722" cy="29260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426" y="1814300"/>
            <a:ext cx="3823483" cy="2870706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 bwMode="auto">
          <a:xfrm>
            <a:off x="6461450" y="3170748"/>
            <a:ext cx="1257130" cy="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>
                <a:alpha val="97000"/>
              </a:schemeClr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61450" y="3023416"/>
                <a:ext cx="324255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8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1.9</m:t>
                      </m:r>
                    </m:oMath>
                  </m:oMathPara>
                </a14:m>
                <a:endParaRPr lang="en-US" sz="8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450" y="3023416"/>
                <a:ext cx="324255" cy="123111"/>
              </a:xfrm>
              <a:prstGeom prst="rect">
                <a:avLst/>
              </a:prstGeom>
              <a:blipFill rotWithShape="0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82182"/>
            <a:ext cx="8229600" cy="595346"/>
          </a:xfrm>
        </p:spPr>
        <p:txBody>
          <a:bodyPr/>
          <a:lstStyle/>
          <a:p>
            <a:r>
              <a:rPr lang="en-US" sz="2000" b="1" dirty="0" smtClean="0"/>
              <a:t>Example II: 3 APs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203325"/>
            <a:ext cx="8228012" cy="35502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3 overlapping APs: Single user/ AP1 and AP3, Two STAs/ MU MIMO/AP2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One SS to each STA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6"/>
          </p:cNvCxnSpPr>
          <p:nvPr/>
        </p:nvCxnSpPr>
        <p:spPr>
          <a:xfrm flipV="1">
            <a:off x="-92279" y="3115246"/>
            <a:ext cx="3742668" cy="27559"/>
          </a:xfrm>
          <a:prstGeom prst="line">
            <a:avLst/>
          </a:prstGeom>
          <a:ln w="3175">
            <a:solidFill>
              <a:schemeClr val="bg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787083" y="2192960"/>
            <a:ext cx="5083234" cy="1869758"/>
            <a:chOff x="1787083" y="2192960"/>
            <a:chExt cx="5083234" cy="1869758"/>
          </a:xfrm>
        </p:grpSpPr>
        <p:sp>
          <p:nvSpPr>
            <p:cNvPr id="8" name="Flowchart: Connector 7"/>
            <p:cNvSpPr/>
            <p:nvPr/>
          </p:nvSpPr>
          <p:spPr>
            <a:xfrm>
              <a:off x="5007011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32" idx="2"/>
              <a:endCxn id="8" idx="6"/>
            </p:cNvCxnSpPr>
            <p:nvPr/>
          </p:nvCxnSpPr>
          <p:spPr>
            <a:xfrm>
              <a:off x="1787083" y="3115246"/>
              <a:ext cx="5083234" cy="0"/>
            </a:xfrm>
            <a:prstGeom prst="line">
              <a:avLst/>
            </a:prstGeom>
            <a:ln w="3175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06748" y="2254654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sosceles Triangle 10"/>
            <p:cNvSpPr/>
            <p:nvPr/>
          </p:nvSpPr>
          <p:spPr>
            <a:xfrm>
              <a:off x="5863720" y="3021190"/>
              <a:ext cx="101933" cy="72688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0802" y="367311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accent5">
                      <a:lumMod val="50000"/>
                    </a:schemeClr>
                  </a:solidFill>
                </a:rPr>
                <a:t>STA-4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57104" y="2853702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/>
                <a:t>AP-3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366429" y="3019229"/>
              <a:ext cx="1506201" cy="10185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925154" y="3104287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3366664" y="2192960"/>
              <a:ext cx="1888622" cy="1776301"/>
              <a:chOff x="5415759" y="2670045"/>
              <a:chExt cx="1888622" cy="1776301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5415759" y="2703248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endCxn id="23" idx="4"/>
              </p:cNvCxnSpPr>
              <p:nvPr/>
            </p:nvCxnSpPr>
            <p:spPr>
              <a:xfrm>
                <a:off x="6337034" y="2670045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Isosceles Triangle 24"/>
              <p:cNvSpPr/>
              <p:nvPr/>
            </p:nvSpPr>
            <p:spPr>
              <a:xfrm>
                <a:off x="6290035" y="3460156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653148" y="3993308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80491" y="324047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40315" y="333426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50 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76395" y="3929903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064087" y="3598078"/>
                <a:ext cx="209124" cy="27140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/>
            <p:nvPr/>
          </p:nvCxnSpPr>
          <p:spPr>
            <a:xfrm>
              <a:off x="4329850" y="3128259"/>
              <a:ext cx="304626" cy="33884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/>
            <p:cNvSpPr/>
            <p:nvPr/>
          </p:nvSpPr>
          <p:spPr>
            <a:xfrm>
              <a:off x="1787083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719911" y="2286417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34"/>
            <p:cNvSpPr/>
            <p:nvPr/>
          </p:nvSpPr>
          <p:spPr>
            <a:xfrm>
              <a:off x="2655896" y="2968882"/>
              <a:ext cx="132758" cy="104616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4080" y="371564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accent5">
                      <a:lumMod val="50000"/>
                    </a:schemeClr>
                  </a:solidFill>
                </a:rPr>
                <a:t>STA-1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8170" y="2766717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/>
                <a:t>AP-1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719651" y="3104288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976031" y="3142448"/>
              <a:ext cx="831557" cy="4097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56391" y="3201604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5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935</Words>
  <Application>Microsoft Office PowerPoint</Application>
  <PresentationFormat>On-screen Show (16:9)</PresentationFormat>
  <Paragraphs>193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Malgun Gothic</vt:lpstr>
      <vt:lpstr>Arial</vt:lpstr>
      <vt:lpstr>Cambria Math</vt:lpstr>
      <vt:lpstr>Courier New</vt:lpstr>
      <vt:lpstr>Neo Sans Intel</vt:lpstr>
      <vt:lpstr>Times New Roman</vt:lpstr>
      <vt:lpstr>Wingdings</vt:lpstr>
      <vt:lpstr>802-11-Submission</vt:lpstr>
      <vt:lpstr>Document</vt:lpstr>
      <vt:lpstr> Multi-AP Collaborative BF in IEEE 802.11  </vt:lpstr>
      <vt:lpstr>Introduction</vt:lpstr>
      <vt:lpstr>Collaborative BF</vt:lpstr>
      <vt:lpstr>Collaborative BF</vt:lpstr>
      <vt:lpstr>PowerPoint Presentation</vt:lpstr>
      <vt:lpstr>CBF versus Single AP and Coordinated SR </vt:lpstr>
      <vt:lpstr>Example I:Two Single-user Cells</vt:lpstr>
      <vt:lpstr>CBF versus Single AP and SR</vt:lpstr>
      <vt:lpstr>Example II: 3 APs</vt:lpstr>
      <vt:lpstr>CBF versus Single AP and SR</vt:lpstr>
      <vt:lpstr>Example III: Two STAs per AP</vt:lpstr>
      <vt:lpstr>CBF versus Single AP and SR</vt:lpstr>
      <vt:lpstr>Conclusion</vt:lpstr>
      <vt:lpstr>References</vt:lpstr>
      <vt:lpstr>PowerPoint Presentation</vt:lpstr>
      <vt:lpstr>CBF/ Resolvable LTFs for MMSE Rx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2019-05-10T16:43:06Z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