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9"/>
  </p:notesMasterIdLst>
  <p:handoutMasterIdLst>
    <p:handoutMasterId r:id="rId60"/>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332" r:id="rId15"/>
    <p:sldId id="333" r:id="rId16"/>
    <p:sldId id="335" r:id="rId17"/>
    <p:sldId id="338" r:id="rId18"/>
    <p:sldId id="339" r:id="rId19"/>
    <p:sldId id="341" r:id="rId20"/>
    <p:sldId id="342" r:id="rId21"/>
    <p:sldId id="358" r:id="rId22"/>
    <p:sldId id="344" r:id="rId23"/>
    <p:sldId id="321" r:id="rId24"/>
    <p:sldId id="337" r:id="rId25"/>
    <p:sldId id="322" r:id="rId26"/>
    <p:sldId id="360" r:id="rId27"/>
    <p:sldId id="359" r:id="rId28"/>
    <p:sldId id="361" r:id="rId29"/>
    <p:sldId id="362" r:id="rId30"/>
    <p:sldId id="364" r:id="rId31"/>
    <p:sldId id="365" r:id="rId32"/>
    <p:sldId id="366" r:id="rId33"/>
    <p:sldId id="367" r:id="rId34"/>
    <p:sldId id="368" r:id="rId35"/>
    <p:sldId id="325" r:id="rId36"/>
    <p:sldId id="346" r:id="rId37"/>
    <p:sldId id="347" r:id="rId38"/>
    <p:sldId id="369" r:id="rId39"/>
    <p:sldId id="348" r:id="rId40"/>
    <p:sldId id="370" r:id="rId41"/>
    <p:sldId id="371" r:id="rId42"/>
    <p:sldId id="372" r:id="rId43"/>
    <p:sldId id="373" r:id="rId44"/>
    <p:sldId id="374" r:id="rId45"/>
    <p:sldId id="375" r:id="rId46"/>
    <p:sldId id="376" r:id="rId47"/>
    <p:sldId id="377" r:id="rId48"/>
    <p:sldId id="351" r:id="rId49"/>
    <p:sldId id="352" r:id="rId50"/>
    <p:sldId id="315" r:id="rId51"/>
    <p:sldId id="312" r:id="rId52"/>
    <p:sldId id="259" r:id="rId53"/>
    <p:sldId id="260" r:id="rId54"/>
    <p:sldId id="261" r:id="rId55"/>
    <p:sldId id="262" r:id="rId56"/>
    <p:sldId id="263" r:id="rId57"/>
    <p:sldId id="264" r:id="rId5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 id="332"/>
            <p14:sldId id="333"/>
            <p14:sldId id="335"/>
          </p14:sldIdLst>
        </p14:section>
        <p14:section name="Day 1" id="{153CB903-A317-409C-AF9D-67A5D3A1FE47}">
          <p14:sldIdLst>
            <p14:sldId id="338"/>
            <p14:sldId id="339"/>
            <p14:sldId id="341"/>
            <p14:sldId id="342"/>
            <p14:sldId id="358"/>
            <p14:sldId id="344"/>
          </p14:sldIdLst>
        </p14:section>
        <p14:section name="Day 2" id="{000247A0-A865-4345-B575-B5F5D49437B2}">
          <p14:sldIdLst>
            <p14:sldId id="321"/>
            <p14:sldId id="337"/>
            <p14:sldId id="322"/>
            <p14:sldId id="360"/>
            <p14:sldId id="359"/>
            <p14:sldId id="361"/>
            <p14:sldId id="362"/>
            <p14:sldId id="364"/>
            <p14:sldId id="365"/>
            <p14:sldId id="366"/>
            <p14:sldId id="367"/>
            <p14:sldId id="368"/>
            <p14:sldId id="325"/>
          </p14:sldIdLst>
        </p14:section>
        <p14:section name="Day 3" id="{86C28BBF-AC06-422C-BF06-C6664E7F8C85}">
          <p14:sldIdLst>
            <p14:sldId id="346"/>
            <p14:sldId id="347"/>
            <p14:sldId id="369"/>
            <p14:sldId id="348"/>
            <p14:sldId id="370"/>
            <p14:sldId id="371"/>
            <p14:sldId id="372"/>
            <p14:sldId id="373"/>
            <p14:sldId id="374"/>
            <p14:sldId id="375"/>
            <p14:sldId id="376"/>
            <p14:sldId id="377"/>
            <p14:sldId id="351"/>
            <p14:sldId id="352"/>
          </p14:sldIdLst>
        </p14:section>
        <p14:section name="Backup" id="{1FC769A7-662B-4189-A698-EDDE10EBAB06}">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77" autoAdjust="0"/>
    <p:restoredTop sz="94660"/>
  </p:normalViewPr>
  <p:slideViewPr>
    <p:cSldViewPr>
      <p:cViewPr>
        <p:scale>
          <a:sx n="75" d="100"/>
          <a:sy n="75" d="100"/>
        </p:scale>
        <p:origin x="486" y="8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26</a:t>
            </a:fld>
            <a:endParaRPr lang="en-US"/>
          </a:p>
        </p:txBody>
      </p:sp>
    </p:spTree>
    <p:extLst>
      <p:ext uri="{BB962C8B-B14F-4D97-AF65-F5344CB8AC3E}">
        <p14:creationId xmlns:p14="http://schemas.microsoft.com/office/powerpoint/2010/main" val="13650195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8118827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28</a:t>
            </a:fld>
            <a:endParaRPr lang="en-US"/>
          </a:p>
        </p:txBody>
      </p:sp>
    </p:spTree>
    <p:extLst>
      <p:ext uri="{BB962C8B-B14F-4D97-AF65-F5344CB8AC3E}">
        <p14:creationId xmlns:p14="http://schemas.microsoft.com/office/powerpoint/2010/main" val="34117350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29</a:t>
            </a:fld>
            <a:endParaRPr lang="en-US"/>
          </a:p>
        </p:txBody>
      </p:sp>
    </p:spTree>
    <p:extLst>
      <p:ext uri="{BB962C8B-B14F-4D97-AF65-F5344CB8AC3E}">
        <p14:creationId xmlns:p14="http://schemas.microsoft.com/office/powerpoint/2010/main" val="36594514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30</a:t>
            </a:fld>
            <a:endParaRPr lang="en-US"/>
          </a:p>
        </p:txBody>
      </p:sp>
    </p:spTree>
    <p:extLst>
      <p:ext uri="{BB962C8B-B14F-4D97-AF65-F5344CB8AC3E}">
        <p14:creationId xmlns:p14="http://schemas.microsoft.com/office/powerpoint/2010/main" val="14950230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31</a:t>
            </a:fld>
            <a:endParaRPr lang="en-US"/>
          </a:p>
        </p:txBody>
      </p:sp>
    </p:spTree>
    <p:extLst>
      <p:ext uri="{BB962C8B-B14F-4D97-AF65-F5344CB8AC3E}">
        <p14:creationId xmlns:p14="http://schemas.microsoft.com/office/powerpoint/2010/main" val="34469348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32</a:t>
            </a:fld>
            <a:endParaRPr lang="en-US"/>
          </a:p>
        </p:txBody>
      </p:sp>
    </p:spTree>
    <p:extLst>
      <p:ext uri="{BB962C8B-B14F-4D97-AF65-F5344CB8AC3E}">
        <p14:creationId xmlns:p14="http://schemas.microsoft.com/office/powerpoint/2010/main" val="23283738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33</a:t>
            </a:fld>
            <a:endParaRPr lang="en-US"/>
          </a:p>
        </p:txBody>
      </p:sp>
    </p:spTree>
    <p:extLst>
      <p:ext uri="{BB962C8B-B14F-4D97-AF65-F5344CB8AC3E}">
        <p14:creationId xmlns:p14="http://schemas.microsoft.com/office/powerpoint/2010/main" val="14708161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34</a:t>
            </a:fld>
            <a:endParaRPr lang="en-US"/>
          </a:p>
        </p:txBody>
      </p:sp>
    </p:spTree>
    <p:extLst>
      <p:ext uri="{BB962C8B-B14F-4D97-AF65-F5344CB8AC3E}">
        <p14:creationId xmlns:p14="http://schemas.microsoft.com/office/powerpoint/2010/main" val="28226964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35</a:t>
            </a:fld>
            <a:endParaRPr lang="en-US"/>
          </a:p>
        </p:txBody>
      </p:sp>
    </p:spTree>
    <p:extLst>
      <p:ext uri="{BB962C8B-B14F-4D97-AF65-F5344CB8AC3E}">
        <p14:creationId xmlns:p14="http://schemas.microsoft.com/office/powerpoint/2010/main" val="2937023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37</a:t>
            </a:fld>
            <a:endParaRPr lang="en-US"/>
          </a:p>
        </p:txBody>
      </p:sp>
    </p:spTree>
    <p:extLst>
      <p:ext uri="{BB962C8B-B14F-4D97-AF65-F5344CB8AC3E}">
        <p14:creationId xmlns:p14="http://schemas.microsoft.com/office/powerpoint/2010/main" val="3757918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38</a:t>
            </a:fld>
            <a:endParaRPr lang="en-US"/>
          </a:p>
        </p:txBody>
      </p:sp>
    </p:spTree>
    <p:extLst>
      <p:ext uri="{BB962C8B-B14F-4D97-AF65-F5344CB8AC3E}">
        <p14:creationId xmlns:p14="http://schemas.microsoft.com/office/powerpoint/2010/main" val="11127421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40</a:t>
            </a:fld>
            <a:endParaRPr lang="en-US"/>
          </a:p>
        </p:txBody>
      </p:sp>
    </p:spTree>
    <p:extLst>
      <p:ext uri="{BB962C8B-B14F-4D97-AF65-F5344CB8AC3E}">
        <p14:creationId xmlns:p14="http://schemas.microsoft.com/office/powerpoint/2010/main" val="40389895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41</a:t>
            </a:fld>
            <a:endParaRPr lang="en-US"/>
          </a:p>
        </p:txBody>
      </p:sp>
    </p:spTree>
    <p:extLst>
      <p:ext uri="{BB962C8B-B14F-4D97-AF65-F5344CB8AC3E}">
        <p14:creationId xmlns:p14="http://schemas.microsoft.com/office/powerpoint/2010/main" val="31899970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42</a:t>
            </a:fld>
            <a:endParaRPr lang="en-US"/>
          </a:p>
        </p:txBody>
      </p:sp>
    </p:spTree>
    <p:extLst>
      <p:ext uri="{BB962C8B-B14F-4D97-AF65-F5344CB8AC3E}">
        <p14:creationId xmlns:p14="http://schemas.microsoft.com/office/powerpoint/2010/main" val="12765856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43</a:t>
            </a:fld>
            <a:endParaRPr lang="en-US"/>
          </a:p>
        </p:txBody>
      </p:sp>
    </p:spTree>
    <p:extLst>
      <p:ext uri="{BB962C8B-B14F-4D97-AF65-F5344CB8AC3E}">
        <p14:creationId xmlns:p14="http://schemas.microsoft.com/office/powerpoint/2010/main" val="3292636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44</a:t>
            </a:fld>
            <a:endParaRPr lang="en-US"/>
          </a:p>
        </p:txBody>
      </p:sp>
    </p:spTree>
    <p:extLst>
      <p:ext uri="{BB962C8B-B14F-4D97-AF65-F5344CB8AC3E}">
        <p14:creationId xmlns:p14="http://schemas.microsoft.com/office/powerpoint/2010/main" val="1131710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45</a:t>
            </a:fld>
            <a:endParaRPr lang="en-US"/>
          </a:p>
        </p:txBody>
      </p:sp>
    </p:spTree>
    <p:extLst>
      <p:ext uri="{BB962C8B-B14F-4D97-AF65-F5344CB8AC3E}">
        <p14:creationId xmlns:p14="http://schemas.microsoft.com/office/powerpoint/2010/main" val="7353645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46</a:t>
            </a:fld>
            <a:endParaRPr lang="en-US"/>
          </a:p>
        </p:txBody>
      </p:sp>
    </p:spTree>
    <p:extLst>
      <p:ext uri="{BB962C8B-B14F-4D97-AF65-F5344CB8AC3E}">
        <p14:creationId xmlns:p14="http://schemas.microsoft.com/office/powerpoint/2010/main" val="23617986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47</a:t>
            </a:fld>
            <a:endParaRPr lang="en-US"/>
          </a:p>
        </p:txBody>
      </p:sp>
    </p:spTree>
    <p:extLst>
      <p:ext uri="{BB962C8B-B14F-4D97-AF65-F5344CB8AC3E}">
        <p14:creationId xmlns:p14="http://schemas.microsoft.com/office/powerpoint/2010/main" val="2693526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29333729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48</a:t>
            </a:fld>
            <a:endParaRPr lang="en-US"/>
          </a:p>
        </p:txBody>
      </p:sp>
    </p:spTree>
    <p:extLst>
      <p:ext uri="{BB962C8B-B14F-4D97-AF65-F5344CB8AC3E}">
        <p14:creationId xmlns:p14="http://schemas.microsoft.com/office/powerpoint/2010/main" val="30085706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52</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53</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54</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16</a:t>
            </a:fld>
            <a:endParaRPr lang="en-US"/>
          </a:p>
        </p:txBody>
      </p:sp>
    </p:spTree>
    <p:extLst>
      <p:ext uri="{BB962C8B-B14F-4D97-AF65-F5344CB8AC3E}">
        <p14:creationId xmlns:p14="http://schemas.microsoft.com/office/powerpoint/2010/main" val="30697527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6817956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34525332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a:p>
        </p:txBody>
      </p:sp>
    </p:spTree>
    <p:extLst>
      <p:ext uri="{BB962C8B-B14F-4D97-AF65-F5344CB8AC3E}">
        <p14:creationId xmlns:p14="http://schemas.microsoft.com/office/powerpoint/2010/main" val="13561016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144764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24</a:t>
            </a:fld>
            <a:endParaRPr lang="en-US"/>
          </a:p>
        </p:txBody>
      </p:sp>
    </p:spTree>
    <p:extLst>
      <p:ext uri="{BB962C8B-B14F-4D97-AF65-F5344CB8AC3E}">
        <p14:creationId xmlns:p14="http://schemas.microsoft.com/office/powerpoint/2010/main" val="2664219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802.11-19/0689r5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poll-vote?p=31300008&amp;t=31300008&amp;fc=aMTEw!cODAyLjEx"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TGaz</a:t>
            </a:r>
            <a:r>
              <a:rPr lang="en-US" altLang="en-US" dirty="0" smtClean="0"/>
              <a:t> Next Generation Positioning </a:t>
            </a:r>
            <a:br>
              <a:rPr lang="en-US" altLang="en-US" dirty="0" smtClean="0"/>
            </a:br>
            <a:r>
              <a:rPr lang="en-US" altLang="en-US" dirty="0" smtClean="0"/>
              <a:t>Ad </a:t>
            </a:r>
            <a:r>
              <a:rPr lang="en-US" altLang="en-US" dirty="0" smtClean="0"/>
              <a:t>Hoc </a:t>
            </a:r>
            <a:r>
              <a:rPr lang="en-US" altLang="en-US" dirty="0" smtClean="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a:t>:</a:t>
            </a:r>
            <a:r>
              <a:rPr lang="en-GB" sz="2000" b="0"/>
              <a:t> </a:t>
            </a:r>
            <a:r>
              <a:rPr lang="en-GB" sz="2000" b="0" smtClean="0"/>
              <a:t>2019-05-01</a:t>
            </a:r>
            <a:endParaRPr lang="en-GB" sz="2000" b="0" dirty="0"/>
          </a:p>
        </p:txBody>
      </p:sp>
      <p:sp>
        <p:nvSpPr>
          <p:cNvPr id="6" name="Date Placeholder 3"/>
          <p:cNvSpPr>
            <a:spLocks noGrp="1"/>
          </p:cNvSpPr>
          <p:nvPr>
            <p:ph type="dt" idx="10"/>
          </p:nvPr>
        </p:nvSpPr>
        <p:spPr/>
        <p:txBody>
          <a:bodyPr/>
          <a:lstStyle/>
          <a:p>
            <a:r>
              <a:rPr lang="en-US" smtClean="0"/>
              <a:t>May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654432325"/>
              </p:ext>
            </p:extLst>
          </p:nvPr>
        </p:nvGraphicFramePr>
        <p:xfrm>
          <a:off x="993775" y="2433243"/>
          <a:ext cx="10628313" cy="2457450"/>
        </p:xfrm>
        <a:graphic>
          <a:graphicData uri="http://schemas.openxmlformats.org/presentationml/2006/ole">
            <mc:AlternateContent xmlns:mc="http://schemas.openxmlformats.org/markup-compatibility/2006">
              <mc:Choice xmlns:v="urn:schemas-microsoft-com:vml" Requires="v">
                <p:oleObj spid="_x0000_s3155"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3775" y="2433243"/>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2000" b="0" dirty="0"/>
              <a:t>Agenda setting for the week.</a:t>
            </a:r>
          </a:p>
          <a:p>
            <a:pPr algn="just">
              <a:spcBef>
                <a:spcPct val="20000"/>
              </a:spcBef>
              <a:buFontTx/>
              <a:buChar char="•"/>
            </a:pPr>
            <a:r>
              <a:rPr lang="en-US" altLang="en-US" sz="2000" b="0" dirty="0" smtClean="0"/>
              <a:t>Consider comment resolution submission. </a:t>
            </a:r>
          </a:p>
          <a:p>
            <a:pPr algn="just">
              <a:spcBef>
                <a:spcPct val="20000"/>
              </a:spcBef>
              <a:buFontTx/>
              <a:buChar char="•"/>
            </a:pPr>
            <a:r>
              <a:rPr lang="en-US" altLang="en-US" sz="2000" b="0" smtClean="0"/>
              <a:t>Review of editorial comments coming from LB #240.</a:t>
            </a:r>
          </a:p>
          <a:p>
            <a:pPr algn="just">
              <a:spcBef>
                <a:spcPct val="20000"/>
              </a:spcBef>
              <a:buFontTx/>
              <a:buChar char="•"/>
            </a:pPr>
            <a:r>
              <a:rPr lang="en-US" altLang="en-US" sz="2000" b="0" smtClean="0"/>
              <a:t>Consider </a:t>
            </a:r>
            <a:r>
              <a:rPr lang="en-US" altLang="en-US" sz="2000" b="0" dirty="0" smtClean="0"/>
              <a:t>any other technical material.</a:t>
            </a:r>
            <a:endParaRPr lang="en-US" altLang="en-US" sz="2000" b="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618548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dirty="0" smtClean="0">
                <a:solidFill>
                  <a:schemeClr val="tx2"/>
                </a:solidFill>
              </a:rPr>
              <a:t>meeting (1</a:t>
            </a:r>
            <a:r>
              <a:rPr lang="en-US" altLang="en-US" dirty="0">
                <a:solidFill>
                  <a:schemeClr val="tx2"/>
                </a:solidFill>
              </a:rPr>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16628569"/>
              </p:ext>
            </p:extLst>
          </p:nvPr>
        </p:nvGraphicFramePr>
        <p:xfrm>
          <a:off x="914401" y="1340768"/>
          <a:ext cx="10460567" cy="4602304"/>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11-19-689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May Ad</a:t>
                      </a:r>
                      <a:r>
                        <a:rPr lang="en-US" sz="1800" kern="1200" baseline="0" dirty="0" smtClean="0">
                          <a:solidFill>
                            <a:schemeClr val="dk1"/>
                          </a:solidFill>
                          <a:latin typeface="+mn-lt"/>
                          <a:ea typeface="+mn-ea"/>
                          <a:cs typeface="+mn-cs"/>
                        </a:rPr>
                        <a:t>-Hoc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11-19-466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Resolutions to a few LB240 Comments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a:t>
                      </a:r>
                      <a:r>
                        <a:rPr lang="en-US" sz="1800" dirty="0" smtClean="0"/>
                        <a:t>1-19-662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fr-FR" sz="1800" dirty="0" smtClean="0"/>
                        <a:t>Comment </a:t>
                      </a:r>
                      <a:r>
                        <a:rPr lang="fr-FR" sz="1800" dirty="0" err="1" smtClean="0"/>
                        <a:t>resolution</a:t>
                      </a:r>
                      <a:r>
                        <a:rPr lang="fr-FR" sz="1800" dirty="0" smtClean="0"/>
                        <a:t> LB240 - Section 9.3.1.19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fr-FR" sz="1800" dirty="0" smtClean="0"/>
                        <a:t>11-19-659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dirty="0" smtClean="0"/>
                        <a:t>Proposed resolution to CIDs on NTB ranging timing control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effectLst/>
                          <a:latin typeface="+mn-lt"/>
                          <a:ea typeface="+mn-ea"/>
                          <a:cs typeface="+mn-cs"/>
                        </a:rPr>
                        <a:t>11-19-646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Assaf Kasher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Clause 9 CIDs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effectLst/>
                          <a:latin typeface="+mn-lt"/>
                          <a:ea typeface="+mn-ea"/>
                          <a:cs typeface="+mn-cs"/>
                        </a:rPr>
                        <a:t>11-19-666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Assaf Kasher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I</a:t>
                      </a:r>
                      <a:r>
                        <a:rPr lang="en-US" sz="1800" kern="1200" smtClean="0">
                          <a:solidFill>
                            <a:schemeClr val="dk1"/>
                          </a:solidFill>
                          <a:effectLst/>
                          <a:latin typeface="+mn-lt"/>
                          <a:ea typeface="+mn-ea"/>
                          <a:cs typeface="+mn-cs"/>
                        </a:rPr>
                        <a:t>mportant </a:t>
                      </a:r>
                      <a:r>
                        <a:rPr lang="en-US" sz="1800" kern="1200" dirty="0" smtClean="0">
                          <a:solidFill>
                            <a:schemeClr val="dk1"/>
                          </a:solidFill>
                          <a:effectLst/>
                          <a:latin typeface="+mn-lt"/>
                          <a:ea typeface="+mn-ea"/>
                          <a:cs typeface="+mn-cs"/>
                        </a:rPr>
                        <a:t>bug fixes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PHY</a:t>
                      </a:r>
                      <a:endParaRPr lang="en-US" sz="1800" kern="1200" dirty="0">
                        <a:solidFill>
                          <a:schemeClr val="dk1"/>
                        </a:solidFill>
                        <a:latin typeface="+mn-lt"/>
                        <a:ea typeface="+mn-ea"/>
                        <a:cs typeface="+mn-cs"/>
                      </a:endParaRPr>
                    </a:p>
                  </a:txBody>
                  <a:tcPr marT="45712" marB="45712"/>
                </a:tc>
              </a:tr>
              <a:tr h="182872">
                <a:tc>
                  <a:txBody>
                    <a:bodyPr/>
                    <a:lstStyle/>
                    <a:p>
                      <a:r>
                        <a:rPr lang="en-US" dirty="0" smtClean="0"/>
                        <a:t>11-19-705</a:t>
                      </a:r>
                      <a:endParaRPr lang="en-US" dirty="0"/>
                    </a:p>
                  </a:txBody>
                  <a:tcPr marT="45712" marB="45712"/>
                </a:tc>
                <a:tc>
                  <a:txBody>
                    <a:bodyPr/>
                    <a:lstStyle/>
                    <a:p>
                      <a:r>
                        <a:rPr lang="en-US" smtClean="0"/>
                        <a:t>Assaf Kasher</a:t>
                      </a:r>
                      <a:endParaRPr lang="en-US"/>
                    </a:p>
                  </a:txBody>
                  <a:tcPr marT="45712" marB="45712"/>
                </a:tc>
                <a:tc>
                  <a:txBody>
                    <a:bodyPr/>
                    <a:lstStyle/>
                    <a:p>
                      <a:r>
                        <a:rPr lang="en-US" smtClean="0"/>
                        <a:t>First path AWV</a:t>
                      </a:r>
                      <a:r>
                        <a:rPr lang="en-US" baseline="0" smtClean="0"/>
                        <a:t> issue (11-19-666 supportive material)</a:t>
                      </a:r>
                      <a:endParaRPr lang="en-US"/>
                    </a:p>
                  </a:txBody>
                  <a:tcPr marT="45712" marB="45712"/>
                </a:tc>
                <a:tc>
                  <a:txBody>
                    <a:bodyPr/>
                    <a:lstStyle/>
                    <a:p>
                      <a:r>
                        <a:rPr lang="en-US" smtClean="0"/>
                        <a:t>CR PHY</a:t>
                      </a:r>
                      <a:endParaRPr lang="en-US"/>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11-19-470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Liwen Chu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TB NDP ranging synchronization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11-19-699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Tianyu Wu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AZ PHY structure</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a:t>
                      </a:r>
                      <a:r>
                        <a:rPr lang="en-US" sz="1800" kern="1200" baseline="0" smtClean="0">
                          <a:solidFill>
                            <a:schemeClr val="dk1"/>
                          </a:solidFill>
                          <a:latin typeface="+mn-lt"/>
                          <a:ea typeface="+mn-ea"/>
                          <a:cs typeface="+mn-cs"/>
                        </a:rPr>
                        <a:t> PHY</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11-19-700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Tianyu Wu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AZ PHY Service interface</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PHY</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1922179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smtClean="0">
                <a:solidFill>
                  <a:schemeClr val="tx2"/>
                </a:solidFill>
              </a:rPr>
              <a:t>meeting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21736745"/>
              </p:ext>
            </p:extLst>
          </p:nvPr>
        </p:nvGraphicFramePr>
        <p:xfrm>
          <a:off x="914401" y="1340768"/>
          <a:ext cx="10460567" cy="5150896"/>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121915">
                <a:tc>
                  <a:txBody>
                    <a:bodyPr/>
                    <a:lstStyle/>
                    <a:p>
                      <a:pPr marL="0" algn="l" defTabSz="914400" rtl="0" eaLnBrk="1" latinLnBrk="0" hangingPunct="1"/>
                      <a:r>
                        <a:rPr lang="en-US" sz="1800" kern="1200" dirty="0" smtClean="0">
                          <a:solidFill>
                            <a:schemeClr val="dk1"/>
                          </a:solidFill>
                          <a:latin typeface="+mn-lt"/>
                          <a:ea typeface="+mn-ea"/>
                          <a:cs typeface="+mn-cs"/>
                        </a:rPr>
                        <a:t>11-19-702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Comment</a:t>
                      </a:r>
                      <a:r>
                        <a:rPr lang="en-US" sz="1800" kern="1200" baseline="0" dirty="0" smtClean="0">
                          <a:solidFill>
                            <a:schemeClr val="dk1"/>
                          </a:solidFill>
                          <a:latin typeface="+mn-lt"/>
                          <a:ea typeface="+mn-ea"/>
                          <a:cs typeface="+mn-cs"/>
                        </a:rPr>
                        <a:t> resolution LB 240 11.22.6.4.3.3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243829">
                <a:tc>
                  <a:txBody>
                    <a:bodyPr/>
                    <a:lstStyle/>
                    <a:p>
                      <a:pPr marL="0" algn="l" defTabSz="914400" rtl="0" eaLnBrk="1" latinLnBrk="0" hangingPunct="1"/>
                      <a:r>
                        <a:rPr lang="en-US" sz="1800" kern="1200" dirty="0" smtClean="0">
                          <a:solidFill>
                            <a:schemeClr val="dk1"/>
                          </a:solidFill>
                          <a:latin typeface="+mn-lt"/>
                          <a:ea typeface="+mn-ea"/>
                          <a:cs typeface="+mn-cs"/>
                        </a:rPr>
                        <a:t>11-19-701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Comment</a:t>
                      </a:r>
                      <a:r>
                        <a:rPr lang="en-US" sz="1800" kern="1200" baseline="0" dirty="0" smtClean="0">
                          <a:solidFill>
                            <a:schemeClr val="dk1"/>
                          </a:solidFill>
                          <a:latin typeface="+mn-lt"/>
                          <a:ea typeface="+mn-ea"/>
                          <a:cs typeface="+mn-cs"/>
                        </a:rPr>
                        <a:t> resolution LB 240 11.22.6.4.3.4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21915">
                <a:tc>
                  <a:txBody>
                    <a:bodyPr/>
                    <a:lstStyle/>
                    <a:p>
                      <a:pPr marL="0" algn="l" defTabSz="914400" rtl="0" eaLnBrk="1" latinLnBrk="0" hangingPunct="1"/>
                      <a:r>
                        <a:rPr lang="en-US" sz="1800" kern="1200" dirty="0" smtClean="0">
                          <a:solidFill>
                            <a:schemeClr val="dk1"/>
                          </a:solidFill>
                          <a:latin typeface="+mn-lt"/>
                          <a:ea typeface="+mn-ea"/>
                          <a:cs typeface="+mn-cs"/>
                        </a:rPr>
                        <a:t>11-19-678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Dibakar Das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Multi BSSID capability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11-19-697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Dibakar Das</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LB</a:t>
                      </a:r>
                      <a:r>
                        <a:rPr lang="en-US" sz="1800" kern="1200" baseline="0" dirty="0" smtClean="0">
                          <a:solidFill>
                            <a:schemeClr val="dk1"/>
                          </a:solidFill>
                          <a:latin typeface="+mn-lt"/>
                          <a:ea typeface="+mn-ea"/>
                          <a:cs typeface="+mn-cs"/>
                        </a:rPr>
                        <a:t> misc. CIDs section 11.22.6.4.3, 11.22.6.5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11-19-676</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Dibakar Das</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Trigger frame format</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11-19-677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Tianyu Wu</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AOD for passive ranging CID</a:t>
                      </a:r>
                      <a:r>
                        <a:rPr lang="en-US" sz="1800" kern="1200" baseline="0" dirty="0" smtClean="0">
                          <a:solidFill>
                            <a:schemeClr val="dk1"/>
                          </a:solidFill>
                          <a:latin typeface="+mn-lt"/>
                          <a:ea typeface="+mn-ea"/>
                          <a:cs typeface="+mn-cs"/>
                        </a:rPr>
                        <a:t> 2302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PHY</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11-19-698</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Tianyu Wu</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AOD for passive ranging CID</a:t>
                      </a:r>
                      <a:r>
                        <a:rPr lang="en-US" sz="1800" kern="1200" baseline="0" dirty="0" smtClean="0">
                          <a:solidFill>
                            <a:schemeClr val="dk1"/>
                          </a:solidFill>
                          <a:latin typeface="+mn-lt"/>
                          <a:ea typeface="+mn-ea"/>
                          <a:cs typeface="+mn-cs"/>
                        </a:rPr>
                        <a:t> 2302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PHY</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11-19-704</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Ganesh Venkatesan</a:t>
                      </a: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Resolution to LB 240 CIDs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11-19-707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for PHY related comments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r>
                        <a:rPr lang="en-US" sz="1800" kern="1200" baseline="0" dirty="0" smtClean="0">
                          <a:solidFill>
                            <a:schemeClr val="dk1"/>
                          </a:solidFill>
                          <a:latin typeface="+mn-lt"/>
                          <a:ea typeface="+mn-ea"/>
                          <a:cs typeface="+mn-cs"/>
                        </a:rPr>
                        <a:t> PHY</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11-19-481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Ali Raissinia </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resolution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r>
                        <a:rPr lang="en-US" sz="1800" kern="1200" baseline="0" dirty="0" smtClean="0">
                          <a:solidFill>
                            <a:schemeClr val="dk1"/>
                          </a:solidFill>
                          <a:latin typeface="+mn-lt"/>
                          <a:ea typeface="+mn-ea"/>
                          <a:cs typeface="+mn-cs"/>
                        </a:rPr>
                        <a:t>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11-19-642</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err="1" smtClean="0">
                          <a:solidFill>
                            <a:schemeClr val="dk1"/>
                          </a:solidFill>
                          <a:latin typeface="+mn-lt"/>
                          <a:ea typeface="+mn-ea"/>
                          <a:cs typeface="+mn-cs"/>
                        </a:rPr>
                        <a:t>Yonho</a:t>
                      </a:r>
                      <a:r>
                        <a:rPr lang="en-US" sz="1800" kern="1200" dirty="0" smtClean="0">
                          <a:solidFill>
                            <a:schemeClr val="dk1"/>
                          </a:solidFill>
                          <a:latin typeface="+mn-lt"/>
                          <a:ea typeface="+mn-ea"/>
                          <a:cs typeface="+mn-cs"/>
                        </a:rPr>
                        <a:t> Seok</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Secure Ranging measurement</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11-19-708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for section 11-22-6-4-4</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part1</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11-19-709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LMR immediate and delayed feedback</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42155682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May Ad Hoc Day 1</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smtClean="0"/>
              <a:t>Agenda </a:t>
            </a:r>
            <a:r>
              <a:rPr lang="en-US" altLang="en-US" sz="1800" b="0" dirty="0"/>
              <a:t>setting </a:t>
            </a:r>
            <a:r>
              <a:rPr lang="en-US" altLang="en-US" sz="1800" b="0" dirty="0" smtClean="0"/>
              <a:t>(30 min).</a:t>
            </a:r>
            <a:endParaRPr lang="en-US" altLang="en-US" sz="1800" b="0" dirty="0"/>
          </a:p>
          <a:p>
            <a:pPr algn="just">
              <a:spcBef>
                <a:spcPct val="20000"/>
              </a:spcBef>
              <a:buFontTx/>
              <a:buChar char="•"/>
            </a:pPr>
            <a:r>
              <a:rPr lang="en-US" altLang="en-US" sz="1800" b="0" dirty="0" smtClean="0"/>
              <a:t>Review submissions.</a:t>
            </a:r>
            <a:endParaRPr lang="en-US" sz="1600" dirty="0"/>
          </a:p>
          <a:p>
            <a:pPr algn="just">
              <a:spcBef>
                <a:spcPct val="20000"/>
              </a:spcBef>
              <a:buFontTx/>
              <a:buChar char="•"/>
            </a:pPr>
            <a:r>
              <a:rPr lang="en-US" sz="1800" b="0" dirty="0" smtClean="0"/>
              <a:t>Recess.</a:t>
            </a:r>
          </a:p>
          <a:p>
            <a:pPr algn="just">
              <a:spcBef>
                <a:spcPct val="20000"/>
              </a:spcBef>
              <a:buFontTx/>
              <a:buChar char="•"/>
            </a:pPr>
            <a:endParaRPr lang="en-US" sz="1800" b="0" dirty="0"/>
          </a:p>
          <a:p>
            <a:pPr marL="0" indent="0" algn="just">
              <a:spcBef>
                <a:spcPct val="20000"/>
              </a:spcBef>
            </a:pPr>
            <a:r>
              <a:rPr lang="en-US" sz="1800" b="0" dirty="0" smtClean="0"/>
              <a:t>Breaks:</a:t>
            </a:r>
          </a:p>
          <a:p>
            <a:pPr marL="0" indent="0" algn="just">
              <a:spcBef>
                <a:spcPct val="20000"/>
              </a:spcBef>
            </a:pPr>
            <a:r>
              <a:rPr lang="en-US" sz="1800" b="0" dirty="0" smtClean="0"/>
              <a:t>Coffee break at 10:30 AM – 11:00 AM</a:t>
            </a:r>
          </a:p>
          <a:p>
            <a:pPr marL="0" indent="0" algn="just">
              <a:spcBef>
                <a:spcPct val="20000"/>
              </a:spcBef>
            </a:pPr>
            <a:r>
              <a:rPr lang="en-US" sz="1800" b="0" dirty="0" smtClean="0"/>
              <a:t>Lunch at: 11:55 AM – 12:55 PM</a:t>
            </a:r>
          </a:p>
          <a:p>
            <a:pPr marL="0" indent="0" algn="just">
              <a:spcBef>
                <a:spcPct val="20000"/>
              </a:spcBef>
            </a:pPr>
            <a:r>
              <a:rPr lang="en-US" sz="1800" b="0" dirty="0" smtClean="0"/>
              <a:t>Coffee break 15:00-15:30</a:t>
            </a:r>
          </a:p>
          <a:p>
            <a:pPr marL="0" indent="0" algn="just">
              <a:spcBef>
                <a:spcPct val="20000"/>
              </a:spcBef>
            </a:pPr>
            <a:r>
              <a:rPr lang="en-US" sz="1800" b="0" dirty="0" smtClean="0"/>
              <a:t>2</a:t>
            </a:r>
            <a:r>
              <a:rPr lang="en-US" sz="1800" b="0" baseline="30000" dirty="0" smtClean="0"/>
              <a:t>nd</a:t>
            </a:r>
            <a:r>
              <a:rPr lang="en-US" sz="1800" b="0" dirty="0" smtClean="0"/>
              <a:t> coffee break 16:45-17:00</a:t>
            </a:r>
          </a:p>
          <a:p>
            <a:pPr marL="0" indent="0" algn="just">
              <a:spcBef>
                <a:spcPct val="20000"/>
              </a:spcBef>
            </a:pPr>
            <a:r>
              <a:rPr lang="en-US" sz="1800" b="0" dirty="0" smtClean="0"/>
              <a:t>Recess for the day: 17:30. </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636402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dirty="0" smtClean="0">
                <a:solidFill>
                  <a:schemeClr val="tx2"/>
                </a:solidFill>
              </a:rPr>
              <a:t>meeting (1</a:t>
            </a:r>
            <a:r>
              <a:rPr lang="en-US" altLang="en-US" dirty="0">
                <a:solidFill>
                  <a:schemeClr val="tx2"/>
                </a:solidFill>
              </a:rPr>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Content Placeholder 6"/>
          <p:cNvGraphicFramePr>
            <a:graphicFrameLocks noGrp="1"/>
          </p:cNvGraphicFramePr>
          <p:nvPr>
            <p:ph idx="1"/>
            <p:extLst/>
          </p:nvPr>
        </p:nvGraphicFramePr>
        <p:xfrm>
          <a:off x="954618" y="1326556"/>
          <a:ext cx="10460567" cy="4785200"/>
        </p:xfrm>
        <a:graphic>
          <a:graphicData uri="http://schemas.openxmlformats.org/drawingml/2006/table">
            <a:tbl>
              <a:tblPr firstRow="1" bandRow="1">
                <a:tableStyleId>{21E4AEA4-8DFA-4A89-87EB-49C32662AFE0}</a:tableStyleId>
              </a:tblPr>
              <a:tblGrid>
                <a:gridCol w="1566971"/>
                <a:gridCol w="2015607"/>
                <a:gridCol w="4552289"/>
                <a:gridCol w="1162850"/>
                <a:gridCol w="116285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c>
                  <a:txBody>
                    <a:bodyPr/>
                    <a:lstStyle/>
                    <a:p>
                      <a:pPr algn="ctr"/>
                      <a:r>
                        <a:rPr lang="en-US" sz="2000" smtClean="0"/>
                        <a:t>Time</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11-19-689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May Ad</a:t>
                      </a:r>
                      <a:r>
                        <a:rPr lang="en-US" sz="1800" kern="1200" baseline="0" dirty="0" smtClean="0">
                          <a:solidFill>
                            <a:schemeClr val="dk1"/>
                          </a:solidFill>
                          <a:latin typeface="+mn-lt"/>
                          <a:ea typeface="+mn-ea"/>
                          <a:cs typeface="+mn-cs"/>
                        </a:rPr>
                        <a:t>-Hoc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As needed</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11-19-466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Resolutions to a few LB240 Comments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15min </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fr-FR" sz="1800" dirty="0" smtClean="0"/>
                        <a:t>11-19-659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dirty="0" smtClean="0"/>
                        <a:t>Proposed resolution to CIDs on NTB ranging timing control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40min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effectLst/>
                          <a:latin typeface="+mn-lt"/>
                          <a:ea typeface="+mn-ea"/>
                          <a:cs typeface="+mn-cs"/>
                        </a:rPr>
                        <a:t>11-19-646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Assaf Kasher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Clause 9 CIDs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50min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11-19-470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Liwen Chu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TB NDP ranging synchronization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20min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11-19-702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Comment</a:t>
                      </a:r>
                      <a:r>
                        <a:rPr lang="en-US" sz="1800" kern="1200" baseline="0" dirty="0" smtClean="0">
                          <a:solidFill>
                            <a:schemeClr val="dk1"/>
                          </a:solidFill>
                          <a:latin typeface="+mn-lt"/>
                          <a:ea typeface="+mn-ea"/>
                          <a:cs typeface="+mn-cs"/>
                        </a:rPr>
                        <a:t> resolution LB 240 11.22.6.4.3.3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11-19-701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Comment</a:t>
                      </a:r>
                      <a:r>
                        <a:rPr lang="en-US" sz="1800" kern="1200" baseline="0" dirty="0" smtClean="0">
                          <a:solidFill>
                            <a:schemeClr val="dk1"/>
                          </a:solidFill>
                          <a:latin typeface="+mn-lt"/>
                          <a:ea typeface="+mn-ea"/>
                          <a:cs typeface="+mn-cs"/>
                        </a:rPr>
                        <a:t> resolution LB 240 11.22.6.4.3.4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11-19-678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Dibakar Das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Multi BSSID capability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11-19-697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Dibakar Das</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LB</a:t>
                      </a:r>
                      <a:r>
                        <a:rPr lang="en-US" sz="1800" kern="1200" baseline="0" dirty="0" smtClean="0">
                          <a:solidFill>
                            <a:schemeClr val="dk1"/>
                          </a:solidFill>
                          <a:latin typeface="+mn-lt"/>
                          <a:ea typeface="+mn-ea"/>
                          <a:cs typeface="+mn-cs"/>
                        </a:rPr>
                        <a:t> misc. CIDs section 11.22.6.4.3, 11.22.6.5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30min – a</a:t>
                      </a:r>
                      <a:r>
                        <a:rPr lang="en-US" sz="1800" kern="1200" baseline="0" dirty="0" smtClean="0">
                          <a:solidFill>
                            <a:schemeClr val="dk1"/>
                          </a:solidFill>
                          <a:latin typeface="+mn-lt"/>
                          <a:ea typeface="+mn-ea"/>
                          <a:cs typeface="+mn-cs"/>
                        </a:rPr>
                        <a:t>s time permits</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42276447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899277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Ad Hoc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11-19-646</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a:t>
            </a:r>
            <a:r>
              <a:rPr lang="en-US" b="0" dirty="0" smtClean="0"/>
              <a:t>the </a:t>
            </a:r>
            <a:r>
              <a:rPr lang="en-US" b="0" dirty="0"/>
              <a:t>resolutions depicted by document </a:t>
            </a:r>
            <a:r>
              <a:rPr lang="en-US" b="0" dirty="0" smtClean="0"/>
              <a:t>11-19-646r1 </a:t>
            </a:r>
            <a:r>
              <a:rPr lang="en-US" b="0" dirty="0"/>
              <a:t>for CIDs 2053, 2055, </a:t>
            </a:r>
            <a:r>
              <a:rPr lang="en-US" b="0" dirty="0" smtClean="0"/>
              <a:t>1449</a:t>
            </a:r>
            <a:r>
              <a:rPr lang="en-US" b="0" dirty="0"/>
              <a:t>, 1451, 2091, 2093, 1684, 2251, </a:t>
            </a:r>
            <a:r>
              <a:rPr lang="en-US" b="0" dirty="0" smtClean="0"/>
              <a:t>2336</a:t>
            </a:r>
            <a:r>
              <a:rPr lang="en-US" b="0" dirty="0"/>
              <a:t>, </a:t>
            </a:r>
            <a:r>
              <a:rPr lang="en-US" b="0" dirty="0" smtClean="0"/>
              <a:t>1214</a:t>
            </a:r>
            <a:r>
              <a:rPr lang="en-US" b="0" dirty="0"/>
              <a:t>, 1215, 1223, 1070, 1071, 1075, 1400, 1401, 1402, 1493, 1403, 1404, 1405, 1406, 1407, 1408, </a:t>
            </a:r>
            <a:r>
              <a:rPr lang="en-US" b="0" dirty="0" smtClean="0"/>
              <a:t>1385</a:t>
            </a:r>
            <a:r>
              <a:rPr lang="en-US" b="0" dirty="0"/>
              <a:t>, 1226, 2440, 1662, 1685, 1686, 1074, 2252, 1428, 1094, </a:t>
            </a:r>
            <a:r>
              <a:rPr lang="en-US" b="0" dirty="0" smtClean="0"/>
              <a:t>1076.</a:t>
            </a:r>
            <a:endParaRPr lang="en-US" b="0" dirty="0" smtClean="0"/>
          </a:p>
          <a:p>
            <a:pPr marL="0" indent="0"/>
            <a:endParaRPr lang="en-US" b="0" dirty="0"/>
          </a:p>
          <a:p>
            <a:pPr marL="0" indent="0"/>
            <a:r>
              <a:rPr lang="en-US" b="0" dirty="0" smtClean="0"/>
              <a:t>Results (Y/N/A</a:t>
            </a:r>
            <a:r>
              <a:rPr lang="en-US" b="0" dirty="0" smtClean="0"/>
              <a:t>): 8/0/0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0282304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11-19-702</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a:t>
            </a:r>
            <a:r>
              <a:rPr lang="en-US" b="0" dirty="0" smtClean="0"/>
              <a:t>the </a:t>
            </a:r>
            <a:r>
              <a:rPr lang="en-US" b="0" dirty="0"/>
              <a:t>resolutions depicted by document </a:t>
            </a:r>
            <a:r>
              <a:rPr lang="en-US" b="0" dirty="0" smtClean="0"/>
              <a:t>11-19-702r1 for </a:t>
            </a:r>
            <a:r>
              <a:rPr lang="en-US" b="0" dirty="0"/>
              <a:t>CIDs </a:t>
            </a:r>
            <a:r>
              <a:rPr lang="en-US" b="0" dirty="0" smtClean="0"/>
              <a:t>1472, 1890, 1893, 1984, 2158, 2159, 2160, 2161, 2162, 2163, 2165, 2166, 2167, 2168.</a:t>
            </a:r>
            <a:endParaRPr lang="en-US" b="0" dirty="0" smtClean="0"/>
          </a:p>
          <a:p>
            <a:pPr marL="0" indent="0"/>
            <a:endParaRPr lang="en-US" b="0" dirty="0" smtClean="0"/>
          </a:p>
          <a:p>
            <a:pPr marL="0" indent="0"/>
            <a:r>
              <a:rPr lang="en-US" b="0" dirty="0" smtClean="0"/>
              <a:t>Results (Y/N/A): 10/0/0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5310307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32299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May Ad Hoc Day </a:t>
            </a:r>
            <a:r>
              <a:rPr lang="en-US" dirty="0" smtClean="0">
                <a:solidFill>
                  <a:schemeClr val="tx2"/>
                </a:solidFill>
              </a:rPr>
              <a:t>2</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smtClean="0"/>
              <a:t>Agenda </a:t>
            </a:r>
            <a:r>
              <a:rPr lang="en-US" altLang="en-US" sz="1800" b="0" dirty="0"/>
              <a:t>setting </a:t>
            </a:r>
            <a:r>
              <a:rPr lang="en-US" altLang="en-US" sz="1800" b="0" dirty="0" smtClean="0"/>
              <a:t>(30 min).</a:t>
            </a:r>
            <a:endParaRPr lang="en-US" altLang="en-US" sz="1800" b="0" dirty="0"/>
          </a:p>
          <a:p>
            <a:pPr algn="just">
              <a:spcBef>
                <a:spcPct val="20000"/>
              </a:spcBef>
              <a:buFontTx/>
              <a:buChar char="•"/>
            </a:pPr>
            <a:r>
              <a:rPr lang="en-US" altLang="en-US" sz="1800" b="0" dirty="0" smtClean="0"/>
              <a:t>Review submissions.</a:t>
            </a:r>
            <a:endParaRPr lang="en-US" sz="1600" dirty="0"/>
          </a:p>
          <a:p>
            <a:pPr algn="just">
              <a:spcBef>
                <a:spcPct val="20000"/>
              </a:spcBef>
              <a:buFontTx/>
              <a:buChar char="•"/>
            </a:pPr>
            <a:r>
              <a:rPr lang="en-US" sz="1800" b="0" dirty="0" smtClean="0"/>
              <a:t>Recess.</a:t>
            </a:r>
          </a:p>
          <a:p>
            <a:pPr algn="just">
              <a:spcBef>
                <a:spcPct val="20000"/>
              </a:spcBef>
              <a:buFontTx/>
              <a:buChar char="•"/>
            </a:pPr>
            <a:endParaRPr lang="en-US" sz="1800" b="0" dirty="0"/>
          </a:p>
          <a:p>
            <a:pPr marL="0" indent="0" algn="just">
              <a:spcBef>
                <a:spcPct val="20000"/>
              </a:spcBef>
            </a:pPr>
            <a:r>
              <a:rPr lang="en-US" sz="1800" b="0" dirty="0" smtClean="0"/>
              <a:t>Breaks:</a:t>
            </a:r>
          </a:p>
          <a:p>
            <a:pPr marL="0" indent="0" algn="just">
              <a:spcBef>
                <a:spcPct val="20000"/>
              </a:spcBef>
            </a:pPr>
            <a:r>
              <a:rPr lang="en-US" sz="1800" b="0" dirty="0" smtClean="0"/>
              <a:t>Coffee break at </a:t>
            </a:r>
            <a:r>
              <a:rPr lang="en-US" sz="1800" b="0" dirty="0" smtClean="0"/>
              <a:t>10:20 </a:t>
            </a:r>
            <a:r>
              <a:rPr lang="en-US" sz="1800" b="0" dirty="0" smtClean="0"/>
              <a:t>AM – 11:00 AM</a:t>
            </a:r>
          </a:p>
          <a:p>
            <a:pPr marL="0" indent="0" algn="just">
              <a:spcBef>
                <a:spcPct val="20000"/>
              </a:spcBef>
            </a:pPr>
            <a:r>
              <a:rPr lang="en-US" sz="1800" b="0" dirty="0" smtClean="0"/>
              <a:t>Lunch at: 11:55 AM – 12:55 PM</a:t>
            </a:r>
          </a:p>
          <a:p>
            <a:pPr marL="0" indent="0" algn="just">
              <a:spcBef>
                <a:spcPct val="20000"/>
              </a:spcBef>
            </a:pPr>
            <a:r>
              <a:rPr lang="en-US" sz="1800" b="0" dirty="0" smtClean="0"/>
              <a:t>Coffee break </a:t>
            </a:r>
            <a:r>
              <a:rPr lang="en-US" sz="1800" b="0" dirty="0" smtClean="0"/>
              <a:t>15:00-15:20</a:t>
            </a:r>
            <a:endParaRPr lang="en-US" sz="1800" b="0" dirty="0" smtClean="0"/>
          </a:p>
          <a:p>
            <a:pPr marL="0" indent="0" algn="just">
              <a:spcBef>
                <a:spcPct val="20000"/>
              </a:spcBef>
            </a:pPr>
            <a:r>
              <a:rPr lang="en-US" sz="1800" b="0" dirty="0" smtClean="0"/>
              <a:t>2</a:t>
            </a:r>
            <a:r>
              <a:rPr lang="en-US" sz="1800" b="0" baseline="30000" dirty="0" smtClean="0"/>
              <a:t>nd</a:t>
            </a:r>
            <a:r>
              <a:rPr lang="en-US" sz="1800" b="0" dirty="0" smtClean="0"/>
              <a:t> coffee break 16:45-17:00</a:t>
            </a:r>
          </a:p>
          <a:p>
            <a:pPr marL="0" indent="0" algn="just">
              <a:spcBef>
                <a:spcPct val="20000"/>
              </a:spcBef>
            </a:pPr>
            <a:r>
              <a:rPr lang="en-US" sz="1800" b="0" dirty="0" smtClean="0"/>
              <a:t>Recess for the day: 17:30. </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393971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dirty="0" smtClean="0">
                <a:solidFill>
                  <a:schemeClr val="tx2"/>
                </a:solidFill>
              </a:rPr>
              <a:t>meeting (1</a:t>
            </a:r>
            <a:r>
              <a:rPr lang="en-US" altLang="en-US" dirty="0">
                <a:solidFill>
                  <a:schemeClr val="tx2"/>
                </a:solidFill>
              </a:rPr>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02463875"/>
              </p:ext>
            </p:extLst>
          </p:nvPr>
        </p:nvGraphicFramePr>
        <p:xfrm>
          <a:off x="954618" y="1326556"/>
          <a:ext cx="10460567" cy="4438620"/>
        </p:xfrm>
        <a:graphic>
          <a:graphicData uri="http://schemas.openxmlformats.org/drawingml/2006/table">
            <a:tbl>
              <a:tblPr firstRow="1" bandRow="1">
                <a:tableStyleId>{21E4AEA4-8DFA-4A89-87EB-49C32662AFE0}</a:tableStyleId>
              </a:tblPr>
              <a:tblGrid>
                <a:gridCol w="1566971"/>
                <a:gridCol w="2015607"/>
                <a:gridCol w="4552289"/>
                <a:gridCol w="1162850"/>
                <a:gridCol w="116285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c>
                  <a:txBody>
                    <a:bodyPr/>
                    <a:lstStyle/>
                    <a:p>
                      <a:pPr algn="ctr"/>
                      <a:r>
                        <a:rPr lang="en-US" sz="2000" dirty="0" smtClean="0"/>
                        <a:t>Time</a:t>
                      </a:r>
                      <a:endParaRPr lang="en-US" sz="2000" dirty="0"/>
                    </a:p>
                  </a:txBody>
                  <a:tcPr marR="36000" marT="45712" marB="45712"/>
                </a:tc>
              </a:tr>
              <a:tr h="213355">
                <a:tc>
                  <a:txBody>
                    <a:bodyPr/>
                    <a:lstStyle/>
                    <a:p>
                      <a:pPr marL="0" algn="l" defTabSz="914400" rtl="0" eaLnBrk="1" latinLnBrk="0" hangingPunct="1"/>
                      <a:r>
                        <a:rPr lang="en-US" sz="1800" kern="1200" dirty="0" smtClean="0">
                          <a:solidFill>
                            <a:schemeClr val="dk1"/>
                          </a:solidFill>
                          <a:latin typeface="+mn-lt"/>
                          <a:ea typeface="+mn-ea"/>
                          <a:cs typeface="+mn-cs"/>
                        </a:rPr>
                        <a:t>11-19-702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Comment</a:t>
                      </a:r>
                      <a:r>
                        <a:rPr lang="en-US" sz="1800" kern="1200" baseline="0" dirty="0" smtClean="0">
                          <a:solidFill>
                            <a:schemeClr val="dk1"/>
                          </a:solidFill>
                          <a:latin typeface="+mn-lt"/>
                          <a:ea typeface="+mn-ea"/>
                          <a:cs typeface="+mn-cs"/>
                        </a:rPr>
                        <a:t> resolution LB 240 11.22.6.4.3.3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40min</a:t>
                      </a:r>
                      <a:endParaRPr lang="en-US" sz="1800" kern="1200" dirty="0">
                        <a:solidFill>
                          <a:schemeClr val="dk1"/>
                        </a:solidFill>
                        <a:latin typeface="+mn-lt"/>
                        <a:ea typeface="+mn-ea"/>
                        <a:cs typeface="+mn-cs"/>
                      </a:endParaRPr>
                    </a:p>
                  </a:txBody>
                  <a:tcPr marT="45712" marB="45712"/>
                </a:tc>
              </a:tr>
              <a:tr h="476380">
                <a:tc>
                  <a:txBody>
                    <a:bodyPr/>
                    <a:lstStyle/>
                    <a:p>
                      <a:pPr marL="0" algn="l" defTabSz="914400" rtl="0" eaLnBrk="1" latinLnBrk="0" hangingPunct="1"/>
                      <a:r>
                        <a:rPr lang="en-US" sz="1800" kern="1200" dirty="0" smtClean="0">
                          <a:solidFill>
                            <a:schemeClr val="dk1"/>
                          </a:solidFill>
                          <a:latin typeface="+mn-lt"/>
                          <a:ea typeface="+mn-ea"/>
                          <a:cs typeface="+mn-cs"/>
                        </a:rPr>
                        <a:t>11-19-701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Comment</a:t>
                      </a:r>
                      <a:r>
                        <a:rPr lang="en-US" sz="1800" kern="1200" baseline="0" dirty="0" smtClean="0">
                          <a:solidFill>
                            <a:schemeClr val="dk1"/>
                          </a:solidFill>
                          <a:latin typeface="+mn-lt"/>
                          <a:ea typeface="+mn-ea"/>
                          <a:cs typeface="+mn-cs"/>
                        </a:rPr>
                        <a:t> resolution LB 240 11.22.6.4.3.4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60min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11-19-697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Dibakar Das</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LB</a:t>
                      </a:r>
                      <a:r>
                        <a:rPr lang="en-US" sz="1800" kern="1200" baseline="0" dirty="0" smtClean="0">
                          <a:solidFill>
                            <a:schemeClr val="dk1"/>
                          </a:solidFill>
                          <a:latin typeface="+mn-lt"/>
                          <a:ea typeface="+mn-ea"/>
                          <a:cs typeface="+mn-cs"/>
                        </a:rPr>
                        <a:t> misc. CIDs section 11.22.6.4.3, 11.22.6.5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40min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11-19-481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Ali Raissinia </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resolution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r>
                        <a:rPr lang="en-US" sz="1800" kern="1200" baseline="0" dirty="0" smtClean="0">
                          <a:solidFill>
                            <a:schemeClr val="dk1"/>
                          </a:solidFill>
                          <a:latin typeface="+mn-lt"/>
                          <a:ea typeface="+mn-ea"/>
                          <a:cs typeface="+mn-cs"/>
                        </a:rPr>
                        <a:t>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1hr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11-19-676</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Dibakar Das</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Trigger frame format</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50min</a:t>
                      </a:r>
                      <a:endParaRPr lang="en-US" sz="1800" kern="1200" dirty="0">
                        <a:solidFill>
                          <a:schemeClr val="dk1"/>
                        </a:solidFill>
                        <a:latin typeface="+mn-lt"/>
                        <a:ea typeface="+mn-ea"/>
                        <a:cs typeface="+mn-cs"/>
                      </a:endParaRPr>
                    </a:p>
                  </a:txBody>
                  <a:tcPr marT="45712" marB="45712"/>
                </a:tc>
              </a:tr>
              <a:tr h="182872">
                <a:tc>
                  <a:txBody>
                    <a:bodyPr/>
                    <a:lstStyle/>
                    <a:p>
                      <a:r>
                        <a:rPr lang="en-US" dirty="0" smtClean="0"/>
                        <a:t>11-19-701/702</a:t>
                      </a:r>
                      <a:endParaRPr lang="en-US" dirty="0"/>
                    </a:p>
                  </a:txBody>
                  <a:tcPr marT="45712" marB="45712"/>
                </a:tc>
                <a:tc>
                  <a:txBody>
                    <a:bodyPr/>
                    <a:lstStyle/>
                    <a:p>
                      <a:r>
                        <a:rPr lang="en-US" dirty="0" smtClean="0"/>
                        <a:t>Christian Berger</a:t>
                      </a:r>
                      <a:endParaRPr lang="en-US" dirty="0"/>
                    </a:p>
                  </a:txBody>
                  <a:tcPr marT="45712" marB="45712"/>
                </a:tc>
                <a:tc>
                  <a:txBody>
                    <a:bodyPr/>
                    <a:lstStyle/>
                    <a:p>
                      <a:r>
                        <a:rPr lang="en-US" dirty="0" smtClean="0"/>
                        <a:t>Completion</a:t>
                      </a:r>
                      <a:r>
                        <a:rPr lang="en-US" baseline="0" dirty="0" smtClean="0"/>
                        <a:t> of </a:t>
                      </a:r>
                      <a:r>
                        <a:rPr lang="en-US" baseline="0" dirty="0" err="1" smtClean="0"/>
                        <a:t>strawpolls</a:t>
                      </a:r>
                      <a:endParaRPr lang="en-US" dirty="0"/>
                    </a:p>
                  </a:txBody>
                  <a:tcPr marT="45712" marB="45712"/>
                </a:tc>
                <a:tc>
                  <a:txBody>
                    <a:bodyPr/>
                    <a:lstStyle/>
                    <a:p>
                      <a:r>
                        <a:rPr lang="en-US" dirty="0" smtClean="0"/>
                        <a:t>CR MAC</a:t>
                      </a:r>
                      <a:endParaRPr lang="en-US" dirty="0"/>
                    </a:p>
                  </a:txBody>
                  <a:tcPr marT="45712" marB="45712"/>
                </a:tc>
                <a:tc>
                  <a:txBody>
                    <a:bodyPr/>
                    <a:lstStyle/>
                    <a:p>
                      <a:r>
                        <a:rPr lang="en-US" dirty="0" smtClean="0"/>
                        <a:t>10min</a:t>
                      </a:r>
                      <a:endParaRPr lang="en-US" dirty="0"/>
                    </a:p>
                  </a:txBody>
                  <a:tcPr marT="45712" marB="45712"/>
                </a:tc>
              </a:tr>
              <a:tr h="182872">
                <a:tc>
                  <a:txBody>
                    <a:bodyPr/>
                    <a:lstStyle/>
                    <a:p>
                      <a:pPr marL="0" algn="l" defTabSz="914400" rtl="0" eaLnBrk="1" latinLnBrk="0" hangingPunct="1"/>
                      <a:r>
                        <a:rPr lang="en-US" sz="1800" kern="1200" dirty="0" smtClean="0">
                          <a:solidFill>
                            <a:schemeClr val="dk1"/>
                          </a:solidFill>
                          <a:effectLst/>
                          <a:latin typeface="+mn-lt"/>
                          <a:ea typeface="+mn-ea"/>
                          <a:cs typeface="+mn-cs"/>
                        </a:rPr>
                        <a:t>11-19-666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Assaf Kasher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Important bug fixes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PHY</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20min</a:t>
                      </a:r>
                      <a:endParaRPr lang="en-US" sz="1800" kern="1200" dirty="0">
                        <a:solidFill>
                          <a:schemeClr val="dk1"/>
                        </a:solidFill>
                        <a:latin typeface="+mn-lt"/>
                        <a:ea typeface="+mn-ea"/>
                        <a:cs typeface="+mn-cs"/>
                      </a:endParaRPr>
                    </a:p>
                  </a:txBody>
                  <a:tcPr marT="45712" marB="45712"/>
                </a:tc>
              </a:tr>
              <a:tr h="182872">
                <a:tc>
                  <a:txBody>
                    <a:bodyPr/>
                    <a:lstStyle/>
                    <a:p>
                      <a:r>
                        <a:rPr lang="en-US" dirty="0" smtClean="0"/>
                        <a:t>11-19-705</a:t>
                      </a:r>
                      <a:endParaRPr lang="en-US" dirty="0"/>
                    </a:p>
                  </a:txBody>
                  <a:tcPr marT="45712" marB="45712"/>
                </a:tc>
                <a:tc>
                  <a:txBody>
                    <a:bodyPr/>
                    <a:lstStyle/>
                    <a:p>
                      <a:r>
                        <a:rPr lang="en-US" dirty="0" smtClean="0"/>
                        <a:t>Assaf Kasher</a:t>
                      </a:r>
                      <a:endParaRPr lang="en-US" dirty="0"/>
                    </a:p>
                  </a:txBody>
                  <a:tcPr marT="45712" marB="45712"/>
                </a:tc>
                <a:tc>
                  <a:txBody>
                    <a:bodyPr/>
                    <a:lstStyle/>
                    <a:p>
                      <a:r>
                        <a:rPr lang="en-US" dirty="0" smtClean="0"/>
                        <a:t>First path AWV</a:t>
                      </a:r>
                      <a:r>
                        <a:rPr lang="en-US" baseline="0" dirty="0" smtClean="0"/>
                        <a:t> issue (11-19-666 supportive material)</a:t>
                      </a:r>
                      <a:endParaRPr lang="en-US" dirty="0"/>
                    </a:p>
                  </a:txBody>
                  <a:tcPr marT="45712" marB="45712"/>
                </a:tc>
                <a:tc>
                  <a:txBody>
                    <a:bodyPr/>
                    <a:lstStyle/>
                    <a:p>
                      <a:r>
                        <a:rPr lang="en-US" dirty="0" smtClean="0"/>
                        <a:t>CR PHY</a:t>
                      </a:r>
                      <a:endParaRPr lang="en-US" dirty="0"/>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20min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11-19-699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Tianyu Wu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AZ PHY </a:t>
                      </a:r>
                      <a:r>
                        <a:rPr lang="en-US" sz="1800" kern="1200" dirty="0" smtClean="0">
                          <a:solidFill>
                            <a:schemeClr val="dk1"/>
                          </a:solidFill>
                          <a:latin typeface="+mn-lt"/>
                          <a:ea typeface="+mn-ea"/>
                          <a:cs typeface="+mn-cs"/>
                        </a:rPr>
                        <a:t>structure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r>
                        <a:rPr lang="en-US" sz="1800" kern="1200" baseline="0" dirty="0" smtClean="0">
                          <a:solidFill>
                            <a:schemeClr val="dk1"/>
                          </a:solidFill>
                          <a:latin typeface="+mn-lt"/>
                          <a:ea typeface="+mn-ea"/>
                          <a:cs typeface="+mn-cs"/>
                        </a:rPr>
                        <a:t> PHY</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11-19-700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Tianyu Wu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AZ PHY Service interface</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PHY</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55min</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882139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5205462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11-19-702</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a:t>
            </a:r>
            <a:r>
              <a:rPr lang="en-US" b="0" dirty="0" smtClean="0"/>
              <a:t>the </a:t>
            </a:r>
            <a:r>
              <a:rPr lang="en-US" b="0" dirty="0"/>
              <a:t>resolutions depicted by document </a:t>
            </a:r>
            <a:r>
              <a:rPr lang="en-US" b="0" dirty="0" smtClean="0"/>
              <a:t>11-19-702r2 for </a:t>
            </a:r>
            <a:r>
              <a:rPr lang="en-US" b="0" dirty="0"/>
              <a:t>CIDs </a:t>
            </a:r>
            <a:r>
              <a:rPr lang="en-US" b="0" dirty="0" smtClean="0"/>
              <a:t>2164, 2169, 2170, 2171, 2172, 2173 and 2174.</a:t>
            </a:r>
            <a:endParaRPr lang="en-US" b="0" dirty="0" smtClean="0"/>
          </a:p>
          <a:p>
            <a:pPr marL="0" indent="0"/>
            <a:endParaRPr lang="en-US" b="0" dirty="0" smtClean="0"/>
          </a:p>
          <a:p>
            <a:pPr marL="0" indent="0"/>
            <a:r>
              <a:rPr lang="en-US" b="0" dirty="0" smtClean="0"/>
              <a:t>Results (Y/N/A): 10/0/0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2501200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11-19-701</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the resolutions depicted by document </a:t>
            </a:r>
            <a:r>
              <a:rPr lang="en-US" b="0" dirty="0" smtClean="0"/>
              <a:t>11-19-701r1 for </a:t>
            </a:r>
            <a:r>
              <a:rPr lang="en-US" b="0" dirty="0"/>
              <a:t>CIDs </a:t>
            </a:r>
            <a:r>
              <a:rPr lang="en-US" b="0" dirty="0" smtClean="0"/>
              <a:t>1343, 1474, 2175, 2176, 2180</a:t>
            </a:r>
            <a:r>
              <a:rPr lang="en-US" b="0" dirty="0"/>
              <a:t>, 2181, 2182, 2183, </a:t>
            </a:r>
            <a:r>
              <a:rPr lang="en-US" b="0" dirty="0" smtClean="0"/>
              <a:t>2184 and 2185</a:t>
            </a:r>
            <a:r>
              <a:rPr lang="en-US" b="0" dirty="0"/>
              <a:t>.</a:t>
            </a:r>
            <a:endParaRPr lang="en-US" b="0" dirty="0" smtClean="0"/>
          </a:p>
          <a:p>
            <a:pPr marL="0" indent="0"/>
            <a:endParaRPr lang="en-US" b="0" dirty="0" smtClean="0"/>
          </a:p>
          <a:p>
            <a:pPr marL="0" indent="0"/>
            <a:r>
              <a:rPr lang="en-US" b="0" dirty="0" smtClean="0"/>
              <a:t>Results (Y/N/A): 13/0/0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579077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smtClean="0"/>
              <a:t>CR Submission </a:t>
            </a:r>
            <a:r>
              <a:rPr lang="en-US" dirty="0" smtClean="0"/>
              <a:t>11-19-697</a:t>
            </a:r>
            <a:endParaRPr lang="en-US" dirty="0"/>
          </a:p>
        </p:txBody>
      </p:sp>
      <p:sp>
        <p:nvSpPr>
          <p:cNvPr id="3" name="Content Placeholder 2"/>
          <p:cNvSpPr>
            <a:spLocks noGrp="1"/>
          </p:cNvSpPr>
          <p:nvPr>
            <p:ph idx="1"/>
          </p:nvPr>
        </p:nvSpPr>
        <p:spPr>
          <a:xfrm>
            <a:off x="914401" y="1348137"/>
            <a:ext cx="10361084" cy="4746278"/>
          </a:xfrm>
        </p:spPr>
        <p:txBody>
          <a:bodyPr/>
          <a:lstStyle/>
          <a:p>
            <a:pPr marL="0" indent="0"/>
            <a:r>
              <a:rPr lang="en-US" dirty="0" err="1" smtClean="0"/>
              <a:t>Strawpoll</a:t>
            </a:r>
            <a:endParaRPr lang="en-US" dirty="0" smtClean="0"/>
          </a:p>
          <a:p>
            <a:pPr marL="0" indent="0"/>
            <a:r>
              <a:rPr lang="en-US" b="0" dirty="0" smtClean="0"/>
              <a:t>Do you agree that the spec should support:</a:t>
            </a:r>
          </a:p>
          <a:p>
            <a:pPr marL="0" indent="0"/>
            <a:r>
              <a:rPr lang="en-US" b="0" dirty="0" smtClean="0"/>
              <a:t>O1) A single FTM session between RSTA and ISTA</a:t>
            </a:r>
          </a:p>
          <a:p>
            <a:pPr marL="0" indent="0"/>
            <a:r>
              <a:rPr lang="en-US" b="0" dirty="0" smtClean="0"/>
              <a:t>O2) Multiple concurrent </a:t>
            </a:r>
            <a:r>
              <a:rPr lang="en-US" b="0" dirty="0"/>
              <a:t>FTM </a:t>
            </a:r>
            <a:r>
              <a:rPr lang="en-US" b="0" dirty="0" smtClean="0"/>
              <a:t>sessions between a unique pair of a RSTA and an ISTA.</a:t>
            </a:r>
          </a:p>
          <a:p>
            <a:pPr marL="0" indent="0"/>
            <a:r>
              <a:rPr lang="en-US" sz="2000" b="0" dirty="0" smtClean="0"/>
              <a:t>Note:</a:t>
            </a:r>
          </a:p>
          <a:p>
            <a:pPr marL="0" indent="0"/>
            <a:r>
              <a:rPr lang="en-US" sz="2000" b="0" dirty="0" smtClean="0"/>
              <a:t>For MBSS operation</a:t>
            </a:r>
            <a:r>
              <a:rPr lang="en-US" sz="2000" b="0" dirty="0"/>
              <a:t>, </a:t>
            </a:r>
            <a:r>
              <a:rPr lang="en-US" sz="2000" b="0" dirty="0" smtClean="0"/>
              <a:t>multiple </a:t>
            </a:r>
            <a:r>
              <a:rPr lang="en-US" sz="2000" b="0" dirty="0"/>
              <a:t>concurrent FTM sessions between a unique pair of a RSTA </a:t>
            </a:r>
            <a:r>
              <a:rPr lang="en-US" sz="2000" b="0" dirty="0" smtClean="0"/>
              <a:t>with unique MBSS ID and </a:t>
            </a:r>
            <a:r>
              <a:rPr lang="en-US" sz="2000" b="0" dirty="0"/>
              <a:t>an </a:t>
            </a:r>
            <a:r>
              <a:rPr lang="en-US" sz="2000" b="0" dirty="0" smtClean="0"/>
              <a:t>ISTA </a:t>
            </a:r>
            <a:endParaRPr lang="en-US" sz="2000" b="0" dirty="0" smtClean="0"/>
          </a:p>
          <a:p>
            <a:pPr marL="0" indent="0"/>
            <a:endParaRPr lang="en-US" b="0" dirty="0" smtClean="0"/>
          </a:p>
          <a:p>
            <a:pPr marL="0" indent="0"/>
            <a:r>
              <a:rPr lang="en-US" b="0" dirty="0" smtClean="0"/>
              <a:t>Results: O1) 15	</a:t>
            </a:r>
            <a:r>
              <a:rPr lang="en-US" b="0" dirty="0" smtClean="0"/>
              <a:t>O2) 1	</a:t>
            </a:r>
            <a:r>
              <a:rPr lang="en-US" b="0" dirty="0" smtClean="0"/>
              <a:t>A) 1</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0083858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11-19-697</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the resolutions depicted by document </a:t>
            </a:r>
            <a:r>
              <a:rPr lang="en-US" b="0" dirty="0" smtClean="0"/>
              <a:t>11-19-697r2 for CIDs 1336, 1977, 1170, 1567, and 1568.</a:t>
            </a:r>
            <a:endParaRPr lang="en-US" b="0" dirty="0" smtClean="0"/>
          </a:p>
          <a:p>
            <a:pPr marL="0" indent="0"/>
            <a:endParaRPr lang="en-US" b="0" dirty="0" smtClean="0"/>
          </a:p>
          <a:p>
            <a:pPr marL="0" indent="0"/>
            <a:r>
              <a:rPr lang="en-US" b="0" dirty="0" smtClean="0"/>
              <a:t>Results (Y/N/A): 16/0/0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166789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smtClean="0"/>
              <a:t>This </a:t>
            </a:r>
            <a:r>
              <a:rPr lang="en-US" altLang="en-US" dirty="0"/>
              <a:t>presentation contains the </a:t>
            </a:r>
            <a:r>
              <a:rPr lang="en-US" altLang="en-US" dirty="0" smtClean="0"/>
              <a:t>agenda for IEEE </a:t>
            </a:r>
            <a:r>
              <a:rPr lang="en-US" altLang="en-US" dirty="0"/>
              <a:t>802.11 </a:t>
            </a:r>
            <a:r>
              <a:rPr lang="en-US" altLang="en-US" dirty="0" err="1"/>
              <a:t>TGaz</a:t>
            </a:r>
            <a:r>
              <a:rPr lang="en-US" altLang="en-US" dirty="0"/>
              <a:t> Next Generation Positioning </a:t>
            </a:r>
            <a:r>
              <a:rPr lang="en-US" altLang="en-US" dirty="0" smtClean="0"/>
              <a:t>for the May ad-hoc.</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11-19-481</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We agree in principle to submission 11-19-481r3 address comment resolution 2295,2296,2297,2298,2299 and 2300. </a:t>
            </a:r>
            <a:endParaRPr lang="en-US" b="0" dirty="0"/>
          </a:p>
          <a:p>
            <a:pPr marL="0" indent="0"/>
            <a:endParaRPr lang="en-US" b="0" dirty="0" smtClean="0"/>
          </a:p>
          <a:p>
            <a:pPr marL="0" indent="0"/>
            <a:r>
              <a:rPr lang="en-US" b="0" dirty="0" smtClean="0"/>
              <a:t>Results (Y/N/A): 11/4/2</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955939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11-19-701</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the resolutions depicted by document </a:t>
            </a:r>
            <a:r>
              <a:rPr lang="en-US" b="0" dirty="0" smtClean="0"/>
              <a:t>11-19-701r2 for CID 1343.</a:t>
            </a:r>
            <a:endParaRPr lang="en-US" b="0" dirty="0" smtClean="0"/>
          </a:p>
          <a:p>
            <a:pPr marL="0" indent="0"/>
            <a:endParaRPr lang="en-US" b="0" dirty="0" smtClean="0"/>
          </a:p>
          <a:p>
            <a:pPr marL="0" indent="0"/>
            <a:r>
              <a:rPr lang="en-US" b="0" dirty="0" smtClean="0"/>
              <a:t>Results (Y/N/A): 13/0/0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9266585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11-19-702</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the resolutions depicted by document </a:t>
            </a:r>
            <a:r>
              <a:rPr lang="en-US" b="0" dirty="0" smtClean="0"/>
              <a:t>11-19-702r3 for CID 1977.</a:t>
            </a:r>
            <a:endParaRPr lang="en-US" b="0" dirty="0" smtClean="0"/>
          </a:p>
          <a:p>
            <a:pPr marL="0" indent="0"/>
            <a:endParaRPr lang="en-US" b="0" dirty="0" smtClean="0"/>
          </a:p>
          <a:p>
            <a:pPr marL="0" indent="0"/>
            <a:r>
              <a:rPr lang="en-US" b="0" dirty="0" smtClean="0"/>
              <a:t>Results (Y/N/A): 12/0/0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9326217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11-19-676</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the resolutions depicted by document </a:t>
            </a:r>
            <a:r>
              <a:rPr lang="en-US" b="0" dirty="0" smtClean="0"/>
              <a:t>11-19-676r1 </a:t>
            </a:r>
            <a:r>
              <a:rPr lang="en-US" b="0" dirty="0"/>
              <a:t>for CIDs </a:t>
            </a:r>
            <a:r>
              <a:rPr lang="en-US" b="0" dirty="0" smtClean="0"/>
              <a:t>1707</a:t>
            </a:r>
            <a:r>
              <a:rPr lang="en-US" b="0" dirty="0"/>
              <a:t>, 1116, 1583, 1395, </a:t>
            </a:r>
            <a:r>
              <a:rPr lang="en-US" b="0" dirty="0" smtClean="0"/>
              <a:t>1397 and 1424</a:t>
            </a:r>
            <a:r>
              <a:rPr lang="en-US" b="0" dirty="0"/>
              <a:t>. </a:t>
            </a:r>
            <a:endParaRPr lang="en-US" b="0" dirty="0" smtClean="0"/>
          </a:p>
          <a:p>
            <a:pPr marL="0" indent="0"/>
            <a:endParaRPr lang="en-US" b="0" dirty="0" smtClean="0"/>
          </a:p>
          <a:p>
            <a:pPr marL="0" indent="0"/>
            <a:r>
              <a:rPr lang="en-US" b="0" dirty="0" smtClean="0"/>
              <a:t>Results (Y/N/A): 13/0/1</a:t>
            </a:r>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61837799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11-19-666</a:t>
            </a:r>
            <a:endParaRPr lang="en-US" dirty="0"/>
          </a:p>
        </p:txBody>
      </p:sp>
      <p:sp>
        <p:nvSpPr>
          <p:cNvPr id="3" name="Content Placeholder 2"/>
          <p:cNvSpPr>
            <a:spLocks noGrp="1"/>
          </p:cNvSpPr>
          <p:nvPr>
            <p:ph idx="1"/>
          </p:nvPr>
        </p:nvSpPr>
        <p:spPr/>
        <p:txBody>
          <a:bodyPr/>
          <a:lstStyle/>
          <a:p>
            <a:pPr marL="0" indent="0"/>
            <a:r>
              <a:rPr lang="en-US" dirty="0" err="1" smtClean="0"/>
              <a:t>Strawpoll</a:t>
            </a:r>
            <a:r>
              <a:rPr lang="en-US" dirty="0" smtClean="0"/>
              <a:t> – withdrawn .</a:t>
            </a:r>
            <a:endParaRPr lang="en-US" dirty="0" smtClean="0"/>
          </a:p>
          <a:p>
            <a:pPr marL="0" indent="0"/>
            <a:r>
              <a:rPr lang="en-US" b="0" dirty="0" smtClean="0"/>
              <a:t>Do you agree to the solution for bug#1 as described in document </a:t>
            </a:r>
            <a:r>
              <a:rPr lang="en-US" b="0" dirty="0" smtClean="0"/>
              <a:t>11-19-666r1.</a:t>
            </a:r>
          </a:p>
          <a:p>
            <a:pPr marL="0" indent="0"/>
            <a:endParaRPr lang="en-US" b="0" dirty="0"/>
          </a:p>
          <a:p>
            <a:pPr marL="0" indent="0"/>
            <a:r>
              <a:rPr lang="en-US" b="0" dirty="0" smtClean="0"/>
              <a:t>Results (Y/N/A): </a:t>
            </a:r>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9150694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069085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May Ad Hoc Day </a:t>
            </a:r>
            <a:r>
              <a:rPr lang="en-US" dirty="0">
                <a:solidFill>
                  <a:schemeClr val="tx2"/>
                </a:solidFill>
              </a:rPr>
              <a:t>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smtClean="0"/>
              <a:t>Agenda </a:t>
            </a:r>
            <a:r>
              <a:rPr lang="en-US" altLang="en-US" sz="1800" b="0" dirty="0"/>
              <a:t>setting </a:t>
            </a:r>
            <a:r>
              <a:rPr lang="en-US" altLang="en-US" sz="1800" b="0" dirty="0" smtClean="0"/>
              <a:t>(10 </a:t>
            </a:r>
            <a:r>
              <a:rPr lang="en-US" altLang="en-US" sz="1800" b="0" dirty="0" smtClean="0"/>
              <a:t>min).</a:t>
            </a:r>
            <a:endParaRPr lang="en-US" altLang="en-US" sz="1800" b="0" dirty="0"/>
          </a:p>
          <a:p>
            <a:pPr algn="just">
              <a:spcBef>
                <a:spcPct val="20000"/>
              </a:spcBef>
              <a:buFontTx/>
              <a:buChar char="•"/>
            </a:pPr>
            <a:r>
              <a:rPr lang="en-US" altLang="en-US" sz="1800" b="0" dirty="0" smtClean="0"/>
              <a:t>Review submissions.</a:t>
            </a:r>
            <a:endParaRPr lang="en-US" sz="1600" dirty="0"/>
          </a:p>
          <a:p>
            <a:pPr algn="just">
              <a:spcBef>
                <a:spcPct val="20000"/>
              </a:spcBef>
              <a:buFontTx/>
              <a:buChar char="•"/>
            </a:pPr>
            <a:r>
              <a:rPr lang="en-US" sz="1800" b="0" dirty="0" smtClean="0"/>
              <a:t>Adjourn.</a:t>
            </a:r>
            <a:endParaRPr lang="en-US" sz="1800" b="0" dirty="0" smtClean="0"/>
          </a:p>
          <a:p>
            <a:pPr algn="just">
              <a:spcBef>
                <a:spcPct val="20000"/>
              </a:spcBef>
              <a:buFontTx/>
              <a:buChar char="•"/>
            </a:pPr>
            <a:endParaRPr lang="en-US" sz="1800" b="0" dirty="0"/>
          </a:p>
          <a:p>
            <a:pPr marL="0" indent="0" algn="just">
              <a:spcBef>
                <a:spcPct val="20000"/>
              </a:spcBef>
            </a:pPr>
            <a:r>
              <a:rPr lang="en-US" sz="1800" b="0" dirty="0" smtClean="0"/>
              <a:t>Breaks:</a:t>
            </a:r>
          </a:p>
          <a:p>
            <a:pPr marL="0" indent="0" algn="just">
              <a:spcBef>
                <a:spcPct val="20000"/>
              </a:spcBef>
            </a:pPr>
            <a:r>
              <a:rPr lang="en-US" sz="1800" b="0" dirty="0" smtClean="0"/>
              <a:t>Coffee break at 10:30 AM – 11:00 AM</a:t>
            </a:r>
          </a:p>
          <a:p>
            <a:pPr marL="0" indent="0" algn="just">
              <a:spcBef>
                <a:spcPct val="20000"/>
              </a:spcBef>
            </a:pPr>
            <a:r>
              <a:rPr lang="en-US" sz="1800" b="0" dirty="0" smtClean="0"/>
              <a:t>Lunch at: 11:55 AM – 12:55 PM</a:t>
            </a:r>
          </a:p>
          <a:p>
            <a:pPr marL="0" indent="0" algn="just">
              <a:spcBef>
                <a:spcPct val="20000"/>
              </a:spcBef>
            </a:pPr>
            <a:r>
              <a:rPr lang="en-US" sz="1800" b="0" dirty="0" smtClean="0"/>
              <a:t>Coffee break </a:t>
            </a:r>
            <a:r>
              <a:rPr lang="en-US" sz="1800" b="0" dirty="0" smtClean="0"/>
              <a:t>14:30-14:50</a:t>
            </a:r>
            <a:endParaRPr lang="en-US" sz="1800" b="0" dirty="0" smtClean="0"/>
          </a:p>
          <a:p>
            <a:pPr marL="0" indent="0" algn="just">
              <a:spcBef>
                <a:spcPct val="20000"/>
              </a:spcBef>
            </a:pPr>
            <a:r>
              <a:rPr lang="en-US" sz="1800" b="0" dirty="0" smtClean="0"/>
              <a:t>2</a:t>
            </a:r>
            <a:r>
              <a:rPr lang="en-US" sz="1800" b="0" baseline="30000" dirty="0" smtClean="0"/>
              <a:t>nd</a:t>
            </a:r>
            <a:r>
              <a:rPr lang="en-US" sz="1800" b="0" dirty="0" smtClean="0"/>
              <a:t> coffee break </a:t>
            </a:r>
            <a:r>
              <a:rPr lang="en-US" sz="1800" b="0" dirty="0" smtClean="0"/>
              <a:t>16:00-16:15</a:t>
            </a:r>
            <a:endParaRPr lang="en-US" sz="1800" b="0" dirty="0" smtClean="0"/>
          </a:p>
          <a:p>
            <a:pPr marL="0" indent="0" algn="just">
              <a:spcBef>
                <a:spcPct val="20000"/>
              </a:spcBef>
            </a:pPr>
            <a:r>
              <a:rPr lang="en-US" sz="1800" b="0" dirty="0" smtClean="0"/>
              <a:t>Recess for the day: 17:30. </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1553858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dirty="0" smtClean="0">
                <a:solidFill>
                  <a:schemeClr val="tx2"/>
                </a:solidFill>
              </a:rPr>
              <a:t>meeting (1</a:t>
            </a:r>
            <a:r>
              <a:rPr lang="en-US" altLang="en-US" dirty="0">
                <a:solidFill>
                  <a:schemeClr val="tx2"/>
                </a:solidFill>
              </a:rPr>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09707111"/>
              </p:ext>
            </p:extLst>
          </p:nvPr>
        </p:nvGraphicFramePr>
        <p:xfrm>
          <a:off x="954618" y="1326556"/>
          <a:ext cx="10902021" cy="5029021"/>
        </p:xfrm>
        <a:graphic>
          <a:graphicData uri="http://schemas.openxmlformats.org/drawingml/2006/table">
            <a:tbl>
              <a:tblPr firstRow="1" bandRow="1">
                <a:tableStyleId>{21E4AEA4-8DFA-4A89-87EB-49C32662AFE0}</a:tableStyleId>
              </a:tblPr>
              <a:tblGrid>
                <a:gridCol w="1633100"/>
                <a:gridCol w="2100669"/>
                <a:gridCol w="4744404"/>
                <a:gridCol w="1211924"/>
                <a:gridCol w="1211924"/>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c>
                  <a:txBody>
                    <a:bodyPr/>
                    <a:lstStyle/>
                    <a:p>
                      <a:pPr algn="ctr"/>
                      <a:r>
                        <a:rPr lang="en-US" sz="2000" smtClean="0"/>
                        <a:t>Time</a:t>
                      </a:r>
                      <a:endParaRPr lang="en-US" sz="2000" dirty="0"/>
                    </a:p>
                  </a:txBody>
                  <a:tcPr marR="36000" marT="45712" marB="45712"/>
                </a:tc>
              </a:tr>
              <a:tr h="121915">
                <a:tc>
                  <a:txBody>
                    <a:bodyPr/>
                    <a:lstStyle/>
                    <a:p>
                      <a:pPr marL="0" algn="l" defTabSz="914400" rtl="0" eaLnBrk="1" latinLnBrk="0" hangingPunct="1"/>
                      <a:r>
                        <a:rPr lang="en-US" sz="1800" kern="1200" dirty="0" smtClean="0">
                          <a:solidFill>
                            <a:schemeClr val="dk1"/>
                          </a:solidFill>
                          <a:effectLst/>
                          <a:latin typeface="+mn-lt"/>
                          <a:ea typeface="+mn-ea"/>
                          <a:cs typeface="+mn-cs"/>
                        </a:rPr>
                        <a:t>11-19-666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Assaf Kasher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Important bug fixes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PHY</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10min</a:t>
                      </a:r>
                      <a:endParaRPr lang="en-US" sz="1800" kern="1200" dirty="0">
                        <a:solidFill>
                          <a:schemeClr val="dk1"/>
                        </a:solidFill>
                        <a:latin typeface="+mn-lt"/>
                        <a:ea typeface="+mn-ea"/>
                        <a:cs typeface="+mn-cs"/>
                      </a:endParaRPr>
                    </a:p>
                  </a:txBody>
                  <a:tcPr marT="45712" marB="45712"/>
                </a:tc>
              </a:tr>
              <a:tr h="121915">
                <a:tc>
                  <a:txBody>
                    <a:bodyPr/>
                    <a:lstStyle/>
                    <a:p>
                      <a:pPr marL="0" algn="l" defTabSz="914400" rtl="0" eaLnBrk="1" latinLnBrk="0" hangingPunct="1"/>
                      <a:r>
                        <a:rPr lang="en-US" sz="1800" kern="1200" dirty="0" smtClean="0">
                          <a:solidFill>
                            <a:schemeClr val="dk1"/>
                          </a:solidFill>
                          <a:latin typeface="+mn-lt"/>
                          <a:ea typeface="+mn-ea"/>
                          <a:cs typeface="+mn-cs"/>
                        </a:rPr>
                        <a:t>11-19-699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Tianyu Wu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AZ PHY structure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r>
                        <a:rPr lang="en-US" sz="1800" kern="1200" baseline="0" dirty="0" smtClean="0">
                          <a:solidFill>
                            <a:schemeClr val="dk1"/>
                          </a:solidFill>
                          <a:latin typeface="+mn-lt"/>
                          <a:ea typeface="+mn-ea"/>
                          <a:cs typeface="+mn-cs"/>
                        </a:rPr>
                        <a:t> PHY</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609589">
                <a:tc>
                  <a:txBody>
                    <a:bodyPr/>
                    <a:lstStyle/>
                    <a:p>
                      <a:pPr marL="0" algn="l" defTabSz="914400" rtl="0" eaLnBrk="1" latinLnBrk="0" hangingPunct="1"/>
                      <a:r>
                        <a:rPr lang="en-US" sz="1800" kern="1200" smtClean="0">
                          <a:solidFill>
                            <a:schemeClr val="dk1"/>
                          </a:solidFill>
                          <a:latin typeface="+mn-lt"/>
                          <a:ea typeface="+mn-ea"/>
                          <a:cs typeface="+mn-cs"/>
                        </a:rPr>
                        <a:t>11-19-700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Tianyu Wu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AZ PHY Service interface</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PHY</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1hr</a:t>
                      </a:r>
                      <a:endParaRPr lang="en-US" sz="1800" kern="1200" dirty="0">
                        <a:solidFill>
                          <a:schemeClr val="dk1"/>
                        </a:solidFill>
                        <a:latin typeface="+mn-lt"/>
                        <a:ea typeface="+mn-ea"/>
                        <a:cs typeface="+mn-cs"/>
                      </a:endParaRPr>
                    </a:p>
                  </a:txBody>
                  <a:tcPr marT="45712" marB="45712"/>
                </a:tc>
              </a:tr>
              <a:tr h="304795">
                <a:tc>
                  <a:txBody>
                    <a:bodyPr/>
                    <a:lstStyle/>
                    <a:p>
                      <a:pPr marL="0" algn="l" defTabSz="914400" rtl="0" eaLnBrk="1" latinLnBrk="0" hangingPunct="1"/>
                      <a:r>
                        <a:rPr lang="en-US" sz="1800" kern="1200" dirty="0" smtClean="0">
                          <a:solidFill>
                            <a:schemeClr val="dk1"/>
                          </a:solidFill>
                          <a:latin typeface="+mn-lt"/>
                          <a:ea typeface="+mn-ea"/>
                          <a:cs typeface="+mn-cs"/>
                        </a:rPr>
                        <a:t>1</a:t>
                      </a:r>
                      <a:r>
                        <a:rPr lang="en-US" sz="1800" dirty="0" smtClean="0"/>
                        <a:t>1-19-662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fr-FR" sz="1800" dirty="0" smtClean="0"/>
                        <a:t>Comment </a:t>
                      </a:r>
                      <a:r>
                        <a:rPr lang="fr-FR" sz="1800" dirty="0" err="1" smtClean="0"/>
                        <a:t>resolution</a:t>
                      </a:r>
                      <a:r>
                        <a:rPr lang="fr-FR" sz="1800" dirty="0" smtClean="0"/>
                        <a:t> LB240 - Section 9.3.1.19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20min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11-19-698</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Tianyu Wu</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AOD for passive ranging CID</a:t>
                      </a:r>
                      <a:r>
                        <a:rPr lang="en-US" sz="1800" kern="1200" baseline="0" dirty="0" smtClean="0">
                          <a:solidFill>
                            <a:schemeClr val="dk1"/>
                          </a:solidFill>
                          <a:latin typeface="+mn-lt"/>
                          <a:ea typeface="+mn-ea"/>
                          <a:cs typeface="+mn-cs"/>
                        </a:rPr>
                        <a:t> 2302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PHY</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11-19-677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Tianyu Wu</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AOD for passive ranging CID</a:t>
                      </a:r>
                      <a:r>
                        <a:rPr lang="en-US" sz="1800" kern="1200" baseline="0" dirty="0" smtClean="0">
                          <a:solidFill>
                            <a:schemeClr val="dk1"/>
                          </a:solidFill>
                          <a:latin typeface="+mn-lt"/>
                          <a:ea typeface="+mn-ea"/>
                          <a:cs typeface="+mn-cs"/>
                        </a:rPr>
                        <a:t> 2302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PHY</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228596">
                <a:tc>
                  <a:txBody>
                    <a:bodyPr/>
                    <a:lstStyle/>
                    <a:p>
                      <a:pPr marL="0" algn="l" defTabSz="914400" rtl="0" eaLnBrk="1" latinLnBrk="0" hangingPunct="1"/>
                      <a:r>
                        <a:rPr lang="en-US" sz="1800" kern="1200" dirty="0" smtClean="0">
                          <a:solidFill>
                            <a:schemeClr val="dk1"/>
                          </a:solidFill>
                          <a:latin typeface="+mn-lt"/>
                          <a:ea typeface="+mn-ea"/>
                          <a:cs typeface="+mn-cs"/>
                        </a:rPr>
                        <a:t>11-19-481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Ali Raissinia </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resolution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r>
                        <a:rPr lang="en-US" sz="1800" kern="1200" baseline="0" dirty="0" smtClean="0">
                          <a:solidFill>
                            <a:schemeClr val="dk1"/>
                          </a:solidFill>
                          <a:latin typeface="+mn-lt"/>
                          <a:ea typeface="+mn-ea"/>
                          <a:cs typeface="+mn-cs"/>
                        </a:rPr>
                        <a:t> MAC</a:t>
                      </a:r>
                      <a:endParaRPr lang="en-US" sz="1800" kern="1200" dirty="0">
                        <a:solidFill>
                          <a:schemeClr val="dk1"/>
                        </a:solidFill>
                        <a:latin typeface="+mn-lt"/>
                        <a:ea typeface="+mn-ea"/>
                        <a:cs typeface="+mn-cs"/>
                      </a:endParaRPr>
                    </a:p>
                  </a:txBody>
                  <a:tcPr marT="45712" marB="45712"/>
                </a:tc>
                <a:tc>
                  <a:txBody>
                    <a:bodyPr/>
                    <a:lstStyle/>
                    <a:p>
                      <a:r>
                        <a:rPr lang="en-US" dirty="0" smtClean="0"/>
                        <a:t>15min</a:t>
                      </a:r>
                      <a:endParaRPr lang="en-US" dirty="0"/>
                    </a:p>
                  </a:txBody>
                  <a:tcPr marT="45712" marB="45712"/>
                </a:tc>
              </a:tr>
              <a:tr h="228596">
                <a:tc>
                  <a:txBody>
                    <a:bodyPr/>
                    <a:lstStyle/>
                    <a:p>
                      <a:pPr marL="0" algn="l" defTabSz="914400" rtl="0" eaLnBrk="1" latinLnBrk="0" hangingPunct="1"/>
                      <a:r>
                        <a:rPr lang="en-US" sz="1800" kern="1200" dirty="0" smtClean="0">
                          <a:solidFill>
                            <a:schemeClr val="dk1"/>
                          </a:solidFill>
                          <a:latin typeface="+mn-lt"/>
                          <a:ea typeface="+mn-ea"/>
                          <a:cs typeface="+mn-cs"/>
                        </a:rPr>
                        <a:t>11-19-642</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Yongho Seok</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Secure Ranging measurement</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r>
                        <a:rPr lang="en-US" dirty="0" smtClean="0"/>
                        <a:t>45min</a:t>
                      </a:r>
                      <a:endParaRPr lang="en-US" dirty="0"/>
                    </a:p>
                  </a:txBody>
                  <a:tcPr marT="45712" marB="45712"/>
                </a:tc>
              </a:tr>
              <a:tr h="457192">
                <a:tc>
                  <a:txBody>
                    <a:bodyPr/>
                    <a:lstStyle/>
                    <a:p>
                      <a:pPr marL="0" algn="l" defTabSz="914400" rtl="0" eaLnBrk="1" latinLnBrk="0" hangingPunct="1"/>
                      <a:r>
                        <a:rPr lang="en-US" sz="1800" kern="1200" dirty="0" smtClean="0">
                          <a:solidFill>
                            <a:schemeClr val="dk1"/>
                          </a:solidFill>
                          <a:latin typeface="+mn-lt"/>
                          <a:ea typeface="+mn-ea"/>
                          <a:cs typeface="+mn-cs"/>
                        </a:rPr>
                        <a:t>11-19-704</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 to LB 240 CIDs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40min</a:t>
                      </a:r>
                      <a:endParaRPr lang="en-US" sz="1800" kern="1200" dirty="0">
                        <a:solidFill>
                          <a:schemeClr val="dk1"/>
                        </a:solidFill>
                        <a:latin typeface="+mn-lt"/>
                        <a:ea typeface="+mn-ea"/>
                        <a:cs typeface="+mn-cs"/>
                      </a:endParaRPr>
                    </a:p>
                  </a:txBody>
                  <a:tcPr marT="45712" marB="45712"/>
                </a:tc>
              </a:tr>
              <a:tr h="320032">
                <a:tc>
                  <a:txBody>
                    <a:bodyPr/>
                    <a:lstStyle/>
                    <a:p>
                      <a:pPr marL="0" algn="l" defTabSz="914400" rtl="0" eaLnBrk="1" latinLnBrk="0" hangingPunct="1"/>
                      <a:r>
                        <a:rPr lang="en-US" sz="1800" kern="1200" dirty="0" smtClean="0">
                          <a:solidFill>
                            <a:schemeClr val="dk1"/>
                          </a:solidFill>
                          <a:latin typeface="+mn-lt"/>
                          <a:ea typeface="+mn-ea"/>
                          <a:cs typeface="+mn-cs"/>
                        </a:rPr>
                        <a:t>11-19-707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for PHY related comments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r>
                        <a:rPr lang="en-US" sz="1800" kern="1200" baseline="0" dirty="0" smtClean="0">
                          <a:solidFill>
                            <a:schemeClr val="dk1"/>
                          </a:solidFill>
                          <a:latin typeface="+mn-lt"/>
                          <a:ea typeface="+mn-ea"/>
                          <a:cs typeface="+mn-cs"/>
                        </a:rPr>
                        <a:t> PHY</a:t>
                      </a:r>
                      <a:endParaRPr lang="en-US" sz="1800" kern="1200" dirty="0">
                        <a:solidFill>
                          <a:schemeClr val="dk1"/>
                        </a:solidFill>
                        <a:latin typeface="+mn-lt"/>
                        <a:ea typeface="+mn-ea"/>
                        <a:cs typeface="+mn-cs"/>
                      </a:endParaRPr>
                    </a:p>
                  </a:txBody>
                  <a:tcPr marT="45712" marB="45712"/>
                </a:tc>
                <a:tc>
                  <a:txBody>
                    <a:bodyPr/>
                    <a:lstStyle/>
                    <a:p>
                      <a:r>
                        <a:rPr lang="en-US" dirty="0" smtClean="0"/>
                        <a:t>40min</a:t>
                      </a:r>
                      <a:endParaRPr lang="en-US" dirty="0"/>
                    </a:p>
                  </a:txBody>
                  <a:tcPr marT="45712" marB="45712"/>
                </a:tc>
              </a:tr>
              <a:tr h="213355">
                <a:tc>
                  <a:txBody>
                    <a:bodyPr/>
                    <a:lstStyle/>
                    <a:p>
                      <a:pPr marL="0" algn="l" defTabSz="914400" rtl="0" eaLnBrk="1" latinLnBrk="0" hangingPunct="1"/>
                      <a:r>
                        <a:rPr lang="en-US" sz="1800" kern="1200" dirty="0" smtClean="0">
                          <a:solidFill>
                            <a:schemeClr val="dk1"/>
                          </a:solidFill>
                          <a:latin typeface="+mn-lt"/>
                          <a:ea typeface="+mn-ea"/>
                          <a:cs typeface="+mn-cs"/>
                        </a:rPr>
                        <a:t>11-19-466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Resolutions to a few LB240 Comments – follow up.</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10min</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8247286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dirty="0" smtClean="0">
                <a:solidFill>
                  <a:schemeClr val="tx2"/>
                </a:solidFill>
              </a:rPr>
              <a:t>meeting (1</a:t>
            </a:r>
            <a:r>
              <a:rPr lang="en-US" altLang="en-US" dirty="0">
                <a:solidFill>
                  <a:schemeClr val="tx2"/>
                </a:solidFill>
              </a:rPr>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39113608"/>
              </p:ext>
            </p:extLst>
          </p:nvPr>
        </p:nvGraphicFramePr>
        <p:xfrm>
          <a:off x="954618" y="1326556"/>
          <a:ext cx="10902021" cy="2865056"/>
        </p:xfrm>
        <a:graphic>
          <a:graphicData uri="http://schemas.openxmlformats.org/drawingml/2006/table">
            <a:tbl>
              <a:tblPr firstRow="1" bandRow="1">
                <a:tableStyleId>{21E4AEA4-8DFA-4A89-87EB-49C32662AFE0}</a:tableStyleId>
              </a:tblPr>
              <a:tblGrid>
                <a:gridCol w="1633100"/>
                <a:gridCol w="2100669"/>
                <a:gridCol w="4744404"/>
                <a:gridCol w="1211924"/>
                <a:gridCol w="1211924"/>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c>
                  <a:txBody>
                    <a:bodyPr/>
                    <a:lstStyle/>
                    <a:p>
                      <a:pPr algn="ctr"/>
                      <a:r>
                        <a:rPr lang="en-US" sz="2000" smtClean="0"/>
                        <a:t>Time</a:t>
                      </a:r>
                      <a:endParaRPr lang="en-US" sz="2000" dirty="0"/>
                    </a:p>
                  </a:txBody>
                  <a:tcPr marR="36000" marT="45712" marB="45712"/>
                </a:tc>
              </a:tr>
              <a:tr h="457192">
                <a:tc>
                  <a:txBody>
                    <a:bodyPr/>
                    <a:lstStyle/>
                    <a:p>
                      <a:pPr marL="0" algn="l" defTabSz="914400" rtl="0" eaLnBrk="1" latinLnBrk="0" hangingPunct="1"/>
                      <a:r>
                        <a:rPr lang="fr-FR" sz="1800" dirty="0" smtClean="0"/>
                        <a:t>11-19-659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dirty="0" smtClean="0"/>
                        <a:t>Proposed resolution to CIDs on NTB ranging timing control </a:t>
                      </a:r>
                      <a:r>
                        <a:rPr lang="en-US" sz="1800" dirty="0" smtClean="0"/>
                        <a:t>– follow up</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20</a:t>
                      </a:r>
                      <a:r>
                        <a:rPr lang="en-US" sz="1800" kern="1200" baseline="0" dirty="0" smtClean="0">
                          <a:solidFill>
                            <a:schemeClr val="dk1"/>
                          </a:solidFill>
                          <a:latin typeface="+mn-lt"/>
                          <a:ea typeface="+mn-ea"/>
                          <a:cs typeface="+mn-cs"/>
                        </a:rPr>
                        <a:t> min</a:t>
                      </a:r>
                      <a:endParaRPr lang="en-US" sz="1800" kern="1200" dirty="0">
                        <a:solidFill>
                          <a:schemeClr val="dk1"/>
                        </a:solidFill>
                        <a:latin typeface="+mn-lt"/>
                        <a:ea typeface="+mn-ea"/>
                        <a:cs typeface="+mn-cs"/>
                      </a:endParaRPr>
                    </a:p>
                  </a:txBody>
                  <a:tcPr marT="45712" marB="45712"/>
                </a:tc>
              </a:tr>
              <a:tr h="4571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11-19-708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for section 11-22-6-4-4</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part1</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40 min – as time permits</a:t>
                      </a:r>
                      <a:endParaRPr lang="en-US" sz="1800" kern="1200" dirty="0">
                        <a:solidFill>
                          <a:schemeClr val="dk1"/>
                        </a:solidFill>
                        <a:latin typeface="+mn-lt"/>
                        <a:ea typeface="+mn-ea"/>
                        <a:cs typeface="+mn-cs"/>
                      </a:endParaRPr>
                    </a:p>
                  </a:txBody>
                  <a:tcPr marT="45712" marB="45712"/>
                </a:tc>
              </a:tr>
              <a:tr h="4571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11-19-709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LMR immediate and delayed feedback</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30 min – as time permits</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5876735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02397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smtClean="0"/>
              <a:t>Registration:</a:t>
            </a:r>
            <a:endParaRPr lang="en-US" altLang="en-US" dirty="0">
              <a:hlinkClick r:id="rId2"/>
            </a:endParaRPr>
          </a:p>
          <a:p>
            <a:pPr marL="446088" lvl="1" indent="0"/>
            <a:r>
              <a:rPr lang="en-US" dirty="0" smtClean="0"/>
              <a:t>To </a:t>
            </a:r>
            <a:r>
              <a:rPr lang="en-US" dirty="0"/>
              <a:t>enter Samsung and make use of its facility please register your planned attendance if you haven’t done so yet </a:t>
            </a:r>
            <a:r>
              <a:rPr lang="en-US" u="sng" dirty="0">
                <a:hlinkClick r:id="rId3"/>
              </a:rPr>
              <a:t>here</a:t>
            </a:r>
            <a:r>
              <a:rPr lang="en-US" dirty="0"/>
              <a:t>. </a:t>
            </a:r>
            <a:endParaRPr lang="en-US" altLang="en-US" dirty="0"/>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11-19-666</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Do you agree to the solution for bug#1 as described in document </a:t>
            </a:r>
            <a:r>
              <a:rPr lang="en-US" b="0" dirty="0" smtClean="0"/>
              <a:t>11-19-666r1.</a:t>
            </a:r>
          </a:p>
          <a:p>
            <a:pPr marL="0" indent="0"/>
            <a:endParaRPr lang="en-US" b="0" dirty="0"/>
          </a:p>
          <a:p>
            <a:pPr marL="0" indent="0"/>
            <a:r>
              <a:rPr lang="en-US" b="0" dirty="0" smtClean="0"/>
              <a:t>Results (Y/N/A): 7/0/2</a:t>
            </a:r>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6367435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11-19-662</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We prefer the following option for naming of </a:t>
            </a:r>
            <a:r>
              <a:rPr lang="en-US" b="0" dirty="0" err="1" smtClean="0"/>
              <a:t>subclause</a:t>
            </a:r>
            <a:r>
              <a:rPr lang="en-US" b="0" dirty="0" smtClean="0"/>
              <a:t> 9.3.19 </a:t>
            </a:r>
          </a:p>
          <a:p>
            <a:pPr marL="0" indent="0"/>
            <a:r>
              <a:rPr lang="en-US" b="0" dirty="0" smtClean="0"/>
              <a:t>O1) VHT/HE/Ranging NDP Announcement frame format</a:t>
            </a:r>
          </a:p>
          <a:p>
            <a:pPr marL="0" indent="0"/>
            <a:r>
              <a:rPr lang="en-US" b="0" dirty="0" smtClean="0"/>
              <a:t>O2) NDP </a:t>
            </a:r>
            <a:r>
              <a:rPr lang="en-US" b="0" dirty="0"/>
              <a:t>Announcement frame </a:t>
            </a:r>
            <a:r>
              <a:rPr lang="en-US" b="0" dirty="0" smtClean="0"/>
              <a:t>format</a:t>
            </a:r>
          </a:p>
          <a:p>
            <a:pPr marL="0" indent="0"/>
            <a:endParaRPr lang="en-US" b="0" dirty="0" smtClean="0"/>
          </a:p>
          <a:p>
            <a:pPr marL="0" indent="0"/>
            <a:r>
              <a:rPr lang="en-US" b="0" dirty="0" smtClean="0"/>
              <a:t>Results (O1/O2/A): 9/3/1</a:t>
            </a:r>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83337187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11-19-662</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We prefer the following structure for </a:t>
            </a:r>
            <a:r>
              <a:rPr lang="en-US" b="0" dirty="0" err="1" smtClean="0"/>
              <a:t>subclause</a:t>
            </a:r>
            <a:r>
              <a:rPr lang="en-US" b="0" dirty="0" smtClean="0"/>
              <a:t> 9.3.19 </a:t>
            </a:r>
          </a:p>
          <a:p>
            <a:pPr marL="0" indent="0"/>
            <a:r>
              <a:rPr lang="en-US" b="0" dirty="0" smtClean="0"/>
              <a:t>O1) Separate subsections for VHT NDPA, HE NDPA and Ranging NDPA.</a:t>
            </a:r>
          </a:p>
          <a:p>
            <a:pPr marL="0" indent="0"/>
            <a:r>
              <a:rPr lang="en-US" b="0" dirty="0" smtClean="0"/>
              <a:t>O2) Single subsection as per baseline.</a:t>
            </a:r>
          </a:p>
          <a:p>
            <a:pPr marL="0" indent="0"/>
            <a:endParaRPr lang="en-US" b="0" dirty="0" smtClean="0"/>
          </a:p>
          <a:p>
            <a:pPr marL="0" indent="0"/>
            <a:r>
              <a:rPr lang="en-US" b="0" dirty="0" smtClean="0"/>
              <a:t>Results (O1/O2/A): 3/9/0</a:t>
            </a:r>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85623854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11-19-698</a:t>
            </a:r>
            <a:endParaRPr lang="en-US" dirty="0"/>
          </a:p>
        </p:txBody>
      </p:sp>
      <p:sp>
        <p:nvSpPr>
          <p:cNvPr id="3" name="Content Placeholder 2"/>
          <p:cNvSpPr>
            <a:spLocks noGrp="1"/>
          </p:cNvSpPr>
          <p:nvPr>
            <p:ph idx="1"/>
          </p:nvPr>
        </p:nvSpPr>
        <p:spPr/>
        <p:txBody>
          <a:bodyPr/>
          <a:lstStyle/>
          <a:p>
            <a:pPr marL="0" indent="0"/>
            <a:r>
              <a:rPr lang="en-US" b="0" dirty="0" err="1" smtClean="0"/>
              <a:t>Strawpoll</a:t>
            </a:r>
            <a:r>
              <a:rPr lang="en-US" b="0" dirty="0" smtClean="0"/>
              <a:t> (CID 2302)</a:t>
            </a:r>
          </a:p>
          <a:p>
            <a:pPr marL="0" indent="0"/>
            <a:r>
              <a:rPr lang="en-US" b="0" dirty="0" smtClean="0"/>
              <a:t>If </a:t>
            </a:r>
            <a:r>
              <a:rPr lang="en-US" b="0" dirty="0"/>
              <a:t>passive ranging is </a:t>
            </a:r>
            <a:r>
              <a:rPr lang="en-US" b="0" dirty="0" smtClean="0"/>
              <a:t>supported, do </a:t>
            </a:r>
            <a:r>
              <a:rPr lang="en-US" b="0" dirty="0"/>
              <a:t>you </a:t>
            </a:r>
            <a:r>
              <a:rPr lang="en-US" b="0" dirty="0" smtClean="0"/>
              <a:t>agree to </a:t>
            </a:r>
            <a:r>
              <a:rPr lang="en-US" b="0" dirty="0"/>
              <a:t>enable </a:t>
            </a:r>
            <a:r>
              <a:rPr lang="en-US" b="0" dirty="0" err="1"/>
              <a:t>AoD</a:t>
            </a:r>
            <a:r>
              <a:rPr lang="en-US" b="0" dirty="0"/>
              <a:t> </a:t>
            </a:r>
            <a:r>
              <a:rPr lang="en-US" b="0" dirty="0" smtClean="0"/>
              <a:t>measurement as a mandatory mode?</a:t>
            </a:r>
            <a:endParaRPr lang="en-US" b="0" dirty="0"/>
          </a:p>
          <a:p>
            <a:pPr marL="0" indent="0"/>
            <a:endParaRPr lang="en-US" b="0" dirty="0"/>
          </a:p>
          <a:p>
            <a:pPr marL="0" indent="0"/>
            <a:r>
              <a:rPr lang="en-US" b="0" dirty="0" smtClean="0"/>
              <a:t>Results</a:t>
            </a:r>
            <a:r>
              <a:rPr lang="en-US" b="0" dirty="0"/>
              <a:t> </a:t>
            </a:r>
            <a:r>
              <a:rPr lang="en-US" b="0" dirty="0" smtClean="0"/>
              <a:t>(Y/N/A): 2/5/5</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25009757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11-19-698</a:t>
            </a:r>
            <a:endParaRPr lang="en-US" dirty="0"/>
          </a:p>
        </p:txBody>
      </p:sp>
      <p:sp>
        <p:nvSpPr>
          <p:cNvPr id="3" name="Content Placeholder 2"/>
          <p:cNvSpPr>
            <a:spLocks noGrp="1"/>
          </p:cNvSpPr>
          <p:nvPr>
            <p:ph idx="1"/>
          </p:nvPr>
        </p:nvSpPr>
        <p:spPr/>
        <p:txBody>
          <a:bodyPr/>
          <a:lstStyle/>
          <a:p>
            <a:pPr marL="0" indent="0"/>
            <a:r>
              <a:rPr lang="en-US" b="0" dirty="0" err="1" smtClean="0"/>
              <a:t>Strawpoll</a:t>
            </a:r>
            <a:r>
              <a:rPr lang="en-US" b="0" dirty="0" smtClean="0"/>
              <a:t> (CID 2302)</a:t>
            </a:r>
          </a:p>
          <a:p>
            <a:pPr marL="0" indent="0"/>
            <a:r>
              <a:rPr lang="en-US" b="0" dirty="0" smtClean="0"/>
              <a:t>If </a:t>
            </a:r>
            <a:r>
              <a:rPr lang="en-US" b="0" dirty="0"/>
              <a:t>passive ranging is </a:t>
            </a:r>
            <a:r>
              <a:rPr lang="en-US" b="0" dirty="0" smtClean="0"/>
              <a:t>supported, do </a:t>
            </a:r>
            <a:r>
              <a:rPr lang="en-US" b="0" dirty="0"/>
              <a:t>you </a:t>
            </a:r>
            <a:r>
              <a:rPr lang="en-US" b="0" dirty="0" smtClean="0"/>
              <a:t>agree to </a:t>
            </a:r>
            <a:r>
              <a:rPr lang="en-US" b="0" dirty="0"/>
              <a:t>enable </a:t>
            </a:r>
            <a:r>
              <a:rPr lang="en-US" b="0" dirty="0" err="1"/>
              <a:t>AoD</a:t>
            </a:r>
            <a:r>
              <a:rPr lang="en-US" b="0" dirty="0"/>
              <a:t> </a:t>
            </a:r>
            <a:r>
              <a:rPr lang="en-US" b="0" dirty="0" smtClean="0"/>
              <a:t>measurement as a mandatory mode?</a:t>
            </a:r>
            <a:endParaRPr lang="en-US" b="0" dirty="0"/>
          </a:p>
          <a:p>
            <a:pPr marL="0" indent="0"/>
            <a:endParaRPr lang="en-US" b="0" dirty="0"/>
          </a:p>
          <a:p>
            <a:pPr marL="0" indent="0"/>
            <a:r>
              <a:rPr lang="en-US" b="0" dirty="0" smtClean="0"/>
              <a:t>Results</a:t>
            </a:r>
            <a:r>
              <a:rPr lang="en-US" b="0" dirty="0"/>
              <a:t> </a:t>
            </a:r>
            <a:r>
              <a:rPr lang="en-US" b="0" dirty="0" smtClean="0"/>
              <a:t>(Y/N/A): 2/5/5</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82732355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11-19-698</a:t>
            </a:r>
            <a:endParaRPr lang="en-US" dirty="0"/>
          </a:p>
        </p:txBody>
      </p:sp>
      <p:sp>
        <p:nvSpPr>
          <p:cNvPr id="3" name="Content Placeholder 2"/>
          <p:cNvSpPr>
            <a:spLocks noGrp="1"/>
          </p:cNvSpPr>
          <p:nvPr>
            <p:ph idx="1"/>
          </p:nvPr>
        </p:nvSpPr>
        <p:spPr/>
        <p:txBody>
          <a:bodyPr/>
          <a:lstStyle/>
          <a:p>
            <a:pPr marL="0" indent="0"/>
            <a:r>
              <a:rPr lang="en-US" b="0" dirty="0" err="1" smtClean="0"/>
              <a:t>Strawpoll</a:t>
            </a:r>
            <a:r>
              <a:rPr lang="en-US" b="0" dirty="0" smtClean="0"/>
              <a:t> (CID 2302)</a:t>
            </a:r>
          </a:p>
          <a:p>
            <a:pPr marL="0" indent="0"/>
            <a:r>
              <a:rPr lang="en-US" b="0" dirty="0" smtClean="0"/>
              <a:t>If </a:t>
            </a:r>
            <a:r>
              <a:rPr lang="en-US" b="0" dirty="0"/>
              <a:t>passive ranging is </a:t>
            </a:r>
            <a:r>
              <a:rPr lang="en-US" b="0" dirty="0" smtClean="0"/>
              <a:t>supported, do </a:t>
            </a:r>
            <a:r>
              <a:rPr lang="en-US" b="0" dirty="0"/>
              <a:t>you </a:t>
            </a:r>
            <a:r>
              <a:rPr lang="en-US" b="0" dirty="0" smtClean="0"/>
              <a:t>agree to </a:t>
            </a:r>
            <a:r>
              <a:rPr lang="en-US" b="0" dirty="0"/>
              <a:t>enable </a:t>
            </a:r>
            <a:r>
              <a:rPr lang="en-US" b="0" dirty="0" err="1"/>
              <a:t>AoD</a:t>
            </a:r>
            <a:r>
              <a:rPr lang="en-US" b="0" dirty="0"/>
              <a:t> </a:t>
            </a:r>
            <a:r>
              <a:rPr lang="en-US" b="0" dirty="0" smtClean="0"/>
              <a:t>measurement as an optional mode?</a:t>
            </a:r>
            <a:endParaRPr lang="en-US" b="0" dirty="0"/>
          </a:p>
          <a:p>
            <a:pPr marL="0" indent="0"/>
            <a:endParaRPr lang="en-US" b="0" dirty="0"/>
          </a:p>
          <a:p>
            <a:pPr marL="0" indent="0"/>
            <a:r>
              <a:rPr lang="en-US" b="0" dirty="0" smtClean="0"/>
              <a:t>Results</a:t>
            </a:r>
            <a:r>
              <a:rPr lang="en-US" b="0" dirty="0"/>
              <a:t> </a:t>
            </a:r>
            <a:r>
              <a:rPr lang="en-US" b="0" dirty="0" smtClean="0"/>
              <a:t>(Y/N/A):6/0/6</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72543818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11-19-481</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We agree to resolutions </a:t>
            </a:r>
            <a:r>
              <a:rPr lang="en-US" b="0" dirty="0"/>
              <a:t>depicted by </a:t>
            </a:r>
            <a:r>
              <a:rPr lang="en-US" b="0" dirty="0" smtClean="0"/>
              <a:t>submission 11-19-481r3 address CIDs 2295, 2296, 2297, 2298, 2299, 2300 and 1624. </a:t>
            </a:r>
            <a:endParaRPr lang="en-US" b="0" dirty="0"/>
          </a:p>
          <a:p>
            <a:pPr marL="0" indent="0"/>
            <a:endParaRPr lang="en-US" b="0" dirty="0" smtClean="0"/>
          </a:p>
          <a:p>
            <a:pPr marL="0" indent="0"/>
            <a:r>
              <a:rPr lang="en-US" b="0" dirty="0" smtClean="0"/>
              <a:t>Results (Y/N/A): 7/3/3</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5234656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11-19-602</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We agree to resolutions </a:t>
            </a:r>
            <a:r>
              <a:rPr lang="en-US" b="0" dirty="0"/>
              <a:t>depicted by </a:t>
            </a:r>
            <a:r>
              <a:rPr lang="en-US" b="0" smtClean="0"/>
              <a:t>submission 11-19-602r1 </a:t>
            </a:r>
            <a:r>
              <a:rPr lang="en-US" b="0" dirty="0" smtClean="0"/>
              <a:t>address CIDs</a:t>
            </a:r>
          </a:p>
          <a:p>
            <a:pPr marL="0" indent="0"/>
            <a:r>
              <a:rPr lang="en-GB" b="0" dirty="0"/>
              <a:t>2026, 2203, 2027</a:t>
            </a:r>
            <a:r>
              <a:rPr lang="en-GB" b="0" dirty="0" smtClean="0"/>
              <a:t>, </a:t>
            </a:r>
            <a:r>
              <a:rPr lang="en-GB" b="0" dirty="0"/>
              <a:t>2415, 2206, 2210, 1260, 1828, 1831, 1830, 1832, 1833, 1582, </a:t>
            </a:r>
            <a:r>
              <a:rPr lang="en-GB" b="0" dirty="0" smtClean="0"/>
              <a:t>2208 and 2219. </a:t>
            </a:r>
            <a:endParaRPr lang="en-US" b="0" dirty="0"/>
          </a:p>
          <a:p>
            <a:pPr marL="0" indent="0"/>
            <a:endParaRPr lang="en-US" b="0" dirty="0"/>
          </a:p>
          <a:p>
            <a:pPr marL="0" indent="0"/>
            <a:endParaRPr lang="en-US" b="0" dirty="0" smtClean="0"/>
          </a:p>
          <a:p>
            <a:pPr marL="0" indent="0"/>
            <a:r>
              <a:rPr lang="en-US" b="0" dirty="0" smtClean="0"/>
              <a:t>Results (Y/N/A):</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31718371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461773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9855889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Backup</a:t>
            </a:r>
            <a:endParaRPr lang="en-US" sz="4400" dirty="0"/>
          </a:p>
        </p:txBody>
      </p:sp>
      <p:sp>
        <p:nvSpPr>
          <p:cNvPr id="3" name="Content Placeholder 2"/>
          <p:cNvSpPr>
            <a:spLocks noGrp="1"/>
          </p:cNvSpPr>
          <p:nvPr>
            <p:ph idx="1"/>
          </p:nvPr>
        </p:nvSpPr>
        <p:spPr/>
        <p:txBody>
          <a:bodyPr/>
          <a:lstStyle/>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8876</TotalTime>
  <Words>3732</Words>
  <Application>Microsoft Office PowerPoint</Application>
  <PresentationFormat>Widescreen</PresentationFormat>
  <Paragraphs>911</Paragraphs>
  <Slides>57</Slides>
  <Notes>36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57</vt:i4>
      </vt:variant>
    </vt:vector>
  </HeadingPairs>
  <TitlesOfParts>
    <vt:vector size="65" baseType="lpstr">
      <vt:lpstr>Arial Unicode MS</vt:lpstr>
      <vt:lpstr>MS Gothic</vt:lpstr>
      <vt:lpstr>Arial</vt:lpstr>
      <vt:lpstr>Calibri</vt:lpstr>
      <vt:lpstr>Monotype Sorts</vt:lpstr>
      <vt:lpstr>Times New Roman</vt:lpstr>
      <vt:lpstr>Office Theme</vt:lpstr>
      <vt:lpstr>Document</vt:lpstr>
      <vt:lpstr>TGaz Next Generation Positioning  Ad Hoc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Agenda for the Week</vt:lpstr>
      <vt:lpstr>Submission List for the meeting (1)</vt:lpstr>
      <vt:lpstr>Submission List for the meeting (2)</vt:lpstr>
      <vt:lpstr>May Ad Hoc Day 1</vt:lpstr>
      <vt:lpstr>Submission List for the meeting (1)</vt:lpstr>
      <vt:lpstr>Submission Review</vt:lpstr>
      <vt:lpstr>CR Submission 11-19-646</vt:lpstr>
      <vt:lpstr>CR Submission 11-19-702</vt:lpstr>
      <vt:lpstr>AOB?</vt:lpstr>
      <vt:lpstr>May Ad Hoc Day 2</vt:lpstr>
      <vt:lpstr>Submission List for the meeting (1)</vt:lpstr>
      <vt:lpstr>Submission Review</vt:lpstr>
      <vt:lpstr>CR Submission 11-19-702</vt:lpstr>
      <vt:lpstr>CR Submission 11-19-701</vt:lpstr>
      <vt:lpstr>CR Submission 11-19-697</vt:lpstr>
      <vt:lpstr>CR Submission 11-19-697</vt:lpstr>
      <vt:lpstr>CR Submission 11-19-481</vt:lpstr>
      <vt:lpstr>CR Submission 11-19-701</vt:lpstr>
      <vt:lpstr>CR Submission 11-19-702</vt:lpstr>
      <vt:lpstr>CR Submission 11-19-676</vt:lpstr>
      <vt:lpstr>CR Submission 11-19-666</vt:lpstr>
      <vt:lpstr>Recess</vt:lpstr>
      <vt:lpstr>May Ad Hoc Day 3</vt:lpstr>
      <vt:lpstr>Submission List for the meeting (1)</vt:lpstr>
      <vt:lpstr>Submission List for the meeting (1)</vt:lpstr>
      <vt:lpstr>Submission Review</vt:lpstr>
      <vt:lpstr>CR Submission 11-19-666</vt:lpstr>
      <vt:lpstr>CR Submission 11-19-662</vt:lpstr>
      <vt:lpstr>CR Submission 11-19-662</vt:lpstr>
      <vt:lpstr>CR Submission 11-19-698</vt:lpstr>
      <vt:lpstr>CR Submission 11-19-698</vt:lpstr>
      <vt:lpstr>CR Submission 11-19-698</vt:lpstr>
      <vt:lpstr>CR Submission 11-19-481</vt:lpstr>
      <vt:lpstr>CR Submission 11-19-602</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163</cp:revision>
  <cp:lastPrinted>1601-01-01T00:00:00Z</cp:lastPrinted>
  <dcterms:created xsi:type="dcterms:W3CDTF">2018-08-06T10:28:59Z</dcterms:created>
  <dcterms:modified xsi:type="dcterms:W3CDTF">2019-05-03T23:22:46Z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ae793f86-3b7a-4bc6-9096-4270e6b5c0dc</vt:lpwstr>
  </property>
  <property fmtid="{D5CDD505-2E9C-101B-9397-08002B2CF9AE}" pid="3" name="CTP_TimeStamp">
    <vt:lpwstr>2019-05-03 23:22:40Z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